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45"/>
  </p:notesMasterIdLst>
  <p:sldIdLst>
    <p:sldId id="436" r:id="rId5"/>
    <p:sldId id="459" r:id="rId6"/>
    <p:sldId id="455" r:id="rId7"/>
    <p:sldId id="403" r:id="rId8"/>
    <p:sldId id="404" r:id="rId9"/>
    <p:sldId id="405" r:id="rId10"/>
    <p:sldId id="460" r:id="rId11"/>
    <p:sldId id="408" r:id="rId12"/>
    <p:sldId id="420" r:id="rId13"/>
    <p:sldId id="421" r:id="rId14"/>
    <p:sldId id="427" r:id="rId15"/>
    <p:sldId id="429" r:id="rId16"/>
    <p:sldId id="430" r:id="rId17"/>
    <p:sldId id="431" r:id="rId18"/>
    <p:sldId id="432" r:id="rId19"/>
    <p:sldId id="435" r:id="rId20"/>
    <p:sldId id="428" r:id="rId21"/>
    <p:sldId id="433" r:id="rId22"/>
    <p:sldId id="434" r:id="rId23"/>
    <p:sldId id="461" r:id="rId24"/>
    <p:sldId id="437" r:id="rId25"/>
    <p:sldId id="438" r:id="rId26"/>
    <p:sldId id="439" r:id="rId27"/>
    <p:sldId id="440" r:id="rId28"/>
    <p:sldId id="441" r:id="rId29"/>
    <p:sldId id="442" r:id="rId30"/>
    <p:sldId id="443" r:id="rId31"/>
    <p:sldId id="458" r:id="rId32"/>
    <p:sldId id="444" r:id="rId33"/>
    <p:sldId id="445" r:id="rId34"/>
    <p:sldId id="446" r:id="rId35"/>
    <p:sldId id="447" r:id="rId36"/>
    <p:sldId id="448" r:id="rId37"/>
    <p:sldId id="449" r:id="rId38"/>
    <p:sldId id="450" r:id="rId39"/>
    <p:sldId id="457" r:id="rId40"/>
    <p:sldId id="451" r:id="rId41"/>
    <p:sldId id="452" r:id="rId42"/>
    <p:sldId id="453" r:id="rId43"/>
    <p:sldId id="454" r:id="rId44"/>
  </p:sldIdLst>
  <p:sldSz cx="9144000" cy="6858000" type="screen4x3"/>
  <p:notesSz cx="6807200" cy="9939338"/>
  <p:defaultTex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CCFF"/>
    <a:srgbClr val="0066FF"/>
    <a:srgbClr val="006600"/>
    <a:srgbClr val="FFFFFF"/>
    <a:srgbClr val="0000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4" autoAdjust="0"/>
    <p:restoredTop sz="99647" autoAdjust="0"/>
  </p:normalViewPr>
  <p:slideViewPr>
    <p:cSldViewPr>
      <p:cViewPr varScale="1">
        <p:scale>
          <a:sx n="74" d="100"/>
          <a:sy n="74" d="100"/>
        </p:scale>
        <p:origin x="-1386" y="-96"/>
      </p:cViewPr>
      <p:guideLst>
        <p:guide orient="horz" pos="2160"/>
        <p:guide pos="2880"/>
      </p:guideLst>
    </p:cSldViewPr>
  </p:slideViewPr>
  <p:outlineViewPr>
    <p:cViewPr>
      <p:scale>
        <a:sx n="33" d="100"/>
        <a:sy n="33" d="100"/>
      </p:scale>
      <p:origin x="0" y="25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51163" cy="496888"/>
          </a:xfrm>
          <a:prstGeom prst="rect">
            <a:avLst/>
          </a:prstGeom>
        </p:spPr>
        <p:txBody>
          <a:bodyPr vert="horz" lIns="91427" tIns="45712" rIns="91427" bIns="45712"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27" tIns="45712" rIns="91427" bIns="45712" rtlCol="0"/>
          <a:lstStyle>
            <a:lvl1pPr algn="r" eaLnBrk="1" fontAlgn="auto" hangingPunct="1">
              <a:spcBef>
                <a:spcPts val="0"/>
              </a:spcBef>
              <a:spcAft>
                <a:spcPts val="0"/>
              </a:spcAft>
              <a:defRPr sz="1200">
                <a:latin typeface="+mn-lt"/>
                <a:ea typeface="+mn-ea"/>
              </a:defRPr>
            </a:lvl1pPr>
          </a:lstStyle>
          <a:p>
            <a:pPr>
              <a:defRPr/>
            </a:pPr>
            <a:fld id="{11AC5FFD-5784-4CE0-A087-EE004B18FC82}" type="datetimeFigureOut">
              <a:rPr lang="ja-JP" altLang="en-US"/>
              <a:pPr>
                <a:defRPr/>
              </a:pPr>
              <a:t>2014/8/20</a:t>
            </a:fld>
            <a:endParaRPr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7" tIns="45712" rIns="91427" bIns="45712" rtlCol="0" anchor="ctr"/>
          <a:lstStyle/>
          <a:p>
            <a:pPr lvl="0"/>
            <a:endParaRPr lang="ja-JP" altLang="en-US" noProof="0"/>
          </a:p>
        </p:txBody>
      </p:sp>
      <p:sp>
        <p:nvSpPr>
          <p:cNvPr id="5" name="ノート プレースホルダー 4"/>
          <p:cNvSpPr>
            <a:spLocks noGrp="1"/>
          </p:cNvSpPr>
          <p:nvPr>
            <p:ph type="body" sz="quarter" idx="3"/>
          </p:nvPr>
        </p:nvSpPr>
        <p:spPr>
          <a:xfrm>
            <a:off x="679450" y="4721225"/>
            <a:ext cx="5448300" cy="4471988"/>
          </a:xfrm>
          <a:prstGeom prst="rect">
            <a:avLst/>
          </a:prstGeom>
        </p:spPr>
        <p:txBody>
          <a:bodyPr vert="horz" lIns="91427" tIns="45712" rIns="91427" bIns="45712"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9440863"/>
            <a:ext cx="2951163" cy="496887"/>
          </a:xfrm>
          <a:prstGeom prst="rect">
            <a:avLst/>
          </a:prstGeom>
        </p:spPr>
        <p:txBody>
          <a:bodyPr vert="horz" lIns="91427" tIns="45712" rIns="91427" bIns="45712"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wrap="square" lIns="91427" tIns="45712" rIns="91427" bIns="45712" numCol="1" anchor="b" anchorCtr="0" compatLnSpc="1">
            <a:prstTxWarp prst="textNoShape">
              <a:avLst/>
            </a:prstTxWarp>
          </a:bodyPr>
          <a:lstStyle>
            <a:lvl1pPr algn="r" eaLnBrk="1" hangingPunct="1">
              <a:defRPr sz="1200"/>
            </a:lvl1pPr>
          </a:lstStyle>
          <a:p>
            <a:pPr>
              <a:defRPr/>
            </a:pPr>
            <a:fld id="{B3DDAFF4-1319-4B94-B01C-D27263BC8DB7}" type="slidenum">
              <a:rPr lang="ja-JP" altLang="en-US"/>
              <a:pPr>
                <a:defRPr/>
              </a:pPr>
              <a:t>‹#›</a:t>
            </a:fld>
            <a:endParaRPr lang="en-US" altLang="ja-JP"/>
          </a:p>
        </p:txBody>
      </p:sp>
    </p:spTree>
    <p:extLst>
      <p:ext uri="{BB962C8B-B14F-4D97-AF65-F5344CB8AC3E}">
        <p14:creationId xmlns:p14="http://schemas.microsoft.com/office/powerpoint/2010/main" val="15775856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204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fld id="{0271A7D2-7865-4A7C-9591-48751C88E851}" type="slidenum">
              <a:rPr lang="ja-JP" altLang="en-US" smtClean="0"/>
              <a:pPr/>
              <a:t>0</a:t>
            </a:fld>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ADFE9C97-14B5-49A4-B1CB-1995886EB971}" type="slidenum">
              <a:rPr lang="ja-JP" altLang="en-US" smtClean="0"/>
              <a:pPr>
                <a:defRPr/>
              </a:pPr>
              <a:t>1</a:t>
            </a:fld>
            <a:endParaRPr lang="ja-JP" altLang="en-US"/>
          </a:p>
        </p:txBody>
      </p:sp>
    </p:spTree>
    <p:extLst>
      <p:ext uri="{BB962C8B-B14F-4D97-AF65-F5344CB8AC3E}">
        <p14:creationId xmlns:p14="http://schemas.microsoft.com/office/powerpoint/2010/main" val="300798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150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fld id="{804065DA-B98B-4BE2-8F1B-74A90793065F}" type="slidenum">
              <a:rPr lang="ja-JP" altLang="en-US" smtClean="0"/>
              <a:pPr/>
              <a:t>3</a:t>
            </a:fld>
            <a:endParaRPr lang="en-US"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ECBF5BE3-239B-4A54-80F7-080EED0CF7DD}" type="slidenum">
              <a:rPr lang="ja-JP" altLang="en-US" smtClean="0"/>
              <a:pPr>
                <a:defRPr/>
              </a:pPr>
              <a:t>20</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DFE9C97-14B5-49A4-B1CB-1995886EB971}" type="slidenum">
              <a:rPr lang="ja-JP" altLang="en-US" smtClean="0"/>
              <a:pPr>
                <a:defRPr/>
              </a:pPr>
              <a:t>22</a:t>
            </a:fld>
            <a:endParaRPr lang="ja-JP" altLang="en-US"/>
          </a:p>
        </p:txBody>
      </p:sp>
    </p:spTree>
    <p:extLst>
      <p:ext uri="{BB962C8B-B14F-4D97-AF65-F5344CB8AC3E}">
        <p14:creationId xmlns:p14="http://schemas.microsoft.com/office/powerpoint/2010/main" val="58954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B2130355-9FD3-4436-8392-F64A5B308318}" type="datetime1">
              <a:rPr lang="ja-JP" altLang="en-US"/>
              <a:pPr>
                <a:defRPr/>
              </a:pPr>
              <a:t>2014/8/20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1E30FC95-365A-4816-BCF4-29BD0E78C450}" type="slidenum">
              <a:rPr lang="ja-JP" altLang="en-US"/>
              <a:pPr>
                <a:defRPr/>
              </a:pPr>
              <a:t>‹#›</a:t>
            </a:fld>
            <a:endParaRPr lang="en-US" altLang="ja-JP"/>
          </a:p>
        </p:txBody>
      </p:sp>
    </p:spTree>
    <p:extLst>
      <p:ext uri="{BB962C8B-B14F-4D97-AF65-F5344CB8AC3E}">
        <p14:creationId xmlns:p14="http://schemas.microsoft.com/office/powerpoint/2010/main" val="288152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4D51A513-5CE1-44E3-9D26-AFE22D2D4A34}" type="datetime1">
              <a:rPr lang="ja-JP" altLang="en-US"/>
              <a:pPr>
                <a:defRPr/>
              </a:pPr>
              <a:t>2014/8/20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69583502-7E00-41FF-8913-609B43100596}" type="slidenum">
              <a:rPr lang="ja-JP" altLang="en-US"/>
              <a:pPr>
                <a:defRPr/>
              </a:pPr>
              <a:t>‹#›</a:t>
            </a:fld>
            <a:endParaRPr lang="en-US" altLang="ja-JP"/>
          </a:p>
        </p:txBody>
      </p:sp>
    </p:spTree>
    <p:extLst>
      <p:ext uri="{BB962C8B-B14F-4D97-AF65-F5344CB8AC3E}">
        <p14:creationId xmlns:p14="http://schemas.microsoft.com/office/powerpoint/2010/main" val="280992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1B030534-35DA-4DEB-9D16-FD0EE064E2BE}" type="datetime1">
              <a:rPr lang="ja-JP" altLang="en-US"/>
              <a:pPr>
                <a:defRPr/>
              </a:pPr>
              <a:t>2014/8/20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A6B68FB1-0393-4EEA-BB3A-64B6DE36CE15}" type="slidenum">
              <a:rPr lang="ja-JP" altLang="en-US"/>
              <a:pPr>
                <a:defRPr/>
              </a:pPr>
              <a:t>‹#›</a:t>
            </a:fld>
            <a:endParaRPr lang="en-US" altLang="ja-JP"/>
          </a:p>
        </p:txBody>
      </p:sp>
    </p:spTree>
    <p:extLst>
      <p:ext uri="{BB962C8B-B14F-4D97-AF65-F5344CB8AC3E}">
        <p14:creationId xmlns:p14="http://schemas.microsoft.com/office/powerpoint/2010/main" val="1863626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A0FA28C3-6D09-471A-BD5A-2E8CBAA38827}" type="datetime1">
              <a:rPr lang="ja-JP" altLang="en-US"/>
              <a:pPr>
                <a:defRPr/>
              </a:pPr>
              <a:t>2014/8/20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132F695A-1B56-4B3F-AE1A-9D00C9B6EDDB}" type="slidenum">
              <a:rPr lang="ja-JP" altLang="en-US"/>
              <a:pPr>
                <a:defRPr/>
              </a:pPr>
              <a:t>‹#›</a:t>
            </a:fld>
            <a:endParaRPr lang="en-US" altLang="ja-JP"/>
          </a:p>
        </p:txBody>
      </p:sp>
    </p:spTree>
    <p:extLst>
      <p:ext uri="{BB962C8B-B14F-4D97-AF65-F5344CB8AC3E}">
        <p14:creationId xmlns:p14="http://schemas.microsoft.com/office/powerpoint/2010/main" val="3535003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3361E172-3ECB-49BF-992F-E94F751633F2}" type="datetime1">
              <a:rPr lang="ja-JP" altLang="en-US"/>
              <a:pPr>
                <a:defRPr/>
              </a:pPr>
              <a:t>2014/8/20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D44D1D0-7A8C-4743-AC71-5CE7E3CDE873}" type="slidenum">
              <a:rPr lang="ja-JP" altLang="en-US"/>
              <a:pPr>
                <a:defRPr/>
              </a:pPr>
              <a:t>‹#›</a:t>
            </a:fld>
            <a:endParaRPr lang="en-US" altLang="ja-JP"/>
          </a:p>
        </p:txBody>
      </p:sp>
    </p:spTree>
    <p:extLst>
      <p:ext uri="{BB962C8B-B14F-4D97-AF65-F5344CB8AC3E}">
        <p14:creationId xmlns:p14="http://schemas.microsoft.com/office/powerpoint/2010/main" val="194778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516A453E-AB8C-4DBB-A8A8-775AB848DEF3}" type="datetime1">
              <a:rPr lang="ja-JP" altLang="en-US"/>
              <a:pPr>
                <a:defRPr/>
              </a:pPr>
              <a:t>2014/8/20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A09597FF-861C-4F5B-BC61-90D7C33A56C2}" type="slidenum">
              <a:rPr lang="ja-JP" altLang="en-US"/>
              <a:pPr>
                <a:defRPr/>
              </a:pPr>
              <a:t>‹#›</a:t>
            </a:fld>
            <a:endParaRPr lang="en-US" altLang="ja-JP"/>
          </a:p>
        </p:txBody>
      </p:sp>
    </p:spTree>
    <p:extLst>
      <p:ext uri="{BB962C8B-B14F-4D97-AF65-F5344CB8AC3E}">
        <p14:creationId xmlns:p14="http://schemas.microsoft.com/office/powerpoint/2010/main" val="143236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4735A055-AAB2-4467-8B4B-46FAE7B81DB8}" type="datetime1">
              <a:rPr lang="ja-JP" altLang="en-US"/>
              <a:pPr>
                <a:defRPr/>
              </a:pPr>
              <a:t>2014/8/20</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7225CF38-5D00-49F4-A5D9-C305B3FBA478}" type="slidenum">
              <a:rPr lang="ja-JP" altLang="en-US"/>
              <a:pPr>
                <a:defRPr/>
              </a:pPr>
              <a:t>‹#›</a:t>
            </a:fld>
            <a:endParaRPr lang="en-US" altLang="ja-JP"/>
          </a:p>
        </p:txBody>
      </p:sp>
    </p:spTree>
    <p:extLst>
      <p:ext uri="{BB962C8B-B14F-4D97-AF65-F5344CB8AC3E}">
        <p14:creationId xmlns:p14="http://schemas.microsoft.com/office/powerpoint/2010/main" val="423810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D11BDD0A-A8CD-4A5C-AB84-25B889C24DD2}" type="datetime1">
              <a:rPr lang="ja-JP" altLang="en-US"/>
              <a:pPr>
                <a:defRPr/>
              </a:pPr>
              <a:t>2014/8/20</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60F351A4-172F-4A6A-A9C0-09DE90EA9E45}" type="slidenum">
              <a:rPr lang="ja-JP" altLang="en-US"/>
              <a:pPr>
                <a:defRPr/>
              </a:pPr>
              <a:t>‹#›</a:t>
            </a:fld>
            <a:endParaRPr lang="en-US" altLang="ja-JP"/>
          </a:p>
        </p:txBody>
      </p:sp>
    </p:spTree>
    <p:extLst>
      <p:ext uri="{BB962C8B-B14F-4D97-AF65-F5344CB8AC3E}">
        <p14:creationId xmlns:p14="http://schemas.microsoft.com/office/powerpoint/2010/main" val="3262052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0D9A52E0-8856-4964-929C-5D6D5A522646}" type="datetime1">
              <a:rPr lang="ja-JP" altLang="en-US"/>
              <a:pPr>
                <a:defRPr/>
              </a:pPr>
              <a:t>2014/8/20</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EDB9E97E-ACBF-4351-894A-A745B35A7D39}" type="slidenum">
              <a:rPr lang="ja-JP" altLang="en-US"/>
              <a:pPr>
                <a:defRPr/>
              </a:pPr>
              <a:t>‹#›</a:t>
            </a:fld>
            <a:endParaRPr lang="en-US" altLang="ja-JP"/>
          </a:p>
        </p:txBody>
      </p:sp>
    </p:spTree>
    <p:extLst>
      <p:ext uri="{BB962C8B-B14F-4D97-AF65-F5344CB8AC3E}">
        <p14:creationId xmlns:p14="http://schemas.microsoft.com/office/powerpoint/2010/main" val="296086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2CAF411B-D967-493F-9E0D-A4475886FBD0}" type="datetime1">
              <a:rPr lang="ja-JP" altLang="en-US"/>
              <a:pPr>
                <a:defRPr/>
              </a:pPr>
              <a:t>2014/8/20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64D75BCE-E71C-4063-81FC-D57F58DD281C}" type="slidenum">
              <a:rPr lang="ja-JP" altLang="en-US"/>
              <a:pPr>
                <a:defRPr/>
              </a:pPr>
              <a:t>‹#›</a:t>
            </a:fld>
            <a:endParaRPr lang="en-US" altLang="ja-JP"/>
          </a:p>
        </p:txBody>
      </p:sp>
    </p:spTree>
    <p:extLst>
      <p:ext uri="{BB962C8B-B14F-4D97-AF65-F5344CB8AC3E}">
        <p14:creationId xmlns:p14="http://schemas.microsoft.com/office/powerpoint/2010/main" val="415351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1B019FDB-4099-4029-A1BA-64E54E8EC1B5}" type="datetime1">
              <a:rPr lang="ja-JP" altLang="en-US"/>
              <a:pPr>
                <a:defRPr/>
              </a:pPr>
              <a:t>2014/8/20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690F530A-ECC0-43E4-AC7D-B9FD3D013375}" type="slidenum">
              <a:rPr lang="ja-JP" altLang="en-US"/>
              <a:pPr>
                <a:defRPr/>
              </a:pPr>
              <a:t>‹#›</a:t>
            </a:fld>
            <a:endParaRPr lang="en-US" altLang="ja-JP"/>
          </a:p>
        </p:txBody>
      </p:sp>
    </p:spTree>
    <p:extLst>
      <p:ext uri="{BB962C8B-B14F-4D97-AF65-F5344CB8AC3E}">
        <p14:creationId xmlns:p14="http://schemas.microsoft.com/office/powerpoint/2010/main" val="2829820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1A54D441-DFFF-40C8-9D3F-2C046EB77C87}" type="datetime1">
              <a:rPr lang="ja-JP" altLang="en-US"/>
              <a:pPr>
                <a:defRPr/>
              </a:pPr>
              <a:t>2014/8/20</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F936A83-62B7-4A79-AEC1-FBCF2A12991C}"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6.wm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emf"/></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テキスト ボックス 3"/>
          <p:cNvSpPr txBox="1">
            <a:spLocks noChangeArrowheads="1"/>
          </p:cNvSpPr>
          <p:nvPr/>
        </p:nvSpPr>
        <p:spPr bwMode="auto">
          <a:xfrm>
            <a:off x="5838285" y="0"/>
            <a:ext cx="3306763"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1000" dirty="0">
                <a:solidFill>
                  <a:schemeClr val="bg1"/>
                </a:solidFill>
                <a:latin typeface="Meiryo UI" pitchFamily="50" charset="-128"/>
                <a:ea typeface="Meiryo UI" pitchFamily="50" charset="-128"/>
                <a:cs typeface="Meiryo UI" pitchFamily="50" charset="-128"/>
              </a:rPr>
              <a:t>平成</a:t>
            </a:r>
            <a:r>
              <a:rPr lang="en-US" altLang="ja-JP" sz="1000" dirty="0">
                <a:solidFill>
                  <a:schemeClr val="bg1"/>
                </a:solidFill>
                <a:latin typeface="Meiryo UI" pitchFamily="50" charset="-128"/>
                <a:ea typeface="Meiryo UI" pitchFamily="50" charset="-128"/>
                <a:cs typeface="Meiryo UI" pitchFamily="50" charset="-128"/>
              </a:rPr>
              <a:t>26</a:t>
            </a:r>
            <a:r>
              <a:rPr lang="ja-JP" altLang="en-US" sz="1000" dirty="0">
                <a:solidFill>
                  <a:schemeClr val="bg1"/>
                </a:solidFill>
                <a:latin typeface="Meiryo UI" pitchFamily="50" charset="-128"/>
                <a:ea typeface="Meiryo UI" pitchFamily="50" charset="-128"/>
                <a:cs typeface="Meiryo UI" pitchFamily="50" charset="-128"/>
              </a:rPr>
              <a:t>年</a:t>
            </a:r>
            <a:r>
              <a:rPr lang="en-US" altLang="ja-JP" sz="1000" dirty="0">
                <a:solidFill>
                  <a:schemeClr val="bg1"/>
                </a:solidFill>
                <a:latin typeface="Meiryo UI" pitchFamily="50" charset="-128"/>
                <a:ea typeface="Meiryo UI" pitchFamily="50" charset="-128"/>
                <a:cs typeface="Meiryo UI" pitchFamily="50" charset="-128"/>
              </a:rPr>
              <a:t>8</a:t>
            </a:r>
            <a:r>
              <a:rPr lang="ja-JP" altLang="en-US" sz="1000" dirty="0">
                <a:solidFill>
                  <a:schemeClr val="bg1"/>
                </a:solidFill>
                <a:latin typeface="Meiryo UI" pitchFamily="50" charset="-128"/>
                <a:ea typeface="Meiryo UI" pitchFamily="50" charset="-128"/>
                <a:cs typeface="Meiryo UI" pitchFamily="50" charset="-128"/>
              </a:rPr>
              <a:t>月</a:t>
            </a:r>
            <a:r>
              <a:rPr lang="en-US" altLang="ja-JP" sz="1000" dirty="0">
                <a:solidFill>
                  <a:schemeClr val="bg1"/>
                </a:solidFill>
                <a:latin typeface="Meiryo UI" pitchFamily="50" charset="-128"/>
                <a:ea typeface="Meiryo UI" pitchFamily="50" charset="-128"/>
                <a:cs typeface="Meiryo UI" pitchFamily="50" charset="-128"/>
              </a:rPr>
              <a:t>21</a:t>
            </a:r>
            <a:r>
              <a:rPr lang="ja-JP" altLang="en-US" sz="1000" dirty="0">
                <a:solidFill>
                  <a:schemeClr val="bg1"/>
                </a:solidFill>
                <a:latin typeface="Meiryo UI" pitchFamily="50" charset="-128"/>
                <a:ea typeface="Meiryo UI" pitchFamily="50" charset="-128"/>
                <a:cs typeface="Meiryo UI" pitchFamily="50" charset="-128"/>
              </a:rPr>
              <a:t>日（木）</a:t>
            </a:r>
            <a:r>
              <a:rPr lang="en-US" altLang="ja-JP" sz="1000" dirty="0">
                <a:solidFill>
                  <a:schemeClr val="bg1"/>
                </a:solidFill>
                <a:latin typeface="Meiryo UI" pitchFamily="50" charset="-128"/>
                <a:ea typeface="Meiryo UI" pitchFamily="50" charset="-128"/>
                <a:cs typeface="Meiryo UI" pitchFamily="50" charset="-128"/>
              </a:rPr>
              <a:t>15:00</a:t>
            </a:r>
            <a:r>
              <a:rPr lang="ja-JP" altLang="en-US" sz="1000" dirty="0">
                <a:solidFill>
                  <a:schemeClr val="bg1"/>
                </a:solidFill>
                <a:latin typeface="Meiryo UI" pitchFamily="50" charset="-128"/>
                <a:ea typeface="Meiryo UI" pitchFamily="50" charset="-128"/>
                <a:cs typeface="Meiryo UI" pitchFamily="50" charset="-128"/>
              </a:rPr>
              <a:t>～</a:t>
            </a:r>
            <a:endParaRPr lang="en-US" altLang="ja-JP" sz="1000" dirty="0">
              <a:solidFill>
                <a:schemeClr val="bg1"/>
              </a:solidFill>
              <a:latin typeface="Meiryo UI" pitchFamily="50" charset="-128"/>
              <a:ea typeface="Meiryo UI" pitchFamily="50" charset="-128"/>
              <a:cs typeface="Meiryo UI" pitchFamily="50" charset="-128"/>
            </a:endParaRPr>
          </a:p>
          <a:p>
            <a:r>
              <a:rPr lang="ja-JP" altLang="en-US" sz="1000" dirty="0">
                <a:solidFill>
                  <a:schemeClr val="bg1"/>
                </a:solidFill>
                <a:latin typeface="Meiryo UI" pitchFamily="50" charset="-128"/>
                <a:ea typeface="Meiryo UI" pitchFamily="50" charset="-128"/>
                <a:cs typeface="Meiryo UI" pitchFamily="50" charset="-128"/>
              </a:rPr>
              <a:t>第</a:t>
            </a:r>
            <a:r>
              <a:rPr lang="en-US" altLang="ja-JP" sz="1000" dirty="0">
                <a:solidFill>
                  <a:schemeClr val="bg1"/>
                </a:solidFill>
                <a:latin typeface="Meiryo UI" pitchFamily="50" charset="-128"/>
                <a:ea typeface="Meiryo UI" pitchFamily="50" charset="-128"/>
                <a:cs typeface="Meiryo UI" pitchFamily="50" charset="-128"/>
              </a:rPr>
              <a:t>9</a:t>
            </a:r>
            <a:r>
              <a:rPr lang="ja-JP" altLang="en-US" sz="1000" dirty="0">
                <a:solidFill>
                  <a:schemeClr val="bg1"/>
                </a:solidFill>
                <a:latin typeface="Meiryo UI" pitchFamily="50" charset="-128"/>
                <a:ea typeface="Meiryo UI" pitchFamily="50" charset="-128"/>
                <a:cs typeface="Meiryo UI" pitchFamily="50" charset="-128"/>
              </a:rPr>
              <a:t>回南海トラフ巨大地震土木構造物耐震対策検討部会</a:t>
            </a:r>
          </a:p>
        </p:txBody>
      </p:sp>
      <p:sp>
        <p:nvSpPr>
          <p:cNvPr id="2051" name="テキスト ボックス 5"/>
          <p:cNvSpPr txBox="1">
            <a:spLocks noChangeArrowheads="1"/>
          </p:cNvSpPr>
          <p:nvPr/>
        </p:nvSpPr>
        <p:spPr bwMode="auto">
          <a:xfrm>
            <a:off x="0" y="-1461"/>
            <a:ext cx="1979613"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a:r>
              <a:rPr lang="ja-JP" altLang="en-US" sz="1400" b="1">
                <a:latin typeface="HG丸ｺﾞｼｯｸM-PRO" pitchFamily="50" charset="-128"/>
                <a:ea typeface="HG丸ｺﾞｼｯｸM-PRO" pitchFamily="50" charset="-128"/>
              </a:rPr>
              <a:t>資料－１</a:t>
            </a:r>
            <a:endParaRPr lang="en-US" altLang="ja-JP" sz="1400" b="1">
              <a:latin typeface="HG丸ｺﾞｼｯｸM-PRO" pitchFamily="50" charset="-128"/>
              <a:ea typeface="HG丸ｺﾞｼｯｸM-PRO" pitchFamily="50" charset="-128"/>
            </a:endParaRPr>
          </a:p>
        </p:txBody>
      </p:sp>
      <p:sp>
        <p:nvSpPr>
          <p:cNvPr id="2052" name="タイトル 1"/>
          <p:cNvSpPr>
            <a:spLocks noGrp="1"/>
          </p:cNvSpPr>
          <p:nvPr>
            <p:ph type="ctrTitle"/>
          </p:nvPr>
        </p:nvSpPr>
        <p:spPr>
          <a:xfrm>
            <a:off x="395288" y="2130425"/>
            <a:ext cx="8353425" cy="1470025"/>
          </a:xfrm>
        </p:spPr>
        <p:txBody>
          <a:bodyPr/>
          <a:lstStyle/>
          <a:p>
            <a:pPr eaLnBrk="1" hangingPunct="1"/>
            <a:r>
              <a:rPr lang="ja-JP" altLang="en-US" b="1" smtClean="0">
                <a:latin typeface="HG丸ｺﾞｼｯｸM-PRO" pitchFamily="50" charset="-128"/>
                <a:ea typeface="HG丸ｺﾞｼｯｸM-PRO" pitchFamily="50" charset="-128"/>
              </a:rPr>
              <a:t>各構造物の詳細点検結果</a:t>
            </a:r>
            <a:r>
              <a:rPr lang="en-US" altLang="ja-JP" b="1" smtClean="0">
                <a:latin typeface="HG丸ｺﾞｼｯｸM-PRO" pitchFamily="50" charset="-128"/>
                <a:ea typeface="HG丸ｺﾞｼｯｸM-PRO" pitchFamily="50" charset="-128"/>
              </a:rPr>
              <a:t/>
            </a:r>
            <a:br>
              <a:rPr lang="en-US" altLang="ja-JP" b="1" smtClean="0">
                <a:latin typeface="HG丸ｺﾞｼｯｸM-PRO" pitchFamily="50" charset="-128"/>
                <a:ea typeface="HG丸ｺﾞｼｯｸM-PRO" pitchFamily="50" charset="-128"/>
              </a:rPr>
            </a:br>
            <a:r>
              <a:rPr lang="ja-JP" altLang="en-US" b="1" smtClean="0">
                <a:latin typeface="HG丸ｺﾞｼｯｸM-PRO" pitchFamily="50" charset="-128"/>
                <a:ea typeface="HG丸ｺﾞｼｯｸM-PRO" pitchFamily="50" charset="-128"/>
              </a:rPr>
              <a:t>（揺れ・液状化）</a:t>
            </a:r>
          </a:p>
        </p:txBody>
      </p:sp>
      <p:sp>
        <p:nvSpPr>
          <p:cNvPr id="2053" name="サブタイトル 2"/>
          <p:cNvSpPr>
            <a:spLocks noGrp="1"/>
          </p:cNvSpPr>
          <p:nvPr>
            <p:ph type="subTitle" idx="1"/>
          </p:nvPr>
        </p:nvSpPr>
        <p:spPr>
          <a:xfrm>
            <a:off x="1371600" y="4797425"/>
            <a:ext cx="6400800" cy="1439863"/>
          </a:xfrm>
        </p:spPr>
        <p:txBody>
          <a:bodyPr/>
          <a:lstStyle/>
          <a:p>
            <a:pPr eaLnBrk="1" hangingPunct="1"/>
            <a:r>
              <a:rPr lang="ja-JP" altLang="en-US" smtClean="0">
                <a:solidFill>
                  <a:schemeClr val="tx1"/>
                </a:solidFill>
                <a:latin typeface="HG丸ｺﾞｼｯｸM-PRO" pitchFamily="50" charset="-128"/>
                <a:ea typeface="HG丸ｺﾞｼｯｸM-PRO" pitchFamily="50" charset="-128"/>
              </a:rPr>
              <a:t>平成２６年８月２１日</a:t>
            </a:r>
            <a:endParaRPr lang="en-US" altLang="ja-JP" smtClean="0">
              <a:solidFill>
                <a:schemeClr val="tx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277938"/>
            <a:ext cx="5364163"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0" y="620713"/>
            <a:ext cx="9140825" cy="61150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1400" b="1" spc="-200" dirty="0">
                <a:solidFill>
                  <a:schemeClr val="tx1"/>
                </a:solidFill>
                <a:latin typeface="ＭＳ ゴシック" pitchFamily="49" charset="-128"/>
                <a:ea typeface="ＭＳ ゴシック" pitchFamily="49" charset="-128"/>
              </a:rPr>
              <a:t>≪南海トラフ巨大地震による影響≫</a:t>
            </a:r>
            <a:endParaRPr lang="en-US" altLang="ja-JP" sz="1400" b="1" spc="-2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7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600" dirty="0">
                <a:solidFill>
                  <a:schemeClr val="tx1"/>
                </a:solidFill>
                <a:latin typeface="ＭＳ ゴシック" pitchFamily="49" charset="-128"/>
                <a:ea typeface="ＭＳ ゴシック" pitchFamily="49" charset="-128"/>
                <a:cs typeface="Meiryo UI" pitchFamily="50" charset="-128"/>
              </a:rPr>
              <a:t>■</a:t>
            </a:r>
            <a:r>
              <a:rPr lang="ja-JP" altLang="en-US" sz="1600" b="1" dirty="0">
                <a:solidFill>
                  <a:schemeClr val="tx1"/>
                </a:solidFill>
                <a:latin typeface="ＭＳ ゴシック" pitchFamily="49" charset="-128"/>
                <a:ea typeface="ＭＳ ゴシック" pitchFamily="49" charset="-128"/>
                <a:cs typeface="Meiryo UI" pitchFamily="50" charset="-128"/>
              </a:rPr>
              <a:t>堺第７－３区の詳細検討（</a:t>
            </a:r>
            <a:r>
              <a:rPr lang="en-US" altLang="ja-JP" sz="1600" b="1" dirty="0">
                <a:solidFill>
                  <a:schemeClr val="tx1"/>
                </a:solidFill>
                <a:latin typeface="ＭＳ ゴシック" pitchFamily="49" charset="-128"/>
                <a:ea typeface="ＭＳ ゴシック" pitchFamily="49" charset="-128"/>
                <a:cs typeface="Meiryo UI" pitchFamily="50" charset="-128"/>
              </a:rPr>
              <a:t>LIQCA</a:t>
            </a:r>
            <a:r>
              <a:rPr lang="ja-JP" altLang="en-US" sz="1600" b="1" dirty="0">
                <a:solidFill>
                  <a:schemeClr val="tx1"/>
                </a:solidFill>
                <a:latin typeface="ＭＳ ゴシック" pitchFamily="49" charset="-128"/>
                <a:ea typeface="ＭＳ ゴシック" pitchFamily="49" charset="-128"/>
                <a:cs typeface="Meiryo UI" pitchFamily="50" charset="-128"/>
              </a:rPr>
              <a:t>による耐震診断）</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05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600" b="1" dirty="0">
                <a:solidFill>
                  <a:schemeClr val="tx1"/>
                </a:solidFill>
                <a:latin typeface="ＭＳ ゴシック" pitchFamily="49" charset="-128"/>
                <a:ea typeface="ＭＳ ゴシック" pitchFamily="49" charset="-128"/>
                <a:cs typeface="Meiryo UI" pitchFamily="50" charset="-128"/>
              </a:rPr>
              <a:t>　＜③泊地側護岸：二重矢板式護岸＞</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9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b="1" dirty="0">
                <a:solidFill>
                  <a:schemeClr val="tx1"/>
                </a:solidFill>
                <a:latin typeface="ＭＳ ゴシック" pitchFamily="49" charset="-128"/>
                <a:ea typeface="ＭＳ ゴシック" pitchFamily="49" charset="-128"/>
                <a:cs typeface="Meiryo UI" pitchFamily="50" charset="-128"/>
              </a:rPr>
              <a:t>　　　</a:t>
            </a:r>
            <a:r>
              <a:rPr lang="ja-JP" altLang="en-US" sz="1400" dirty="0">
                <a:solidFill>
                  <a:schemeClr val="tx1"/>
                </a:solidFill>
                <a:latin typeface="ＭＳ ゴシック" pitchFamily="49" charset="-128"/>
                <a:ea typeface="ＭＳ ゴシック" pitchFamily="49" charset="-128"/>
                <a:cs typeface="Meiryo UI" pitchFamily="50" charset="-128"/>
              </a:rPr>
              <a:t>○断面図</a:t>
            </a: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○現況写真</a:t>
            </a: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endParaRPr lang="en-US" altLang="ja-JP" sz="1400" dirty="0">
              <a:solidFill>
                <a:schemeClr val="tx1"/>
              </a:solidFill>
              <a:latin typeface="ＭＳ ゴシック" pitchFamily="49" charset="-128"/>
              <a:ea typeface="ＭＳ ゴシック" pitchFamily="49" charset="-128"/>
              <a:cs typeface="Meiryo UI" pitchFamily="50" charset="-128"/>
            </a:endParaRPr>
          </a:p>
        </p:txBody>
      </p:sp>
      <p:pic>
        <p:nvPicPr>
          <p:cNvPr id="9220" name="図 2"/>
          <p:cNvPicPr>
            <a:picLocks noChangeAspect="1"/>
          </p:cNvPicPr>
          <p:nvPr/>
        </p:nvPicPr>
        <p:blipFill>
          <a:blip r:embed="rId3">
            <a:extLst>
              <a:ext uri="{28A0092B-C50C-407E-A947-70E740481C1C}">
                <a14:useLocalDpi xmlns:a14="http://schemas.microsoft.com/office/drawing/2010/main" val="0"/>
              </a:ext>
            </a:extLst>
          </a:blip>
          <a:srcRect t="7214"/>
          <a:stretch>
            <a:fillRect/>
          </a:stretch>
        </p:blipFill>
        <p:spPr bwMode="auto">
          <a:xfrm>
            <a:off x="2916238" y="4156075"/>
            <a:ext cx="3729037"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9</a:t>
            </a:fld>
            <a:endParaRPr lang="en-US" altLang="ja-JP" dirty="0">
              <a:solidFill>
                <a:srgbClr val="898989"/>
              </a:solidFill>
            </a:endParaRPr>
          </a:p>
        </p:txBody>
      </p:sp>
      <p:sp>
        <p:nvSpPr>
          <p:cNvPr id="8" name="正方形/長方形 7"/>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図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4221163"/>
            <a:ext cx="878840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1773238"/>
            <a:ext cx="89725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0" y="620713"/>
            <a:ext cx="9140825" cy="61150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1400" b="1" spc="-200" dirty="0">
                <a:solidFill>
                  <a:schemeClr val="tx1"/>
                </a:solidFill>
                <a:latin typeface="ＭＳ ゴシック" pitchFamily="49" charset="-128"/>
                <a:ea typeface="ＭＳ ゴシック" pitchFamily="49" charset="-128"/>
              </a:rPr>
              <a:t>≪南海トラフ巨大地震による影響≫</a:t>
            </a:r>
            <a:endParaRPr lang="en-US" altLang="ja-JP" sz="1400" b="1" spc="-2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6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600" dirty="0">
                <a:solidFill>
                  <a:schemeClr val="tx1"/>
                </a:solidFill>
                <a:latin typeface="ＭＳ ゴシック" pitchFamily="49" charset="-128"/>
                <a:ea typeface="ＭＳ ゴシック" pitchFamily="49" charset="-128"/>
                <a:cs typeface="Meiryo UI" pitchFamily="50" charset="-128"/>
              </a:rPr>
              <a:t>■</a:t>
            </a:r>
            <a:r>
              <a:rPr lang="ja-JP" altLang="en-US" sz="1600" b="1" dirty="0">
                <a:solidFill>
                  <a:schemeClr val="tx1"/>
                </a:solidFill>
                <a:latin typeface="ＭＳ ゴシック" pitchFamily="49" charset="-128"/>
                <a:ea typeface="ＭＳ ゴシック" pitchFamily="49" charset="-128"/>
                <a:cs typeface="Meiryo UI" pitchFamily="50" charset="-128"/>
              </a:rPr>
              <a:t>堺第７－３区の詳細検討（</a:t>
            </a:r>
            <a:r>
              <a:rPr lang="en-US" altLang="ja-JP" sz="1600" b="1" dirty="0">
                <a:solidFill>
                  <a:schemeClr val="tx1"/>
                </a:solidFill>
                <a:latin typeface="ＭＳ ゴシック" pitchFamily="49" charset="-128"/>
                <a:ea typeface="ＭＳ ゴシック" pitchFamily="49" charset="-128"/>
                <a:cs typeface="Meiryo UI" pitchFamily="50" charset="-128"/>
              </a:rPr>
              <a:t>LIQCA</a:t>
            </a:r>
            <a:r>
              <a:rPr lang="ja-JP" altLang="en-US" sz="1600" b="1" dirty="0">
                <a:solidFill>
                  <a:schemeClr val="tx1"/>
                </a:solidFill>
                <a:latin typeface="ＭＳ ゴシック" pitchFamily="49" charset="-128"/>
                <a:ea typeface="ＭＳ ゴシック" pitchFamily="49" charset="-128"/>
                <a:cs typeface="Meiryo UI" pitchFamily="50" charset="-128"/>
              </a:rPr>
              <a:t>による耐震診断）結果</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600" b="1" dirty="0">
                <a:solidFill>
                  <a:schemeClr val="tx1"/>
                </a:solidFill>
                <a:latin typeface="ＭＳ ゴシック" pitchFamily="49" charset="-128"/>
                <a:ea typeface="ＭＳ ゴシック" pitchFamily="49" charset="-128"/>
                <a:cs typeface="Meiryo UI" pitchFamily="50" charset="-128"/>
              </a:rPr>
              <a:t>＜①航路側護岸：鋼矢板セル式護岸＞</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b="1" dirty="0">
                <a:solidFill>
                  <a:schemeClr val="tx1"/>
                </a:solidFill>
                <a:latin typeface="ＭＳ ゴシック" pitchFamily="49" charset="-128"/>
                <a:ea typeface="ＭＳ ゴシック" pitchFamily="49" charset="-128"/>
                <a:cs typeface="Meiryo UI" pitchFamily="50" charset="-128"/>
              </a:rPr>
              <a:t>　　　○照査断面図</a:t>
            </a: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r>
              <a:rPr lang="ja-JP" altLang="en-US" sz="1400" b="1" dirty="0">
                <a:solidFill>
                  <a:schemeClr val="tx1"/>
                </a:solidFill>
                <a:latin typeface="ＭＳ ゴシック" pitchFamily="49" charset="-128"/>
                <a:ea typeface="ＭＳ ゴシック" pitchFamily="49" charset="-128"/>
                <a:cs typeface="Meiryo UI" pitchFamily="50" charset="-128"/>
              </a:rPr>
              <a:t>○照査モデル図</a:t>
            </a: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endParaRPr lang="en-US" altLang="ja-JP" sz="1400" dirty="0">
              <a:solidFill>
                <a:schemeClr val="tx1"/>
              </a:solidFill>
              <a:latin typeface="ＭＳ ゴシック" pitchFamily="49" charset="-128"/>
              <a:ea typeface="ＭＳ ゴシック" pitchFamily="49" charset="-128"/>
              <a:cs typeface="Meiryo UI" pitchFamily="50" charset="-128"/>
            </a:endParaRPr>
          </a:p>
        </p:txBody>
      </p:sp>
      <p:sp>
        <p:nvSpPr>
          <p:cNvPr id="12" name="線吹き出し 2 (枠付き) 11"/>
          <p:cNvSpPr/>
          <p:nvPr/>
        </p:nvSpPr>
        <p:spPr>
          <a:xfrm>
            <a:off x="2411413" y="4421188"/>
            <a:ext cx="1225550" cy="254000"/>
          </a:xfrm>
          <a:prstGeom prst="borderCallout2">
            <a:avLst>
              <a:gd name="adj1" fmla="val 43442"/>
              <a:gd name="adj2" fmla="val 99563"/>
              <a:gd name="adj3" fmla="val 82243"/>
              <a:gd name="adj4" fmla="val 119241"/>
              <a:gd name="adj5" fmla="val 130290"/>
              <a:gd name="adj6" fmla="val 129637"/>
            </a:avLst>
          </a:prstGeom>
          <a:solidFill>
            <a:srgbClr val="FFFF00"/>
          </a:solidFill>
          <a:ln w="12700">
            <a:solidFill>
              <a:schemeClr val="tx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spAutoFit/>
          </a:bodyPr>
          <a:lstStyle/>
          <a:p>
            <a:pPr algn="ctr" eaLnBrk="1" hangingPunct="1">
              <a:defRPr/>
            </a:pPr>
            <a:r>
              <a:rPr lang="ja-JP" altLang="en-US" sz="1050" dirty="0">
                <a:solidFill>
                  <a:schemeClr val="tx1"/>
                </a:solidFill>
              </a:rPr>
              <a:t>護岸天端高</a:t>
            </a:r>
          </a:p>
        </p:txBody>
      </p:sp>
      <p:cxnSp>
        <p:nvCxnSpPr>
          <p:cNvPr id="14" name="直線コネクタ 13"/>
          <p:cNvCxnSpPr/>
          <p:nvPr/>
        </p:nvCxnSpPr>
        <p:spPr>
          <a:xfrm>
            <a:off x="5330825" y="4675188"/>
            <a:ext cx="84138" cy="11588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線吹き出し 2 (枠付き) 14"/>
          <p:cNvSpPr/>
          <p:nvPr/>
        </p:nvSpPr>
        <p:spPr>
          <a:xfrm>
            <a:off x="3676650" y="3978275"/>
            <a:ext cx="1223963" cy="254000"/>
          </a:xfrm>
          <a:prstGeom prst="borderCallout2">
            <a:avLst>
              <a:gd name="adj1" fmla="val 43442"/>
              <a:gd name="adj2" fmla="val 99563"/>
              <a:gd name="adj3" fmla="val 76258"/>
              <a:gd name="adj4" fmla="val 115643"/>
              <a:gd name="adj5" fmla="val 270547"/>
              <a:gd name="adj6" fmla="val 133890"/>
            </a:avLst>
          </a:prstGeom>
          <a:solidFill>
            <a:srgbClr val="FFFF00"/>
          </a:solidFill>
          <a:ln w="12700">
            <a:solidFill>
              <a:schemeClr val="tx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spAutoFit/>
          </a:bodyPr>
          <a:lstStyle/>
          <a:p>
            <a:pPr algn="ctr" eaLnBrk="1" hangingPunct="1">
              <a:defRPr/>
            </a:pPr>
            <a:r>
              <a:rPr lang="ja-JP" altLang="en-US" sz="1050" dirty="0">
                <a:solidFill>
                  <a:schemeClr val="tx1"/>
                </a:solidFill>
              </a:rPr>
              <a:t>遮水シートひずみ</a:t>
            </a:r>
          </a:p>
        </p:txBody>
      </p:sp>
      <p:sp>
        <p:nvSpPr>
          <p:cNvPr id="16" name="線吹き出し 2 (枠付き) 15"/>
          <p:cNvSpPr/>
          <p:nvPr/>
        </p:nvSpPr>
        <p:spPr>
          <a:xfrm>
            <a:off x="5867400" y="3978275"/>
            <a:ext cx="1223963" cy="254000"/>
          </a:xfrm>
          <a:prstGeom prst="borderCallout2">
            <a:avLst>
              <a:gd name="adj1" fmla="val 46969"/>
              <a:gd name="adj2" fmla="val 1003"/>
              <a:gd name="adj3" fmla="val 89298"/>
              <a:gd name="adj4" fmla="val -21854"/>
              <a:gd name="adj5" fmla="val 315843"/>
              <a:gd name="adj6" fmla="val -35725"/>
            </a:avLst>
          </a:prstGeom>
          <a:solidFill>
            <a:srgbClr val="FFFF00"/>
          </a:solidFill>
          <a:ln w="12700">
            <a:solidFill>
              <a:schemeClr val="tx1"/>
            </a:solidFill>
            <a:headEnd type="none"/>
            <a:tailEnd type="oval" w="med" len="med"/>
          </a:ln>
        </p:spPr>
        <p:style>
          <a:lnRef idx="2">
            <a:schemeClr val="accent1">
              <a:shade val="50000"/>
            </a:schemeClr>
          </a:lnRef>
          <a:fillRef idx="1">
            <a:schemeClr val="accent1"/>
          </a:fillRef>
          <a:effectRef idx="0">
            <a:schemeClr val="accent1"/>
          </a:effectRef>
          <a:fontRef idx="minor">
            <a:schemeClr val="lt1"/>
          </a:fontRef>
        </p:style>
        <p:txBody>
          <a:bodyPr lIns="72000" rIns="72000" anchor="ctr">
            <a:spAutoFit/>
          </a:bodyPr>
          <a:lstStyle/>
          <a:p>
            <a:pPr algn="ctr" eaLnBrk="1" hangingPunct="1">
              <a:defRPr/>
            </a:pPr>
            <a:r>
              <a:rPr lang="ja-JP" altLang="en-US" sz="1050" dirty="0">
                <a:solidFill>
                  <a:schemeClr val="tx1"/>
                </a:solidFill>
              </a:rPr>
              <a:t>粘土層天端高</a:t>
            </a:r>
          </a:p>
        </p:txBody>
      </p:sp>
      <p:sp>
        <p:nvSpPr>
          <p:cNvPr id="11"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10</a:t>
            </a:fld>
            <a:endParaRPr lang="en-US" altLang="ja-JP" dirty="0">
              <a:solidFill>
                <a:srgbClr val="898989"/>
              </a:solidFill>
            </a:endParaRPr>
          </a:p>
        </p:txBody>
      </p:sp>
      <p:sp>
        <p:nvSpPr>
          <p:cNvPr id="13" name="正方形/長方形 12"/>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図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365625"/>
            <a:ext cx="883443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676400"/>
            <a:ext cx="901065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0" y="620688"/>
            <a:ext cx="9140825" cy="61150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1400" b="1" spc="-200" dirty="0">
                <a:solidFill>
                  <a:schemeClr val="tx1"/>
                </a:solidFill>
                <a:latin typeface="ＭＳ ゴシック" pitchFamily="49" charset="-128"/>
                <a:ea typeface="ＭＳ ゴシック" pitchFamily="49" charset="-128"/>
              </a:rPr>
              <a:t>≪南海トラフ巨大地震による影響</a:t>
            </a:r>
            <a:r>
              <a:rPr lang="ja-JP" altLang="en-US" sz="1400" b="1" spc="-200" dirty="0" smtClean="0">
                <a:solidFill>
                  <a:schemeClr val="tx1"/>
                </a:solidFill>
                <a:latin typeface="ＭＳ ゴシック" pitchFamily="49" charset="-128"/>
                <a:ea typeface="ＭＳ ゴシック" pitchFamily="49" charset="-128"/>
              </a:rPr>
              <a:t>≫</a:t>
            </a:r>
            <a:endParaRPr lang="en-US" altLang="ja-JP" sz="1400" b="1" spc="-200" dirty="0" smtClean="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600" dirty="0">
                <a:solidFill>
                  <a:schemeClr val="tx1"/>
                </a:solidFill>
                <a:latin typeface="ＭＳ ゴシック" pitchFamily="49" charset="-128"/>
                <a:ea typeface="ＭＳ ゴシック" pitchFamily="49" charset="-128"/>
                <a:cs typeface="Meiryo UI" pitchFamily="50" charset="-128"/>
              </a:rPr>
              <a:t>■</a:t>
            </a:r>
            <a:r>
              <a:rPr lang="ja-JP" altLang="en-US" sz="1600" b="1" dirty="0">
                <a:solidFill>
                  <a:schemeClr val="tx1"/>
                </a:solidFill>
                <a:latin typeface="ＭＳ ゴシック" pitchFamily="49" charset="-128"/>
                <a:ea typeface="ＭＳ ゴシック" pitchFamily="49" charset="-128"/>
                <a:cs typeface="Meiryo UI" pitchFamily="50" charset="-128"/>
              </a:rPr>
              <a:t>堺第７－３区の詳細検討（</a:t>
            </a:r>
            <a:r>
              <a:rPr lang="en-US" altLang="ja-JP" sz="1600" b="1" dirty="0">
                <a:solidFill>
                  <a:schemeClr val="tx1"/>
                </a:solidFill>
                <a:latin typeface="ＭＳ ゴシック" pitchFamily="49" charset="-128"/>
                <a:ea typeface="ＭＳ ゴシック" pitchFamily="49" charset="-128"/>
                <a:cs typeface="Meiryo UI" pitchFamily="50" charset="-128"/>
              </a:rPr>
              <a:t>LIQCA</a:t>
            </a:r>
            <a:r>
              <a:rPr lang="ja-JP" altLang="en-US" sz="1600" b="1" dirty="0">
                <a:solidFill>
                  <a:schemeClr val="tx1"/>
                </a:solidFill>
                <a:latin typeface="ＭＳ ゴシック" pitchFamily="49" charset="-128"/>
                <a:ea typeface="ＭＳ ゴシック" pitchFamily="49" charset="-128"/>
                <a:cs typeface="Meiryo UI" pitchFamily="50" charset="-128"/>
              </a:rPr>
              <a:t>による耐震診断）結果</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600" b="1" dirty="0">
                <a:solidFill>
                  <a:schemeClr val="tx1"/>
                </a:solidFill>
                <a:latin typeface="ＭＳ ゴシック" pitchFamily="49" charset="-128"/>
                <a:ea typeface="ＭＳ ゴシック" pitchFamily="49" charset="-128"/>
                <a:cs typeface="Meiryo UI" pitchFamily="50" charset="-128"/>
              </a:rPr>
              <a:t>＜②沖側護岸：捨石護岸＞</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b="1" dirty="0">
                <a:solidFill>
                  <a:schemeClr val="tx1"/>
                </a:solidFill>
                <a:latin typeface="ＭＳ ゴシック" pitchFamily="49" charset="-128"/>
                <a:ea typeface="ＭＳ ゴシック" pitchFamily="49" charset="-128"/>
                <a:cs typeface="Meiryo UI" pitchFamily="50" charset="-128"/>
              </a:rPr>
              <a:t>　　　○照査断面図</a:t>
            </a: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r>
              <a:rPr lang="ja-JP" altLang="en-US" sz="1400" b="1" dirty="0">
                <a:solidFill>
                  <a:schemeClr val="tx1"/>
                </a:solidFill>
                <a:latin typeface="ＭＳ ゴシック" pitchFamily="49" charset="-128"/>
                <a:ea typeface="ＭＳ ゴシック" pitchFamily="49" charset="-128"/>
                <a:cs typeface="Meiryo UI" pitchFamily="50" charset="-128"/>
              </a:rPr>
              <a:t>○検討モデル図</a:t>
            </a: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endParaRPr lang="en-US" altLang="ja-JP" sz="1400" dirty="0">
              <a:solidFill>
                <a:schemeClr val="tx1"/>
              </a:solidFill>
              <a:latin typeface="ＭＳ ゴシック" pitchFamily="49" charset="-128"/>
              <a:ea typeface="ＭＳ ゴシック" pitchFamily="49" charset="-128"/>
              <a:cs typeface="Meiryo UI" pitchFamily="50" charset="-128"/>
            </a:endParaRPr>
          </a:p>
        </p:txBody>
      </p:sp>
      <p:sp>
        <p:nvSpPr>
          <p:cNvPr id="3" name="線吹き出し 2 (枠付き) 2"/>
          <p:cNvSpPr/>
          <p:nvPr/>
        </p:nvSpPr>
        <p:spPr>
          <a:xfrm>
            <a:off x="2295525" y="4005263"/>
            <a:ext cx="1223963" cy="360362"/>
          </a:xfrm>
          <a:prstGeom prst="borderCallout2">
            <a:avLst>
              <a:gd name="adj1" fmla="val 43442"/>
              <a:gd name="adj2" fmla="val 99563"/>
              <a:gd name="adj3" fmla="val 57551"/>
              <a:gd name="adj4" fmla="val 116128"/>
              <a:gd name="adj5" fmla="val 214794"/>
              <a:gd name="adj6" fmla="val 124514"/>
            </a:avLst>
          </a:prstGeom>
          <a:solidFill>
            <a:srgbClr val="FFFF00"/>
          </a:solidFill>
          <a:ln w="19050">
            <a:solidFill>
              <a:schemeClr val="tx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050" dirty="0">
                <a:solidFill>
                  <a:schemeClr val="tx1"/>
                </a:solidFill>
              </a:rPr>
              <a:t>護岸天端高</a:t>
            </a:r>
          </a:p>
        </p:txBody>
      </p:sp>
      <p:sp>
        <p:nvSpPr>
          <p:cNvPr id="10" name="線吹き出し 2 (枠付き) 9"/>
          <p:cNvSpPr/>
          <p:nvPr/>
        </p:nvSpPr>
        <p:spPr>
          <a:xfrm>
            <a:off x="3887788" y="3824288"/>
            <a:ext cx="1225550" cy="360362"/>
          </a:xfrm>
          <a:prstGeom prst="borderCallout2">
            <a:avLst>
              <a:gd name="adj1" fmla="val 43442"/>
              <a:gd name="adj2" fmla="val 99563"/>
              <a:gd name="adj3" fmla="val 57551"/>
              <a:gd name="adj4" fmla="val 116128"/>
              <a:gd name="adj5" fmla="val 267705"/>
              <a:gd name="adj6" fmla="val 125551"/>
            </a:avLst>
          </a:prstGeom>
          <a:solidFill>
            <a:srgbClr val="FFFF00"/>
          </a:solidFill>
          <a:ln w="19050">
            <a:solidFill>
              <a:schemeClr val="tx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050" dirty="0">
                <a:solidFill>
                  <a:schemeClr val="tx1"/>
                </a:solidFill>
              </a:rPr>
              <a:t>遮水シートひずみ</a:t>
            </a:r>
          </a:p>
        </p:txBody>
      </p:sp>
      <p:sp>
        <p:nvSpPr>
          <p:cNvPr id="11" name="線吹き出し 2 (枠付き) 10"/>
          <p:cNvSpPr/>
          <p:nvPr/>
        </p:nvSpPr>
        <p:spPr>
          <a:xfrm>
            <a:off x="5867400" y="3976688"/>
            <a:ext cx="1225550" cy="360362"/>
          </a:xfrm>
          <a:prstGeom prst="borderCallout2">
            <a:avLst>
              <a:gd name="adj1" fmla="val 46969"/>
              <a:gd name="adj2" fmla="val 1003"/>
              <a:gd name="adj3" fmla="val 89298"/>
              <a:gd name="adj4" fmla="val -21854"/>
              <a:gd name="adj5" fmla="val 235958"/>
              <a:gd name="adj6" fmla="val -23844"/>
            </a:avLst>
          </a:prstGeom>
          <a:solidFill>
            <a:srgbClr val="FFFF00"/>
          </a:solidFill>
          <a:ln w="19050">
            <a:solidFill>
              <a:schemeClr val="tx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050" dirty="0">
                <a:solidFill>
                  <a:schemeClr val="tx1"/>
                </a:solidFill>
              </a:rPr>
              <a:t>粘土層天端高</a:t>
            </a:r>
          </a:p>
        </p:txBody>
      </p:sp>
      <p:cxnSp>
        <p:nvCxnSpPr>
          <p:cNvPr id="13" name="直線コネクタ 12"/>
          <p:cNvCxnSpPr/>
          <p:nvPr/>
        </p:nvCxnSpPr>
        <p:spPr>
          <a:xfrm>
            <a:off x="5364163" y="4794250"/>
            <a:ext cx="144462" cy="10795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11</a:t>
            </a:fld>
            <a:endParaRPr lang="en-US" altLang="ja-JP" dirty="0">
              <a:solidFill>
                <a:srgbClr val="898989"/>
              </a:solidFill>
            </a:endParaRPr>
          </a:p>
        </p:txBody>
      </p:sp>
      <p:sp>
        <p:nvSpPr>
          <p:cNvPr id="12" name="正方形/長方形 11"/>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図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308475"/>
            <a:ext cx="8831263"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1844675"/>
            <a:ext cx="89535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0" y="620688"/>
            <a:ext cx="9140825" cy="61150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1400" b="1" spc="-200" dirty="0">
                <a:solidFill>
                  <a:schemeClr val="tx1"/>
                </a:solidFill>
                <a:latin typeface="ＭＳ ゴシック" pitchFamily="49" charset="-128"/>
                <a:ea typeface="ＭＳ ゴシック" pitchFamily="49" charset="-128"/>
              </a:rPr>
              <a:t>≪南海トラフ巨大地震による影響</a:t>
            </a:r>
            <a:r>
              <a:rPr lang="ja-JP" altLang="en-US" sz="1400" b="1" spc="-200" dirty="0" smtClean="0">
                <a:solidFill>
                  <a:schemeClr val="tx1"/>
                </a:solidFill>
                <a:latin typeface="ＭＳ ゴシック" pitchFamily="49" charset="-128"/>
                <a:ea typeface="ＭＳ ゴシック" pitchFamily="49" charset="-128"/>
              </a:rPr>
              <a:t>≫</a:t>
            </a:r>
            <a:endParaRPr lang="en-US" altLang="ja-JP" sz="1400" b="1" spc="-200" dirty="0" smtClean="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600" dirty="0">
                <a:solidFill>
                  <a:schemeClr val="tx1"/>
                </a:solidFill>
                <a:latin typeface="ＭＳ ゴシック" pitchFamily="49" charset="-128"/>
                <a:ea typeface="ＭＳ ゴシック" pitchFamily="49" charset="-128"/>
                <a:cs typeface="Meiryo UI" pitchFamily="50" charset="-128"/>
              </a:rPr>
              <a:t>■</a:t>
            </a:r>
            <a:r>
              <a:rPr lang="ja-JP" altLang="en-US" sz="1600" b="1" dirty="0">
                <a:solidFill>
                  <a:schemeClr val="tx1"/>
                </a:solidFill>
                <a:latin typeface="ＭＳ ゴシック" pitchFamily="49" charset="-128"/>
                <a:ea typeface="ＭＳ ゴシック" pitchFamily="49" charset="-128"/>
                <a:cs typeface="Meiryo UI" pitchFamily="50" charset="-128"/>
              </a:rPr>
              <a:t>堺第７－３区の詳細検討（</a:t>
            </a:r>
            <a:r>
              <a:rPr lang="en-US" altLang="ja-JP" sz="1600" b="1" dirty="0">
                <a:solidFill>
                  <a:schemeClr val="tx1"/>
                </a:solidFill>
                <a:latin typeface="ＭＳ ゴシック" pitchFamily="49" charset="-128"/>
                <a:ea typeface="ＭＳ ゴシック" pitchFamily="49" charset="-128"/>
                <a:cs typeface="Meiryo UI" pitchFamily="50" charset="-128"/>
              </a:rPr>
              <a:t>LIQCA</a:t>
            </a:r>
            <a:r>
              <a:rPr lang="ja-JP" altLang="en-US" sz="1600" b="1" dirty="0">
                <a:solidFill>
                  <a:schemeClr val="tx1"/>
                </a:solidFill>
                <a:latin typeface="ＭＳ ゴシック" pitchFamily="49" charset="-128"/>
                <a:ea typeface="ＭＳ ゴシック" pitchFamily="49" charset="-128"/>
                <a:cs typeface="Meiryo UI" pitchFamily="50" charset="-128"/>
              </a:rPr>
              <a:t>による耐震診断）結果</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600" b="1" dirty="0">
                <a:solidFill>
                  <a:schemeClr val="tx1"/>
                </a:solidFill>
                <a:latin typeface="ＭＳ ゴシック" pitchFamily="49" charset="-128"/>
                <a:ea typeface="ＭＳ ゴシック" pitchFamily="49" charset="-128"/>
                <a:cs typeface="Meiryo UI" pitchFamily="50" charset="-128"/>
              </a:rPr>
              <a:t>＜③泊地側護岸：二重矢板式護岸＞</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b="1" dirty="0">
                <a:solidFill>
                  <a:schemeClr val="tx1"/>
                </a:solidFill>
                <a:latin typeface="ＭＳ ゴシック" pitchFamily="49" charset="-128"/>
                <a:ea typeface="ＭＳ ゴシック" pitchFamily="49" charset="-128"/>
                <a:cs typeface="Meiryo UI" pitchFamily="50" charset="-128"/>
              </a:rPr>
              <a:t>　　　○照査断面図</a:t>
            </a: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r>
              <a:rPr lang="ja-JP" altLang="en-US" sz="1400" b="1" dirty="0">
                <a:solidFill>
                  <a:schemeClr val="tx1"/>
                </a:solidFill>
                <a:latin typeface="ＭＳ ゴシック" pitchFamily="49" charset="-128"/>
                <a:ea typeface="ＭＳ ゴシック" pitchFamily="49" charset="-128"/>
                <a:cs typeface="Meiryo UI" pitchFamily="50" charset="-128"/>
              </a:rPr>
              <a:t>○検討モデル図</a:t>
            </a: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endParaRPr lang="en-US" altLang="ja-JP" sz="1400" dirty="0">
              <a:solidFill>
                <a:schemeClr val="tx1"/>
              </a:solidFill>
              <a:latin typeface="ＭＳ ゴシック" pitchFamily="49" charset="-128"/>
              <a:ea typeface="ＭＳ ゴシック" pitchFamily="49" charset="-128"/>
              <a:cs typeface="Meiryo UI" pitchFamily="50" charset="-128"/>
            </a:endParaRPr>
          </a:p>
        </p:txBody>
      </p:sp>
      <p:sp>
        <p:nvSpPr>
          <p:cNvPr id="10" name="線吹き出し 2 (枠付き) 9"/>
          <p:cNvSpPr/>
          <p:nvPr/>
        </p:nvSpPr>
        <p:spPr>
          <a:xfrm>
            <a:off x="2700338" y="3954463"/>
            <a:ext cx="1223962" cy="360362"/>
          </a:xfrm>
          <a:prstGeom prst="borderCallout2">
            <a:avLst>
              <a:gd name="adj1" fmla="val 43442"/>
              <a:gd name="adj2" fmla="val 99563"/>
              <a:gd name="adj3" fmla="val 57551"/>
              <a:gd name="adj4" fmla="val 116128"/>
              <a:gd name="adj5" fmla="val 214794"/>
              <a:gd name="adj6" fmla="val 124514"/>
            </a:avLst>
          </a:prstGeom>
          <a:solidFill>
            <a:srgbClr val="FFFF00"/>
          </a:solidFill>
          <a:ln w="19050">
            <a:solidFill>
              <a:schemeClr val="tx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050" dirty="0">
                <a:solidFill>
                  <a:schemeClr val="tx1"/>
                </a:solidFill>
              </a:rPr>
              <a:t>護岸天端高</a:t>
            </a:r>
          </a:p>
        </p:txBody>
      </p:sp>
      <p:sp>
        <p:nvSpPr>
          <p:cNvPr id="11" name="線吹き出し 2 (枠付き) 10"/>
          <p:cNvSpPr/>
          <p:nvPr/>
        </p:nvSpPr>
        <p:spPr>
          <a:xfrm>
            <a:off x="4932363" y="3894138"/>
            <a:ext cx="1223962" cy="360362"/>
          </a:xfrm>
          <a:prstGeom prst="borderCallout2">
            <a:avLst>
              <a:gd name="adj1" fmla="val 46969"/>
              <a:gd name="adj2" fmla="val 1003"/>
              <a:gd name="adj3" fmla="val 89298"/>
              <a:gd name="adj4" fmla="val -21854"/>
              <a:gd name="adj5" fmla="val 235958"/>
              <a:gd name="adj6" fmla="val -23844"/>
            </a:avLst>
          </a:prstGeom>
          <a:solidFill>
            <a:srgbClr val="FFFF00"/>
          </a:solidFill>
          <a:ln w="19050">
            <a:solidFill>
              <a:schemeClr val="tx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050" dirty="0">
                <a:solidFill>
                  <a:schemeClr val="tx1"/>
                </a:solidFill>
              </a:rPr>
              <a:t>粘土層天端高</a:t>
            </a:r>
          </a:p>
        </p:txBody>
      </p:sp>
      <p:sp>
        <p:nvSpPr>
          <p:cNvPr id="3" name="正方形/長方形 2"/>
          <p:cNvSpPr/>
          <p:nvPr/>
        </p:nvSpPr>
        <p:spPr>
          <a:xfrm>
            <a:off x="6804025" y="3825875"/>
            <a:ext cx="180022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dirty="0">
                <a:solidFill>
                  <a:srgbClr val="FF0000"/>
                </a:solidFill>
              </a:rPr>
              <a:t>※</a:t>
            </a:r>
            <a:r>
              <a:rPr lang="ja-JP" altLang="en-US" sz="1200" dirty="0">
                <a:solidFill>
                  <a:srgbClr val="FF0000"/>
                </a:solidFill>
              </a:rPr>
              <a:t>陸上埋立がないため、遮水シートの検討はなし</a:t>
            </a:r>
          </a:p>
        </p:txBody>
      </p:sp>
      <p:sp>
        <p:nvSpPr>
          <p:cNvPr id="13"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12</a:t>
            </a:fld>
            <a:endParaRPr lang="en-US" altLang="ja-JP" dirty="0">
              <a:solidFill>
                <a:srgbClr val="898989"/>
              </a:solidFill>
            </a:endParaRPr>
          </a:p>
        </p:txBody>
      </p:sp>
      <p:sp>
        <p:nvSpPr>
          <p:cNvPr id="12" name="正方形/長方形 11"/>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788" y="4156075"/>
            <a:ext cx="3897312" cy="223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0" y="1912938"/>
            <a:ext cx="407035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0" y="620713"/>
            <a:ext cx="9140825" cy="62484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defRPr/>
            </a:pPr>
            <a:r>
              <a:rPr lang="ja-JP" altLang="en-US" sz="1400" b="1" dirty="0" smtClean="0">
                <a:latin typeface="ＭＳ ゴシック" panose="020B0609070205080204" pitchFamily="49" charset="-128"/>
                <a:ea typeface="ＭＳ ゴシック" panose="020B0609070205080204" pitchFamily="49" charset="-128"/>
              </a:rPr>
              <a:t>≪南海トラフ巨大地震による影響≫</a:t>
            </a:r>
            <a:endParaRPr lang="en-US" altLang="ja-JP" sz="16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endParaRPr lang="en-US" altLang="ja-JP" sz="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dirty="0" smtClean="0">
                <a:latin typeface="ＭＳ ゴシック" panose="020B0609070205080204" pitchFamily="49" charset="-128"/>
                <a:ea typeface="ＭＳ ゴシック" panose="020B0609070205080204" pitchFamily="49" charset="-128"/>
                <a:cs typeface="Meiryo UI" panose="020B0604030504040204" pitchFamily="50" charset="-128"/>
              </a:rPr>
              <a:t>■詳細検討（</a:t>
            </a:r>
            <a:r>
              <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rPr>
              <a:t>LIQCA</a:t>
            </a:r>
            <a:r>
              <a:rPr lang="ja-JP" altLang="en-US" sz="1400" b="1" dirty="0" smtClean="0">
                <a:latin typeface="ＭＳ ゴシック" panose="020B0609070205080204" pitchFamily="49" charset="-128"/>
                <a:ea typeface="ＭＳ ゴシック" panose="020B0609070205080204" pitchFamily="49" charset="-128"/>
                <a:cs typeface="Meiryo UI" panose="020B0604030504040204" pitchFamily="50" charset="-128"/>
              </a:rPr>
              <a:t>による耐震診断）結果</a:t>
            </a:r>
            <a:r>
              <a:rPr lang="ja-JP" altLang="en-US" sz="1400" b="1" dirty="0" smtClean="0">
                <a:solidFill>
                  <a:srgbClr val="00B050"/>
                </a:solidFill>
                <a:latin typeface="ＭＳ 明朝" panose="02020609040205080304" pitchFamily="17" charset="-128"/>
                <a:ea typeface="ＭＳ 明朝" panose="02020609040205080304" pitchFamily="17" charset="-128"/>
                <a:cs typeface="Meiryo UI" panose="020B0604030504040204" pitchFamily="50" charset="-128"/>
              </a:rPr>
              <a:t>＜①航路側護岸：鋼矢板セル式護岸＞</a:t>
            </a:r>
            <a:endParaRPr lang="en-US" altLang="ja-JP" sz="1400" b="1" dirty="0" smtClean="0">
              <a:solidFill>
                <a:srgbClr val="00B05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dirty="0" smtClean="0">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400" b="1" dirty="0" smtClean="0">
                <a:latin typeface="ＭＳ ゴシック" panose="020B0609070205080204" pitchFamily="49" charset="-128"/>
                <a:ea typeface="ＭＳ ゴシック" panose="020B0609070205080204" pitchFamily="49" charset="-128"/>
                <a:cs typeface="Meiryo UI" panose="020B0604030504040204" pitchFamily="50" charset="-128"/>
              </a:rPr>
              <a:t>➢入力地震動波形　　　　　　　　</a:t>
            </a: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dirty="0" smtClean="0">
                <a:latin typeface="ＭＳ ゴシック" panose="020B0609070205080204" pitchFamily="49" charset="-128"/>
                <a:ea typeface="ＭＳ ゴシック" panose="020B0609070205080204" pitchFamily="49" charset="-128"/>
                <a:cs typeface="Meiryo UI" panose="020B0604030504040204" pitchFamily="50" charset="-128"/>
              </a:rPr>
              <a:t>　　・最大加速度　</a:t>
            </a:r>
            <a:r>
              <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rPr>
              <a:t>228gal</a:t>
            </a:r>
            <a:r>
              <a:rPr lang="ja-JP" altLang="en-US" sz="1400" b="1" dirty="0"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rPr>
              <a:t>（合成成分）</a:t>
            </a:r>
            <a:endParaRPr lang="en-US" altLang="ja-JP" sz="1400" b="1" dirty="0"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dirty="0" smtClean="0">
                <a:latin typeface="ＭＳ ゴシック" panose="020B0609070205080204" pitchFamily="49" charset="-128"/>
                <a:ea typeface="ＭＳ ゴシック" panose="020B0609070205080204" pitchFamily="49" charset="-128"/>
                <a:cs typeface="Meiryo UI" panose="020B0604030504040204" pitchFamily="50" charset="-128"/>
              </a:rPr>
              <a:t>　➢加速度応答スペクトル</a:t>
            </a: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p:txBody>
      </p:sp>
      <p:pic>
        <p:nvPicPr>
          <p:cNvPr id="13317" name="図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77250" y="1846263"/>
            <a:ext cx="5588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13</a:t>
            </a:fld>
            <a:endParaRPr lang="en-US" altLang="ja-JP" dirty="0">
              <a:solidFill>
                <a:srgbClr val="898989"/>
              </a:solidFill>
            </a:endParaRPr>
          </a:p>
        </p:txBody>
      </p:sp>
      <p:sp>
        <p:nvSpPr>
          <p:cNvPr id="10" name="正方形/長方形 9"/>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4149725"/>
            <a:ext cx="3897312" cy="223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916113"/>
            <a:ext cx="407035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0" y="620713"/>
            <a:ext cx="9140825" cy="62484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defRPr/>
            </a:pPr>
            <a:r>
              <a:rPr lang="ja-JP" altLang="en-US" sz="1400" b="1" smtClean="0">
                <a:latin typeface="ＭＳ ゴシック" panose="020B0609070205080204" pitchFamily="49" charset="-128"/>
                <a:ea typeface="ＭＳ ゴシック" panose="020B0609070205080204" pitchFamily="49" charset="-128"/>
              </a:rPr>
              <a:t>≪南海トラフ巨大地震による影響≫</a:t>
            </a:r>
            <a:endParaRPr lang="en-US" altLang="ja-JP" sz="1600" b="1"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endParaRPr lang="en-US" altLang="ja-JP" sz="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smtClean="0">
                <a:latin typeface="ＭＳ ゴシック" panose="020B0609070205080204" pitchFamily="49" charset="-128"/>
                <a:ea typeface="ＭＳ ゴシック" panose="020B0609070205080204" pitchFamily="49" charset="-128"/>
                <a:cs typeface="Meiryo UI" panose="020B0604030504040204" pitchFamily="50" charset="-128"/>
              </a:rPr>
              <a:t>■詳細検討（</a:t>
            </a:r>
            <a:r>
              <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rPr>
              <a:t>LIQCA</a:t>
            </a:r>
            <a:r>
              <a:rPr lang="ja-JP" altLang="en-US" sz="1400" b="1" smtClean="0">
                <a:latin typeface="ＭＳ ゴシック" panose="020B0609070205080204" pitchFamily="49" charset="-128"/>
                <a:ea typeface="ＭＳ ゴシック" panose="020B0609070205080204" pitchFamily="49" charset="-128"/>
                <a:cs typeface="Meiryo UI" panose="020B0604030504040204" pitchFamily="50" charset="-128"/>
              </a:rPr>
              <a:t>による耐震診断）結果</a:t>
            </a:r>
            <a:r>
              <a:rPr lang="ja-JP" altLang="en-US" sz="1400" b="1" smtClean="0">
                <a:solidFill>
                  <a:srgbClr val="00B050"/>
                </a:solidFill>
                <a:latin typeface="ＭＳ 明朝" panose="02020609040205080304" pitchFamily="17" charset="-128"/>
                <a:ea typeface="ＭＳ 明朝" panose="02020609040205080304" pitchFamily="17" charset="-128"/>
                <a:cs typeface="Meiryo UI" panose="020B0604030504040204" pitchFamily="50" charset="-128"/>
              </a:rPr>
              <a:t>＜②沖側護岸：捨石護岸＞</a:t>
            </a:r>
            <a:endParaRPr lang="en-US" altLang="ja-JP" sz="1400" b="1" smtClean="0">
              <a:solidFill>
                <a:srgbClr val="00B05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smtClean="0">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400" b="1" smtClean="0">
                <a:latin typeface="ＭＳ ゴシック" panose="020B0609070205080204" pitchFamily="49" charset="-128"/>
                <a:ea typeface="ＭＳ ゴシック" panose="020B0609070205080204" pitchFamily="49" charset="-128"/>
                <a:cs typeface="Meiryo UI" panose="020B0604030504040204" pitchFamily="50" charset="-128"/>
              </a:rPr>
              <a:t>➢入力地震動波形　　　　　　　　</a:t>
            </a: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smtClean="0">
                <a:latin typeface="ＭＳ ゴシック" panose="020B0609070205080204" pitchFamily="49" charset="-128"/>
                <a:ea typeface="ＭＳ ゴシック" panose="020B0609070205080204" pitchFamily="49" charset="-128"/>
                <a:cs typeface="Meiryo UI" panose="020B0604030504040204" pitchFamily="50" charset="-128"/>
              </a:rPr>
              <a:t>　　・最大加速度　</a:t>
            </a:r>
            <a:r>
              <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rPr>
              <a:t>306gal</a:t>
            </a:r>
            <a:r>
              <a:rPr lang="ja-JP" altLang="en-US" sz="1400" b="1"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rPr>
              <a:t>（合成成分）</a:t>
            </a:r>
          </a:p>
          <a:p>
            <a:pPr eaLnBrk="1" hangingPunct="1">
              <a:defRPr/>
            </a:pPr>
            <a:endParaRPr lang="en-US" altLang="ja-JP" sz="1400" b="1"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smtClean="0">
                <a:latin typeface="ＭＳ ゴシック" panose="020B0609070205080204" pitchFamily="49" charset="-128"/>
                <a:ea typeface="ＭＳ ゴシック" panose="020B0609070205080204" pitchFamily="49" charset="-128"/>
                <a:cs typeface="Meiryo UI" panose="020B0604030504040204" pitchFamily="50" charset="-128"/>
              </a:rPr>
              <a:t>　➢加速度応答スペクトル</a:t>
            </a: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smtClean="0">
              <a:latin typeface="ＭＳ ゴシック" panose="020B0609070205080204" pitchFamily="49" charset="-128"/>
              <a:ea typeface="ＭＳ ゴシック" panose="020B0609070205080204" pitchFamily="49" charset="-128"/>
              <a:cs typeface="Meiryo UI" panose="020B0604030504040204" pitchFamily="50" charset="-128"/>
            </a:endParaRPr>
          </a:p>
        </p:txBody>
      </p:sp>
      <p:pic>
        <p:nvPicPr>
          <p:cNvPr id="14341" name="図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77250" y="1846263"/>
            <a:ext cx="5588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14</a:t>
            </a:fld>
            <a:endParaRPr lang="en-US" altLang="ja-JP" dirty="0">
              <a:solidFill>
                <a:srgbClr val="898989"/>
              </a:solidFill>
            </a:endParaRPr>
          </a:p>
        </p:txBody>
      </p:sp>
      <p:sp>
        <p:nvSpPr>
          <p:cNvPr id="10" name="正方形/長方形 9"/>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4149725"/>
            <a:ext cx="3897312" cy="223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916113"/>
            <a:ext cx="407035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0" y="620713"/>
            <a:ext cx="9140825" cy="62484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defRPr/>
            </a:pPr>
            <a:r>
              <a:rPr lang="ja-JP" altLang="en-US" sz="1400" b="1" smtClean="0">
                <a:latin typeface="ＭＳ ゴシック" panose="020B0609070205080204" pitchFamily="49" charset="-128"/>
                <a:ea typeface="ＭＳ ゴシック" panose="020B0609070205080204" pitchFamily="49" charset="-128"/>
              </a:rPr>
              <a:t>≪南海トラフ巨大地震による影響≫</a:t>
            </a:r>
            <a:endParaRPr lang="en-US" altLang="ja-JP" sz="1600" b="1"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endParaRPr lang="en-US" altLang="ja-JP" sz="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smtClean="0">
                <a:latin typeface="ＭＳ ゴシック" panose="020B0609070205080204" pitchFamily="49" charset="-128"/>
                <a:ea typeface="ＭＳ ゴシック" panose="020B0609070205080204" pitchFamily="49" charset="-128"/>
                <a:cs typeface="Meiryo UI" panose="020B0604030504040204" pitchFamily="50" charset="-128"/>
              </a:rPr>
              <a:t>■詳細検討（</a:t>
            </a:r>
            <a:r>
              <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rPr>
              <a:t>LIQCA</a:t>
            </a:r>
            <a:r>
              <a:rPr lang="ja-JP" altLang="en-US" sz="1400" b="1" smtClean="0">
                <a:latin typeface="ＭＳ ゴシック" panose="020B0609070205080204" pitchFamily="49" charset="-128"/>
                <a:ea typeface="ＭＳ ゴシック" panose="020B0609070205080204" pitchFamily="49" charset="-128"/>
                <a:cs typeface="Meiryo UI" panose="020B0604030504040204" pitchFamily="50" charset="-128"/>
              </a:rPr>
              <a:t>による耐震診断）結果</a:t>
            </a:r>
            <a:r>
              <a:rPr lang="ja-JP" altLang="en-US" sz="1400" b="1" smtClean="0">
                <a:solidFill>
                  <a:srgbClr val="00B050"/>
                </a:solidFill>
                <a:latin typeface="ＭＳ 明朝" panose="02020609040205080304" pitchFamily="17" charset="-128"/>
                <a:ea typeface="ＭＳ 明朝" panose="02020609040205080304" pitchFamily="17" charset="-128"/>
                <a:cs typeface="Meiryo UI" panose="020B0604030504040204" pitchFamily="50" charset="-128"/>
              </a:rPr>
              <a:t>＜③泊地側護岸：二重矢板式護岸＞</a:t>
            </a:r>
            <a:endParaRPr lang="en-US" altLang="ja-JP" sz="1400" b="1" smtClean="0">
              <a:solidFill>
                <a:srgbClr val="00B05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smtClean="0">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400" b="1" smtClean="0">
                <a:latin typeface="ＭＳ ゴシック" panose="020B0609070205080204" pitchFamily="49" charset="-128"/>
                <a:ea typeface="ＭＳ ゴシック" panose="020B0609070205080204" pitchFamily="49" charset="-128"/>
                <a:cs typeface="Meiryo UI" panose="020B0604030504040204" pitchFamily="50" charset="-128"/>
              </a:rPr>
              <a:t>➢入力地震動波形　　　　　　　　</a:t>
            </a: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smtClean="0">
                <a:latin typeface="ＭＳ ゴシック" panose="020B0609070205080204" pitchFamily="49" charset="-128"/>
                <a:ea typeface="ＭＳ ゴシック" panose="020B0609070205080204" pitchFamily="49" charset="-128"/>
                <a:cs typeface="Meiryo UI" panose="020B0604030504040204" pitchFamily="50" charset="-128"/>
              </a:rPr>
              <a:t>　　・最大加速度　</a:t>
            </a:r>
            <a:r>
              <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rPr>
              <a:t>306gal</a:t>
            </a:r>
            <a:r>
              <a:rPr lang="ja-JP" altLang="en-US" sz="1400" b="1"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rPr>
              <a:t>（合成成分）</a:t>
            </a:r>
          </a:p>
          <a:p>
            <a:pPr eaLnBrk="1" hangingPunct="1">
              <a:defRPr/>
            </a:pPr>
            <a:endParaRPr lang="en-US" altLang="ja-JP" sz="1400" b="1"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smtClean="0">
                <a:latin typeface="ＭＳ ゴシック" panose="020B0609070205080204" pitchFamily="49" charset="-128"/>
                <a:ea typeface="ＭＳ ゴシック" panose="020B0609070205080204" pitchFamily="49" charset="-128"/>
                <a:cs typeface="Meiryo UI" panose="020B0604030504040204" pitchFamily="50" charset="-128"/>
              </a:rPr>
              <a:t>　➢加速度応答スペクトル</a:t>
            </a: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smtClean="0">
              <a:latin typeface="ＭＳ ゴシック" panose="020B0609070205080204" pitchFamily="49" charset="-128"/>
              <a:ea typeface="ＭＳ ゴシック" panose="020B0609070205080204" pitchFamily="49" charset="-128"/>
              <a:cs typeface="Meiryo UI" panose="020B0604030504040204" pitchFamily="50" charset="-128"/>
            </a:endParaRPr>
          </a:p>
        </p:txBody>
      </p:sp>
      <p:pic>
        <p:nvPicPr>
          <p:cNvPr id="15365" name="図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77250" y="1846263"/>
            <a:ext cx="5588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15</a:t>
            </a:fld>
            <a:endParaRPr lang="en-US" altLang="ja-JP" dirty="0">
              <a:solidFill>
                <a:srgbClr val="898989"/>
              </a:solidFill>
            </a:endParaRPr>
          </a:p>
        </p:txBody>
      </p:sp>
      <p:sp>
        <p:nvSpPr>
          <p:cNvPr id="10" name="正方形/長方形 9"/>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図 2"/>
          <p:cNvPicPr>
            <a:picLocks noChangeAspect="1"/>
          </p:cNvPicPr>
          <p:nvPr/>
        </p:nvPicPr>
        <p:blipFill>
          <a:blip r:embed="rId2">
            <a:extLst>
              <a:ext uri="{28A0092B-C50C-407E-A947-70E740481C1C}">
                <a14:useLocalDpi xmlns:a14="http://schemas.microsoft.com/office/drawing/2010/main" val="0"/>
              </a:ext>
            </a:extLst>
          </a:blip>
          <a:srcRect t="24799" b="14189"/>
          <a:stretch>
            <a:fillRect/>
          </a:stretch>
        </p:blipFill>
        <p:spPr bwMode="auto">
          <a:xfrm>
            <a:off x="2101850" y="3197225"/>
            <a:ext cx="5062538"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正方形/長方形 1"/>
          <p:cNvSpPr>
            <a:spLocks noChangeArrowheads="1"/>
          </p:cNvSpPr>
          <p:nvPr/>
        </p:nvSpPr>
        <p:spPr bwMode="auto">
          <a:xfrm>
            <a:off x="468313" y="3203575"/>
            <a:ext cx="1784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1400" b="1">
                <a:latin typeface="ＭＳ ゴシック" pitchFamily="49" charset="-128"/>
                <a:ea typeface="ＭＳ ゴシック" pitchFamily="49" charset="-128"/>
                <a:cs typeface="Meiryo UI" pitchFamily="50" charset="-128"/>
              </a:rPr>
              <a:t>【</a:t>
            </a:r>
            <a:r>
              <a:rPr lang="ja-JP" altLang="en-US" sz="1400" b="1">
                <a:latin typeface="ＭＳ ゴシック" pitchFamily="49" charset="-128"/>
                <a:ea typeface="ＭＳ ゴシック" pitchFamily="49" charset="-128"/>
                <a:cs typeface="Meiryo UI" pitchFamily="50" charset="-128"/>
              </a:rPr>
              <a:t>過剰間隙水圧比</a:t>
            </a:r>
            <a:r>
              <a:rPr lang="en-US" altLang="ja-JP" sz="1400" b="1">
                <a:latin typeface="ＭＳ ゴシック" pitchFamily="49" charset="-128"/>
                <a:ea typeface="ＭＳ ゴシック" pitchFamily="49" charset="-128"/>
                <a:cs typeface="Meiryo UI" pitchFamily="50" charset="-128"/>
              </a:rPr>
              <a:t>】</a:t>
            </a:r>
            <a:endParaRPr lang="en-US" altLang="ja-JP" sz="1400">
              <a:latin typeface="ＭＳ ゴシック" pitchFamily="49" charset="-128"/>
              <a:ea typeface="ＭＳ ゴシック" pitchFamily="49" charset="-128"/>
              <a:cs typeface="Meiryo UI" pitchFamily="50" charset="-128"/>
            </a:endParaRPr>
          </a:p>
        </p:txBody>
      </p:sp>
      <p:grpSp>
        <p:nvGrpSpPr>
          <p:cNvPr id="16388" name="Group 21"/>
          <p:cNvGrpSpPr>
            <a:grpSpLocks/>
          </p:cNvGrpSpPr>
          <p:nvPr/>
        </p:nvGrpSpPr>
        <p:grpSpPr bwMode="auto">
          <a:xfrm>
            <a:off x="7451725" y="2330450"/>
            <a:ext cx="828675" cy="666750"/>
            <a:chOff x="4649" y="1224"/>
            <a:chExt cx="522" cy="420"/>
          </a:xfrm>
        </p:grpSpPr>
        <p:cxnSp>
          <p:nvCxnSpPr>
            <p:cNvPr id="11" name="直線矢印コネクタ 10"/>
            <p:cNvCxnSpPr/>
            <p:nvPr/>
          </p:nvCxnSpPr>
          <p:spPr>
            <a:xfrm flipV="1">
              <a:off x="4740" y="1389"/>
              <a:ext cx="0" cy="1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740" y="1570"/>
              <a:ext cx="18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06" name="テキスト ボックス 26"/>
            <p:cNvSpPr txBox="1">
              <a:spLocks noChangeArrowheads="1"/>
            </p:cNvSpPr>
            <p:nvPr/>
          </p:nvSpPr>
          <p:spPr bwMode="auto">
            <a:xfrm>
              <a:off x="4649" y="1224"/>
              <a:ext cx="25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100">
                  <a:latin typeface="Arial" charset="0"/>
                </a:rPr>
                <a:t>＋</a:t>
              </a:r>
            </a:p>
          </p:txBody>
        </p:sp>
        <p:sp>
          <p:nvSpPr>
            <p:cNvPr id="16407" name="テキスト ボックス 27"/>
            <p:cNvSpPr txBox="1">
              <a:spLocks noChangeArrowheads="1"/>
            </p:cNvSpPr>
            <p:nvPr/>
          </p:nvSpPr>
          <p:spPr bwMode="auto">
            <a:xfrm>
              <a:off x="4921" y="1480"/>
              <a:ext cx="25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100">
                  <a:latin typeface="Arial" charset="0"/>
                </a:rPr>
                <a:t>＋</a:t>
              </a:r>
            </a:p>
          </p:txBody>
        </p:sp>
      </p:grpSp>
      <p:sp>
        <p:nvSpPr>
          <p:cNvPr id="16390" name="正方形/長方形 1"/>
          <p:cNvSpPr>
            <a:spLocks noChangeArrowheads="1"/>
          </p:cNvSpPr>
          <p:nvPr/>
        </p:nvSpPr>
        <p:spPr bwMode="auto">
          <a:xfrm>
            <a:off x="468313" y="1341438"/>
            <a:ext cx="1073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1400" b="1">
                <a:latin typeface="ＭＳ ゴシック" pitchFamily="49" charset="-128"/>
                <a:ea typeface="ＭＳ ゴシック" pitchFamily="49" charset="-128"/>
                <a:cs typeface="Meiryo UI" pitchFamily="50" charset="-128"/>
              </a:rPr>
              <a:t>【</a:t>
            </a:r>
            <a:r>
              <a:rPr lang="ja-JP" altLang="en-US" sz="1400" b="1">
                <a:latin typeface="ＭＳ ゴシック" pitchFamily="49" charset="-128"/>
                <a:ea typeface="ＭＳ ゴシック" pitchFamily="49" charset="-128"/>
                <a:cs typeface="Meiryo UI" pitchFamily="50" charset="-128"/>
              </a:rPr>
              <a:t>変形図</a:t>
            </a:r>
            <a:r>
              <a:rPr lang="en-US" altLang="ja-JP" sz="1400" b="1">
                <a:latin typeface="ＭＳ ゴシック" pitchFamily="49" charset="-128"/>
                <a:ea typeface="ＭＳ ゴシック" pitchFamily="49" charset="-128"/>
                <a:cs typeface="Meiryo UI" pitchFamily="50" charset="-128"/>
              </a:rPr>
              <a:t>】</a:t>
            </a:r>
            <a:endParaRPr lang="en-US" altLang="ja-JP" sz="1400">
              <a:latin typeface="ＭＳ ゴシック" pitchFamily="49" charset="-128"/>
              <a:ea typeface="ＭＳ ゴシック" pitchFamily="49" charset="-128"/>
              <a:cs typeface="Meiryo UI" pitchFamily="50" charset="-128"/>
            </a:endParaRPr>
          </a:p>
        </p:txBody>
      </p:sp>
      <p:sp>
        <p:nvSpPr>
          <p:cNvPr id="16391" name="Rectangle 24"/>
          <p:cNvSpPr>
            <a:spLocks noChangeArrowheads="1"/>
          </p:cNvSpPr>
          <p:nvPr/>
        </p:nvSpPr>
        <p:spPr bwMode="auto">
          <a:xfrm>
            <a:off x="4716463" y="3235325"/>
            <a:ext cx="1231900" cy="346075"/>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ja-JP" altLang="en-US"/>
          </a:p>
        </p:txBody>
      </p:sp>
      <p:pic>
        <p:nvPicPr>
          <p:cNvPr id="16392"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827213"/>
            <a:ext cx="10080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5"/>
          <p:cNvPicPr>
            <a:picLocks noChangeAspect="1" noChangeArrowheads="1"/>
          </p:cNvPicPr>
          <p:nvPr/>
        </p:nvPicPr>
        <p:blipFill>
          <a:blip r:embed="rId4">
            <a:extLst>
              <a:ext uri="{28A0092B-C50C-407E-A947-70E740481C1C}">
                <a14:useLocalDpi xmlns:a14="http://schemas.microsoft.com/office/drawing/2010/main" val="0"/>
              </a:ext>
            </a:extLst>
          </a:blip>
          <a:srcRect l="13443" t="82004" r="13443" b="4660"/>
          <a:stretch>
            <a:fillRect/>
          </a:stretch>
        </p:blipFill>
        <p:spPr bwMode="auto">
          <a:xfrm>
            <a:off x="2505075" y="4652963"/>
            <a:ext cx="39147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正方形/長方形 24"/>
          <p:cNvSpPr/>
          <p:nvPr/>
        </p:nvSpPr>
        <p:spPr>
          <a:xfrm>
            <a:off x="3175" y="620712"/>
            <a:ext cx="9140825" cy="6588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400" b="1" dirty="0" smtClean="0">
                <a:latin typeface="ＭＳ ゴシック" panose="020B0609070205080204" pitchFamily="49" charset="-128"/>
                <a:ea typeface="ＭＳ ゴシック" panose="020B0609070205080204" pitchFamily="49" charset="-128"/>
              </a:rPr>
              <a:t>≪南海トラフ巨大地震による影響≫</a:t>
            </a:r>
            <a:endParaRPr lang="en-US" altLang="ja-JP" sz="16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0"/>
              </a:spcBef>
              <a:buFontTx/>
              <a:buNone/>
              <a:defRPr/>
            </a:pPr>
            <a:r>
              <a:rPr lang="ja-JP" altLang="en-US" sz="1600" b="1" dirty="0" smtClean="0">
                <a:latin typeface="ＭＳ ゴシック" panose="020B0609070205080204" pitchFamily="49" charset="-128"/>
                <a:ea typeface="ＭＳ ゴシック" panose="020B0609070205080204" pitchFamily="49" charset="-128"/>
                <a:cs typeface="Meiryo UI" panose="020B0604030504040204" pitchFamily="50" charset="-128"/>
              </a:rPr>
              <a:t>■ ①</a:t>
            </a:r>
            <a:r>
              <a:rPr lang="ja-JP" altLang="ja-JP" sz="1600" b="1" dirty="0" smtClean="0"/>
              <a:t>航路側護岸：鋼矢板セル式護岸</a:t>
            </a:r>
            <a:r>
              <a:rPr lang="ja-JP" altLang="en-US" sz="1600" b="1" dirty="0" smtClean="0">
                <a:latin typeface="ＭＳ ゴシック" panose="020B0609070205080204" pitchFamily="49" charset="-128"/>
                <a:ea typeface="ＭＳ ゴシック" panose="020B0609070205080204" pitchFamily="49" charset="-128"/>
              </a:rPr>
              <a:t>の詳細検討（</a:t>
            </a:r>
            <a:r>
              <a:rPr lang="en-US" altLang="ja-JP" sz="1600" b="1" dirty="0" smtClean="0">
                <a:latin typeface="ＭＳ ゴシック" panose="020B0609070205080204" pitchFamily="49" charset="-128"/>
                <a:ea typeface="ＭＳ ゴシック" panose="020B0609070205080204" pitchFamily="49" charset="-128"/>
              </a:rPr>
              <a:t>LIQCA</a:t>
            </a:r>
            <a:r>
              <a:rPr lang="ja-JP" altLang="en-US" sz="1600" b="1" dirty="0" smtClean="0">
                <a:latin typeface="ＭＳ ゴシック" panose="020B0609070205080204" pitchFamily="49" charset="-128"/>
                <a:ea typeface="ＭＳ ゴシック" panose="020B0609070205080204" pitchFamily="49" charset="-128"/>
              </a:rPr>
              <a:t>による耐震診断）結果（速報値）</a:t>
            </a:r>
            <a:endParaRPr lang="en-US" altLang="ja-JP" sz="1600" dirty="0" smtClean="0">
              <a:latin typeface="ＭＳ ゴシック" panose="020B0609070205080204" pitchFamily="49" charset="-128"/>
              <a:ea typeface="ＭＳ ゴシック" panose="020B0609070205080204" pitchFamily="49" charset="-128"/>
            </a:endParaRPr>
          </a:p>
        </p:txBody>
      </p:sp>
      <p:pic>
        <p:nvPicPr>
          <p:cNvPr id="16396"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7738" y="1349375"/>
            <a:ext cx="41148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397" name="Line 27"/>
          <p:cNvSpPr>
            <a:spLocks noChangeShapeType="1"/>
          </p:cNvSpPr>
          <p:nvPr/>
        </p:nvSpPr>
        <p:spPr bwMode="auto">
          <a:xfrm>
            <a:off x="3660775" y="1660525"/>
            <a:ext cx="215900" cy="112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398" name="Text Box 28"/>
          <p:cNvSpPr txBox="1">
            <a:spLocks noChangeArrowheads="1"/>
          </p:cNvSpPr>
          <p:nvPr/>
        </p:nvSpPr>
        <p:spPr bwMode="auto">
          <a:xfrm>
            <a:off x="2206625" y="1279525"/>
            <a:ext cx="11890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200" b="1"/>
              <a:t>遮水シート天端</a:t>
            </a:r>
          </a:p>
        </p:txBody>
      </p:sp>
      <p:sp>
        <p:nvSpPr>
          <p:cNvPr id="16399" name="Line 30"/>
          <p:cNvSpPr>
            <a:spLocks noChangeShapeType="1"/>
          </p:cNvSpPr>
          <p:nvPr/>
        </p:nvSpPr>
        <p:spPr bwMode="auto">
          <a:xfrm flipH="1">
            <a:off x="4964113" y="1684338"/>
            <a:ext cx="195262" cy="492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400" name="Text Box 31"/>
          <p:cNvSpPr txBox="1">
            <a:spLocks noChangeArrowheads="1"/>
          </p:cNvSpPr>
          <p:nvPr/>
        </p:nvSpPr>
        <p:spPr bwMode="auto">
          <a:xfrm>
            <a:off x="4364038" y="1238250"/>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200" b="1"/>
              <a:t>盛り上がり粘土天端</a:t>
            </a:r>
          </a:p>
        </p:txBody>
      </p:sp>
      <p:sp>
        <p:nvSpPr>
          <p:cNvPr id="16401" name="Text Box 32"/>
          <p:cNvSpPr txBox="1">
            <a:spLocks noChangeArrowheads="1"/>
          </p:cNvSpPr>
          <p:nvPr/>
        </p:nvSpPr>
        <p:spPr bwMode="auto">
          <a:xfrm>
            <a:off x="2497138" y="1443038"/>
            <a:ext cx="1474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1200" b="1"/>
              <a:t>OP+9.21 </a:t>
            </a:r>
            <a:r>
              <a:rPr lang="ja-JP" altLang="en-US" sz="1200" b="1"/>
              <a:t>→ </a:t>
            </a:r>
            <a:r>
              <a:rPr lang="en-US" altLang="ja-JP" sz="1200" b="1"/>
              <a:t>OP+8.97</a:t>
            </a:r>
          </a:p>
        </p:txBody>
      </p:sp>
      <p:sp>
        <p:nvSpPr>
          <p:cNvPr id="16402" name="Text Box 33"/>
          <p:cNvSpPr txBox="1">
            <a:spLocks noChangeArrowheads="1"/>
          </p:cNvSpPr>
          <p:nvPr/>
        </p:nvSpPr>
        <p:spPr bwMode="auto">
          <a:xfrm>
            <a:off x="4643438" y="1412875"/>
            <a:ext cx="1474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1200" b="1"/>
              <a:t>OP+3.80 </a:t>
            </a:r>
            <a:r>
              <a:rPr lang="ja-JP" altLang="en-US" sz="1200" b="1"/>
              <a:t>→ </a:t>
            </a:r>
            <a:r>
              <a:rPr lang="en-US" altLang="ja-JP" sz="1200" b="1"/>
              <a:t>OP+3.39</a:t>
            </a:r>
          </a:p>
        </p:txBody>
      </p:sp>
      <p:pic>
        <p:nvPicPr>
          <p:cNvPr id="16403" name="図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2088" y="5165725"/>
            <a:ext cx="61341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16</a:t>
            </a:fld>
            <a:endParaRPr lang="en-US" altLang="ja-JP" dirty="0">
              <a:solidFill>
                <a:srgbClr val="898989"/>
              </a:solidFill>
            </a:endParaRPr>
          </a:p>
        </p:txBody>
      </p:sp>
      <p:sp>
        <p:nvSpPr>
          <p:cNvPr id="24" name="正方形/長方形 23"/>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5225" y="1427163"/>
            <a:ext cx="4081463"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図 4"/>
          <p:cNvPicPr>
            <a:picLocks noChangeAspect="1"/>
          </p:cNvPicPr>
          <p:nvPr/>
        </p:nvPicPr>
        <p:blipFill>
          <a:blip r:embed="rId3">
            <a:extLst>
              <a:ext uri="{28A0092B-C50C-407E-A947-70E740481C1C}">
                <a14:useLocalDpi xmlns:a14="http://schemas.microsoft.com/office/drawing/2010/main" val="0"/>
              </a:ext>
            </a:extLst>
          </a:blip>
          <a:srcRect t="24069" b="13261"/>
          <a:stretch>
            <a:fillRect/>
          </a:stretch>
        </p:blipFill>
        <p:spPr bwMode="auto">
          <a:xfrm>
            <a:off x="2122488" y="3154363"/>
            <a:ext cx="50419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正方形/長方形 1"/>
          <p:cNvSpPr>
            <a:spLocks noChangeArrowheads="1"/>
          </p:cNvSpPr>
          <p:nvPr/>
        </p:nvSpPr>
        <p:spPr bwMode="auto">
          <a:xfrm>
            <a:off x="468313" y="3203575"/>
            <a:ext cx="1784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1400" b="1">
                <a:latin typeface="ＭＳ ゴシック" pitchFamily="49" charset="-128"/>
                <a:ea typeface="ＭＳ ゴシック" pitchFamily="49" charset="-128"/>
                <a:cs typeface="Meiryo UI" pitchFamily="50" charset="-128"/>
              </a:rPr>
              <a:t>【</a:t>
            </a:r>
            <a:r>
              <a:rPr lang="ja-JP" altLang="en-US" sz="1400" b="1">
                <a:latin typeface="ＭＳ ゴシック" pitchFamily="49" charset="-128"/>
                <a:ea typeface="ＭＳ ゴシック" pitchFamily="49" charset="-128"/>
                <a:cs typeface="Meiryo UI" pitchFamily="50" charset="-128"/>
              </a:rPr>
              <a:t>過剰間隙水圧比</a:t>
            </a:r>
            <a:r>
              <a:rPr lang="en-US" altLang="ja-JP" sz="1400" b="1">
                <a:latin typeface="ＭＳ ゴシック" pitchFamily="49" charset="-128"/>
                <a:ea typeface="ＭＳ ゴシック" pitchFamily="49" charset="-128"/>
                <a:cs typeface="Meiryo UI" pitchFamily="50" charset="-128"/>
              </a:rPr>
              <a:t>】</a:t>
            </a:r>
            <a:endParaRPr lang="en-US" altLang="ja-JP" sz="1400">
              <a:latin typeface="ＭＳ ゴシック" pitchFamily="49" charset="-128"/>
              <a:ea typeface="ＭＳ ゴシック" pitchFamily="49" charset="-128"/>
              <a:cs typeface="Meiryo UI" pitchFamily="50" charset="-128"/>
            </a:endParaRPr>
          </a:p>
        </p:txBody>
      </p:sp>
      <p:grpSp>
        <p:nvGrpSpPr>
          <p:cNvPr id="17413" name="Group 21"/>
          <p:cNvGrpSpPr>
            <a:grpSpLocks/>
          </p:cNvGrpSpPr>
          <p:nvPr/>
        </p:nvGrpSpPr>
        <p:grpSpPr bwMode="auto">
          <a:xfrm>
            <a:off x="7524750" y="2330450"/>
            <a:ext cx="828675" cy="666750"/>
            <a:chOff x="4649" y="1224"/>
            <a:chExt cx="522" cy="420"/>
          </a:xfrm>
        </p:grpSpPr>
        <p:cxnSp>
          <p:nvCxnSpPr>
            <p:cNvPr id="11" name="直線矢印コネクタ 10"/>
            <p:cNvCxnSpPr/>
            <p:nvPr/>
          </p:nvCxnSpPr>
          <p:spPr>
            <a:xfrm flipV="1">
              <a:off x="4740" y="1389"/>
              <a:ext cx="0" cy="1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740" y="1570"/>
              <a:ext cx="18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30" name="テキスト ボックス 26"/>
            <p:cNvSpPr txBox="1">
              <a:spLocks noChangeArrowheads="1"/>
            </p:cNvSpPr>
            <p:nvPr/>
          </p:nvSpPr>
          <p:spPr bwMode="auto">
            <a:xfrm>
              <a:off x="4649" y="1224"/>
              <a:ext cx="25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100">
                  <a:latin typeface="Arial" charset="0"/>
                </a:rPr>
                <a:t>＋</a:t>
              </a:r>
            </a:p>
          </p:txBody>
        </p:sp>
        <p:sp>
          <p:nvSpPr>
            <p:cNvPr id="17431" name="テキスト ボックス 27"/>
            <p:cNvSpPr txBox="1">
              <a:spLocks noChangeArrowheads="1"/>
            </p:cNvSpPr>
            <p:nvPr/>
          </p:nvSpPr>
          <p:spPr bwMode="auto">
            <a:xfrm>
              <a:off x="4921" y="1480"/>
              <a:ext cx="25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100">
                  <a:latin typeface="Arial" charset="0"/>
                </a:rPr>
                <a:t>＋</a:t>
              </a:r>
            </a:p>
          </p:txBody>
        </p:sp>
      </p:grpSp>
      <p:sp>
        <p:nvSpPr>
          <p:cNvPr id="17415" name="正方形/長方形 1"/>
          <p:cNvSpPr>
            <a:spLocks noChangeArrowheads="1"/>
          </p:cNvSpPr>
          <p:nvPr/>
        </p:nvSpPr>
        <p:spPr bwMode="auto">
          <a:xfrm>
            <a:off x="468313" y="1341438"/>
            <a:ext cx="1073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1400" b="1">
                <a:latin typeface="ＭＳ ゴシック" pitchFamily="49" charset="-128"/>
                <a:ea typeface="ＭＳ ゴシック" pitchFamily="49" charset="-128"/>
                <a:cs typeface="Meiryo UI" pitchFamily="50" charset="-128"/>
              </a:rPr>
              <a:t>【</a:t>
            </a:r>
            <a:r>
              <a:rPr lang="ja-JP" altLang="en-US" sz="1400" b="1">
                <a:latin typeface="ＭＳ ゴシック" pitchFamily="49" charset="-128"/>
                <a:ea typeface="ＭＳ ゴシック" pitchFamily="49" charset="-128"/>
                <a:cs typeface="Meiryo UI" pitchFamily="50" charset="-128"/>
              </a:rPr>
              <a:t>変形図</a:t>
            </a:r>
            <a:r>
              <a:rPr lang="en-US" altLang="ja-JP" sz="1400" b="1">
                <a:latin typeface="ＭＳ ゴシック" pitchFamily="49" charset="-128"/>
                <a:ea typeface="ＭＳ ゴシック" pitchFamily="49" charset="-128"/>
                <a:cs typeface="Meiryo UI" pitchFamily="50" charset="-128"/>
              </a:rPr>
              <a:t>】</a:t>
            </a:r>
            <a:endParaRPr lang="en-US" altLang="ja-JP" sz="1400">
              <a:latin typeface="ＭＳ ゴシック" pitchFamily="49" charset="-128"/>
              <a:ea typeface="ＭＳ ゴシック" pitchFamily="49" charset="-128"/>
              <a:cs typeface="Meiryo UI" pitchFamily="50" charset="-128"/>
            </a:endParaRPr>
          </a:p>
        </p:txBody>
      </p:sp>
      <p:sp>
        <p:nvSpPr>
          <p:cNvPr id="17416" name="Text Box 28"/>
          <p:cNvSpPr txBox="1">
            <a:spLocks noChangeArrowheads="1"/>
          </p:cNvSpPr>
          <p:nvPr/>
        </p:nvSpPr>
        <p:spPr bwMode="auto">
          <a:xfrm>
            <a:off x="2555875" y="1298575"/>
            <a:ext cx="11795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200" b="1"/>
              <a:t>遮水シート天端</a:t>
            </a:r>
          </a:p>
        </p:txBody>
      </p:sp>
      <p:sp>
        <p:nvSpPr>
          <p:cNvPr id="17417" name="Text Box 31"/>
          <p:cNvSpPr txBox="1">
            <a:spLocks noChangeArrowheads="1"/>
          </p:cNvSpPr>
          <p:nvPr/>
        </p:nvSpPr>
        <p:spPr bwMode="auto">
          <a:xfrm>
            <a:off x="4676775" y="1268413"/>
            <a:ext cx="147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200" b="1"/>
              <a:t>盛り上がり粘土天端</a:t>
            </a:r>
          </a:p>
        </p:txBody>
      </p:sp>
      <p:sp>
        <p:nvSpPr>
          <p:cNvPr id="17418" name="Text Box 32"/>
          <p:cNvSpPr txBox="1">
            <a:spLocks noChangeArrowheads="1"/>
          </p:cNvSpPr>
          <p:nvPr/>
        </p:nvSpPr>
        <p:spPr bwMode="auto">
          <a:xfrm>
            <a:off x="2555875" y="1497013"/>
            <a:ext cx="1476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1200" b="1"/>
              <a:t>OP+6.03 </a:t>
            </a:r>
            <a:r>
              <a:rPr lang="ja-JP" altLang="en-US" sz="1200" b="1"/>
              <a:t>→ </a:t>
            </a:r>
            <a:r>
              <a:rPr lang="en-US" altLang="ja-JP" sz="1200" b="1"/>
              <a:t>OP+5.71</a:t>
            </a:r>
          </a:p>
        </p:txBody>
      </p:sp>
      <p:sp>
        <p:nvSpPr>
          <p:cNvPr id="17419" name="Text Box 33"/>
          <p:cNvSpPr txBox="1">
            <a:spLocks noChangeArrowheads="1"/>
          </p:cNvSpPr>
          <p:nvPr/>
        </p:nvSpPr>
        <p:spPr bwMode="auto">
          <a:xfrm>
            <a:off x="4702175" y="1497013"/>
            <a:ext cx="1441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1200" b="1"/>
              <a:t>OP+3.80</a:t>
            </a:r>
            <a:r>
              <a:rPr lang="ja-JP" altLang="en-US" sz="1200" b="1"/>
              <a:t>→ </a:t>
            </a:r>
            <a:r>
              <a:rPr lang="en-US" altLang="ja-JP" sz="1200" b="1"/>
              <a:t>OP+3.53</a:t>
            </a:r>
          </a:p>
        </p:txBody>
      </p:sp>
      <p:pic>
        <p:nvPicPr>
          <p:cNvPr id="17420"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1827213"/>
            <a:ext cx="10080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正方形/長方形 24"/>
          <p:cNvSpPr/>
          <p:nvPr/>
        </p:nvSpPr>
        <p:spPr>
          <a:xfrm>
            <a:off x="3175" y="609600"/>
            <a:ext cx="9140825" cy="6588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400" b="1" dirty="0" smtClean="0">
                <a:latin typeface="ＭＳ ゴシック" panose="020B0609070205080204" pitchFamily="49" charset="-128"/>
                <a:ea typeface="ＭＳ ゴシック" panose="020B0609070205080204" pitchFamily="49" charset="-128"/>
              </a:rPr>
              <a:t>≪南海トラフ巨大地震による影響≫</a:t>
            </a:r>
            <a:endParaRPr lang="en-US" altLang="ja-JP" sz="16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0"/>
              </a:spcBef>
              <a:buFontTx/>
              <a:buNone/>
              <a:defRPr/>
            </a:pPr>
            <a:r>
              <a:rPr lang="ja-JP" altLang="en-US" sz="1600" b="1" dirty="0" smtClean="0">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600" b="1" dirty="0">
                <a:latin typeface="ＭＳ ゴシック" panose="020B0609070205080204" pitchFamily="49" charset="-128"/>
                <a:ea typeface="ＭＳ ゴシック" panose="020B0609070205080204" pitchFamily="49" charset="-128"/>
                <a:cs typeface="Meiryo UI" panose="020B0604030504040204" pitchFamily="50" charset="-128"/>
              </a:rPr>
              <a:t>②</a:t>
            </a:r>
            <a:r>
              <a:rPr lang="ja-JP" altLang="en-US" sz="1600" b="1" dirty="0" smtClean="0"/>
              <a:t>沖</a:t>
            </a:r>
            <a:r>
              <a:rPr lang="ja-JP" altLang="ja-JP" sz="1600" b="1" dirty="0" smtClean="0"/>
              <a:t>側護岸：</a:t>
            </a:r>
            <a:r>
              <a:rPr lang="ja-JP" altLang="en-US" sz="1600" b="1" dirty="0"/>
              <a:t>石積み</a:t>
            </a:r>
            <a:r>
              <a:rPr lang="ja-JP" altLang="ja-JP" sz="1600" b="1" dirty="0" smtClean="0"/>
              <a:t>護岸</a:t>
            </a:r>
            <a:r>
              <a:rPr lang="ja-JP" altLang="en-US" sz="1600" b="1" dirty="0" smtClean="0">
                <a:latin typeface="ＭＳ ゴシック" panose="020B0609070205080204" pitchFamily="49" charset="-128"/>
                <a:ea typeface="ＭＳ ゴシック" panose="020B0609070205080204" pitchFamily="49" charset="-128"/>
              </a:rPr>
              <a:t>の詳細検討（</a:t>
            </a:r>
            <a:r>
              <a:rPr lang="en-US" altLang="ja-JP" sz="1600" b="1" dirty="0" smtClean="0">
                <a:latin typeface="ＭＳ ゴシック" panose="020B0609070205080204" pitchFamily="49" charset="-128"/>
                <a:ea typeface="ＭＳ ゴシック" panose="020B0609070205080204" pitchFamily="49" charset="-128"/>
              </a:rPr>
              <a:t>LIQCA</a:t>
            </a:r>
            <a:r>
              <a:rPr lang="ja-JP" altLang="en-US" sz="1600" b="1" dirty="0" smtClean="0">
                <a:latin typeface="ＭＳ ゴシック" panose="020B0609070205080204" pitchFamily="49" charset="-128"/>
                <a:ea typeface="ＭＳ ゴシック" panose="020B0609070205080204" pitchFamily="49" charset="-128"/>
              </a:rPr>
              <a:t>による耐震診断）結果（速報値）</a:t>
            </a:r>
            <a:endParaRPr lang="en-US" altLang="ja-JP" sz="1600" dirty="0" smtClean="0">
              <a:latin typeface="ＭＳ ゴシック" panose="020B0609070205080204" pitchFamily="49" charset="-128"/>
              <a:ea typeface="ＭＳ ゴシック" panose="020B0609070205080204" pitchFamily="49" charset="-128"/>
            </a:endParaRPr>
          </a:p>
        </p:txBody>
      </p:sp>
      <p:sp>
        <p:nvSpPr>
          <p:cNvPr id="17423" name="Rectangle 24"/>
          <p:cNvSpPr>
            <a:spLocks noChangeArrowheads="1"/>
          </p:cNvSpPr>
          <p:nvPr/>
        </p:nvSpPr>
        <p:spPr bwMode="auto">
          <a:xfrm>
            <a:off x="5795963" y="3213100"/>
            <a:ext cx="792162" cy="360363"/>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ja-JP" altLang="en-US"/>
          </a:p>
        </p:txBody>
      </p:sp>
      <p:pic>
        <p:nvPicPr>
          <p:cNvPr id="17424" name="Picture 25"/>
          <p:cNvPicPr>
            <a:picLocks noChangeAspect="1" noChangeArrowheads="1"/>
          </p:cNvPicPr>
          <p:nvPr/>
        </p:nvPicPr>
        <p:blipFill>
          <a:blip r:embed="rId5">
            <a:extLst>
              <a:ext uri="{28A0092B-C50C-407E-A947-70E740481C1C}">
                <a14:useLocalDpi xmlns:a14="http://schemas.microsoft.com/office/drawing/2010/main" val="0"/>
              </a:ext>
            </a:extLst>
          </a:blip>
          <a:srcRect l="13443" t="82004" r="13443" b="4660"/>
          <a:stretch>
            <a:fillRect/>
          </a:stretch>
        </p:blipFill>
        <p:spPr bwMode="auto">
          <a:xfrm>
            <a:off x="2505075" y="4652963"/>
            <a:ext cx="39147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Line 30"/>
          <p:cNvSpPr>
            <a:spLocks noChangeShapeType="1"/>
          </p:cNvSpPr>
          <p:nvPr/>
        </p:nvSpPr>
        <p:spPr bwMode="auto">
          <a:xfrm flipH="1">
            <a:off x="5245100" y="1781175"/>
            <a:ext cx="195263" cy="492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26" name="Line 30"/>
          <p:cNvSpPr>
            <a:spLocks noChangeShapeType="1"/>
          </p:cNvSpPr>
          <p:nvPr/>
        </p:nvSpPr>
        <p:spPr bwMode="auto">
          <a:xfrm>
            <a:off x="3851275" y="1773238"/>
            <a:ext cx="309563"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17427" name="図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463" y="5157788"/>
            <a:ext cx="61658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17</a:t>
            </a:fld>
            <a:endParaRPr lang="en-US" altLang="ja-JP" dirty="0">
              <a:solidFill>
                <a:srgbClr val="898989"/>
              </a:solidFill>
            </a:endParaRPr>
          </a:p>
        </p:txBody>
      </p:sp>
      <p:sp>
        <p:nvSpPr>
          <p:cNvPr id="24" name="正方形/長方形 23"/>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0213"/>
            <a:ext cx="6654800" cy="127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図 1"/>
          <p:cNvPicPr>
            <a:picLocks noChangeAspect="1"/>
          </p:cNvPicPr>
          <p:nvPr/>
        </p:nvPicPr>
        <p:blipFill>
          <a:blip r:embed="rId3">
            <a:extLst>
              <a:ext uri="{28A0092B-C50C-407E-A947-70E740481C1C}">
                <a14:useLocalDpi xmlns:a14="http://schemas.microsoft.com/office/drawing/2010/main" val="0"/>
              </a:ext>
            </a:extLst>
          </a:blip>
          <a:srcRect t="20921" b="12863"/>
          <a:stretch>
            <a:fillRect/>
          </a:stretch>
        </p:blipFill>
        <p:spPr bwMode="auto">
          <a:xfrm>
            <a:off x="2128838" y="3213100"/>
            <a:ext cx="50355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正方形/長方形 1"/>
          <p:cNvSpPr>
            <a:spLocks noChangeArrowheads="1"/>
          </p:cNvSpPr>
          <p:nvPr/>
        </p:nvSpPr>
        <p:spPr bwMode="auto">
          <a:xfrm>
            <a:off x="468313" y="3203575"/>
            <a:ext cx="1784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1400" b="1">
                <a:latin typeface="ＭＳ ゴシック" pitchFamily="49" charset="-128"/>
                <a:ea typeface="ＭＳ ゴシック" pitchFamily="49" charset="-128"/>
                <a:cs typeface="Meiryo UI" pitchFamily="50" charset="-128"/>
              </a:rPr>
              <a:t>【</a:t>
            </a:r>
            <a:r>
              <a:rPr lang="ja-JP" altLang="en-US" sz="1400" b="1">
                <a:latin typeface="ＭＳ ゴシック" pitchFamily="49" charset="-128"/>
                <a:ea typeface="ＭＳ ゴシック" pitchFamily="49" charset="-128"/>
                <a:cs typeface="Meiryo UI" pitchFamily="50" charset="-128"/>
              </a:rPr>
              <a:t>過剰間隙水圧比</a:t>
            </a:r>
            <a:r>
              <a:rPr lang="en-US" altLang="ja-JP" sz="1400" b="1">
                <a:latin typeface="ＭＳ ゴシック" pitchFamily="49" charset="-128"/>
                <a:ea typeface="ＭＳ ゴシック" pitchFamily="49" charset="-128"/>
                <a:cs typeface="Meiryo UI" pitchFamily="50" charset="-128"/>
              </a:rPr>
              <a:t>】</a:t>
            </a:r>
            <a:endParaRPr lang="en-US" altLang="ja-JP" sz="1400">
              <a:latin typeface="ＭＳ ゴシック" pitchFamily="49" charset="-128"/>
              <a:ea typeface="ＭＳ ゴシック" pitchFamily="49" charset="-128"/>
              <a:cs typeface="Meiryo UI" pitchFamily="50" charset="-128"/>
            </a:endParaRPr>
          </a:p>
        </p:txBody>
      </p:sp>
      <p:sp>
        <p:nvSpPr>
          <p:cNvPr id="18438" name="正方形/長方形 1"/>
          <p:cNvSpPr>
            <a:spLocks noChangeArrowheads="1"/>
          </p:cNvSpPr>
          <p:nvPr/>
        </p:nvSpPr>
        <p:spPr bwMode="auto">
          <a:xfrm>
            <a:off x="468313" y="1341438"/>
            <a:ext cx="1073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1400" b="1">
                <a:latin typeface="ＭＳ ゴシック" pitchFamily="49" charset="-128"/>
                <a:ea typeface="ＭＳ ゴシック" pitchFamily="49" charset="-128"/>
                <a:cs typeface="Meiryo UI" pitchFamily="50" charset="-128"/>
              </a:rPr>
              <a:t>【</a:t>
            </a:r>
            <a:r>
              <a:rPr lang="ja-JP" altLang="en-US" sz="1400" b="1">
                <a:latin typeface="ＭＳ ゴシック" pitchFamily="49" charset="-128"/>
                <a:ea typeface="ＭＳ ゴシック" pitchFamily="49" charset="-128"/>
                <a:cs typeface="Meiryo UI" pitchFamily="50" charset="-128"/>
              </a:rPr>
              <a:t>変形図</a:t>
            </a:r>
            <a:r>
              <a:rPr lang="en-US" altLang="ja-JP" sz="1400" b="1">
                <a:latin typeface="ＭＳ ゴシック" pitchFamily="49" charset="-128"/>
                <a:ea typeface="ＭＳ ゴシック" pitchFamily="49" charset="-128"/>
                <a:cs typeface="Meiryo UI" pitchFamily="50" charset="-128"/>
              </a:rPr>
              <a:t>】</a:t>
            </a:r>
            <a:endParaRPr lang="en-US" altLang="ja-JP" sz="1400">
              <a:latin typeface="ＭＳ ゴシック" pitchFamily="49" charset="-128"/>
              <a:ea typeface="ＭＳ ゴシック" pitchFamily="49" charset="-128"/>
              <a:cs typeface="Meiryo UI" pitchFamily="50" charset="-128"/>
            </a:endParaRPr>
          </a:p>
        </p:txBody>
      </p:sp>
      <p:sp>
        <p:nvSpPr>
          <p:cNvPr id="18439" name="Text Box 33"/>
          <p:cNvSpPr txBox="1">
            <a:spLocks noChangeArrowheads="1"/>
          </p:cNvSpPr>
          <p:nvPr/>
        </p:nvSpPr>
        <p:spPr bwMode="auto">
          <a:xfrm>
            <a:off x="2670175" y="1497013"/>
            <a:ext cx="1543050"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1200" b="1"/>
              <a:t>OP+3.80</a:t>
            </a:r>
            <a:r>
              <a:rPr lang="ja-JP" altLang="en-US" sz="1200" b="1"/>
              <a:t>　→ </a:t>
            </a:r>
            <a:r>
              <a:rPr lang="en-US" altLang="ja-JP" sz="1200" b="1"/>
              <a:t>OP+3.53</a:t>
            </a:r>
          </a:p>
        </p:txBody>
      </p:sp>
      <p:sp>
        <p:nvSpPr>
          <p:cNvPr id="25" name="正方形/長方形 24"/>
          <p:cNvSpPr/>
          <p:nvPr/>
        </p:nvSpPr>
        <p:spPr>
          <a:xfrm>
            <a:off x="0" y="609600"/>
            <a:ext cx="9140825" cy="6588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400" b="1" dirty="0" smtClean="0">
                <a:latin typeface="ＭＳ ゴシック" panose="020B0609070205080204" pitchFamily="49" charset="-128"/>
                <a:ea typeface="ＭＳ ゴシック" panose="020B0609070205080204" pitchFamily="49" charset="-128"/>
              </a:rPr>
              <a:t>≪南海トラフ巨大地震による影響≫</a:t>
            </a:r>
            <a:endParaRPr lang="en-US" altLang="ja-JP" sz="16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endParaRPr lang="en-US" altLang="ja-JP" sz="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0"/>
              </a:spcBef>
              <a:buFontTx/>
              <a:buNone/>
              <a:defRPr/>
            </a:pPr>
            <a:r>
              <a:rPr lang="ja-JP" altLang="en-US" sz="1600" b="1" dirty="0" smtClean="0">
                <a:latin typeface="ＭＳ ゴシック" panose="020B0609070205080204" pitchFamily="49" charset="-128"/>
                <a:ea typeface="ＭＳ ゴシック" panose="020B0609070205080204" pitchFamily="49" charset="-128"/>
                <a:cs typeface="Meiryo UI" panose="020B0604030504040204" pitchFamily="50" charset="-128"/>
              </a:rPr>
              <a:t>■ ③泊地</a:t>
            </a:r>
            <a:r>
              <a:rPr lang="ja-JP" altLang="ja-JP" sz="1600" b="1" dirty="0" smtClean="0"/>
              <a:t>側護岸：</a:t>
            </a:r>
            <a:r>
              <a:rPr lang="ja-JP" altLang="en-US" sz="1600" b="1" dirty="0" smtClean="0"/>
              <a:t>二重矢板式</a:t>
            </a:r>
            <a:r>
              <a:rPr lang="ja-JP" altLang="ja-JP" sz="1600" b="1" dirty="0" smtClean="0"/>
              <a:t>護岸</a:t>
            </a:r>
            <a:r>
              <a:rPr lang="ja-JP" altLang="en-US" sz="1600" b="1" dirty="0" smtClean="0">
                <a:latin typeface="ＭＳ ゴシック" panose="020B0609070205080204" pitchFamily="49" charset="-128"/>
                <a:ea typeface="ＭＳ ゴシック" panose="020B0609070205080204" pitchFamily="49" charset="-128"/>
              </a:rPr>
              <a:t>の詳細検討（</a:t>
            </a:r>
            <a:r>
              <a:rPr lang="en-US" altLang="ja-JP" sz="1600" b="1" dirty="0" smtClean="0">
                <a:latin typeface="ＭＳ ゴシック" panose="020B0609070205080204" pitchFamily="49" charset="-128"/>
                <a:ea typeface="ＭＳ ゴシック" panose="020B0609070205080204" pitchFamily="49" charset="-128"/>
              </a:rPr>
              <a:t>LIQCA</a:t>
            </a:r>
            <a:r>
              <a:rPr lang="ja-JP" altLang="en-US" sz="1600" b="1" dirty="0" smtClean="0">
                <a:latin typeface="ＭＳ ゴシック" panose="020B0609070205080204" pitchFamily="49" charset="-128"/>
                <a:ea typeface="ＭＳ ゴシック" panose="020B0609070205080204" pitchFamily="49" charset="-128"/>
              </a:rPr>
              <a:t>による耐震診断</a:t>
            </a:r>
            <a:r>
              <a:rPr lang="ja-JP" altLang="en-US" sz="1600" b="1" smtClean="0">
                <a:latin typeface="ＭＳ ゴシック" panose="020B0609070205080204" pitchFamily="49" charset="-128"/>
                <a:ea typeface="ＭＳ ゴシック" panose="020B0609070205080204" pitchFamily="49" charset="-128"/>
              </a:rPr>
              <a:t>）結果（速報値）</a:t>
            </a:r>
            <a:endParaRPr lang="en-US" altLang="ja-JP" sz="1600" dirty="0" smtClean="0">
              <a:latin typeface="ＭＳ ゴシック" panose="020B0609070205080204" pitchFamily="49" charset="-128"/>
              <a:ea typeface="ＭＳ ゴシック" panose="020B0609070205080204" pitchFamily="49" charset="-128"/>
            </a:endParaRPr>
          </a:p>
        </p:txBody>
      </p:sp>
      <p:sp>
        <p:nvSpPr>
          <p:cNvPr id="18442" name="Rectangle 24"/>
          <p:cNvSpPr>
            <a:spLocks noChangeArrowheads="1"/>
          </p:cNvSpPr>
          <p:nvPr/>
        </p:nvSpPr>
        <p:spPr bwMode="auto">
          <a:xfrm>
            <a:off x="4067175" y="3284538"/>
            <a:ext cx="936625" cy="314325"/>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ja-JP" altLang="en-US"/>
          </a:p>
        </p:txBody>
      </p:sp>
      <p:sp>
        <p:nvSpPr>
          <p:cNvPr id="18443" name="Line 30"/>
          <p:cNvSpPr>
            <a:spLocks noChangeShapeType="1"/>
          </p:cNvSpPr>
          <p:nvPr/>
        </p:nvSpPr>
        <p:spPr bwMode="auto">
          <a:xfrm flipH="1">
            <a:off x="2587625" y="1660525"/>
            <a:ext cx="115888"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44" name="Text Box 31"/>
          <p:cNvSpPr txBox="1">
            <a:spLocks noChangeArrowheads="1"/>
          </p:cNvSpPr>
          <p:nvPr/>
        </p:nvSpPr>
        <p:spPr bwMode="auto">
          <a:xfrm>
            <a:off x="2660650" y="1282700"/>
            <a:ext cx="1479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200" b="1"/>
              <a:t>盛り上がり粘土天端</a:t>
            </a:r>
          </a:p>
        </p:txBody>
      </p:sp>
      <p:pic>
        <p:nvPicPr>
          <p:cNvPr id="18445" name="Picture 25"/>
          <p:cNvPicPr>
            <a:picLocks noChangeAspect="1" noChangeArrowheads="1"/>
          </p:cNvPicPr>
          <p:nvPr/>
        </p:nvPicPr>
        <p:blipFill>
          <a:blip r:embed="rId4">
            <a:extLst>
              <a:ext uri="{28A0092B-C50C-407E-A947-70E740481C1C}">
                <a14:useLocalDpi xmlns:a14="http://schemas.microsoft.com/office/drawing/2010/main" val="0"/>
              </a:ext>
            </a:extLst>
          </a:blip>
          <a:srcRect l="13443" t="82004" r="13443" b="4660"/>
          <a:stretch>
            <a:fillRect/>
          </a:stretch>
        </p:blipFill>
        <p:spPr bwMode="auto">
          <a:xfrm>
            <a:off x="2505075" y="4822825"/>
            <a:ext cx="3914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6" name="Group 21"/>
          <p:cNvGrpSpPr>
            <a:grpSpLocks/>
          </p:cNvGrpSpPr>
          <p:nvPr/>
        </p:nvGrpSpPr>
        <p:grpSpPr bwMode="auto">
          <a:xfrm>
            <a:off x="7740650" y="2203450"/>
            <a:ext cx="828675" cy="666750"/>
            <a:chOff x="4649" y="1224"/>
            <a:chExt cx="522" cy="420"/>
          </a:xfrm>
        </p:grpSpPr>
        <p:cxnSp>
          <p:nvCxnSpPr>
            <p:cNvPr id="11" name="直線矢印コネクタ 10"/>
            <p:cNvCxnSpPr/>
            <p:nvPr/>
          </p:nvCxnSpPr>
          <p:spPr>
            <a:xfrm flipV="1">
              <a:off x="4740" y="1389"/>
              <a:ext cx="0" cy="1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740" y="1570"/>
              <a:ext cx="18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51" name="テキスト ボックス 26"/>
            <p:cNvSpPr txBox="1">
              <a:spLocks noChangeArrowheads="1"/>
            </p:cNvSpPr>
            <p:nvPr/>
          </p:nvSpPr>
          <p:spPr bwMode="auto">
            <a:xfrm>
              <a:off x="4649" y="1224"/>
              <a:ext cx="25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100">
                  <a:latin typeface="Arial" charset="0"/>
                </a:rPr>
                <a:t>＋</a:t>
              </a:r>
            </a:p>
          </p:txBody>
        </p:sp>
        <p:sp>
          <p:nvSpPr>
            <p:cNvPr id="18452" name="テキスト ボックス 27"/>
            <p:cNvSpPr txBox="1">
              <a:spLocks noChangeArrowheads="1"/>
            </p:cNvSpPr>
            <p:nvPr/>
          </p:nvSpPr>
          <p:spPr bwMode="auto">
            <a:xfrm>
              <a:off x="4921" y="1480"/>
              <a:ext cx="25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100">
                  <a:latin typeface="Arial" charset="0"/>
                </a:rPr>
                <a:t>＋</a:t>
              </a:r>
            </a:p>
          </p:txBody>
        </p:sp>
      </p:grpSp>
      <p:pic>
        <p:nvPicPr>
          <p:cNvPr id="18447" name="Picture 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650" y="1700213"/>
            <a:ext cx="10080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図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5373688"/>
            <a:ext cx="61499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18</a:t>
            </a:fld>
            <a:endParaRPr lang="en-US" altLang="ja-JP" dirty="0">
              <a:solidFill>
                <a:srgbClr val="898989"/>
              </a:solidFill>
            </a:endParaRPr>
          </a:p>
        </p:txBody>
      </p:sp>
      <p:sp>
        <p:nvSpPr>
          <p:cNvPr id="23" name="正方形/長方形 22"/>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288" y="404813"/>
            <a:ext cx="8424862" cy="6269037"/>
          </a:xfrm>
        </p:spPr>
        <p:txBody>
          <a:bodyPr rtlCol="0">
            <a:normAutofit/>
          </a:bodyPr>
          <a:lstStyle/>
          <a:p>
            <a:pPr marL="0" indent="0" algn="ctr" eaLnBrk="1" fontAlgn="auto" hangingPunct="1">
              <a:lnSpc>
                <a:spcPct val="150000"/>
              </a:lnSpc>
              <a:spcAft>
                <a:spcPts val="0"/>
              </a:spcAft>
              <a:buFont typeface="Arial" pitchFamily="34" charset="0"/>
              <a:buNone/>
              <a:defRPr/>
            </a:pPr>
            <a:r>
              <a:rPr lang="ja-JP" altLang="en-US" sz="2600" dirty="0" smtClean="0">
                <a:latin typeface="Meiryo UI" pitchFamily="50" charset="-128"/>
                <a:ea typeface="Meiryo UI" pitchFamily="50" charset="-128"/>
                <a:cs typeface="Meiryo UI" pitchFamily="50" charset="-128"/>
              </a:rPr>
              <a:t>施設点検目次（揺れ・液状化）</a:t>
            </a:r>
            <a:endParaRPr lang="en-US" altLang="ja-JP" sz="2600" dirty="0" smtClean="0">
              <a:latin typeface="Meiryo UI" pitchFamily="50" charset="-128"/>
              <a:ea typeface="Meiryo UI" pitchFamily="50" charset="-128"/>
              <a:cs typeface="Meiryo UI" pitchFamily="50" charset="-128"/>
            </a:endParaRPr>
          </a:p>
          <a:p>
            <a:pPr marL="0" indent="0" algn="ctr" eaLnBrk="1" fontAlgn="auto" hangingPunct="1">
              <a:lnSpc>
                <a:spcPct val="150000"/>
              </a:lnSpc>
              <a:spcAft>
                <a:spcPts val="0"/>
              </a:spcAft>
              <a:buFont typeface="Arial" pitchFamily="34" charset="0"/>
              <a:buNone/>
              <a:defRPr/>
            </a:pPr>
            <a:endParaRPr lang="en-US" altLang="ja-JP" sz="2600" dirty="0" smtClean="0">
              <a:latin typeface="Meiryo UI" pitchFamily="50" charset="-128"/>
              <a:ea typeface="Meiryo UI" pitchFamily="50" charset="-128"/>
              <a:cs typeface="Meiryo UI" pitchFamily="50" charset="-128"/>
            </a:endParaRPr>
          </a:p>
          <a:p>
            <a:pPr eaLnBrk="1" fontAlgn="auto" hangingPunct="1">
              <a:lnSpc>
                <a:spcPct val="150000"/>
              </a:lnSpc>
              <a:spcAft>
                <a:spcPts val="0"/>
              </a:spcAft>
              <a:buFont typeface="Wingdings" pitchFamily="2" charset="2"/>
              <a:buChar char="n"/>
              <a:defRPr/>
            </a:pPr>
            <a:r>
              <a:rPr lang="en-US" altLang="ja-JP" sz="2600" dirty="0" smtClean="0">
                <a:latin typeface="Meiryo UI" pitchFamily="50" charset="-128"/>
                <a:ea typeface="Meiryo UI" pitchFamily="50" charset="-128"/>
                <a:cs typeface="Meiryo UI" pitchFamily="50" charset="-128"/>
              </a:rPr>
              <a:t>1-1</a:t>
            </a:r>
            <a:r>
              <a:rPr lang="ja-JP" altLang="en-US" sz="2600" dirty="0">
                <a:latin typeface="Meiryo UI" pitchFamily="50" charset="-128"/>
                <a:ea typeface="Meiryo UI" pitchFamily="50" charset="-128"/>
                <a:cs typeface="Meiryo UI" pitchFamily="50" charset="-128"/>
              </a:rPr>
              <a:t>　</a:t>
            </a:r>
            <a:r>
              <a:rPr lang="ja-JP" altLang="en-US" sz="2600" dirty="0" smtClean="0">
                <a:latin typeface="Meiryo UI" pitchFamily="50" charset="-128"/>
                <a:ea typeface="Meiryo UI" pitchFamily="50" charset="-128"/>
                <a:cs typeface="Meiryo UI" pitchFamily="50" charset="-128"/>
              </a:rPr>
              <a:t>堤外施設（護岸・防波堤）の詳細耐震点検</a:t>
            </a:r>
            <a:endParaRPr lang="en-US" altLang="ja-JP" sz="2600" dirty="0" smtClean="0">
              <a:latin typeface="Meiryo UI" pitchFamily="50" charset="-128"/>
              <a:ea typeface="Meiryo UI" pitchFamily="50" charset="-128"/>
              <a:cs typeface="Meiryo UI" pitchFamily="50" charset="-128"/>
            </a:endParaRPr>
          </a:p>
          <a:p>
            <a:pPr marL="0" indent="0" eaLnBrk="1" fontAlgn="auto" hangingPunct="1">
              <a:lnSpc>
                <a:spcPct val="150000"/>
              </a:lnSpc>
              <a:spcAft>
                <a:spcPts val="0"/>
              </a:spcAft>
              <a:buFont typeface="Arial" charset="0"/>
              <a:buNone/>
              <a:defRPr/>
            </a:pPr>
            <a:r>
              <a:rPr lang="ja-JP" altLang="en-US" sz="2600" dirty="0" smtClean="0">
                <a:latin typeface="Meiryo UI" pitchFamily="50" charset="-128"/>
                <a:ea typeface="Meiryo UI" pitchFamily="50" charset="-128"/>
                <a:cs typeface="Meiryo UI" pitchFamily="50" charset="-128"/>
              </a:rPr>
              <a:t>　</a:t>
            </a:r>
            <a:endParaRPr lang="en-US" altLang="ja-JP" sz="2600" dirty="0" smtClean="0">
              <a:latin typeface="Meiryo UI" pitchFamily="50" charset="-128"/>
              <a:ea typeface="Meiryo UI" pitchFamily="50" charset="-128"/>
              <a:cs typeface="Meiryo UI" pitchFamily="50" charset="-128"/>
            </a:endParaRPr>
          </a:p>
          <a:p>
            <a:pPr eaLnBrk="1" fontAlgn="auto" hangingPunct="1">
              <a:lnSpc>
                <a:spcPct val="150000"/>
              </a:lnSpc>
              <a:spcAft>
                <a:spcPts val="0"/>
              </a:spcAft>
              <a:buFont typeface="Wingdings" pitchFamily="2" charset="2"/>
              <a:buChar char="n"/>
              <a:defRPr/>
            </a:pPr>
            <a:endParaRPr lang="en-US" altLang="ja-JP" sz="2600" dirty="0" smtClean="0">
              <a:latin typeface="Meiryo UI" pitchFamily="50" charset="-128"/>
              <a:ea typeface="Meiryo UI" pitchFamily="50" charset="-128"/>
              <a:cs typeface="Meiryo UI" pitchFamily="50" charset="-128"/>
            </a:endParaRPr>
          </a:p>
          <a:p>
            <a:pPr marL="0" indent="0" eaLnBrk="1" fontAlgn="auto" hangingPunct="1">
              <a:lnSpc>
                <a:spcPct val="150000"/>
              </a:lnSpc>
              <a:spcAft>
                <a:spcPts val="0"/>
              </a:spcAft>
              <a:buFont typeface="Arial" charset="0"/>
              <a:buNone/>
              <a:defRPr/>
            </a:pPr>
            <a:endParaRPr lang="en-US" altLang="ja-JP" sz="2600" spc="-100" dirty="0" smtClean="0">
              <a:latin typeface="Meiryo UI" pitchFamily="50" charset="-128"/>
              <a:ea typeface="Meiryo UI" pitchFamily="50" charset="-128"/>
              <a:cs typeface="Meiryo UI" pitchFamily="50" charset="-128"/>
            </a:endParaRPr>
          </a:p>
          <a:p>
            <a:pPr eaLnBrk="1" fontAlgn="auto" hangingPunct="1">
              <a:lnSpc>
                <a:spcPct val="150000"/>
              </a:lnSpc>
              <a:spcAft>
                <a:spcPts val="0"/>
              </a:spcAft>
              <a:buFont typeface="Wingdings" pitchFamily="2" charset="2"/>
              <a:buChar char="n"/>
              <a:defRPr/>
            </a:pPr>
            <a:endParaRPr lang="en-US" altLang="ja-JP" sz="2600" spc="-100" dirty="0" smtClean="0">
              <a:latin typeface="Meiryo UI" pitchFamily="50" charset="-128"/>
              <a:ea typeface="Meiryo UI" pitchFamily="50" charset="-128"/>
              <a:cs typeface="Meiryo UI" pitchFamily="50" charset="-128"/>
            </a:endParaRPr>
          </a:p>
          <a:p>
            <a:pPr marL="0" indent="0" eaLnBrk="1" fontAlgn="auto" hangingPunct="1">
              <a:lnSpc>
                <a:spcPct val="150000"/>
              </a:lnSpc>
              <a:spcAft>
                <a:spcPts val="0"/>
              </a:spcAft>
              <a:buFont typeface="Arial" pitchFamily="34" charset="0"/>
              <a:buNone/>
              <a:defRPr/>
            </a:pPr>
            <a:endParaRPr lang="en-US" altLang="ja-JP" sz="2600" spc="-100" dirty="0" smtClean="0">
              <a:latin typeface="Meiryo UI" pitchFamily="50" charset="-128"/>
              <a:ea typeface="Meiryo UI" pitchFamily="50" charset="-128"/>
              <a:cs typeface="Meiryo UI" pitchFamily="50" charset="-128"/>
            </a:endParaRPr>
          </a:p>
          <a:p>
            <a:pPr marL="0" indent="0" eaLnBrk="1" fontAlgn="auto" hangingPunct="1">
              <a:spcAft>
                <a:spcPts val="0"/>
              </a:spcAft>
              <a:buFont typeface="Arial" pitchFamily="34" charset="0"/>
              <a:buNone/>
              <a:defRPr/>
            </a:pPr>
            <a:endParaRPr lang="en-US" altLang="ja-JP" sz="2800" spc="-100" dirty="0" smtClean="0"/>
          </a:p>
        </p:txBody>
      </p:sp>
      <p:sp>
        <p:nvSpPr>
          <p:cNvPr id="4"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1</a:t>
            </a:fld>
            <a:endParaRPr lang="en-US" altLang="ja-JP" dirty="0">
              <a:solidFill>
                <a:srgbClr val="898989"/>
              </a:solidFill>
            </a:endParaRPr>
          </a:p>
        </p:txBody>
      </p:sp>
    </p:spTree>
    <p:extLst>
      <p:ext uri="{BB962C8B-B14F-4D97-AF65-F5344CB8AC3E}">
        <p14:creationId xmlns:p14="http://schemas.microsoft.com/office/powerpoint/2010/main" val="53719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175" y="555625"/>
            <a:ext cx="9140825" cy="62484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defRPr/>
            </a:pPr>
            <a:r>
              <a:rPr lang="ja-JP" altLang="en-US" sz="1400" b="1" dirty="0" smtClean="0">
                <a:latin typeface="ＭＳ ゴシック" panose="020B0609070205080204" pitchFamily="49" charset="-128"/>
                <a:ea typeface="ＭＳ ゴシック" panose="020B0609070205080204" pitchFamily="49" charset="-128"/>
              </a:rPr>
              <a:t>≪南海トラフ巨大地震による影響≫</a:t>
            </a:r>
            <a:endParaRPr lang="en-US" altLang="ja-JP" sz="1400" b="1" dirty="0" smtClean="0">
              <a:latin typeface="ＭＳ ゴシック" panose="020B0609070205080204" pitchFamily="49" charset="-128"/>
              <a:ea typeface="ＭＳ ゴシック" panose="020B0609070205080204" pitchFamily="49"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dirty="0" smtClean="0">
                <a:latin typeface="ＭＳ ゴシック" panose="020B0609070205080204" pitchFamily="49" charset="-128"/>
                <a:ea typeface="ＭＳ ゴシック" panose="020B0609070205080204" pitchFamily="49" charset="-128"/>
                <a:cs typeface="Meiryo UI" panose="020B0604030504040204" pitchFamily="50" charset="-128"/>
              </a:rPr>
              <a:t>■第８回部会の質問に対する回答</a:t>
            </a:r>
            <a:endParaRPr lang="en-US" altLang="ja-JP" sz="1400" b="1" dirty="0" smtClean="0">
              <a:solidFill>
                <a:srgbClr val="00B05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b="1"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200" b="1" dirty="0" smtClean="0">
                <a:latin typeface="ＭＳ ゴシック" panose="020B0609070205080204" pitchFamily="49" charset="-128"/>
                <a:ea typeface="ＭＳ ゴシック" panose="020B0609070205080204" pitchFamily="49" charset="-128"/>
                <a:cs typeface="Meiryo UI" panose="020B0604030504040204" pitchFamily="50" charset="-128"/>
              </a:rPr>
              <a:t>隅角部への影響</a:t>
            </a:r>
            <a:endParaRPr lang="en-US" altLang="ja-JP" sz="12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p:txBody>
      </p:sp>
      <p:pic>
        <p:nvPicPr>
          <p:cNvPr id="18435" name="図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77250" y="1846263"/>
            <a:ext cx="5588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スライド番号プレースホルダー 1"/>
          <p:cNvSpPr>
            <a:spLocks noGrp="1"/>
          </p:cNvSpPr>
          <p:nvPr>
            <p:ph type="sldNum" sz="quarter" idx="12"/>
          </p:nvPr>
        </p:nvSpPr>
        <p:spPr bwMode="auto">
          <a:xfrm>
            <a:off x="6974904"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4ED70C4B-0817-41E9-B57B-29ECB5EF61C8}" type="slidenum">
              <a:rPr lang="ja-JP" altLang="en-US" smtClean="0">
                <a:solidFill>
                  <a:srgbClr val="898989"/>
                </a:solidFill>
              </a:rPr>
              <a:pPr/>
              <a:t>19</a:t>
            </a:fld>
            <a:endParaRPr lang="en-US" altLang="ja-JP" dirty="0" smtClean="0">
              <a:solidFill>
                <a:srgbClr val="898989"/>
              </a:solidFill>
            </a:endParaRPr>
          </a:p>
        </p:txBody>
      </p:sp>
      <p:pic>
        <p:nvPicPr>
          <p:cNvPr id="18438" name="Picture 2"/>
          <p:cNvPicPr>
            <a:picLocks noChangeAspect="1" noChangeArrowheads="1"/>
          </p:cNvPicPr>
          <p:nvPr/>
        </p:nvPicPr>
        <p:blipFill>
          <a:blip r:embed="rId3">
            <a:extLst>
              <a:ext uri="{28A0092B-C50C-407E-A947-70E740481C1C}">
                <a14:useLocalDpi xmlns:a14="http://schemas.microsoft.com/office/drawing/2010/main" val="0"/>
              </a:ext>
            </a:extLst>
          </a:blip>
          <a:srcRect l="22099" r="29353" b="29726"/>
          <a:stretch>
            <a:fillRect/>
          </a:stretch>
        </p:blipFill>
        <p:spPr bwMode="auto">
          <a:xfrm>
            <a:off x="141288" y="4206875"/>
            <a:ext cx="43561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矢印コネクタ 2"/>
          <p:cNvCxnSpPr/>
          <p:nvPr/>
        </p:nvCxnSpPr>
        <p:spPr>
          <a:xfrm>
            <a:off x="1881188" y="4338638"/>
            <a:ext cx="863600" cy="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1990725" y="4078288"/>
            <a:ext cx="720725" cy="260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a:solidFill>
                  <a:schemeClr val="tx1"/>
                </a:solidFill>
              </a:rPr>
              <a:t>W=35m</a:t>
            </a:r>
          </a:p>
        </p:txBody>
      </p:sp>
      <p:sp>
        <p:nvSpPr>
          <p:cNvPr id="18452" name="正方形/長方形 2"/>
          <p:cNvSpPr>
            <a:spLocks noChangeArrowheads="1"/>
          </p:cNvSpPr>
          <p:nvPr/>
        </p:nvSpPr>
        <p:spPr bwMode="auto">
          <a:xfrm>
            <a:off x="0" y="1163638"/>
            <a:ext cx="6180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ja-JP" altLang="en-US" sz="1400" dirty="0">
                <a:latin typeface="ＭＳ ゴシック" pitchFamily="49" charset="-128"/>
                <a:ea typeface="ＭＳ ゴシック" pitchFamily="49" charset="-128"/>
                <a:cs typeface="Meiryo UI" pitchFamily="50" charset="-128"/>
              </a:rPr>
              <a:t>■</a:t>
            </a:r>
            <a:r>
              <a:rPr lang="ja-JP" altLang="en-US" sz="1400" b="1" dirty="0">
                <a:latin typeface="ＭＳ ゴシック" pitchFamily="49" charset="-128"/>
                <a:ea typeface="ＭＳ ゴシック" pitchFamily="49" charset="-128"/>
                <a:cs typeface="Meiryo UI" pitchFamily="50" charset="-128"/>
              </a:rPr>
              <a:t>堺第７－３区の詳細検討（</a:t>
            </a:r>
            <a:r>
              <a:rPr lang="en-US" altLang="ja-JP" sz="1400" b="1" dirty="0">
                <a:latin typeface="ＭＳ ゴシック" pitchFamily="49" charset="-128"/>
                <a:ea typeface="ＭＳ ゴシック" pitchFamily="49" charset="-128"/>
                <a:cs typeface="Meiryo UI" pitchFamily="50" charset="-128"/>
              </a:rPr>
              <a:t>LIQCA</a:t>
            </a:r>
            <a:r>
              <a:rPr lang="ja-JP" altLang="en-US" sz="1400" b="1" dirty="0">
                <a:latin typeface="ＭＳ ゴシック" pitchFamily="49" charset="-128"/>
                <a:ea typeface="ＭＳ ゴシック" pitchFamily="49" charset="-128"/>
                <a:cs typeface="Meiryo UI" pitchFamily="50" charset="-128"/>
              </a:rPr>
              <a:t>による耐震診断）結果</a:t>
            </a:r>
            <a:endParaRPr lang="en-US" altLang="ja-JP" sz="1400" b="1" dirty="0">
              <a:latin typeface="ＭＳ ゴシック" pitchFamily="49" charset="-128"/>
              <a:ea typeface="ＭＳ ゴシック" pitchFamily="49" charset="-128"/>
              <a:cs typeface="Meiryo UI" pitchFamily="50" charset="-128"/>
            </a:endParaRPr>
          </a:p>
        </p:txBody>
      </p:sp>
      <p:sp>
        <p:nvSpPr>
          <p:cNvPr id="18453" name="正方形/長方形 3"/>
          <p:cNvSpPr>
            <a:spLocks noChangeArrowheads="1"/>
          </p:cNvSpPr>
          <p:nvPr/>
        </p:nvSpPr>
        <p:spPr bwMode="auto">
          <a:xfrm>
            <a:off x="554037" y="1484313"/>
            <a:ext cx="72802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ja-JP" altLang="en-US" sz="1400" dirty="0">
                <a:latin typeface="ＭＳ ゴシック" pitchFamily="49" charset="-128"/>
                <a:ea typeface="ＭＳ ゴシック" pitchFamily="49" charset="-128"/>
                <a:cs typeface="Meiryo UI" pitchFamily="50" charset="-128"/>
              </a:rPr>
              <a:t>・点検した３断面とも、要求される耐震性能（場内の廃棄物及び保有水は外部に流出、　　　</a:t>
            </a:r>
            <a:endParaRPr lang="en-US" altLang="ja-JP" sz="1400" dirty="0">
              <a:latin typeface="ＭＳ ゴシック" pitchFamily="49" charset="-128"/>
              <a:ea typeface="ＭＳ ゴシック" pitchFamily="49" charset="-128"/>
              <a:cs typeface="Meiryo UI" pitchFamily="50" charset="-128"/>
            </a:endParaRPr>
          </a:p>
          <a:p>
            <a:pPr eaLnBrk="1" hangingPunct="1"/>
            <a:r>
              <a:rPr lang="ja-JP" altLang="en-US" sz="1400" dirty="0">
                <a:latin typeface="ＭＳ ゴシック" pitchFamily="49" charset="-128"/>
                <a:ea typeface="ＭＳ ゴシック" pitchFamily="49" charset="-128"/>
                <a:cs typeface="Meiryo UI" pitchFamily="50" charset="-128"/>
              </a:rPr>
              <a:t>　あるいは浸透しないこと）が満たされている。</a:t>
            </a:r>
            <a:endParaRPr lang="en-US" altLang="ja-JP" sz="1400" dirty="0">
              <a:latin typeface="ＭＳ ゴシック" pitchFamily="49" charset="-128"/>
              <a:ea typeface="ＭＳ ゴシック" pitchFamily="49" charset="-128"/>
              <a:cs typeface="Meiryo UI" pitchFamily="50" charset="-128"/>
            </a:endParaRPr>
          </a:p>
          <a:p>
            <a:pPr eaLnBrk="1" hangingPunct="1"/>
            <a:r>
              <a:rPr lang="ja-JP" altLang="en-US" sz="1400" dirty="0">
                <a:latin typeface="ＭＳ ゴシック" pitchFamily="49" charset="-128"/>
                <a:ea typeface="ＭＳ ゴシック" pitchFamily="49" charset="-128"/>
                <a:cs typeface="Meiryo UI" pitchFamily="50" charset="-128"/>
              </a:rPr>
              <a:t>・よって、南海トラフ巨大地震に対応した耐震対策工事は必要なし。</a:t>
            </a:r>
            <a:endParaRPr lang="en-US" altLang="ja-JP" sz="1400" dirty="0">
              <a:latin typeface="ＭＳ ゴシック" pitchFamily="49" charset="-128"/>
              <a:ea typeface="ＭＳ ゴシック" pitchFamily="49" charset="-128"/>
              <a:cs typeface="Meiryo UI" pitchFamily="50" charset="-128"/>
            </a:endParaRPr>
          </a:p>
          <a:p>
            <a:pPr eaLnBrk="1" hangingPunct="1"/>
            <a:r>
              <a:rPr lang="ja-JP" altLang="en-US" sz="1400" dirty="0">
                <a:latin typeface="ＭＳ ゴシック" pitchFamily="49" charset="-128"/>
                <a:ea typeface="ＭＳ ゴシック" pitchFamily="49" charset="-128"/>
                <a:cs typeface="Meiryo UI" pitchFamily="50" charset="-128"/>
              </a:rPr>
              <a:t>・第８回部会で質問のあった、パラメータ見直しモデルによる確認は現在検討中</a:t>
            </a:r>
            <a:r>
              <a:rPr lang="ja-JP" altLang="en-US" sz="1400" dirty="0" smtClean="0">
                <a:latin typeface="ＭＳ ゴシック" pitchFamily="49" charset="-128"/>
                <a:ea typeface="ＭＳ ゴシック" pitchFamily="49" charset="-128"/>
                <a:cs typeface="Meiryo UI" pitchFamily="50" charset="-128"/>
              </a:rPr>
              <a:t>。</a:t>
            </a:r>
            <a:endParaRPr lang="en-US" altLang="ja-JP" sz="1400" dirty="0">
              <a:latin typeface="ＭＳ ゴシック" pitchFamily="49" charset="-128"/>
              <a:ea typeface="ＭＳ ゴシック" pitchFamily="49" charset="-128"/>
              <a:cs typeface="Meiryo UI" pitchFamily="50" charset="-128"/>
            </a:endParaRPr>
          </a:p>
        </p:txBody>
      </p:sp>
      <p:grpSp>
        <p:nvGrpSpPr>
          <p:cNvPr id="4" name="グループ化 3"/>
          <p:cNvGrpSpPr/>
          <p:nvPr/>
        </p:nvGrpSpPr>
        <p:grpSpPr>
          <a:xfrm>
            <a:off x="4852168" y="4022850"/>
            <a:ext cx="3752280" cy="2358478"/>
            <a:chOff x="4644008" y="4129088"/>
            <a:chExt cx="3752280" cy="2358478"/>
          </a:xfrm>
        </p:grpSpPr>
        <p:pic>
          <p:nvPicPr>
            <p:cNvPr id="18441" name="Picture 14"/>
            <p:cNvPicPr>
              <a:picLocks noChangeAspect="1" noChangeArrowheads="1"/>
            </p:cNvPicPr>
            <p:nvPr/>
          </p:nvPicPr>
          <p:blipFill>
            <a:blip r:embed="rId4">
              <a:extLst>
                <a:ext uri="{28A0092B-C50C-407E-A947-70E740481C1C}">
                  <a14:useLocalDpi xmlns:a14="http://schemas.microsoft.com/office/drawing/2010/main" val="0"/>
                </a:ext>
              </a:extLst>
            </a:blip>
            <a:srcRect t="5531"/>
            <a:stretch>
              <a:fillRect/>
            </a:stretch>
          </p:blipFill>
          <p:spPr bwMode="auto">
            <a:xfrm>
              <a:off x="4827588" y="4132263"/>
              <a:ext cx="356552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フリーフォーム 26"/>
            <p:cNvSpPr/>
            <p:nvPr/>
          </p:nvSpPr>
          <p:spPr>
            <a:xfrm>
              <a:off x="5081588" y="4876800"/>
              <a:ext cx="2752725" cy="971550"/>
            </a:xfrm>
            <a:custGeom>
              <a:avLst/>
              <a:gdLst>
                <a:gd name="connsiteX0" fmla="*/ 49809 w 2783384"/>
                <a:gd name="connsiteY0" fmla="*/ 57751 h 1039528"/>
                <a:gd name="connsiteX1" fmla="*/ 646576 w 2783384"/>
                <a:gd name="connsiteY1" fmla="*/ 48126 h 1039528"/>
                <a:gd name="connsiteX2" fmla="*/ 1503224 w 2783384"/>
                <a:gd name="connsiteY2" fmla="*/ 38501 h 1039528"/>
                <a:gd name="connsiteX3" fmla="*/ 1849733 w 2783384"/>
                <a:gd name="connsiteY3" fmla="*/ 19250 h 1039528"/>
                <a:gd name="connsiteX4" fmla="*/ 2340622 w 2783384"/>
                <a:gd name="connsiteY4" fmla="*/ 0 h 1039528"/>
                <a:gd name="connsiteX5" fmla="*/ 2687131 w 2783384"/>
                <a:gd name="connsiteY5" fmla="*/ 28876 h 1039528"/>
                <a:gd name="connsiteX6" fmla="*/ 2725632 w 2783384"/>
                <a:gd name="connsiteY6" fmla="*/ 38501 h 1039528"/>
                <a:gd name="connsiteX7" fmla="*/ 2783384 w 2783384"/>
                <a:gd name="connsiteY7" fmla="*/ 57751 h 1039528"/>
                <a:gd name="connsiteX8" fmla="*/ 2619755 w 2783384"/>
                <a:gd name="connsiteY8" fmla="*/ 134753 h 1039528"/>
                <a:gd name="connsiteX9" fmla="*/ 2456125 w 2783384"/>
                <a:gd name="connsiteY9" fmla="*/ 394636 h 1039528"/>
                <a:gd name="connsiteX10" fmla="*/ 2417624 w 2783384"/>
                <a:gd name="connsiteY10" fmla="*/ 442762 h 1039528"/>
                <a:gd name="connsiteX11" fmla="*/ 2263620 w 2783384"/>
                <a:gd name="connsiteY11" fmla="*/ 635267 h 1039528"/>
                <a:gd name="connsiteX12" fmla="*/ 2148117 w 2783384"/>
                <a:gd name="connsiteY12" fmla="*/ 741145 h 1039528"/>
                <a:gd name="connsiteX13" fmla="*/ 2128866 w 2783384"/>
                <a:gd name="connsiteY13" fmla="*/ 789271 h 1039528"/>
                <a:gd name="connsiteX14" fmla="*/ 1955611 w 2783384"/>
                <a:gd name="connsiteY14" fmla="*/ 943276 h 1039528"/>
                <a:gd name="connsiteX15" fmla="*/ 1897860 w 2783384"/>
                <a:gd name="connsiteY15" fmla="*/ 1001027 h 1039528"/>
                <a:gd name="connsiteX16" fmla="*/ 1888235 w 2783384"/>
                <a:gd name="connsiteY16" fmla="*/ 1029903 h 1039528"/>
                <a:gd name="connsiteX17" fmla="*/ 964209 w 2783384"/>
                <a:gd name="connsiteY17" fmla="*/ 1010652 h 1039528"/>
                <a:gd name="connsiteX18" fmla="*/ 40184 w 2783384"/>
                <a:gd name="connsiteY18" fmla="*/ 1029903 h 1039528"/>
                <a:gd name="connsiteX19" fmla="*/ 1683 w 2783384"/>
                <a:gd name="connsiteY19" fmla="*/ 1039528 h 1039528"/>
                <a:gd name="connsiteX20" fmla="*/ 30559 w 2783384"/>
                <a:gd name="connsiteY20"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524636 w 2890396"/>
                <a:gd name="connsiteY10" fmla="*/ 442762 h 1039528"/>
                <a:gd name="connsiteX11" fmla="*/ 2370632 w 2890396"/>
                <a:gd name="connsiteY11" fmla="*/ 635267 h 1039528"/>
                <a:gd name="connsiteX12" fmla="*/ 2255129 w 2890396"/>
                <a:gd name="connsiteY12" fmla="*/ 741145 h 1039528"/>
                <a:gd name="connsiteX13" fmla="*/ 2235878 w 2890396"/>
                <a:gd name="connsiteY13" fmla="*/ 789271 h 1039528"/>
                <a:gd name="connsiteX14" fmla="*/ 2062623 w 2890396"/>
                <a:gd name="connsiteY14" fmla="*/ 943276 h 1039528"/>
                <a:gd name="connsiteX15" fmla="*/ 2004872 w 2890396"/>
                <a:gd name="connsiteY15" fmla="*/ 1001027 h 1039528"/>
                <a:gd name="connsiteX16" fmla="*/ 1995247 w 2890396"/>
                <a:gd name="connsiteY16" fmla="*/ 1029903 h 1039528"/>
                <a:gd name="connsiteX17" fmla="*/ 147196 w 2890396"/>
                <a:gd name="connsiteY17" fmla="*/ 1029903 h 1039528"/>
                <a:gd name="connsiteX18" fmla="*/ 108695 w 2890396"/>
                <a:gd name="connsiteY18" fmla="*/ 1039528 h 1039528"/>
                <a:gd name="connsiteX19" fmla="*/ 137571 w 2890396"/>
                <a:gd name="connsiteY19"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524636 w 2890396"/>
                <a:gd name="connsiteY10" fmla="*/ 442762 h 1039528"/>
                <a:gd name="connsiteX11" fmla="*/ 2370632 w 2890396"/>
                <a:gd name="connsiteY11" fmla="*/ 635267 h 1039528"/>
                <a:gd name="connsiteX12" fmla="*/ 2255129 w 2890396"/>
                <a:gd name="connsiteY12" fmla="*/ 741145 h 1039528"/>
                <a:gd name="connsiteX13" fmla="*/ 2235878 w 2890396"/>
                <a:gd name="connsiteY13" fmla="*/ 789271 h 1039528"/>
                <a:gd name="connsiteX14" fmla="*/ 2004872 w 2890396"/>
                <a:gd name="connsiteY14" fmla="*/ 1001027 h 1039528"/>
                <a:gd name="connsiteX15" fmla="*/ 1995247 w 2890396"/>
                <a:gd name="connsiteY15" fmla="*/ 1029903 h 1039528"/>
                <a:gd name="connsiteX16" fmla="*/ 147196 w 2890396"/>
                <a:gd name="connsiteY16" fmla="*/ 1029903 h 1039528"/>
                <a:gd name="connsiteX17" fmla="*/ 108695 w 2890396"/>
                <a:gd name="connsiteY17" fmla="*/ 1039528 h 1039528"/>
                <a:gd name="connsiteX18" fmla="*/ 137571 w 2890396"/>
                <a:gd name="connsiteY18"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524636 w 2890396"/>
                <a:gd name="connsiteY10" fmla="*/ 442762 h 1039528"/>
                <a:gd name="connsiteX11" fmla="*/ 2255129 w 2890396"/>
                <a:gd name="connsiteY11" fmla="*/ 741145 h 1039528"/>
                <a:gd name="connsiteX12" fmla="*/ 2235878 w 2890396"/>
                <a:gd name="connsiteY12" fmla="*/ 789271 h 1039528"/>
                <a:gd name="connsiteX13" fmla="*/ 2004872 w 2890396"/>
                <a:gd name="connsiteY13" fmla="*/ 1001027 h 1039528"/>
                <a:gd name="connsiteX14" fmla="*/ 1995247 w 2890396"/>
                <a:gd name="connsiteY14" fmla="*/ 1029903 h 1039528"/>
                <a:gd name="connsiteX15" fmla="*/ 147196 w 2890396"/>
                <a:gd name="connsiteY15" fmla="*/ 1029903 h 1039528"/>
                <a:gd name="connsiteX16" fmla="*/ 108695 w 2890396"/>
                <a:gd name="connsiteY16" fmla="*/ 1039528 h 1039528"/>
                <a:gd name="connsiteX17" fmla="*/ 137571 w 2890396"/>
                <a:gd name="connsiteY17"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255129 w 2890396"/>
                <a:gd name="connsiteY10" fmla="*/ 741145 h 1039528"/>
                <a:gd name="connsiteX11" fmla="*/ 2235878 w 2890396"/>
                <a:gd name="connsiteY11" fmla="*/ 789271 h 1039528"/>
                <a:gd name="connsiteX12" fmla="*/ 2004872 w 2890396"/>
                <a:gd name="connsiteY12" fmla="*/ 1001027 h 1039528"/>
                <a:gd name="connsiteX13" fmla="*/ 1995247 w 2890396"/>
                <a:gd name="connsiteY13" fmla="*/ 1029903 h 1039528"/>
                <a:gd name="connsiteX14" fmla="*/ 147196 w 2890396"/>
                <a:gd name="connsiteY14" fmla="*/ 1029903 h 1039528"/>
                <a:gd name="connsiteX15" fmla="*/ 108695 w 2890396"/>
                <a:gd name="connsiteY15" fmla="*/ 1039528 h 1039528"/>
                <a:gd name="connsiteX16" fmla="*/ 137571 w 2890396"/>
                <a:gd name="connsiteY16"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255129 w 2890396"/>
                <a:gd name="connsiteY9" fmla="*/ 741145 h 1039528"/>
                <a:gd name="connsiteX10" fmla="*/ 2235878 w 2890396"/>
                <a:gd name="connsiteY10" fmla="*/ 789271 h 1039528"/>
                <a:gd name="connsiteX11" fmla="*/ 2004872 w 2890396"/>
                <a:gd name="connsiteY11" fmla="*/ 1001027 h 1039528"/>
                <a:gd name="connsiteX12" fmla="*/ 1995247 w 2890396"/>
                <a:gd name="connsiteY12" fmla="*/ 1029903 h 1039528"/>
                <a:gd name="connsiteX13" fmla="*/ 147196 w 2890396"/>
                <a:gd name="connsiteY13" fmla="*/ 1029903 h 1039528"/>
                <a:gd name="connsiteX14" fmla="*/ 108695 w 2890396"/>
                <a:gd name="connsiteY14" fmla="*/ 1039528 h 1039528"/>
                <a:gd name="connsiteX15" fmla="*/ 137571 w 2890396"/>
                <a:gd name="connsiteY15" fmla="*/ 1029903 h 1039528"/>
                <a:gd name="connsiteX0" fmla="*/ 156821 w 2924743"/>
                <a:gd name="connsiteY0" fmla="*/ 57751 h 1039528"/>
                <a:gd name="connsiteX1" fmla="*/ 753588 w 2924743"/>
                <a:gd name="connsiteY1" fmla="*/ 48126 h 1039528"/>
                <a:gd name="connsiteX2" fmla="*/ 1610236 w 2924743"/>
                <a:gd name="connsiteY2" fmla="*/ 38501 h 1039528"/>
                <a:gd name="connsiteX3" fmla="*/ 1956745 w 2924743"/>
                <a:gd name="connsiteY3" fmla="*/ 19250 h 1039528"/>
                <a:gd name="connsiteX4" fmla="*/ 2447634 w 2924743"/>
                <a:gd name="connsiteY4" fmla="*/ 0 h 1039528"/>
                <a:gd name="connsiteX5" fmla="*/ 2794143 w 2924743"/>
                <a:gd name="connsiteY5" fmla="*/ 28876 h 1039528"/>
                <a:gd name="connsiteX6" fmla="*/ 2832644 w 2924743"/>
                <a:gd name="connsiteY6" fmla="*/ 38501 h 1039528"/>
                <a:gd name="connsiteX7" fmla="*/ 2890396 w 2924743"/>
                <a:gd name="connsiteY7" fmla="*/ 57751 h 1039528"/>
                <a:gd name="connsiteX8" fmla="*/ 2255129 w 2924743"/>
                <a:gd name="connsiteY8" fmla="*/ 741145 h 1039528"/>
                <a:gd name="connsiteX9" fmla="*/ 2235878 w 2924743"/>
                <a:gd name="connsiteY9" fmla="*/ 789271 h 1039528"/>
                <a:gd name="connsiteX10" fmla="*/ 2004872 w 2924743"/>
                <a:gd name="connsiteY10" fmla="*/ 1001027 h 1039528"/>
                <a:gd name="connsiteX11" fmla="*/ 1995247 w 2924743"/>
                <a:gd name="connsiteY11" fmla="*/ 1029903 h 1039528"/>
                <a:gd name="connsiteX12" fmla="*/ 147196 w 2924743"/>
                <a:gd name="connsiteY12" fmla="*/ 1029903 h 1039528"/>
                <a:gd name="connsiteX13" fmla="*/ 108695 w 2924743"/>
                <a:gd name="connsiteY13" fmla="*/ 1039528 h 1039528"/>
                <a:gd name="connsiteX14" fmla="*/ 137571 w 2924743"/>
                <a:gd name="connsiteY14" fmla="*/ 1029903 h 1039528"/>
                <a:gd name="connsiteX0" fmla="*/ 156821 w 2924743"/>
                <a:gd name="connsiteY0" fmla="*/ 57751 h 1039528"/>
                <a:gd name="connsiteX1" fmla="*/ 753588 w 2924743"/>
                <a:gd name="connsiteY1" fmla="*/ 48126 h 1039528"/>
                <a:gd name="connsiteX2" fmla="*/ 1956745 w 2924743"/>
                <a:gd name="connsiteY2" fmla="*/ 19250 h 1039528"/>
                <a:gd name="connsiteX3" fmla="*/ 2447634 w 2924743"/>
                <a:gd name="connsiteY3" fmla="*/ 0 h 1039528"/>
                <a:gd name="connsiteX4" fmla="*/ 2794143 w 2924743"/>
                <a:gd name="connsiteY4" fmla="*/ 28876 h 1039528"/>
                <a:gd name="connsiteX5" fmla="*/ 2832644 w 2924743"/>
                <a:gd name="connsiteY5" fmla="*/ 38501 h 1039528"/>
                <a:gd name="connsiteX6" fmla="*/ 2890396 w 2924743"/>
                <a:gd name="connsiteY6" fmla="*/ 57751 h 1039528"/>
                <a:gd name="connsiteX7" fmla="*/ 2255129 w 2924743"/>
                <a:gd name="connsiteY7" fmla="*/ 741145 h 1039528"/>
                <a:gd name="connsiteX8" fmla="*/ 2235878 w 2924743"/>
                <a:gd name="connsiteY8" fmla="*/ 789271 h 1039528"/>
                <a:gd name="connsiteX9" fmla="*/ 2004872 w 2924743"/>
                <a:gd name="connsiteY9" fmla="*/ 1001027 h 1039528"/>
                <a:gd name="connsiteX10" fmla="*/ 1995247 w 2924743"/>
                <a:gd name="connsiteY10" fmla="*/ 1029903 h 1039528"/>
                <a:gd name="connsiteX11" fmla="*/ 147196 w 2924743"/>
                <a:gd name="connsiteY11" fmla="*/ 1029903 h 1039528"/>
                <a:gd name="connsiteX12" fmla="*/ 108695 w 2924743"/>
                <a:gd name="connsiteY12" fmla="*/ 1039528 h 1039528"/>
                <a:gd name="connsiteX13" fmla="*/ 137571 w 2924743"/>
                <a:gd name="connsiteY13" fmla="*/ 1029903 h 1039528"/>
                <a:gd name="connsiteX0" fmla="*/ 156821 w 2924743"/>
                <a:gd name="connsiteY0" fmla="*/ 57751 h 1039528"/>
                <a:gd name="connsiteX1" fmla="*/ 753588 w 2924743"/>
                <a:gd name="connsiteY1" fmla="*/ 48126 h 1039528"/>
                <a:gd name="connsiteX2" fmla="*/ 2447634 w 2924743"/>
                <a:gd name="connsiteY2" fmla="*/ 0 h 1039528"/>
                <a:gd name="connsiteX3" fmla="*/ 2794143 w 2924743"/>
                <a:gd name="connsiteY3" fmla="*/ 28876 h 1039528"/>
                <a:gd name="connsiteX4" fmla="*/ 2832644 w 2924743"/>
                <a:gd name="connsiteY4" fmla="*/ 38501 h 1039528"/>
                <a:gd name="connsiteX5" fmla="*/ 2890396 w 2924743"/>
                <a:gd name="connsiteY5" fmla="*/ 57751 h 1039528"/>
                <a:gd name="connsiteX6" fmla="*/ 2255129 w 2924743"/>
                <a:gd name="connsiteY6" fmla="*/ 741145 h 1039528"/>
                <a:gd name="connsiteX7" fmla="*/ 2235878 w 2924743"/>
                <a:gd name="connsiteY7" fmla="*/ 789271 h 1039528"/>
                <a:gd name="connsiteX8" fmla="*/ 2004872 w 2924743"/>
                <a:gd name="connsiteY8" fmla="*/ 1001027 h 1039528"/>
                <a:gd name="connsiteX9" fmla="*/ 1995247 w 2924743"/>
                <a:gd name="connsiteY9" fmla="*/ 1029903 h 1039528"/>
                <a:gd name="connsiteX10" fmla="*/ 147196 w 2924743"/>
                <a:gd name="connsiteY10" fmla="*/ 1029903 h 1039528"/>
                <a:gd name="connsiteX11" fmla="*/ 108695 w 2924743"/>
                <a:gd name="connsiteY11" fmla="*/ 1039528 h 1039528"/>
                <a:gd name="connsiteX12" fmla="*/ 137571 w 2924743"/>
                <a:gd name="connsiteY12" fmla="*/ 1029903 h 1039528"/>
                <a:gd name="connsiteX0" fmla="*/ 156821 w 2924743"/>
                <a:gd name="connsiteY0" fmla="*/ 57751 h 1039528"/>
                <a:gd name="connsiteX1" fmla="*/ 2447634 w 2924743"/>
                <a:gd name="connsiteY1" fmla="*/ 0 h 1039528"/>
                <a:gd name="connsiteX2" fmla="*/ 2794143 w 2924743"/>
                <a:gd name="connsiteY2" fmla="*/ 28876 h 1039528"/>
                <a:gd name="connsiteX3" fmla="*/ 2832644 w 2924743"/>
                <a:gd name="connsiteY3" fmla="*/ 38501 h 1039528"/>
                <a:gd name="connsiteX4" fmla="*/ 2890396 w 2924743"/>
                <a:gd name="connsiteY4" fmla="*/ 57751 h 1039528"/>
                <a:gd name="connsiteX5" fmla="*/ 2255129 w 2924743"/>
                <a:gd name="connsiteY5" fmla="*/ 741145 h 1039528"/>
                <a:gd name="connsiteX6" fmla="*/ 2235878 w 2924743"/>
                <a:gd name="connsiteY6" fmla="*/ 789271 h 1039528"/>
                <a:gd name="connsiteX7" fmla="*/ 2004872 w 2924743"/>
                <a:gd name="connsiteY7" fmla="*/ 1001027 h 1039528"/>
                <a:gd name="connsiteX8" fmla="*/ 1995247 w 2924743"/>
                <a:gd name="connsiteY8" fmla="*/ 1029903 h 1039528"/>
                <a:gd name="connsiteX9" fmla="*/ 147196 w 2924743"/>
                <a:gd name="connsiteY9" fmla="*/ 1029903 h 1039528"/>
                <a:gd name="connsiteX10" fmla="*/ 108695 w 2924743"/>
                <a:gd name="connsiteY10" fmla="*/ 1039528 h 1039528"/>
                <a:gd name="connsiteX11" fmla="*/ 137571 w 2924743"/>
                <a:gd name="connsiteY11" fmla="*/ 1029903 h 1039528"/>
                <a:gd name="connsiteX0" fmla="*/ 156821 w 2924743"/>
                <a:gd name="connsiteY0" fmla="*/ 56049 h 1037826"/>
                <a:gd name="connsiteX1" fmla="*/ 2794143 w 2924743"/>
                <a:gd name="connsiteY1" fmla="*/ 27174 h 1037826"/>
                <a:gd name="connsiteX2" fmla="*/ 2832644 w 2924743"/>
                <a:gd name="connsiteY2" fmla="*/ 36799 h 1037826"/>
                <a:gd name="connsiteX3" fmla="*/ 2890396 w 2924743"/>
                <a:gd name="connsiteY3" fmla="*/ 56049 h 1037826"/>
                <a:gd name="connsiteX4" fmla="*/ 2255129 w 2924743"/>
                <a:gd name="connsiteY4" fmla="*/ 739443 h 1037826"/>
                <a:gd name="connsiteX5" fmla="*/ 2235878 w 2924743"/>
                <a:gd name="connsiteY5" fmla="*/ 787569 h 1037826"/>
                <a:gd name="connsiteX6" fmla="*/ 2004872 w 2924743"/>
                <a:gd name="connsiteY6" fmla="*/ 999325 h 1037826"/>
                <a:gd name="connsiteX7" fmla="*/ 1995247 w 2924743"/>
                <a:gd name="connsiteY7" fmla="*/ 1028201 h 1037826"/>
                <a:gd name="connsiteX8" fmla="*/ 147196 w 2924743"/>
                <a:gd name="connsiteY8" fmla="*/ 1028201 h 1037826"/>
                <a:gd name="connsiteX9" fmla="*/ 108695 w 2924743"/>
                <a:gd name="connsiteY9" fmla="*/ 1037826 h 1037826"/>
                <a:gd name="connsiteX10" fmla="*/ 137571 w 2924743"/>
                <a:gd name="connsiteY10" fmla="*/ 1028201 h 1037826"/>
                <a:gd name="connsiteX0" fmla="*/ 156821 w 2924743"/>
                <a:gd name="connsiteY0" fmla="*/ 56049 h 1037826"/>
                <a:gd name="connsiteX1" fmla="*/ 2832644 w 2924743"/>
                <a:gd name="connsiteY1" fmla="*/ 36799 h 1037826"/>
                <a:gd name="connsiteX2" fmla="*/ 2890396 w 2924743"/>
                <a:gd name="connsiteY2" fmla="*/ 56049 h 1037826"/>
                <a:gd name="connsiteX3" fmla="*/ 2255129 w 2924743"/>
                <a:gd name="connsiteY3" fmla="*/ 739443 h 1037826"/>
                <a:gd name="connsiteX4" fmla="*/ 2235878 w 2924743"/>
                <a:gd name="connsiteY4" fmla="*/ 787569 h 1037826"/>
                <a:gd name="connsiteX5" fmla="*/ 2004872 w 2924743"/>
                <a:gd name="connsiteY5" fmla="*/ 999325 h 1037826"/>
                <a:gd name="connsiteX6" fmla="*/ 1995247 w 2924743"/>
                <a:gd name="connsiteY6" fmla="*/ 1028201 h 1037826"/>
                <a:gd name="connsiteX7" fmla="*/ 147196 w 2924743"/>
                <a:gd name="connsiteY7" fmla="*/ 1028201 h 1037826"/>
                <a:gd name="connsiteX8" fmla="*/ 108695 w 2924743"/>
                <a:gd name="connsiteY8" fmla="*/ 1037826 h 1037826"/>
                <a:gd name="connsiteX9" fmla="*/ 137571 w 2924743"/>
                <a:gd name="connsiteY9" fmla="*/ 1028201 h 1037826"/>
                <a:gd name="connsiteX0" fmla="*/ 156821 w 2890396"/>
                <a:gd name="connsiteY0" fmla="*/ 0 h 981777"/>
                <a:gd name="connsiteX1" fmla="*/ 2890396 w 2890396"/>
                <a:gd name="connsiteY1" fmla="*/ 0 h 981777"/>
                <a:gd name="connsiteX2" fmla="*/ 2255129 w 2890396"/>
                <a:gd name="connsiteY2" fmla="*/ 683394 h 981777"/>
                <a:gd name="connsiteX3" fmla="*/ 2235878 w 2890396"/>
                <a:gd name="connsiteY3" fmla="*/ 731520 h 981777"/>
                <a:gd name="connsiteX4" fmla="*/ 2004872 w 2890396"/>
                <a:gd name="connsiteY4" fmla="*/ 943276 h 981777"/>
                <a:gd name="connsiteX5" fmla="*/ 1995247 w 2890396"/>
                <a:gd name="connsiteY5" fmla="*/ 972152 h 981777"/>
                <a:gd name="connsiteX6" fmla="*/ 147196 w 2890396"/>
                <a:gd name="connsiteY6" fmla="*/ 972152 h 981777"/>
                <a:gd name="connsiteX7" fmla="*/ 108695 w 2890396"/>
                <a:gd name="connsiteY7" fmla="*/ 981777 h 981777"/>
                <a:gd name="connsiteX8" fmla="*/ 137571 w 2890396"/>
                <a:gd name="connsiteY8" fmla="*/ 972152 h 981777"/>
                <a:gd name="connsiteX0" fmla="*/ 156821 w 2972478"/>
                <a:gd name="connsiteY0" fmla="*/ 54186 h 1035963"/>
                <a:gd name="connsiteX1" fmla="*/ 2890396 w 2972478"/>
                <a:gd name="connsiteY1" fmla="*/ 54186 h 1035963"/>
                <a:gd name="connsiteX2" fmla="*/ 2235878 w 2972478"/>
                <a:gd name="connsiteY2" fmla="*/ 785706 h 1035963"/>
                <a:gd name="connsiteX3" fmla="*/ 2004872 w 2972478"/>
                <a:gd name="connsiteY3" fmla="*/ 997462 h 1035963"/>
                <a:gd name="connsiteX4" fmla="*/ 1995247 w 2972478"/>
                <a:gd name="connsiteY4" fmla="*/ 1026338 h 1035963"/>
                <a:gd name="connsiteX5" fmla="*/ 147196 w 2972478"/>
                <a:gd name="connsiteY5" fmla="*/ 1026338 h 1035963"/>
                <a:gd name="connsiteX6" fmla="*/ 108695 w 2972478"/>
                <a:gd name="connsiteY6" fmla="*/ 1035963 h 1035963"/>
                <a:gd name="connsiteX7" fmla="*/ 137571 w 2972478"/>
                <a:gd name="connsiteY7" fmla="*/ 1026338 h 1035963"/>
                <a:gd name="connsiteX0" fmla="*/ 156821 w 2946915"/>
                <a:gd name="connsiteY0" fmla="*/ 69872 h 1092220"/>
                <a:gd name="connsiteX1" fmla="*/ 2890396 w 2946915"/>
                <a:gd name="connsiteY1" fmla="*/ 69872 h 1092220"/>
                <a:gd name="connsiteX2" fmla="*/ 2004872 w 2946915"/>
                <a:gd name="connsiteY2" fmla="*/ 1013148 h 1092220"/>
                <a:gd name="connsiteX3" fmla="*/ 1995247 w 2946915"/>
                <a:gd name="connsiteY3" fmla="*/ 1042024 h 1092220"/>
                <a:gd name="connsiteX4" fmla="*/ 147196 w 2946915"/>
                <a:gd name="connsiteY4" fmla="*/ 1042024 h 1092220"/>
                <a:gd name="connsiteX5" fmla="*/ 108695 w 2946915"/>
                <a:gd name="connsiteY5" fmla="*/ 1051649 h 1092220"/>
                <a:gd name="connsiteX6" fmla="*/ 137571 w 2946915"/>
                <a:gd name="connsiteY6" fmla="*/ 1042024 h 1092220"/>
                <a:gd name="connsiteX0" fmla="*/ 19250 w 2809344"/>
                <a:gd name="connsiteY0" fmla="*/ 69872 h 1092220"/>
                <a:gd name="connsiteX1" fmla="*/ 2752825 w 2809344"/>
                <a:gd name="connsiteY1" fmla="*/ 69872 h 1092220"/>
                <a:gd name="connsiteX2" fmla="*/ 1867301 w 2809344"/>
                <a:gd name="connsiteY2" fmla="*/ 1013148 h 1092220"/>
                <a:gd name="connsiteX3" fmla="*/ 1857676 w 2809344"/>
                <a:gd name="connsiteY3" fmla="*/ 1042024 h 1092220"/>
                <a:gd name="connsiteX4" fmla="*/ 9625 w 2809344"/>
                <a:gd name="connsiteY4" fmla="*/ 1042024 h 1092220"/>
                <a:gd name="connsiteX5" fmla="*/ 0 w 2809344"/>
                <a:gd name="connsiteY5" fmla="*/ 1042024 h 1092220"/>
                <a:gd name="connsiteX0" fmla="*/ 19250 w 2835018"/>
                <a:gd name="connsiteY0" fmla="*/ 62743 h 1044163"/>
                <a:gd name="connsiteX1" fmla="*/ 2752825 w 2835018"/>
                <a:gd name="connsiteY1" fmla="*/ 62743 h 1044163"/>
                <a:gd name="connsiteX2" fmla="*/ 2098307 w 2835018"/>
                <a:gd name="connsiteY2" fmla="*/ 909766 h 1044163"/>
                <a:gd name="connsiteX3" fmla="*/ 1857676 w 2835018"/>
                <a:gd name="connsiteY3" fmla="*/ 1034895 h 1044163"/>
                <a:gd name="connsiteX4" fmla="*/ 9625 w 2835018"/>
                <a:gd name="connsiteY4" fmla="*/ 1034895 h 1044163"/>
                <a:gd name="connsiteX5" fmla="*/ 0 w 2835018"/>
                <a:gd name="connsiteY5" fmla="*/ 1034895 h 1044163"/>
                <a:gd name="connsiteX0" fmla="*/ 19250 w 2824698"/>
                <a:gd name="connsiteY0" fmla="*/ 72011 h 1116174"/>
                <a:gd name="connsiteX1" fmla="*/ 2752825 w 2824698"/>
                <a:gd name="connsiteY1" fmla="*/ 72011 h 1116174"/>
                <a:gd name="connsiteX2" fmla="*/ 1857676 w 2824698"/>
                <a:gd name="connsiteY2" fmla="*/ 1044163 h 1116174"/>
                <a:gd name="connsiteX3" fmla="*/ 9625 w 2824698"/>
                <a:gd name="connsiteY3" fmla="*/ 1044163 h 1116174"/>
                <a:gd name="connsiteX4" fmla="*/ 0 w 2824698"/>
                <a:gd name="connsiteY4" fmla="*/ 1044163 h 1116174"/>
                <a:gd name="connsiteX0" fmla="*/ 19250 w 2831101"/>
                <a:gd name="connsiteY0" fmla="*/ 71299 h 1108042"/>
                <a:gd name="connsiteX1" fmla="*/ 2752825 w 2831101"/>
                <a:gd name="connsiteY1" fmla="*/ 71299 h 1108042"/>
                <a:gd name="connsiteX2" fmla="*/ 1905802 w 2831101"/>
                <a:gd name="connsiteY2" fmla="*/ 1033826 h 1108042"/>
                <a:gd name="connsiteX3" fmla="*/ 9625 w 2831101"/>
                <a:gd name="connsiteY3" fmla="*/ 1043451 h 1108042"/>
                <a:gd name="connsiteX4" fmla="*/ 0 w 2831101"/>
                <a:gd name="connsiteY4" fmla="*/ 1043451 h 1108042"/>
                <a:gd name="connsiteX0" fmla="*/ 19250 w 2831101"/>
                <a:gd name="connsiteY0" fmla="*/ 0 h 1036743"/>
                <a:gd name="connsiteX1" fmla="*/ 2752825 w 2831101"/>
                <a:gd name="connsiteY1" fmla="*/ 0 h 1036743"/>
                <a:gd name="connsiteX2" fmla="*/ 1905802 w 2831101"/>
                <a:gd name="connsiteY2" fmla="*/ 962527 h 1036743"/>
                <a:gd name="connsiteX3" fmla="*/ 9625 w 2831101"/>
                <a:gd name="connsiteY3" fmla="*/ 972152 h 1036743"/>
                <a:gd name="connsiteX4" fmla="*/ 0 w 2831101"/>
                <a:gd name="connsiteY4" fmla="*/ 972152 h 1036743"/>
                <a:gd name="connsiteX0" fmla="*/ 19250 w 2752825"/>
                <a:gd name="connsiteY0" fmla="*/ 0 h 1036743"/>
                <a:gd name="connsiteX1" fmla="*/ 2752825 w 2752825"/>
                <a:gd name="connsiteY1" fmla="*/ 0 h 1036743"/>
                <a:gd name="connsiteX2" fmla="*/ 1905802 w 2752825"/>
                <a:gd name="connsiteY2" fmla="*/ 962527 h 1036743"/>
                <a:gd name="connsiteX3" fmla="*/ 9625 w 2752825"/>
                <a:gd name="connsiteY3" fmla="*/ 972152 h 1036743"/>
                <a:gd name="connsiteX4" fmla="*/ 0 w 2752825"/>
                <a:gd name="connsiteY4" fmla="*/ 972152 h 1036743"/>
                <a:gd name="connsiteX0" fmla="*/ 19250 w 2752825"/>
                <a:gd name="connsiteY0" fmla="*/ 0 h 972152"/>
                <a:gd name="connsiteX1" fmla="*/ 2752825 w 2752825"/>
                <a:gd name="connsiteY1" fmla="*/ 0 h 972152"/>
                <a:gd name="connsiteX2" fmla="*/ 1905802 w 2752825"/>
                <a:gd name="connsiteY2" fmla="*/ 962527 h 972152"/>
                <a:gd name="connsiteX3" fmla="*/ 9625 w 2752825"/>
                <a:gd name="connsiteY3" fmla="*/ 972152 h 972152"/>
                <a:gd name="connsiteX4" fmla="*/ 0 w 2752825"/>
                <a:gd name="connsiteY4" fmla="*/ 972152 h 97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825" h="972152">
                  <a:moveTo>
                    <a:pt x="19250" y="0"/>
                  </a:moveTo>
                  <a:lnTo>
                    <a:pt x="2752825" y="0"/>
                  </a:lnTo>
                  <a:lnTo>
                    <a:pt x="1905802" y="962527"/>
                  </a:lnTo>
                  <a:lnTo>
                    <a:pt x="9625" y="972152"/>
                  </a:lnTo>
                  <a:lnTo>
                    <a:pt x="0" y="972152"/>
                  </a:ln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フリーフォーム 36"/>
            <p:cNvSpPr/>
            <p:nvPr/>
          </p:nvSpPr>
          <p:spPr>
            <a:xfrm>
              <a:off x="5068888" y="4913313"/>
              <a:ext cx="2638425" cy="895350"/>
            </a:xfrm>
            <a:custGeom>
              <a:avLst/>
              <a:gdLst>
                <a:gd name="connsiteX0" fmla="*/ 49809 w 2783384"/>
                <a:gd name="connsiteY0" fmla="*/ 57751 h 1039528"/>
                <a:gd name="connsiteX1" fmla="*/ 646576 w 2783384"/>
                <a:gd name="connsiteY1" fmla="*/ 48126 h 1039528"/>
                <a:gd name="connsiteX2" fmla="*/ 1503224 w 2783384"/>
                <a:gd name="connsiteY2" fmla="*/ 38501 h 1039528"/>
                <a:gd name="connsiteX3" fmla="*/ 1849733 w 2783384"/>
                <a:gd name="connsiteY3" fmla="*/ 19250 h 1039528"/>
                <a:gd name="connsiteX4" fmla="*/ 2340622 w 2783384"/>
                <a:gd name="connsiteY4" fmla="*/ 0 h 1039528"/>
                <a:gd name="connsiteX5" fmla="*/ 2687131 w 2783384"/>
                <a:gd name="connsiteY5" fmla="*/ 28876 h 1039528"/>
                <a:gd name="connsiteX6" fmla="*/ 2725632 w 2783384"/>
                <a:gd name="connsiteY6" fmla="*/ 38501 h 1039528"/>
                <a:gd name="connsiteX7" fmla="*/ 2783384 w 2783384"/>
                <a:gd name="connsiteY7" fmla="*/ 57751 h 1039528"/>
                <a:gd name="connsiteX8" fmla="*/ 2619755 w 2783384"/>
                <a:gd name="connsiteY8" fmla="*/ 134753 h 1039528"/>
                <a:gd name="connsiteX9" fmla="*/ 2456125 w 2783384"/>
                <a:gd name="connsiteY9" fmla="*/ 394636 h 1039528"/>
                <a:gd name="connsiteX10" fmla="*/ 2417624 w 2783384"/>
                <a:gd name="connsiteY10" fmla="*/ 442762 h 1039528"/>
                <a:gd name="connsiteX11" fmla="*/ 2263620 w 2783384"/>
                <a:gd name="connsiteY11" fmla="*/ 635267 h 1039528"/>
                <a:gd name="connsiteX12" fmla="*/ 2148117 w 2783384"/>
                <a:gd name="connsiteY12" fmla="*/ 741145 h 1039528"/>
                <a:gd name="connsiteX13" fmla="*/ 2128866 w 2783384"/>
                <a:gd name="connsiteY13" fmla="*/ 789271 h 1039528"/>
                <a:gd name="connsiteX14" fmla="*/ 1955611 w 2783384"/>
                <a:gd name="connsiteY14" fmla="*/ 943276 h 1039528"/>
                <a:gd name="connsiteX15" fmla="*/ 1897860 w 2783384"/>
                <a:gd name="connsiteY15" fmla="*/ 1001027 h 1039528"/>
                <a:gd name="connsiteX16" fmla="*/ 1888235 w 2783384"/>
                <a:gd name="connsiteY16" fmla="*/ 1029903 h 1039528"/>
                <a:gd name="connsiteX17" fmla="*/ 964209 w 2783384"/>
                <a:gd name="connsiteY17" fmla="*/ 1010652 h 1039528"/>
                <a:gd name="connsiteX18" fmla="*/ 40184 w 2783384"/>
                <a:gd name="connsiteY18" fmla="*/ 1029903 h 1039528"/>
                <a:gd name="connsiteX19" fmla="*/ 1683 w 2783384"/>
                <a:gd name="connsiteY19" fmla="*/ 1039528 h 1039528"/>
                <a:gd name="connsiteX20" fmla="*/ 30559 w 2783384"/>
                <a:gd name="connsiteY20"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524636 w 2890396"/>
                <a:gd name="connsiteY10" fmla="*/ 442762 h 1039528"/>
                <a:gd name="connsiteX11" fmla="*/ 2370632 w 2890396"/>
                <a:gd name="connsiteY11" fmla="*/ 635267 h 1039528"/>
                <a:gd name="connsiteX12" fmla="*/ 2255129 w 2890396"/>
                <a:gd name="connsiteY12" fmla="*/ 741145 h 1039528"/>
                <a:gd name="connsiteX13" fmla="*/ 2235878 w 2890396"/>
                <a:gd name="connsiteY13" fmla="*/ 789271 h 1039528"/>
                <a:gd name="connsiteX14" fmla="*/ 2062623 w 2890396"/>
                <a:gd name="connsiteY14" fmla="*/ 943276 h 1039528"/>
                <a:gd name="connsiteX15" fmla="*/ 2004872 w 2890396"/>
                <a:gd name="connsiteY15" fmla="*/ 1001027 h 1039528"/>
                <a:gd name="connsiteX16" fmla="*/ 1995247 w 2890396"/>
                <a:gd name="connsiteY16" fmla="*/ 1029903 h 1039528"/>
                <a:gd name="connsiteX17" fmla="*/ 147196 w 2890396"/>
                <a:gd name="connsiteY17" fmla="*/ 1029903 h 1039528"/>
                <a:gd name="connsiteX18" fmla="*/ 108695 w 2890396"/>
                <a:gd name="connsiteY18" fmla="*/ 1039528 h 1039528"/>
                <a:gd name="connsiteX19" fmla="*/ 137571 w 2890396"/>
                <a:gd name="connsiteY19"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524636 w 2890396"/>
                <a:gd name="connsiteY10" fmla="*/ 442762 h 1039528"/>
                <a:gd name="connsiteX11" fmla="*/ 2370632 w 2890396"/>
                <a:gd name="connsiteY11" fmla="*/ 635267 h 1039528"/>
                <a:gd name="connsiteX12" fmla="*/ 2255129 w 2890396"/>
                <a:gd name="connsiteY12" fmla="*/ 741145 h 1039528"/>
                <a:gd name="connsiteX13" fmla="*/ 2235878 w 2890396"/>
                <a:gd name="connsiteY13" fmla="*/ 789271 h 1039528"/>
                <a:gd name="connsiteX14" fmla="*/ 2004872 w 2890396"/>
                <a:gd name="connsiteY14" fmla="*/ 1001027 h 1039528"/>
                <a:gd name="connsiteX15" fmla="*/ 1995247 w 2890396"/>
                <a:gd name="connsiteY15" fmla="*/ 1029903 h 1039528"/>
                <a:gd name="connsiteX16" fmla="*/ 147196 w 2890396"/>
                <a:gd name="connsiteY16" fmla="*/ 1029903 h 1039528"/>
                <a:gd name="connsiteX17" fmla="*/ 108695 w 2890396"/>
                <a:gd name="connsiteY17" fmla="*/ 1039528 h 1039528"/>
                <a:gd name="connsiteX18" fmla="*/ 137571 w 2890396"/>
                <a:gd name="connsiteY18"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524636 w 2890396"/>
                <a:gd name="connsiteY10" fmla="*/ 442762 h 1039528"/>
                <a:gd name="connsiteX11" fmla="*/ 2255129 w 2890396"/>
                <a:gd name="connsiteY11" fmla="*/ 741145 h 1039528"/>
                <a:gd name="connsiteX12" fmla="*/ 2235878 w 2890396"/>
                <a:gd name="connsiteY12" fmla="*/ 789271 h 1039528"/>
                <a:gd name="connsiteX13" fmla="*/ 2004872 w 2890396"/>
                <a:gd name="connsiteY13" fmla="*/ 1001027 h 1039528"/>
                <a:gd name="connsiteX14" fmla="*/ 1995247 w 2890396"/>
                <a:gd name="connsiteY14" fmla="*/ 1029903 h 1039528"/>
                <a:gd name="connsiteX15" fmla="*/ 147196 w 2890396"/>
                <a:gd name="connsiteY15" fmla="*/ 1029903 h 1039528"/>
                <a:gd name="connsiteX16" fmla="*/ 108695 w 2890396"/>
                <a:gd name="connsiteY16" fmla="*/ 1039528 h 1039528"/>
                <a:gd name="connsiteX17" fmla="*/ 137571 w 2890396"/>
                <a:gd name="connsiteY17"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255129 w 2890396"/>
                <a:gd name="connsiteY10" fmla="*/ 741145 h 1039528"/>
                <a:gd name="connsiteX11" fmla="*/ 2235878 w 2890396"/>
                <a:gd name="connsiteY11" fmla="*/ 789271 h 1039528"/>
                <a:gd name="connsiteX12" fmla="*/ 2004872 w 2890396"/>
                <a:gd name="connsiteY12" fmla="*/ 1001027 h 1039528"/>
                <a:gd name="connsiteX13" fmla="*/ 1995247 w 2890396"/>
                <a:gd name="connsiteY13" fmla="*/ 1029903 h 1039528"/>
                <a:gd name="connsiteX14" fmla="*/ 147196 w 2890396"/>
                <a:gd name="connsiteY14" fmla="*/ 1029903 h 1039528"/>
                <a:gd name="connsiteX15" fmla="*/ 108695 w 2890396"/>
                <a:gd name="connsiteY15" fmla="*/ 1039528 h 1039528"/>
                <a:gd name="connsiteX16" fmla="*/ 137571 w 2890396"/>
                <a:gd name="connsiteY16"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255129 w 2890396"/>
                <a:gd name="connsiteY9" fmla="*/ 741145 h 1039528"/>
                <a:gd name="connsiteX10" fmla="*/ 2235878 w 2890396"/>
                <a:gd name="connsiteY10" fmla="*/ 789271 h 1039528"/>
                <a:gd name="connsiteX11" fmla="*/ 2004872 w 2890396"/>
                <a:gd name="connsiteY11" fmla="*/ 1001027 h 1039528"/>
                <a:gd name="connsiteX12" fmla="*/ 1995247 w 2890396"/>
                <a:gd name="connsiteY12" fmla="*/ 1029903 h 1039528"/>
                <a:gd name="connsiteX13" fmla="*/ 147196 w 2890396"/>
                <a:gd name="connsiteY13" fmla="*/ 1029903 h 1039528"/>
                <a:gd name="connsiteX14" fmla="*/ 108695 w 2890396"/>
                <a:gd name="connsiteY14" fmla="*/ 1039528 h 1039528"/>
                <a:gd name="connsiteX15" fmla="*/ 137571 w 2890396"/>
                <a:gd name="connsiteY15" fmla="*/ 1029903 h 1039528"/>
                <a:gd name="connsiteX0" fmla="*/ 156821 w 2924743"/>
                <a:gd name="connsiteY0" fmla="*/ 57751 h 1039528"/>
                <a:gd name="connsiteX1" fmla="*/ 753588 w 2924743"/>
                <a:gd name="connsiteY1" fmla="*/ 48126 h 1039528"/>
                <a:gd name="connsiteX2" fmla="*/ 1610236 w 2924743"/>
                <a:gd name="connsiteY2" fmla="*/ 38501 h 1039528"/>
                <a:gd name="connsiteX3" fmla="*/ 1956745 w 2924743"/>
                <a:gd name="connsiteY3" fmla="*/ 19250 h 1039528"/>
                <a:gd name="connsiteX4" fmla="*/ 2447634 w 2924743"/>
                <a:gd name="connsiteY4" fmla="*/ 0 h 1039528"/>
                <a:gd name="connsiteX5" fmla="*/ 2794143 w 2924743"/>
                <a:gd name="connsiteY5" fmla="*/ 28876 h 1039528"/>
                <a:gd name="connsiteX6" fmla="*/ 2832644 w 2924743"/>
                <a:gd name="connsiteY6" fmla="*/ 38501 h 1039528"/>
                <a:gd name="connsiteX7" fmla="*/ 2890396 w 2924743"/>
                <a:gd name="connsiteY7" fmla="*/ 57751 h 1039528"/>
                <a:gd name="connsiteX8" fmla="*/ 2255129 w 2924743"/>
                <a:gd name="connsiteY8" fmla="*/ 741145 h 1039528"/>
                <a:gd name="connsiteX9" fmla="*/ 2235878 w 2924743"/>
                <a:gd name="connsiteY9" fmla="*/ 789271 h 1039528"/>
                <a:gd name="connsiteX10" fmla="*/ 2004872 w 2924743"/>
                <a:gd name="connsiteY10" fmla="*/ 1001027 h 1039528"/>
                <a:gd name="connsiteX11" fmla="*/ 1995247 w 2924743"/>
                <a:gd name="connsiteY11" fmla="*/ 1029903 h 1039528"/>
                <a:gd name="connsiteX12" fmla="*/ 147196 w 2924743"/>
                <a:gd name="connsiteY12" fmla="*/ 1029903 h 1039528"/>
                <a:gd name="connsiteX13" fmla="*/ 108695 w 2924743"/>
                <a:gd name="connsiteY13" fmla="*/ 1039528 h 1039528"/>
                <a:gd name="connsiteX14" fmla="*/ 137571 w 2924743"/>
                <a:gd name="connsiteY14" fmla="*/ 1029903 h 1039528"/>
                <a:gd name="connsiteX0" fmla="*/ 156821 w 2924743"/>
                <a:gd name="connsiteY0" fmla="*/ 57751 h 1039528"/>
                <a:gd name="connsiteX1" fmla="*/ 753588 w 2924743"/>
                <a:gd name="connsiteY1" fmla="*/ 48126 h 1039528"/>
                <a:gd name="connsiteX2" fmla="*/ 1956745 w 2924743"/>
                <a:gd name="connsiteY2" fmla="*/ 19250 h 1039528"/>
                <a:gd name="connsiteX3" fmla="*/ 2447634 w 2924743"/>
                <a:gd name="connsiteY3" fmla="*/ 0 h 1039528"/>
                <a:gd name="connsiteX4" fmla="*/ 2794143 w 2924743"/>
                <a:gd name="connsiteY4" fmla="*/ 28876 h 1039528"/>
                <a:gd name="connsiteX5" fmla="*/ 2832644 w 2924743"/>
                <a:gd name="connsiteY5" fmla="*/ 38501 h 1039528"/>
                <a:gd name="connsiteX6" fmla="*/ 2890396 w 2924743"/>
                <a:gd name="connsiteY6" fmla="*/ 57751 h 1039528"/>
                <a:gd name="connsiteX7" fmla="*/ 2255129 w 2924743"/>
                <a:gd name="connsiteY7" fmla="*/ 741145 h 1039528"/>
                <a:gd name="connsiteX8" fmla="*/ 2235878 w 2924743"/>
                <a:gd name="connsiteY8" fmla="*/ 789271 h 1039528"/>
                <a:gd name="connsiteX9" fmla="*/ 2004872 w 2924743"/>
                <a:gd name="connsiteY9" fmla="*/ 1001027 h 1039528"/>
                <a:gd name="connsiteX10" fmla="*/ 1995247 w 2924743"/>
                <a:gd name="connsiteY10" fmla="*/ 1029903 h 1039528"/>
                <a:gd name="connsiteX11" fmla="*/ 147196 w 2924743"/>
                <a:gd name="connsiteY11" fmla="*/ 1029903 h 1039528"/>
                <a:gd name="connsiteX12" fmla="*/ 108695 w 2924743"/>
                <a:gd name="connsiteY12" fmla="*/ 1039528 h 1039528"/>
                <a:gd name="connsiteX13" fmla="*/ 137571 w 2924743"/>
                <a:gd name="connsiteY13" fmla="*/ 1029903 h 1039528"/>
                <a:gd name="connsiteX0" fmla="*/ 156821 w 2924743"/>
                <a:gd name="connsiteY0" fmla="*/ 57751 h 1039528"/>
                <a:gd name="connsiteX1" fmla="*/ 753588 w 2924743"/>
                <a:gd name="connsiteY1" fmla="*/ 48126 h 1039528"/>
                <a:gd name="connsiteX2" fmla="*/ 2447634 w 2924743"/>
                <a:gd name="connsiteY2" fmla="*/ 0 h 1039528"/>
                <a:gd name="connsiteX3" fmla="*/ 2794143 w 2924743"/>
                <a:gd name="connsiteY3" fmla="*/ 28876 h 1039528"/>
                <a:gd name="connsiteX4" fmla="*/ 2832644 w 2924743"/>
                <a:gd name="connsiteY4" fmla="*/ 38501 h 1039528"/>
                <a:gd name="connsiteX5" fmla="*/ 2890396 w 2924743"/>
                <a:gd name="connsiteY5" fmla="*/ 57751 h 1039528"/>
                <a:gd name="connsiteX6" fmla="*/ 2255129 w 2924743"/>
                <a:gd name="connsiteY6" fmla="*/ 741145 h 1039528"/>
                <a:gd name="connsiteX7" fmla="*/ 2235878 w 2924743"/>
                <a:gd name="connsiteY7" fmla="*/ 789271 h 1039528"/>
                <a:gd name="connsiteX8" fmla="*/ 2004872 w 2924743"/>
                <a:gd name="connsiteY8" fmla="*/ 1001027 h 1039528"/>
                <a:gd name="connsiteX9" fmla="*/ 1995247 w 2924743"/>
                <a:gd name="connsiteY9" fmla="*/ 1029903 h 1039528"/>
                <a:gd name="connsiteX10" fmla="*/ 147196 w 2924743"/>
                <a:gd name="connsiteY10" fmla="*/ 1029903 h 1039528"/>
                <a:gd name="connsiteX11" fmla="*/ 108695 w 2924743"/>
                <a:gd name="connsiteY11" fmla="*/ 1039528 h 1039528"/>
                <a:gd name="connsiteX12" fmla="*/ 137571 w 2924743"/>
                <a:gd name="connsiteY12" fmla="*/ 1029903 h 1039528"/>
                <a:gd name="connsiteX0" fmla="*/ 156821 w 2924743"/>
                <a:gd name="connsiteY0" fmla="*/ 57751 h 1039528"/>
                <a:gd name="connsiteX1" fmla="*/ 2447634 w 2924743"/>
                <a:gd name="connsiteY1" fmla="*/ 0 h 1039528"/>
                <a:gd name="connsiteX2" fmla="*/ 2794143 w 2924743"/>
                <a:gd name="connsiteY2" fmla="*/ 28876 h 1039528"/>
                <a:gd name="connsiteX3" fmla="*/ 2832644 w 2924743"/>
                <a:gd name="connsiteY3" fmla="*/ 38501 h 1039528"/>
                <a:gd name="connsiteX4" fmla="*/ 2890396 w 2924743"/>
                <a:gd name="connsiteY4" fmla="*/ 57751 h 1039528"/>
                <a:gd name="connsiteX5" fmla="*/ 2255129 w 2924743"/>
                <a:gd name="connsiteY5" fmla="*/ 741145 h 1039528"/>
                <a:gd name="connsiteX6" fmla="*/ 2235878 w 2924743"/>
                <a:gd name="connsiteY6" fmla="*/ 789271 h 1039528"/>
                <a:gd name="connsiteX7" fmla="*/ 2004872 w 2924743"/>
                <a:gd name="connsiteY7" fmla="*/ 1001027 h 1039528"/>
                <a:gd name="connsiteX8" fmla="*/ 1995247 w 2924743"/>
                <a:gd name="connsiteY8" fmla="*/ 1029903 h 1039528"/>
                <a:gd name="connsiteX9" fmla="*/ 147196 w 2924743"/>
                <a:gd name="connsiteY9" fmla="*/ 1029903 h 1039528"/>
                <a:gd name="connsiteX10" fmla="*/ 108695 w 2924743"/>
                <a:gd name="connsiteY10" fmla="*/ 1039528 h 1039528"/>
                <a:gd name="connsiteX11" fmla="*/ 137571 w 2924743"/>
                <a:gd name="connsiteY11" fmla="*/ 1029903 h 1039528"/>
                <a:gd name="connsiteX0" fmla="*/ 156821 w 2924743"/>
                <a:gd name="connsiteY0" fmla="*/ 56049 h 1037826"/>
                <a:gd name="connsiteX1" fmla="*/ 2794143 w 2924743"/>
                <a:gd name="connsiteY1" fmla="*/ 27174 h 1037826"/>
                <a:gd name="connsiteX2" fmla="*/ 2832644 w 2924743"/>
                <a:gd name="connsiteY2" fmla="*/ 36799 h 1037826"/>
                <a:gd name="connsiteX3" fmla="*/ 2890396 w 2924743"/>
                <a:gd name="connsiteY3" fmla="*/ 56049 h 1037826"/>
                <a:gd name="connsiteX4" fmla="*/ 2255129 w 2924743"/>
                <a:gd name="connsiteY4" fmla="*/ 739443 h 1037826"/>
                <a:gd name="connsiteX5" fmla="*/ 2235878 w 2924743"/>
                <a:gd name="connsiteY5" fmla="*/ 787569 h 1037826"/>
                <a:gd name="connsiteX6" fmla="*/ 2004872 w 2924743"/>
                <a:gd name="connsiteY6" fmla="*/ 999325 h 1037826"/>
                <a:gd name="connsiteX7" fmla="*/ 1995247 w 2924743"/>
                <a:gd name="connsiteY7" fmla="*/ 1028201 h 1037826"/>
                <a:gd name="connsiteX8" fmla="*/ 147196 w 2924743"/>
                <a:gd name="connsiteY8" fmla="*/ 1028201 h 1037826"/>
                <a:gd name="connsiteX9" fmla="*/ 108695 w 2924743"/>
                <a:gd name="connsiteY9" fmla="*/ 1037826 h 1037826"/>
                <a:gd name="connsiteX10" fmla="*/ 137571 w 2924743"/>
                <a:gd name="connsiteY10" fmla="*/ 1028201 h 1037826"/>
                <a:gd name="connsiteX0" fmla="*/ 156821 w 2924743"/>
                <a:gd name="connsiteY0" fmla="*/ 56049 h 1037826"/>
                <a:gd name="connsiteX1" fmla="*/ 2832644 w 2924743"/>
                <a:gd name="connsiteY1" fmla="*/ 36799 h 1037826"/>
                <a:gd name="connsiteX2" fmla="*/ 2890396 w 2924743"/>
                <a:gd name="connsiteY2" fmla="*/ 56049 h 1037826"/>
                <a:gd name="connsiteX3" fmla="*/ 2255129 w 2924743"/>
                <a:gd name="connsiteY3" fmla="*/ 739443 h 1037826"/>
                <a:gd name="connsiteX4" fmla="*/ 2235878 w 2924743"/>
                <a:gd name="connsiteY4" fmla="*/ 787569 h 1037826"/>
                <a:gd name="connsiteX5" fmla="*/ 2004872 w 2924743"/>
                <a:gd name="connsiteY5" fmla="*/ 999325 h 1037826"/>
                <a:gd name="connsiteX6" fmla="*/ 1995247 w 2924743"/>
                <a:gd name="connsiteY6" fmla="*/ 1028201 h 1037826"/>
                <a:gd name="connsiteX7" fmla="*/ 147196 w 2924743"/>
                <a:gd name="connsiteY7" fmla="*/ 1028201 h 1037826"/>
                <a:gd name="connsiteX8" fmla="*/ 108695 w 2924743"/>
                <a:gd name="connsiteY8" fmla="*/ 1037826 h 1037826"/>
                <a:gd name="connsiteX9" fmla="*/ 137571 w 2924743"/>
                <a:gd name="connsiteY9" fmla="*/ 1028201 h 1037826"/>
                <a:gd name="connsiteX0" fmla="*/ 156821 w 2890396"/>
                <a:gd name="connsiteY0" fmla="*/ 0 h 981777"/>
                <a:gd name="connsiteX1" fmla="*/ 2890396 w 2890396"/>
                <a:gd name="connsiteY1" fmla="*/ 0 h 981777"/>
                <a:gd name="connsiteX2" fmla="*/ 2255129 w 2890396"/>
                <a:gd name="connsiteY2" fmla="*/ 683394 h 981777"/>
                <a:gd name="connsiteX3" fmla="*/ 2235878 w 2890396"/>
                <a:gd name="connsiteY3" fmla="*/ 731520 h 981777"/>
                <a:gd name="connsiteX4" fmla="*/ 2004872 w 2890396"/>
                <a:gd name="connsiteY4" fmla="*/ 943276 h 981777"/>
                <a:gd name="connsiteX5" fmla="*/ 1995247 w 2890396"/>
                <a:gd name="connsiteY5" fmla="*/ 972152 h 981777"/>
                <a:gd name="connsiteX6" fmla="*/ 147196 w 2890396"/>
                <a:gd name="connsiteY6" fmla="*/ 972152 h 981777"/>
                <a:gd name="connsiteX7" fmla="*/ 108695 w 2890396"/>
                <a:gd name="connsiteY7" fmla="*/ 981777 h 981777"/>
                <a:gd name="connsiteX8" fmla="*/ 137571 w 2890396"/>
                <a:gd name="connsiteY8" fmla="*/ 972152 h 981777"/>
                <a:gd name="connsiteX0" fmla="*/ 156821 w 2972478"/>
                <a:gd name="connsiteY0" fmla="*/ 54186 h 1035963"/>
                <a:gd name="connsiteX1" fmla="*/ 2890396 w 2972478"/>
                <a:gd name="connsiteY1" fmla="*/ 54186 h 1035963"/>
                <a:gd name="connsiteX2" fmla="*/ 2235878 w 2972478"/>
                <a:gd name="connsiteY2" fmla="*/ 785706 h 1035963"/>
                <a:gd name="connsiteX3" fmla="*/ 2004872 w 2972478"/>
                <a:gd name="connsiteY3" fmla="*/ 997462 h 1035963"/>
                <a:gd name="connsiteX4" fmla="*/ 1995247 w 2972478"/>
                <a:gd name="connsiteY4" fmla="*/ 1026338 h 1035963"/>
                <a:gd name="connsiteX5" fmla="*/ 147196 w 2972478"/>
                <a:gd name="connsiteY5" fmla="*/ 1026338 h 1035963"/>
                <a:gd name="connsiteX6" fmla="*/ 108695 w 2972478"/>
                <a:gd name="connsiteY6" fmla="*/ 1035963 h 1035963"/>
                <a:gd name="connsiteX7" fmla="*/ 137571 w 2972478"/>
                <a:gd name="connsiteY7" fmla="*/ 1026338 h 1035963"/>
                <a:gd name="connsiteX0" fmla="*/ 156821 w 2946915"/>
                <a:gd name="connsiteY0" fmla="*/ 69872 h 1092220"/>
                <a:gd name="connsiteX1" fmla="*/ 2890396 w 2946915"/>
                <a:gd name="connsiteY1" fmla="*/ 69872 h 1092220"/>
                <a:gd name="connsiteX2" fmla="*/ 2004872 w 2946915"/>
                <a:gd name="connsiteY2" fmla="*/ 1013148 h 1092220"/>
                <a:gd name="connsiteX3" fmla="*/ 1995247 w 2946915"/>
                <a:gd name="connsiteY3" fmla="*/ 1042024 h 1092220"/>
                <a:gd name="connsiteX4" fmla="*/ 147196 w 2946915"/>
                <a:gd name="connsiteY4" fmla="*/ 1042024 h 1092220"/>
                <a:gd name="connsiteX5" fmla="*/ 108695 w 2946915"/>
                <a:gd name="connsiteY5" fmla="*/ 1051649 h 1092220"/>
                <a:gd name="connsiteX6" fmla="*/ 137571 w 2946915"/>
                <a:gd name="connsiteY6" fmla="*/ 1042024 h 1092220"/>
                <a:gd name="connsiteX0" fmla="*/ 19250 w 2809344"/>
                <a:gd name="connsiteY0" fmla="*/ 69872 h 1092220"/>
                <a:gd name="connsiteX1" fmla="*/ 2752825 w 2809344"/>
                <a:gd name="connsiteY1" fmla="*/ 69872 h 1092220"/>
                <a:gd name="connsiteX2" fmla="*/ 1867301 w 2809344"/>
                <a:gd name="connsiteY2" fmla="*/ 1013148 h 1092220"/>
                <a:gd name="connsiteX3" fmla="*/ 1857676 w 2809344"/>
                <a:gd name="connsiteY3" fmla="*/ 1042024 h 1092220"/>
                <a:gd name="connsiteX4" fmla="*/ 9625 w 2809344"/>
                <a:gd name="connsiteY4" fmla="*/ 1042024 h 1092220"/>
                <a:gd name="connsiteX5" fmla="*/ 0 w 2809344"/>
                <a:gd name="connsiteY5" fmla="*/ 1042024 h 1092220"/>
                <a:gd name="connsiteX0" fmla="*/ 19250 w 2835018"/>
                <a:gd name="connsiteY0" fmla="*/ 62743 h 1044163"/>
                <a:gd name="connsiteX1" fmla="*/ 2752825 w 2835018"/>
                <a:gd name="connsiteY1" fmla="*/ 62743 h 1044163"/>
                <a:gd name="connsiteX2" fmla="*/ 2098307 w 2835018"/>
                <a:gd name="connsiteY2" fmla="*/ 909766 h 1044163"/>
                <a:gd name="connsiteX3" fmla="*/ 1857676 w 2835018"/>
                <a:gd name="connsiteY3" fmla="*/ 1034895 h 1044163"/>
                <a:gd name="connsiteX4" fmla="*/ 9625 w 2835018"/>
                <a:gd name="connsiteY4" fmla="*/ 1034895 h 1044163"/>
                <a:gd name="connsiteX5" fmla="*/ 0 w 2835018"/>
                <a:gd name="connsiteY5" fmla="*/ 1034895 h 1044163"/>
                <a:gd name="connsiteX0" fmla="*/ 19250 w 2824698"/>
                <a:gd name="connsiteY0" fmla="*/ 72011 h 1116174"/>
                <a:gd name="connsiteX1" fmla="*/ 2752825 w 2824698"/>
                <a:gd name="connsiteY1" fmla="*/ 72011 h 1116174"/>
                <a:gd name="connsiteX2" fmla="*/ 1857676 w 2824698"/>
                <a:gd name="connsiteY2" fmla="*/ 1044163 h 1116174"/>
                <a:gd name="connsiteX3" fmla="*/ 9625 w 2824698"/>
                <a:gd name="connsiteY3" fmla="*/ 1044163 h 1116174"/>
                <a:gd name="connsiteX4" fmla="*/ 0 w 2824698"/>
                <a:gd name="connsiteY4" fmla="*/ 1044163 h 1116174"/>
                <a:gd name="connsiteX0" fmla="*/ 19250 w 2831101"/>
                <a:gd name="connsiteY0" fmla="*/ 71299 h 1108042"/>
                <a:gd name="connsiteX1" fmla="*/ 2752825 w 2831101"/>
                <a:gd name="connsiteY1" fmla="*/ 71299 h 1108042"/>
                <a:gd name="connsiteX2" fmla="*/ 1905802 w 2831101"/>
                <a:gd name="connsiteY2" fmla="*/ 1033826 h 1108042"/>
                <a:gd name="connsiteX3" fmla="*/ 9625 w 2831101"/>
                <a:gd name="connsiteY3" fmla="*/ 1043451 h 1108042"/>
                <a:gd name="connsiteX4" fmla="*/ 0 w 2831101"/>
                <a:gd name="connsiteY4" fmla="*/ 1043451 h 1108042"/>
                <a:gd name="connsiteX0" fmla="*/ 19250 w 2831101"/>
                <a:gd name="connsiteY0" fmla="*/ 0 h 1036743"/>
                <a:gd name="connsiteX1" fmla="*/ 2752825 w 2831101"/>
                <a:gd name="connsiteY1" fmla="*/ 0 h 1036743"/>
                <a:gd name="connsiteX2" fmla="*/ 1905802 w 2831101"/>
                <a:gd name="connsiteY2" fmla="*/ 962527 h 1036743"/>
                <a:gd name="connsiteX3" fmla="*/ 9625 w 2831101"/>
                <a:gd name="connsiteY3" fmla="*/ 972152 h 1036743"/>
                <a:gd name="connsiteX4" fmla="*/ 0 w 2831101"/>
                <a:gd name="connsiteY4" fmla="*/ 972152 h 1036743"/>
                <a:gd name="connsiteX0" fmla="*/ 19250 w 2752825"/>
                <a:gd name="connsiteY0" fmla="*/ 0 h 1036743"/>
                <a:gd name="connsiteX1" fmla="*/ 2752825 w 2752825"/>
                <a:gd name="connsiteY1" fmla="*/ 0 h 1036743"/>
                <a:gd name="connsiteX2" fmla="*/ 1905802 w 2752825"/>
                <a:gd name="connsiteY2" fmla="*/ 962527 h 1036743"/>
                <a:gd name="connsiteX3" fmla="*/ 9625 w 2752825"/>
                <a:gd name="connsiteY3" fmla="*/ 972152 h 1036743"/>
                <a:gd name="connsiteX4" fmla="*/ 0 w 2752825"/>
                <a:gd name="connsiteY4" fmla="*/ 972152 h 1036743"/>
                <a:gd name="connsiteX0" fmla="*/ 19250 w 2752825"/>
                <a:gd name="connsiteY0" fmla="*/ 0 h 972152"/>
                <a:gd name="connsiteX1" fmla="*/ 2752825 w 2752825"/>
                <a:gd name="connsiteY1" fmla="*/ 0 h 972152"/>
                <a:gd name="connsiteX2" fmla="*/ 1905802 w 2752825"/>
                <a:gd name="connsiteY2" fmla="*/ 962527 h 972152"/>
                <a:gd name="connsiteX3" fmla="*/ 9625 w 2752825"/>
                <a:gd name="connsiteY3" fmla="*/ 972152 h 972152"/>
                <a:gd name="connsiteX4" fmla="*/ 0 w 2752825"/>
                <a:gd name="connsiteY4" fmla="*/ 972152 h 972152"/>
                <a:gd name="connsiteX0" fmla="*/ 0 w 2952796"/>
                <a:gd name="connsiteY0" fmla="*/ 0 h 1058780"/>
                <a:gd name="connsiteX1" fmla="*/ 2877954 w 2952796"/>
                <a:gd name="connsiteY1" fmla="*/ 86628 h 1058780"/>
                <a:gd name="connsiteX2" fmla="*/ 2030931 w 2952796"/>
                <a:gd name="connsiteY2" fmla="*/ 1049155 h 1058780"/>
                <a:gd name="connsiteX3" fmla="*/ 134754 w 2952796"/>
                <a:gd name="connsiteY3" fmla="*/ 1058780 h 1058780"/>
                <a:gd name="connsiteX4" fmla="*/ 125129 w 2952796"/>
                <a:gd name="connsiteY4" fmla="*/ 1058780 h 1058780"/>
                <a:gd name="connsiteX0" fmla="*/ 0 w 2711191"/>
                <a:gd name="connsiteY0" fmla="*/ 19250 h 1150085"/>
                <a:gd name="connsiteX1" fmla="*/ 2598822 w 2711191"/>
                <a:gd name="connsiteY1" fmla="*/ 0 h 1150085"/>
                <a:gd name="connsiteX2" fmla="*/ 2030931 w 2711191"/>
                <a:gd name="connsiteY2" fmla="*/ 1068405 h 1150085"/>
                <a:gd name="connsiteX3" fmla="*/ 134754 w 2711191"/>
                <a:gd name="connsiteY3" fmla="*/ 1078030 h 1150085"/>
                <a:gd name="connsiteX4" fmla="*/ 125129 w 2711191"/>
                <a:gd name="connsiteY4" fmla="*/ 1078030 h 1150085"/>
                <a:gd name="connsiteX0" fmla="*/ 0 w 2682075"/>
                <a:gd name="connsiteY0" fmla="*/ 77921 h 1153099"/>
                <a:gd name="connsiteX1" fmla="*/ 2598822 w 2682075"/>
                <a:gd name="connsiteY1" fmla="*/ 58671 h 1153099"/>
                <a:gd name="connsiteX2" fmla="*/ 1867302 w 2682075"/>
                <a:gd name="connsiteY2" fmla="*/ 915320 h 1153099"/>
                <a:gd name="connsiteX3" fmla="*/ 134754 w 2682075"/>
                <a:gd name="connsiteY3" fmla="*/ 1136701 h 1153099"/>
                <a:gd name="connsiteX4" fmla="*/ 125129 w 2682075"/>
                <a:gd name="connsiteY4" fmla="*/ 1136701 h 1153099"/>
                <a:gd name="connsiteX0" fmla="*/ 53758 w 2735833"/>
                <a:gd name="connsiteY0" fmla="*/ 77921 h 1136787"/>
                <a:gd name="connsiteX1" fmla="*/ 2652580 w 2735833"/>
                <a:gd name="connsiteY1" fmla="*/ 58671 h 1136787"/>
                <a:gd name="connsiteX2" fmla="*/ 1921060 w 2735833"/>
                <a:gd name="connsiteY2" fmla="*/ 915320 h 1136787"/>
                <a:gd name="connsiteX3" fmla="*/ 188512 w 2735833"/>
                <a:gd name="connsiteY3" fmla="*/ 1136701 h 1136787"/>
                <a:gd name="connsiteX4" fmla="*/ 44134 w 2735833"/>
                <a:gd name="connsiteY4" fmla="*/ 944196 h 1136787"/>
                <a:gd name="connsiteX0" fmla="*/ 9624 w 2693784"/>
                <a:gd name="connsiteY0" fmla="*/ 77921 h 987728"/>
                <a:gd name="connsiteX1" fmla="*/ 2608446 w 2693784"/>
                <a:gd name="connsiteY1" fmla="*/ 58671 h 987728"/>
                <a:gd name="connsiteX2" fmla="*/ 1876926 w 2693784"/>
                <a:gd name="connsiteY2" fmla="*/ 915320 h 987728"/>
                <a:gd name="connsiteX3" fmla="*/ 0 w 2693784"/>
                <a:gd name="connsiteY3" fmla="*/ 944196 h 987728"/>
                <a:gd name="connsiteX0" fmla="*/ 9624 w 2693784"/>
                <a:gd name="connsiteY0" fmla="*/ 19250 h 929057"/>
                <a:gd name="connsiteX1" fmla="*/ 2608446 w 2693784"/>
                <a:gd name="connsiteY1" fmla="*/ 0 h 929057"/>
                <a:gd name="connsiteX2" fmla="*/ 1876926 w 2693784"/>
                <a:gd name="connsiteY2" fmla="*/ 856649 h 929057"/>
                <a:gd name="connsiteX3" fmla="*/ 0 w 2693784"/>
                <a:gd name="connsiteY3" fmla="*/ 885525 h 929057"/>
                <a:gd name="connsiteX0" fmla="*/ 9624 w 2693784"/>
                <a:gd name="connsiteY0" fmla="*/ 56380 h 995063"/>
                <a:gd name="connsiteX1" fmla="*/ 2608446 w 2693784"/>
                <a:gd name="connsiteY1" fmla="*/ 66006 h 995063"/>
                <a:gd name="connsiteX2" fmla="*/ 1876926 w 2693784"/>
                <a:gd name="connsiteY2" fmla="*/ 922655 h 995063"/>
                <a:gd name="connsiteX3" fmla="*/ 0 w 2693784"/>
                <a:gd name="connsiteY3" fmla="*/ 951531 h 995063"/>
                <a:gd name="connsiteX0" fmla="*/ 9624 w 2608446"/>
                <a:gd name="connsiteY0" fmla="*/ 56380 h 995063"/>
                <a:gd name="connsiteX1" fmla="*/ 2608446 w 2608446"/>
                <a:gd name="connsiteY1" fmla="*/ 66006 h 995063"/>
                <a:gd name="connsiteX2" fmla="*/ 1876926 w 2608446"/>
                <a:gd name="connsiteY2" fmla="*/ 922655 h 995063"/>
                <a:gd name="connsiteX3" fmla="*/ 0 w 2608446"/>
                <a:gd name="connsiteY3" fmla="*/ 951531 h 995063"/>
                <a:gd name="connsiteX0" fmla="*/ 9624 w 2608446"/>
                <a:gd name="connsiteY0" fmla="*/ 0 h 938683"/>
                <a:gd name="connsiteX1" fmla="*/ 2608446 w 2608446"/>
                <a:gd name="connsiteY1" fmla="*/ 9626 h 938683"/>
                <a:gd name="connsiteX2" fmla="*/ 1876926 w 2608446"/>
                <a:gd name="connsiteY2" fmla="*/ 866275 h 938683"/>
                <a:gd name="connsiteX3" fmla="*/ 0 w 2608446"/>
                <a:gd name="connsiteY3" fmla="*/ 895151 h 938683"/>
                <a:gd name="connsiteX0" fmla="*/ 9624 w 2608446"/>
                <a:gd name="connsiteY0" fmla="*/ 0 h 895151"/>
                <a:gd name="connsiteX1" fmla="*/ 2608446 w 2608446"/>
                <a:gd name="connsiteY1" fmla="*/ 9626 h 895151"/>
                <a:gd name="connsiteX2" fmla="*/ 1876926 w 2608446"/>
                <a:gd name="connsiteY2" fmla="*/ 866275 h 895151"/>
                <a:gd name="connsiteX3" fmla="*/ 0 w 2608446"/>
                <a:gd name="connsiteY3" fmla="*/ 895151 h 895151"/>
                <a:gd name="connsiteX0" fmla="*/ 0 w 2598822"/>
                <a:gd name="connsiteY0" fmla="*/ 0 h 937739"/>
                <a:gd name="connsiteX1" fmla="*/ 2598822 w 2598822"/>
                <a:gd name="connsiteY1" fmla="*/ 9626 h 937739"/>
                <a:gd name="connsiteX2" fmla="*/ 1867302 w 2598822"/>
                <a:gd name="connsiteY2" fmla="*/ 866275 h 937739"/>
                <a:gd name="connsiteX3" fmla="*/ 1 w 2598822"/>
                <a:gd name="connsiteY3" fmla="*/ 895151 h 937739"/>
                <a:gd name="connsiteX0" fmla="*/ 0 w 2598822"/>
                <a:gd name="connsiteY0" fmla="*/ 0 h 924666"/>
                <a:gd name="connsiteX1" fmla="*/ 2598822 w 2598822"/>
                <a:gd name="connsiteY1" fmla="*/ 9626 h 924666"/>
                <a:gd name="connsiteX2" fmla="*/ 1867302 w 2598822"/>
                <a:gd name="connsiteY2" fmla="*/ 866275 h 924666"/>
                <a:gd name="connsiteX3" fmla="*/ 1 w 2598822"/>
                <a:gd name="connsiteY3" fmla="*/ 856650 h 924666"/>
                <a:gd name="connsiteX0" fmla="*/ 38500 w 2637322"/>
                <a:gd name="connsiteY0" fmla="*/ 0 h 937739"/>
                <a:gd name="connsiteX1" fmla="*/ 2637322 w 2637322"/>
                <a:gd name="connsiteY1" fmla="*/ 9626 h 937739"/>
                <a:gd name="connsiteX2" fmla="*/ 1905802 w 2637322"/>
                <a:gd name="connsiteY2" fmla="*/ 866275 h 937739"/>
                <a:gd name="connsiteX3" fmla="*/ 0 w 2637322"/>
                <a:gd name="connsiteY3" fmla="*/ 895151 h 937739"/>
                <a:gd name="connsiteX0" fmla="*/ 38500 w 2637322"/>
                <a:gd name="connsiteY0" fmla="*/ 0 h 895151"/>
                <a:gd name="connsiteX1" fmla="*/ 2637322 w 2637322"/>
                <a:gd name="connsiteY1" fmla="*/ 9626 h 895151"/>
                <a:gd name="connsiteX2" fmla="*/ 1905802 w 2637322"/>
                <a:gd name="connsiteY2" fmla="*/ 866275 h 895151"/>
                <a:gd name="connsiteX3" fmla="*/ 0 w 2637322"/>
                <a:gd name="connsiteY3" fmla="*/ 895151 h 895151"/>
                <a:gd name="connsiteX0" fmla="*/ 38500 w 2637322"/>
                <a:gd name="connsiteY0" fmla="*/ 0 h 895151"/>
                <a:gd name="connsiteX1" fmla="*/ 2637322 w 2637322"/>
                <a:gd name="connsiteY1" fmla="*/ 9626 h 895151"/>
                <a:gd name="connsiteX2" fmla="*/ 1905802 w 2637322"/>
                <a:gd name="connsiteY2" fmla="*/ 866275 h 895151"/>
                <a:gd name="connsiteX3" fmla="*/ 0 w 2637322"/>
                <a:gd name="connsiteY3" fmla="*/ 895151 h 895151"/>
              </a:gdLst>
              <a:ahLst/>
              <a:cxnLst>
                <a:cxn ang="0">
                  <a:pos x="connsiteX0" y="connsiteY0"/>
                </a:cxn>
                <a:cxn ang="0">
                  <a:pos x="connsiteX1" y="connsiteY1"/>
                </a:cxn>
                <a:cxn ang="0">
                  <a:pos x="connsiteX2" y="connsiteY2"/>
                </a:cxn>
                <a:cxn ang="0">
                  <a:pos x="connsiteX3" y="connsiteY3"/>
                </a:cxn>
              </a:cxnLst>
              <a:rect l="l" t="t" r="r" b="b"/>
              <a:pathLst>
                <a:path w="2637322" h="895151">
                  <a:moveTo>
                    <a:pt x="38500" y="0"/>
                  </a:moveTo>
                  <a:lnTo>
                    <a:pt x="2637322" y="9626"/>
                  </a:lnTo>
                  <a:lnTo>
                    <a:pt x="1905802" y="866275"/>
                  </a:lnTo>
                  <a:lnTo>
                    <a:pt x="0" y="895151"/>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下矢印 32"/>
            <p:cNvSpPr/>
            <p:nvPr/>
          </p:nvSpPr>
          <p:spPr>
            <a:xfrm>
              <a:off x="6056313" y="5886450"/>
              <a:ext cx="285750" cy="247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下矢印 41"/>
            <p:cNvSpPr/>
            <p:nvPr/>
          </p:nvSpPr>
          <p:spPr>
            <a:xfrm rot="7713934">
              <a:off x="7398544" y="5341144"/>
              <a:ext cx="287338" cy="247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下矢印 42"/>
            <p:cNvSpPr/>
            <p:nvPr/>
          </p:nvSpPr>
          <p:spPr>
            <a:xfrm rot="10800000">
              <a:off x="6243638" y="4545013"/>
              <a:ext cx="288925" cy="247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四角形吹き出し 33"/>
            <p:cNvSpPr/>
            <p:nvPr/>
          </p:nvSpPr>
          <p:spPr>
            <a:xfrm>
              <a:off x="5371257" y="4129088"/>
              <a:ext cx="695325" cy="342900"/>
            </a:xfrm>
            <a:prstGeom prst="wedgeRectCallout">
              <a:avLst>
                <a:gd name="adj1" fmla="val 54913"/>
                <a:gd name="adj2" fmla="val 16481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50" dirty="0">
                  <a:solidFill>
                    <a:schemeClr val="tx1"/>
                  </a:solidFill>
                </a:rPr>
                <a:t>護岸</a:t>
              </a:r>
            </a:p>
          </p:txBody>
        </p:sp>
        <p:sp>
          <p:nvSpPr>
            <p:cNvPr id="45" name="四角形吹き出し 44"/>
            <p:cNvSpPr/>
            <p:nvPr/>
          </p:nvSpPr>
          <p:spPr>
            <a:xfrm>
              <a:off x="4644008" y="4129088"/>
              <a:ext cx="698500" cy="342900"/>
            </a:xfrm>
            <a:prstGeom prst="wedgeRectCallout">
              <a:avLst>
                <a:gd name="adj1" fmla="val 57513"/>
                <a:gd name="adj2" fmla="val 17331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50" dirty="0">
                  <a:solidFill>
                    <a:schemeClr val="tx1"/>
                  </a:solidFill>
                </a:rPr>
                <a:t>区割堤</a:t>
              </a:r>
            </a:p>
          </p:txBody>
        </p:sp>
        <p:sp>
          <p:nvSpPr>
            <p:cNvPr id="36" name="正方形/長方形 35"/>
            <p:cNvSpPr/>
            <p:nvPr/>
          </p:nvSpPr>
          <p:spPr>
            <a:xfrm>
              <a:off x="6127750" y="4246563"/>
              <a:ext cx="627684" cy="2254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50" dirty="0">
                  <a:solidFill>
                    <a:schemeClr val="tx1"/>
                  </a:solidFill>
                </a:rPr>
                <a:t>9cm</a:t>
              </a:r>
              <a:endParaRPr lang="ja-JP" altLang="en-US" sz="1050" dirty="0">
                <a:solidFill>
                  <a:schemeClr val="tx1"/>
                </a:solidFill>
              </a:endParaRPr>
            </a:p>
          </p:txBody>
        </p:sp>
        <p:sp>
          <p:nvSpPr>
            <p:cNvPr id="47" name="正方形/長方形 46"/>
            <p:cNvSpPr/>
            <p:nvPr/>
          </p:nvSpPr>
          <p:spPr>
            <a:xfrm>
              <a:off x="7728596" y="5445225"/>
              <a:ext cx="667692" cy="2967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50" dirty="0">
                  <a:solidFill>
                    <a:schemeClr val="tx1"/>
                  </a:solidFill>
                </a:rPr>
                <a:t>8cm</a:t>
              </a:r>
              <a:endParaRPr lang="ja-JP" altLang="en-US" sz="1050" dirty="0">
                <a:solidFill>
                  <a:schemeClr val="tx1"/>
                </a:solidFill>
              </a:endParaRPr>
            </a:p>
          </p:txBody>
        </p:sp>
        <p:sp>
          <p:nvSpPr>
            <p:cNvPr id="48" name="正方形/長方形 47"/>
            <p:cNvSpPr/>
            <p:nvPr/>
          </p:nvSpPr>
          <p:spPr>
            <a:xfrm>
              <a:off x="6052572" y="6165304"/>
              <a:ext cx="657225" cy="322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50" dirty="0">
                  <a:solidFill>
                    <a:schemeClr val="tx1"/>
                  </a:solidFill>
                </a:rPr>
                <a:t>6cm</a:t>
              </a:r>
              <a:endParaRPr lang="ja-JP" altLang="en-US" sz="1050" dirty="0">
                <a:solidFill>
                  <a:schemeClr val="tx1"/>
                </a:solidFill>
              </a:endParaRPr>
            </a:p>
          </p:txBody>
        </p:sp>
        <p:sp>
          <p:nvSpPr>
            <p:cNvPr id="32" name="フリーフォーム 31"/>
            <p:cNvSpPr/>
            <p:nvPr/>
          </p:nvSpPr>
          <p:spPr>
            <a:xfrm>
              <a:off x="5091113" y="4962525"/>
              <a:ext cx="2560637" cy="809625"/>
            </a:xfrm>
            <a:custGeom>
              <a:avLst/>
              <a:gdLst>
                <a:gd name="connsiteX0" fmla="*/ 49809 w 2783384"/>
                <a:gd name="connsiteY0" fmla="*/ 57751 h 1039528"/>
                <a:gd name="connsiteX1" fmla="*/ 646576 w 2783384"/>
                <a:gd name="connsiteY1" fmla="*/ 48126 h 1039528"/>
                <a:gd name="connsiteX2" fmla="*/ 1503224 w 2783384"/>
                <a:gd name="connsiteY2" fmla="*/ 38501 h 1039528"/>
                <a:gd name="connsiteX3" fmla="*/ 1849733 w 2783384"/>
                <a:gd name="connsiteY3" fmla="*/ 19250 h 1039528"/>
                <a:gd name="connsiteX4" fmla="*/ 2340622 w 2783384"/>
                <a:gd name="connsiteY4" fmla="*/ 0 h 1039528"/>
                <a:gd name="connsiteX5" fmla="*/ 2687131 w 2783384"/>
                <a:gd name="connsiteY5" fmla="*/ 28876 h 1039528"/>
                <a:gd name="connsiteX6" fmla="*/ 2725632 w 2783384"/>
                <a:gd name="connsiteY6" fmla="*/ 38501 h 1039528"/>
                <a:gd name="connsiteX7" fmla="*/ 2783384 w 2783384"/>
                <a:gd name="connsiteY7" fmla="*/ 57751 h 1039528"/>
                <a:gd name="connsiteX8" fmla="*/ 2619755 w 2783384"/>
                <a:gd name="connsiteY8" fmla="*/ 134753 h 1039528"/>
                <a:gd name="connsiteX9" fmla="*/ 2456125 w 2783384"/>
                <a:gd name="connsiteY9" fmla="*/ 394636 h 1039528"/>
                <a:gd name="connsiteX10" fmla="*/ 2417624 w 2783384"/>
                <a:gd name="connsiteY10" fmla="*/ 442762 h 1039528"/>
                <a:gd name="connsiteX11" fmla="*/ 2263620 w 2783384"/>
                <a:gd name="connsiteY11" fmla="*/ 635267 h 1039528"/>
                <a:gd name="connsiteX12" fmla="*/ 2148117 w 2783384"/>
                <a:gd name="connsiteY12" fmla="*/ 741145 h 1039528"/>
                <a:gd name="connsiteX13" fmla="*/ 2128866 w 2783384"/>
                <a:gd name="connsiteY13" fmla="*/ 789271 h 1039528"/>
                <a:gd name="connsiteX14" fmla="*/ 1955611 w 2783384"/>
                <a:gd name="connsiteY14" fmla="*/ 943276 h 1039528"/>
                <a:gd name="connsiteX15" fmla="*/ 1897860 w 2783384"/>
                <a:gd name="connsiteY15" fmla="*/ 1001027 h 1039528"/>
                <a:gd name="connsiteX16" fmla="*/ 1888235 w 2783384"/>
                <a:gd name="connsiteY16" fmla="*/ 1029903 h 1039528"/>
                <a:gd name="connsiteX17" fmla="*/ 964209 w 2783384"/>
                <a:gd name="connsiteY17" fmla="*/ 1010652 h 1039528"/>
                <a:gd name="connsiteX18" fmla="*/ 40184 w 2783384"/>
                <a:gd name="connsiteY18" fmla="*/ 1029903 h 1039528"/>
                <a:gd name="connsiteX19" fmla="*/ 1683 w 2783384"/>
                <a:gd name="connsiteY19" fmla="*/ 1039528 h 1039528"/>
                <a:gd name="connsiteX20" fmla="*/ 30559 w 2783384"/>
                <a:gd name="connsiteY20"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524636 w 2890396"/>
                <a:gd name="connsiteY10" fmla="*/ 442762 h 1039528"/>
                <a:gd name="connsiteX11" fmla="*/ 2370632 w 2890396"/>
                <a:gd name="connsiteY11" fmla="*/ 635267 h 1039528"/>
                <a:gd name="connsiteX12" fmla="*/ 2255129 w 2890396"/>
                <a:gd name="connsiteY12" fmla="*/ 741145 h 1039528"/>
                <a:gd name="connsiteX13" fmla="*/ 2235878 w 2890396"/>
                <a:gd name="connsiteY13" fmla="*/ 789271 h 1039528"/>
                <a:gd name="connsiteX14" fmla="*/ 2062623 w 2890396"/>
                <a:gd name="connsiteY14" fmla="*/ 943276 h 1039528"/>
                <a:gd name="connsiteX15" fmla="*/ 2004872 w 2890396"/>
                <a:gd name="connsiteY15" fmla="*/ 1001027 h 1039528"/>
                <a:gd name="connsiteX16" fmla="*/ 1995247 w 2890396"/>
                <a:gd name="connsiteY16" fmla="*/ 1029903 h 1039528"/>
                <a:gd name="connsiteX17" fmla="*/ 147196 w 2890396"/>
                <a:gd name="connsiteY17" fmla="*/ 1029903 h 1039528"/>
                <a:gd name="connsiteX18" fmla="*/ 108695 w 2890396"/>
                <a:gd name="connsiteY18" fmla="*/ 1039528 h 1039528"/>
                <a:gd name="connsiteX19" fmla="*/ 137571 w 2890396"/>
                <a:gd name="connsiteY19"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524636 w 2890396"/>
                <a:gd name="connsiteY10" fmla="*/ 442762 h 1039528"/>
                <a:gd name="connsiteX11" fmla="*/ 2370632 w 2890396"/>
                <a:gd name="connsiteY11" fmla="*/ 635267 h 1039528"/>
                <a:gd name="connsiteX12" fmla="*/ 2255129 w 2890396"/>
                <a:gd name="connsiteY12" fmla="*/ 741145 h 1039528"/>
                <a:gd name="connsiteX13" fmla="*/ 2235878 w 2890396"/>
                <a:gd name="connsiteY13" fmla="*/ 789271 h 1039528"/>
                <a:gd name="connsiteX14" fmla="*/ 2004872 w 2890396"/>
                <a:gd name="connsiteY14" fmla="*/ 1001027 h 1039528"/>
                <a:gd name="connsiteX15" fmla="*/ 1995247 w 2890396"/>
                <a:gd name="connsiteY15" fmla="*/ 1029903 h 1039528"/>
                <a:gd name="connsiteX16" fmla="*/ 147196 w 2890396"/>
                <a:gd name="connsiteY16" fmla="*/ 1029903 h 1039528"/>
                <a:gd name="connsiteX17" fmla="*/ 108695 w 2890396"/>
                <a:gd name="connsiteY17" fmla="*/ 1039528 h 1039528"/>
                <a:gd name="connsiteX18" fmla="*/ 137571 w 2890396"/>
                <a:gd name="connsiteY18"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524636 w 2890396"/>
                <a:gd name="connsiteY10" fmla="*/ 442762 h 1039528"/>
                <a:gd name="connsiteX11" fmla="*/ 2255129 w 2890396"/>
                <a:gd name="connsiteY11" fmla="*/ 741145 h 1039528"/>
                <a:gd name="connsiteX12" fmla="*/ 2235878 w 2890396"/>
                <a:gd name="connsiteY12" fmla="*/ 789271 h 1039528"/>
                <a:gd name="connsiteX13" fmla="*/ 2004872 w 2890396"/>
                <a:gd name="connsiteY13" fmla="*/ 1001027 h 1039528"/>
                <a:gd name="connsiteX14" fmla="*/ 1995247 w 2890396"/>
                <a:gd name="connsiteY14" fmla="*/ 1029903 h 1039528"/>
                <a:gd name="connsiteX15" fmla="*/ 147196 w 2890396"/>
                <a:gd name="connsiteY15" fmla="*/ 1029903 h 1039528"/>
                <a:gd name="connsiteX16" fmla="*/ 108695 w 2890396"/>
                <a:gd name="connsiteY16" fmla="*/ 1039528 h 1039528"/>
                <a:gd name="connsiteX17" fmla="*/ 137571 w 2890396"/>
                <a:gd name="connsiteY17"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563137 w 2890396"/>
                <a:gd name="connsiteY9" fmla="*/ 394636 h 1039528"/>
                <a:gd name="connsiteX10" fmla="*/ 2255129 w 2890396"/>
                <a:gd name="connsiteY10" fmla="*/ 741145 h 1039528"/>
                <a:gd name="connsiteX11" fmla="*/ 2235878 w 2890396"/>
                <a:gd name="connsiteY11" fmla="*/ 789271 h 1039528"/>
                <a:gd name="connsiteX12" fmla="*/ 2004872 w 2890396"/>
                <a:gd name="connsiteY12" fmla="*/ 1001027 h 1039528"/>
                <a:gd name="connsiteX13" fmla="*/ 1995247 w 2890396"/>
                <a:gd name="connsiteY13" fmla="*/ 1029903 h 1039528"/>
                <a:gd name="connsiteX14" fmla="*/ 147196 w 2890396"/>
                <a:gd name="connsiteY14" fmla="*/ 1029903 h 1039528"/>
                <a:gd name="connsiteX15" fmla="*/ 108695 w 2890396"/>
                <a:gd name="connsiteY15" fmla="*/ 1039528 h 1039528"/>
                <a:gd name="connsiteX16" fmla="*/ 137571 w 2890396"/>
                <a:gd name="connsiteY16" fmla="*/ 1029903 h 1039528"/>
                <a:gd name="connsiteX0" fmla="*/ 156821 w 2890396"/>
                <a:gd name="connsiteY0" fmla="*/ 57751 h 1039528"/>
                <a:gd name="connsiteX1" fmla="*/ 753588 w 2890396"/>
                <a:gd name="connsiteY1" fmla="*/ 48126 h 1039528"/>
                <a:gd name="connsiteX2" fmla="*/ 1610236 w 2890396"/>
                <a:gd name="connsiteY2" fmla="*/ 38501 h 1039528"/>
                <a:gd name="connsiteX3" fmla="*/ 1956745 w 2890396"/>
                <a:gd name="connsiteY3" fmla="*/ 19250 h 1039528"/>
                <a:gd name="connsiteX4" fmla="*/ 2447634 w 2890396"/>
                <a:gd name="connsiteY4" fmla="*/ 0 h 1039528"/>
                <a:gd name="connsiteX5" fmla="*/ 2794143 w 2890396"/>
                <a:gd name="connsiteY5" fmla="*/ 28876 h 1039528"/>
                <a:gd name="connsiteX6" fmla="*/ 2832644 w 2890396"/>
                <a:gd name="connsiteY6" fmla="*/ 38501 h 1039528"/>
                <a:gd name="connsiteX7" fmla="*/ 2890396 w 2890396"/>
                <a:gd name="connsiteY7" fmla="*/ 57751 h 1039528"/>
                <a:gd name="connsiteX8" fmla="*/ 2726767 w 2890396"/>
                <a:gd name="connsiteY8" fmla="*/ 134753 h 1039528"/>
                <a:gd name="connsiteX9" fmla="*/ 2255129 w 2890396"/>
                <a:gd name="connsiteY9" fmla="*/ 741145 h 1039528"/>
                <a:gd name="connsiteX10" fmla="*/ 2235878 w 2890396"/>
                <a:gd name="connsiteY10" fmla="*/ 789271 h 1039528"/>
                <a:gd name="connsiteX11" fmla="*/ 2004872 w 2890396"/>
                <a:gd name="connsiteY11" fmla="*/ 1001027 h 1039528"/>
                <a:gd name="connsiteX12" fmla="*/ 1995247 w 2890396"/>
                <a:gd name="connsiteY12" fmla="*/ 1029903 h 1039528"/>
                <a:gd name="connsiteX13" fmla="*/ 147196 w 2890396"/>
                <a:gd name="connsiteY13" fmla="*/ 1029903 h 1039528"/>
                <a:gd name="connsiteX14" fmla="*/ 108695 w 2890396"/>
                <a:gd name="connsiteY14" fmla="*/ 1039528 h 1039528"/>
                <a:gd name="connsiteX15" fmla="*/ 137571 w 2890396"/>
                <a:gd name="connsiteY15" fmla="*/ 1029903 h 1039528"/>
                <a:gd name="connsiteX0" fmla="*/ 156821 w 2924743"/>
                <a:gd name="connsiteY0" fmla="*/ 57751 h 1039528"/>
                <a:gd name="connsiteX1" fmla="*/ 753588 w 2924743"/>
                <a:gd name="connsiteY1" fmla="*/ 48126 h 1039528"/>
                <a:gd name="connsiteX2" fmla="*/ 1610236 w 2924743"/>
                <a:gd name="connsiteY2" fmla="*/ 38501 h 1039528"/>
                <a:gd name="connsiteX3" fmla="*/ 1956745 w 2924743"/>
                <a:gd name="connsiteY3" fmla="*/ 19250 h 1039528"/>
                <a:gd name="connsiteX4" fmla="*/ 2447634 w 2924743"/>
                <a:gd name="connsiteY4" fmla="*/ 0 h 1039528"/>
                <a:gd name="connsiteX5" fmla="*/ 2794143 w 2924743"/>
                <a:gd name="connsiteY5" fmla="*/ 28876 h 1039528"/>
                <a:gd name="connsiteX6" fmla="*/ 2832644 w 2924743"/>
                <a:gd name="connsiteY6" fmla="*/ 38501 h 1039528"/>
                <a:gd name="connsiteX7" fmla="*/ 2890396 w 2924743"/>
                <a:gd name="connsiteY7" fmla="*/ 57751 h 1039528"/>
                <a:gd name="connsiteX8" fmla="*/ 2255129 w 2924743"/>
                <a:gd name="connsiteY8" fmla="*/ 741145 h 1039528"/>
                <a:gd name="connsiteX9" fmla="*/ 2235878 w 2924743"/>
                <a:gd name="connsiteY9" fmla="*/ 789271 h 1039528"/>
                <a:gd name="connsiteX10" fmla="*/ 2004872 w 2924743"/>
                <a:gd name="connsiteY10" fmla="*/ 1001027 h 1039528"/>
                <a:gd name="connsiteX11" fmla="*/ 1995247 w 2924743"/>
                <a:gd name="connsiteY11" fmla="*/ 1029903 h 1039528"/>
                <a:gd name="connsiteX12" fmla="*/ 147196 w 2924743"/>
                <a:gd name="connsiteY12" fmla="*/ 1029903 h 1039528"/>
                <a:gd name="connsiteX13" fmla="*/ 108695 w 2924743"/>
                <a:gd name="connsiteY13" fmla="*/ 1039528 h 1039528"/>
                <a:gd name="connsiteX14" fmla="*/ 137571 w 2924743"/>
                <a:gd name="connsiteY14" fmla="*/ 1029903 h 1039528"/>
                <a:gd name="connsiteX0" fmla="*/ 156821 w 2924743"/>
                <a:gd name="connsiteY0" fmla="*/ 57751 h 1039528"/>
                <a:gd name="connsiteX1" fmla="*/ 753588 w 2924743"/>
                <a:gd name="connsiteY1" fmla="*/ 48126 h 1039528"/>
                <a:gd name="connsiteX2" fmla="*/ 1956745 w 2924743"/>
                <a:gd name="connsiteY2" fmla="*/ 19250 h 1039528"/>
                <a:gd name="connsiteX3" fmla="*/ 2447634 w 2924743"/>
                <a:gd name="connsiteY3" fmla="*/ 0 h 1039528"/>
                <a:gd name="connsiteX4" fmla="*/ 2794143 w 2924743"/>
                <a:gd name="connsiteY4" fmla="*/ 28876 h 1039528"/>
                <a:gd name="connsiteX5" fmla="*/ 2832644 w 2924743"/>
                <a:gd name="connsiteY5" fmla="*/ 38501 h 1039528"/>
                <a:gd name="connsiteX6" fmla="*/ 2890396 w 2924743"/>
                <a:gd name="connsiteY6" fmla="*/ 57751 h 1039528"/>
                <a:gd name="connsiteX7" fmla="*/ 2255129 w 2924743"/>
                <a:gd name="connsiteY7" fmla="*/ 741145 h 1039528"/>
                <a:gd name="connsiteX8" fmla="*/ 2235878 w 2924743"/>
                <a:gd name="connsiteY8" fmla="*/ 789271 h 1039528"/>
                <a:gd name="connsiteX9" fmla="*/ 2004872 w 2924743"/>
                <a:gd name="connsiteY9" fmla="*/ 1001027 h 1039528"/>
                <a:gd name="connsiteX10" fmla="*/ 1995247 w 2924743"/>
                <a:gd name="connsiteY10" fmla="*/ 1029903 h 1039528"/>
                <a:gd name="connsiteX11" fmla="*/ 147196 w 2924743"/>
                <a:gd name="connsiteY11" fmla="*/ 1029903 h 1039528"/>
                <a:gd name="connsiteX12" fmla="*/ 108695 w 2924743"/>
                <a:gd name="connsiteY12" fmla="*/ 1039528 h 1039528"/>
                <a:gd name="connsiteX13" fmla="*/ 137571 w 2924743"/>
                <a:gd name="connsiteY13" fmla="*/ 1029903 h 1039528"/>
                <a:gd name="connsiteX0" fmla="*/ 156821 w 2924743"/>
                <a:gd name="connsiteY0" fmla="*/ 57751 h 1039528"/>
                <a:gd name="connsiteX1" fmla="*/ 753588 w 2924743"/>
                <a:gd name="connsiteY1" fmla="*/ 48126 h 1039528"/>
                <a:gd name="connsiteX2" fmla="*/ 2447634 w 2924743"/>
                <a:gd name="connsiteY2" fmla="*/ 0 h 1039528"/>
                <a:gd name="connsiteX3" fmla="*/ 2794143 w 2924743"/>
                <a:gd name="connsiteY3" fmla="*/ 28876 h 1039528"/>
                <a:gd name="connsiteX4" fmla="*/ 2832644 w 2924743"/>
                <a:gd name="connsiteY4" fmla="*/ 38501 h 1039528"/>
                <a:gd name="connsiteX5" fmla="*/ 2890396 w 2924743"/>
                <a:gd name="connsiteY5" fmla="*/ 57751 h 1039528"/>
                <a:gd name="connsiteX6" fmla="*/ 2255129 w 2924743"/>
                <a:gd name="connsiteY6" fmla="*/ 741145 h 1039528"/>
                <a:gd name="connsiteX7" fmla="*/ 2235878 w 2924743"/>
                <a:gd name="connsiteY7" fmla="*/ 789271 h 1039528"/>
                <a:gd name="connsiteX8" fmla="*/ 2004872 w 2924743"/>
                <a:gd name="connsiteY8" fmla="*/ 1001027 h 1039528"/>
                <a:gd name="connsiteX9" fmla="*/ 1995247 w 2924743"/>
                <a:gd name="connsiteY9" fmla="*/ 1029903 h 1039528"/>
                <a:gd name="connsiteX10" fmla="*/ 147196 w 2924743"/>
                <a:gd name="connsiteY10" fmla="*/ 1029903 h 1039528"/>
                <a:gd name="connsiteX11" fmla="*/ 108695 w 2924743"/>
                <a:gd name="connsiteY11" fmla="*/ 1039528 h 1039528"/>
                <a:gd name="connsiteX12" fmla="*/ 137571 w 2924743"/>
                <a:gd name="connsiteY12" fmla="*/ 1029903 h 1039528"/>
                <a:gd name="connsiteX0" fmla="*/ 156821 w 2924743"/>
                <a:gd name="connsiteY0" fmla="*/ 57751 h 1039528"/>
                <a:gd name="connsiteX1" fmla="*/ 2447634 w 2924743"/>
                <a:gd name="connsiteY1" fmla="*/ 0 h 1039528"/>
                <a:gd name="connsiteX2" fmla="*/ 2794143 w 2924743"/>
                <a:gd name="connsiteY2" fmla="*/ 28876 h 1039528"/>
                <a:gd name="connsiteX3" fmla="*/ 2832644 w 2924743"/>
                <a:gd name="connsiteY3" fmla="*/ 38501 h 1039528"/>
                <a:gd name="connsiteX4" fmla="*/ 2890396 w 2924743"/>
                <a:gd name="connsiteY4" fmla="*/ 57751 h 1039528"/>
                <a:gd name="connsiteX5" fmla="*/ 2255129 w 2924743"/>
                <a:gd name="connsiteY5" fmla="*/ 741145 h 1039528"/>
                <a:gd name="connsiteX6" fmla="*/ 2235878 w 2924743"/>
                <a:gd name="connsiteY6" fmla="*/ 789271 h 1039528"/>
                <a:gd name="connsiteX7" fmla="*/ 2004872 w 2924743"/>
                <a:gd name="connsiteY7" fmla="*/ 1001027 h 1039528"/>
                <a:gd name="connsiteX8" fmla="*/ 1995247 w 2924743"/>
                <a:gd name="connsiteY8" fmla="*/ 1029903 h 1039528"/>
                <a:gd name="connsiteX9" fmla="*/ 147196 w 2924743"/>
                <a:gd name="connsiteY9" fmla="*/ 1029903 h 1039528"/>
                <a:gd name="connsiteX10" fmla="*/ 108695 w 2924743"/>
                <a:gd name="connsiteY10" fmla="*/ 1039528 h 1039528"/>
                <a:gd name="connsiteX11" fmla="*/ 137571 w 2924743"/>
                <a:gd name="connsiteY11" fmla="*/ 1029903 h 1039528"/>
                <a:gd name="connsiteX0" fmla="*/ 156821 w 2924743"/>
                <a:gd name="connsiteY0" fmla="*/ 56049 h 1037826"/>
                <a:gd name="connsiteX1" fmla="*/ 2794143 w 2924743"/>
                <a:gd name="connsiteY1" fmla="*/ 27174 h 1037826"/>
                <a:gd name="connsiteX2" fmla="*/ 2832644 w 2924743"/>
                <a:gd name="connsiteY2" fmla="*/ 36799 h 1037826"/>
                <a:gd name="connsiteX3" fmla="*/ 2890396 w 2924743"/>
                <a:gd name="connsiteY3" fmla="*/ 56049 h 1037826"/>
                <a:gd name="connsiteX4" fmla="*/ 2255129 w 2924743"/>
                <a:gd name="connsiteY4" fmla="*/ 739443 h 1037826"/>
                <a:gd name="connsiteX5" fmla="*/ 2235878 w 2924743"/>
                <a:gd name="connsiteY5" fmla="*/ 787569 h 1037826"/>
                <a:gd name="connsiteX6" fmla="*/ 2004872 w 2924743"/>
                <a:gd name="connsiteY6" fmla="*/ 999325 h 1037826"/>
                <a:gd name="connsiteX7" fmla="*/ 1995247 w 2924743"/>
                <a:gd name="connsiteY7" fmla="*/ 1028201 h 1037826"/>
                <a:gd name="connsiteX8" fmla="*/ 147196 w 2924743"/>
                <a:gd name="connsiteY8" fmla="*/ 1028201 h 1037826"/>
                <a:gd name="connsiteX9" fmla="*/ 108695 w 2924743"/>
                <a:gd name="connsiteY9" fmla="*/ 1037826 h 1037826"/>
                <a:gd name="connsiteX10" fmla="*/ 137571 w 2924743"/>
                <a:gd name="connsiteY10" fmla="*/ 1028201 h 1037826"/>
                <a:gd name="connsiteX0" fmla="*/ 156821 w 2924743"/>
                <a:gd name="connsiteY0" fmla="*/ 56049 h 1037826"/>
                <a:gd name="connsiteX1" fmla="*/ 2832644 w 2924743"/>
                <a:gd name="connsiteY1" fmla="*/ 36799 h 1037826"/>
                <a:gd name="connsiteX2" fmla="*/ 2890396 w 2924743"/>
                <a:gd name="connsiteY2" fmla="*/ 56049 h 1037826"/>
                <a:gd name="connsiteX3" fmla="*/ 2255129 w 2924743"/>
                <a:gd name="connsiteY3" fmla="*/ 739443 h 1037826"/>
                <a:gd name="connsiteX4" fmla="*/ 2235878 w 2924743"/>
                <a:gd name="connsiteY4" fmla="*/ 787569 h 1037826"/>
                <a:gd name="connsiteX5" fmla="*/ 2004872 w 2924743"/>
                <a:gd name="connsiteY5" fmla="*/ 999325 h 1037826"/>
                <a:gd name="connsiteX6" fmla="*/ 1995247 w 2924743"/>
                <a:gd name="connsiteY6" fmla="*/ 1028201 h 1037826"/>
                <a:gd name="connsiteX7" fmla="*/ 147196 w 2924743"/>
                <a:gd name="connsiteY7" fmla="*/ 1028201 h 1037826"/>
                <a:gd name="connsiteX8" fmla="*/ 108695 w 2924743"/>
                <a:gd name="connsiteY8" fmla="*/ 1037826 h 1037826"/>
                <a:gd name="connsiteX9" fmla="*/ 137571 w 2924743"/>
                <a:gd name="connsiteY9" fmla="*/ 1028201 h 1037826"/>
                <a:gd name="connsiteX0" fmla="*/ 156821 w 2890396"/>
                <a:gd name="connsiteY0" fmla="*/ 0 h 981777"/>
                <a:gd name="connsiteX1" fmla="*/ 2890396 w 2890396"/>
                <a:gd name="connsiteY1" fmla="*/ 0 h 981777"/>
                <a:gd name="connsiteX2" fmla="*/ 2255129 w 2890396"/>
                <a:gd name="connsiteY2" fmla="*/ 683394 h 981777"/>
                <a:gd name="connsiteX3" fmla="*/ 2235878 w 2890396"/>
                <a:gd name="connsiteY3" fmla="*/ 731520 h 981777"/>
                <a:gd name="connsiteX4" fmla="*/ 2004872 w 2890396"/>
                <a:gd name="connsiteY4" fmla="*/ 943276 h 981777"/>
                <a:gd name="connsiteX5" fmla="*/ 1995247 w 2890396"/>
                <a:gd name="connsiteY5" fmla="*/ 972152 h 981777"/>
                <a:gd name="connsiteX6" fmla="*/ 147196 w 2890396"/>
                <a:gd name="connsiteY6" fmla="*/ 972152 h 981777"/>
                <a:gd name="connsiteX7" fmla="*/ 108695 w 2890396"/>
                <a:gd name="connsiteY7" fmla="*/ 981777 h 981777"/>
                <a:gd name="connsiteX8" fmla="*/ 137571 w 2890396"/>
                <a:gd name="connsiteY8" fmla="*/ 972152 h 981777"/>
                <a:gd name="connsiteX0" fmla="*/ 156821 w 2972478"/>
                <a:gd name="connsiteY0" fmla="*/ 54186 h 1035963"/>
                <a:gd name="connsiteX1" fmla="*/ 2890396 w 2972478"/>
                <a:gd name="connsiteY1" fmla="*/ 54186 h 1035963"/>
                <a:gd name="connsiteX2" fmla="*/ 2235878 w 2972478"/>
                <a:gd name="connsiteY2" fmla="*/ 785706 h 1035963"/>
                <a:gd name="connsiteX3" fmla="*/ 2004872 w 2972478"/>
                <a:gd name="connsiteY3" fmla="*/ 997462 h 1035963"/>
                <a:gd name="connsiteX4" fmla="*/ 1995247 w 2972478"/>
                <a:gd name="connsiteY4" fmla="*/ 1026338 h 1035963"/>
                <a:gd name="connsiteX5" fmla="*/ 147196 w 2972478"/>
                <a:gd name="connsiteY5" fmla="*/ 1026338 h 1035963"/>
                <a:gd name="connsiteX6" fmla="*/ 108695 w 2972478"/>
                <a:gd name="connsiteY6" fmla="*/ 1035963 h 1035963"/>
                <a:gd name="connsiteX7" fmla="*/ 137571 w 2972478"/>
                <a:gd name="connsiteY7" fmla="*/ 1026338 h 1035963"/>
                <a:gd name="connsiteX0" fmla="*/ 156821 w 2946915"/>
                <a:gd name="connsiteY0" fmla="*/ 69872 h 1092220"/>
                <a:gd name="connsiteX1" fmla="*/ 2890396 w 2946915"/>
                <a:gd name="connsiteY1" fmla="*/ 69872 h 1092220"/>
                <a:gd name="connsiteX2" fmla="*/ 2004872 w 2946915"/>
                <a:gd name="connsiteY2" fmla="*/ 1013148 h 1092220"/>
                <a:gd name="connsiteX3" fmla="*/ 1995247 w 2946915"/>
                <a:gd name="connsiteY3" fmla="*/ 1042024 h 1092220"/>
                <a:gd name="connsiteX4" fmla="*/ 147196 w 2946915"/>
                <a:gd name="connsiteY4" fmla="*/ 1042024 h 1092220"/>
                <a:gd name="connsiteX5" fmla="*/ 108695 w 2946915"/>
                <a:gd name="connsiteY5" fmla="*/ 1051649 h 1092220"/>
                <a:gd name="connsiteX6" fmla="*/ 137571 w 2946915"/>
                <a:gd name="connsiteY6" fmla="*/ 1042024 h 1092220"/>
                <a:gd name="connsiteX0" fmla="*/ 19250 w 2809344"/>
                <a:gd name="connsiteY0" fmla="*/ 69872 h 1092220"/>
                <a:gd name="connsiteX1" fmla="*/ 2752825 w 2809344"/>
                <a:gd name="connsiteY1" fmla="*/ 69872 h 1092220"/>
                <a:gd name="connsiteX2" fmla="*/ 1867301 w 2809344"/>
                <a:gd name="connsiteY2" fmla="*/ 1013148 h 1092220"/>
                <a:gd name="connsiteX3" fmla="*/ 1857676 w 2809344"/>
                <a:gd name="connsiteY3" fmla="*/ 1042024 h 1092220"/>
                <a:gd name="connsiteX4" fmla="*/ 9625 w 2809344"/>
                <a:gd name="connsiteY4" fmla="*/ 1042024 h 1092220"/>
                <a:gd name="connsiteX5" fmla="*/ 0 w 2809344"/>
                <a:gd name="connsiteY5" fmla="*/ 1042024 h 1092220"/>
                <a:gd name="connsiteX0" fmla="*/ 19250 w 2835018"/>
                <a:gd name="connsiteY0" fmla="*/ 62743 h 1044163"/>
                <a:gd name="connsiteX1" fmla="*/ 2752825 w 2835018"/>
                <a:gd name="connsiteY1" fmla="*/ 62743 h 1044163"/>
                <a:gd name="connsiteX2" fmla="*/ 2098307 w 2835018"/>
                <a:gd name="connsiteY2" fmla="*/ 909766 h 1044163"/>
                <a:gd name="connsiteX3" fmla="*/ 1857676 w 2835018"/>
                <a:gd name="connsiteY3" fmla="*/ 1034895 h 1044163"/>
                <a:gd name="connsiteX4" fmla="*/ 9625 w 2835018"/>
                <a:gd name="connsiteY4" fmla="*/ 1034895 h 1044163"/>
                <a:gd name="connsiteX5" fmla="*/ 0 w 2835018"/>
                <a:gd name="connsiteY5" fmla="*/ 1034895 h 1044163"/>
                <a:gd name="connsiteX0" fmla="*/ 19250 w 2824698"/>
                <a:gd name="connsiteY0" fmla="*/ 72011 h 1116174"/>
                <a:gd name="connsiteX1" fmla="*/ 2752825 w 2824698"/>
                <a:gd name="connsiteY1" fmla="*/ 72011 h 1116174"/>
                <a:gd name="connsiteX2" fmla="*/ 1857676 w 2824698"/>
                <a:gd name="connsiteY2" fmla="*/ 1044163 h 1116174"/>
                <a:gd name="connsiteX3" fmla="*/ 9625 w 2824698"/>
                <a:gd name="connsiteY3" fmla="*/ 1044163 h 1116174"/>
                <a:gd name="connsiteX4" fmla="*/ 0 w 2824698"/>
                <a:gd name="connsiteY4" fmla="*/ 1044163 h 1116174"/>
                <a:gd name="connsiteX0" fmla="*/ 19250 w 2831101"/>
                <a:gd name="connsiteY0" fmla="*/ 71299 h 1108042"/>
                <a:gd name="connsiteX1" fmla="*/ 2752825 w 2831101"/>
                <a:gd name="connsiteY1" fmla="*/ 71299 h 1108042"/>
                <a:gd name="connsiteX2" fmla="*/ 1905802 w 2831101"/>
                <a:gd name="connsiteY2" fmla="*/ 1033826 h 1108042"/>
                <a:gd name="connsiteX3" fmla="*/ 9625 w 2831101"/>
                <a:gd name="connsiteY3" fmla="*/ 1043451 h 1108042"/>
                <a:gd name="connsiteX4" fmla="*/ 0 w 2831101"/>
                <a:gd name="connsiteY4" fmla="*/ 1043451 h 1108042"/>
                <a:gd name="connsiteX0" fmla="*/ 19250 w 2831101"/>
                <a:gd name="connsiteY0" fmla="*/ 0 h 1036743"/>
                <a:gd name="connsiteX1" fmla="*/ 2752825 w 2831101"/>
                <a:gd name="connsiteY1" fmla="*/ 0 h 1036743"/>
                <a:gd name="connsiteX2" fmla="*/ 1905802 w 2831101"/>
                <a:gd name="connsiteY2" fmla="*/ 962527 h 1036743"/>
                <a:gd name="connsiteX3" fmla="*/ 9625 w 2831101"/>
                <a:gd name="connsiteY3" fmla="*/ 972152 h 1036743"/>
                <a:gd name="connsiteX4" fmla="*/ 0 w 2831101"/>
                <a:gd name="connsiteY4" fmla="*/ 972152 h 1036743"/>
                <a:gd name="connsiteX0" fmla="*/ 19250 w 2752825"/>
                <a:gd name="connsiteY0" fmla="*/ 0 h 1036743"/>
                <a:gd name="connsiteX1" fmla="*/ 2752825 w 2752825"/>
                <a:gd name="connsiteY1" fmla="*/ 0 h 1036743"/>
                <a:gd name="connsiteX2" fmla="*/ 1905802 w 2752825"/>
                <a:gd name="connsiteY2" fmla="*/ 962527 h 1036743"/>
                <a:gd name="connsiteX3" fmla="*/ 9625 w 2752825"/>
                <a:gd name="connsiteY3" fmla="*/ 972152 h 1036743"/>
                <a:gd name="connsiteX4" fmla="*/ 0 w 2752825"/>
                <a:gd name="connsiteY4" fmla="*/ 972152 h 1036743"/>
                <a:gd name="connsiteX0" fmla="*/ 19250 w 2752825"/>
                <a:gd name="connsiteY0" fmla="*/ 0 h 972152"/>
                <a:gd name="connsiteX1" fmla="*/ 2752825 w 2752825"/>
                <a:gd name="connsiteY1" fmla="*/ 0 h 972152"/>
                <a:gd name="connsiteX2" fmla="*/ 1905802 w 2752825"/>
                <a:gd name="connsiteY2" fmla="*/ 962527 h 972152"/>
                <a:gd name="connsiteX3" fmla="*/ 9625 w 2752825"/>
                <a:gd name="connsiteY3" fmla="*/ 972152 h 972152"/>
                <a:gd name="connsiteX4" fmla="*/ 0 w 2752825"/>
                <a:gd name="connsiteY4" fmla="*/ 972152 h 972152"/>
                <a:gd name="connsiteX0" fmla="*/ 0 w 2952796"/>
                <a:gd name="connsiteY0" fmla="*/ 0 h 1058780"/>
                <a:gd name="connsiteX1" fmla="*/ 2877954 w 2952796"/>
                <a:gd name="connsiteY1" fmla="*/ 86628 h 1058780"/>
                <a:gd name="connsiteX2" fmla="*/ 2030931 w 2952796"/>
                <a:gd name="connsiteY2" fmla="*/ 1049155 h 1058780"/>
                <a:gd name="connsiteX3" fmla="*/ 134754 w 2952796"/>
                <a:gd name="connsiteY3" fmla="*/ 1058780 h 1058780"/>
                <a:gd name="connsiteX4" fmla="*/ 125129 w 2952796"/>
                <a:gd name="connsiteY4" fmla="*/ 1058780 h 1058780"/>
                <a:gd name="connsiteX0" fmla="*/ 0 w 2711191"/>
                <a:gd name="connsiteY0" fmla="*/ 19250 h 1150085"/>
                <a:gd name="connsiteX1" fmla="*/ 2598822 w 2711191"/>
                <a:gd name="connsiteY1" fmla="*/ 0 h 1150085"/>
                <a:gd name="connsiteX2" fmla="*/ 2030931 w 2711191"/>
                <a:gd name="connsiteY2" fmla="*/ 1068405 h 1150085"/>
                <a:gd name="connsiteX3" fmla="*/ 134754 w 2711191"/>
                <a:gd name="connsiteY3" fmla="*/ 1078030 h 1150085"/>
                <a:gd name="connsiteX4" fmla="*/ 125129 w 2711191"/>
                <a:gd name="connsiteY4" fmla="*/ 1078030 h 1150085"/>
                <a:gd name="connsiteX0" fmla="*/ 0 w 2682075"/>
                <a:gd name="connsiteY0" fmla="*/ 77921 h 1153099"/>
                <a:gd name="connsiteX1" fmla="*/ 2598822 w 2682075"/>
                <a:gd name="connsiteY1" fmla="*/ 58671 h 1153099"/>
                <a:gd name="connsiteX2" fmla="*/ 1867302 w 2682075"/>
                <a:gd name="connsiteY2" fmla="*/ 915320 h 1153099"/>
                <a:gd name="connsiteX3" fmla="*/ 134754 w 2682075"/>
                <a:gd name="connsiteY3" fmla="*/ 1136701 h 1153099"/>
                <a:gd name="connsiteX4" fmla="*/ 125129 w 2682075"/>
                <a:gd name="connsiteY4" fmla="*/ 1136701 h 1153099"/>
                <a:gd name="connsiteX0" fmla="*/ 53758 w 2735833"/>
                <a:gd name="connsiteY0" fmla="*/ 77921 h 1136787"/>
                <a:gd name="connsiteX1" fmla="*/ 2652580 w 2735833"/>
                <a:gd name="connsiteY1" fmla="*/ 58671 h 1136787"/>
                <a:gd name="connsiteX2" fmla="*/ 1921060 w 2735833"/>
                <a:gd name="connsiteY2" fmla="*/ 915320 h 1136787"/>
                <a:gd name="connsiteX3" fmla="*/ 188512 w 2735833"/>
                <a:gd name="connsiteY3" fmla="*/ 1136701 h 1136787"/>
                <a:gd name="connsiteX4" fmla="*/ 44134 w 2735833"/>
                <a:gd name="connsiteY4" fmla="*/ 944196 h 1136787"/>
                <a:gd name="connsiteX0" fmla="*/ 9624 w 2693784"/>
                <a:gd name="connsiteY0" fmla="*/ 77921 h 987728"/>
                <a:gd name="connsiteX1" fmla="*/ 2608446 w 2693784"/>
                <a:gd name="connsiteY1" fmla="*/ 58671 h 987728"/>
                <a:gd name="connsiteX2" fmla="*/ 1876926 w 2693784"/>
                <a:gd name="connsiteY2" fmla="*/ 915320 h 987728"/>
                <a:gd name="connsiteX3" fmla="*/ 0 w 2693784"/>
                <a:gd name="connsiteY3" fmla="*/ 944196 h 987728"/>
                <a:gd name="connsiteX0" fmla="*/ 9624 w 2693784"/>
                <a:gd name="connsiteY0" fmla="*/ 19250 h 929057"/>
                <a:gd name="connsiteX1" fmla="*/ 2608446 w 2693784"/>
                <a:gd name="connsiteY1" fmla="*/ 0 h 929057"/>
                <a:gd name="connsiteX2" fmla="*/ 1876926 w 2693784"/>
                <a:gd name="connsiteY2" fmla="*/ 856649 h 929057"/>
                <a:gd name="connsiteX3" fmla="*/ 0 w 2693784"/>
                <a:gd name="connsiteY3" fmla="*/ 885525 h 929057"/>
                <a:gd name="connsiteX0" fmla="*/ 9624 w 2693784"/>
                <a:gd name="connsiteY0" fmla="*/ 56380 h 995063"/>
                <a:gd name="connsiteX1" fmla="*/ 2608446 w 2693784"/>
                <a:gd name="connsiteY1" fmla="*/ 66006 h 995063"/>
                <a:gd name="connsiteX2" fmla="*/ 1876926 w 2693784"/>
                <a:gd name="connsiteY2" fmla="*/ 922655 h 995063"/>
                <a:gd name="connsiteX3" fmla="*/ 0 w 2693784"/>
                <a:gd name="connsiteY3" fmla="*/ 951531 h 995063"/>
                <a:gd name="connsiteX0" fmla="*/ 9624 w 2608446"/>
                <a:gd name="connsiteY0" fmla="*/ 56380 h 995063"/>
                <a:gd name="connsiteX1" fmla="*/ 2608446 w 2608446"/>
                <a:gd name="connsiteY1" fmla="*/ 66006 h 995063"/>
                <a:gd name="connsiteX2" fmla="*/ 1876926 w 2608446"/>
                <a:gd name="connsiteY2" fmla="*/ 922655 h 995063"/>
                <a:gd name="connsiteX3" fmla="*/ 0 w 2608446"/>
                <a:gd name="connsiteY3" fmla="*/ 951531 h 995063"/>
                <a:gd name="connsiteX0" fmla="*/ 9624 w 2608446"/>
                <a:gd name="connsiteY0" fmla="*/ 0 h 938683"/>
                <a:gd name="connsiteX1" fmla="*/ 2608446 w 2608446"/>
                <a:gd name="connsiteY1" fmla="*/ 9626 h 938683"/>
                <a:gd name="connsiteX2" fmla="*/ 1876926 w 2608446"/>
                <a:gd name="connsiteY2" fmla="*/ 866275 h 938683"/>
                <a:gd name="connsiteX3" fmla="*/ 0 w 2608446"/>
                <a:gd name="connsiteY3" fmla="*/ 895151 h 938683"/>
                <a:gd name="connsiteX0" fmla="*/ 9624 w 2608446"/>
                <a:gd name="connsiteY0" fmla="*/ 0 h 895151"/>
                <a:gd name="connsiteX1" fmla="*/ 2608446 w 2608446"/>
                <a:gd name="connsiteY1" fmla="*/ 9626 h 895151"/>
                <a:gd name="connsiteX2" fmla="*/ 1876926 w 2608446"/>
                <a:gd name="connsiteY2" fmla="*/ 866275 h 895151"/>
                <a:gd name="connsiteX3" fmla="*/ 0 w 2608446"/>
                <a:gd name="connsiteY3" fmla="*/ 895151 h 895151"/>
                <a:gd name="connsiteX0" fmla="*/ 0 w 2598822"/>
                <a:gd name="connsiteY0" fmla="*/ 0 h 937739"/>
                <a:gd name="connsiteX1" fmla="*/ 2598822 w 2598822"/>
                <a:gd name="connsiteY1" fmla="*/ 9626 h 937739"/>
                <a:gd name="connsiteX2" fmla="*/ 1867302 w 2598822"/>
                <a:gd name="connsiteY2" fmla="*/ 866275 h 937739"/>
                <a:gd name="connsiteX3" fmla="*/ 1 w 2598822"/>
                <a:gd name="connsiteY3" fmla="*/ 895151 h 937739"/>
                <a:gd name="connsiteX0" fmla="*/ 0 w 2598822"/>
                <a:gd name="connsiteY0" fmla="*/ 0 h 924666"/>
                <a:gd name="connsiteX1" fmla="*/ 2598822 w 2598822"/>
                <a:gd name="connsiteY1" fmla="*/ 9626 h 924666"/>
                <a:gd name="connsiteX2" fmla="*/ 1867302 w 2598822"/>
                <a:gd name="connsiteY2" fmla="*/ 866275 h 924666"/>
                <a:gd name="connsiteX3" fmla="*/ 1 w 2598822"/>
                <a:gd name="connsiteY3" fmla="*/ 856650 h 924666"/>
                <a:gd name="connsiteX0" fmla="*/ 38500 w 2637322"/>
                <a:gd name="connsiteY0" fmla="*/ 0 h 937739"/>
                <a:gd name="connsiteX1" fmla="*/ 2637322 w 2637322"/>
                <a:gd name="connsiteY1" fmla="*/ 9626 h 937739"/>
                <a:gd name="connsiteX2" fmla="*/ 1905802 w 2637322"/>
                <a:gd name="connsiteY2" fmla="*/ 866275 h 937739"/>
                <a:gd name="connsiteX3" fmla="*/ 0 w 2637322"/>
                <a:gd name="connsiteY3" fmla="*/ 895151 h 937739"/>
                <a:gd name="connsiteX0" fmla="*/ 38500 w 2637322"/>
                <a:gd name="connsiteY0" fmla="*/ 0 h 895151"/>
                <a:gd name="connsiteX1" fmla="*/ 2637322 w 2637322"/>
                <a:gd name="connsiteY1" fmla="*/ 9626 h 895151"/>
                <a:gd name="connsiteX2" fmla="*/ 1905802 w 2637322"/>
                <a:gd name="connsiteY2" fmla="*/ 866275 h 895151"/>
                <a:gd name="connsiteX3" fmla="*/ 0 w 2637322"/>
                <a:gd name="connsiteY3" fmla="*/ 895151 h 895151"/>
                <a:gd name="connsiteX0" fmla="*/ 38500 w 2637322"/>
                <a:gd name="connsiteY0" fmla="*/ 0 h 895151"/>
                <a:gd name="connsiteX1" fmla="*/ 2637322 w 2637322"/>
                <a:gd name="connsiteY1" fmla="*/ 9626 h 895151"/>
                <a:gd name="connsiteX2" fmla="*/ 1905802 w 2637322"/>
                <a:gd name="connsiteY2" fmla="*/ 866275 h 895151"/>
                <a:gd name="connsiteX3" fmla="*/ 0 w 2637322"/>
                <a:gd name="connsiteY3" fmla="*/ 895151 h 895151"/>
                <a:gd name="connsiteX0" fmla="*/ 38500 w 2637322"/>
                <a:gd name="connsiteY0" fmla="*/ 0 h 895151"/>
                <a:gd name="connsiteX1" fmla="*/ 2637322 w 2637322"/>
                <a:gd name="connsiteY1" fmla="*/ 9626 h 895151"/>
                <a:gd name="connsiteX2" fmla="*/ 1933869 w 2637322"/>
                <a:gd name="connsiteY2" fmla="*/ 798720 h 895151"/>
                <a:gd name="connsiteX3" fmla="*/ 0 w 2637322"/>
                <a:gd name="connsiteY3" fmla="*/ 895151 h 895151"/>
                <a:gd name="connsiteX0" fmla="*/ 0 w 2598822"/>
                <a:gd name="connsiteY0" fmla="*/ 0 h 817967"/>
                <a:gd name="connsiteX1" fmla="*/ 2598822 w 2598822"/>
                <a:gd name="connsiteY1" fmla="*/ 9626 h 817967"/>
                <a:gd name="connsiteX2" fmla="*/ 1895369 w 2598822"/>
                <a:gd name="connsiteY2" fmla="*/ 798720 h 817967"/>
                <a:gd name="connsiteX3" fmla="*/ 38470 w 2598822"/>
                <a:gd name="connsiteY3" fmla="*/ 817967 h 817967"/>
                <a:gd name="connsiteX0" fmla="*/ 28879 w 2560352"/>
                <a:gd name="connsiteY0" fmla="*/ 0 h 808343"/>
                <a:gd name="connsiteX1" fmla="*/ 2560352 w 2560352"/>
                <a:gd name="connsiteY1" fmla="*/ 2 h 808343"/>
                <a:gd name="connsiteX2" fmla="*/ 1856899 w 2560352"/>
                <a:gd name="connsiteY2" fmla="*/ 789096 h 808343"/>
                <a:gd name="connsiteX3" fmla="*/ 0 w 2560352"/>
                <a:gd name="connsiteY3" fmla="*/ 808343 h 808343"/>
              </a:gdLst>
              <a:ahLst/>
              <a:cxnLst>
                <a:cxn ang="0">
                  <a:pos x="connsiteX0" y="connsiteY0"/>
                </a:cxn>
                <a:cxn ang="0">
                  <a:pos x="connsiteX1" y="connsiteY1"/>
                </a:cxn>
                <a:cxn ang="0">
                  <a:pos x="connsiteX2" y="connsiteY2"/>
                </a:cxn>
                <a:cxn ang="0">
                  <a:pos x="connsiteX3" y="connsiteY3"/>
                </a:cxn>
              </a:cxnLst>
              <a:rect l="l" t="t" r="r" b="b"/>
              <a:pathLst>
                <a:path w="2560352" h="808343">
                  <a:moveTo>
                    <a:pt x="28879" y="0"/>
                  </a:moveTo>
                  <a:lnTo>
                    <a:pt x="2560352" y="2"/>
                  </a:lnTo>
                  <a:lnTo>
                    <a:pt x="1856899" y="789096"/>
                  </a:lnTo>
                  <a:lnTo>
                    <a:pt x="0" y="808343"/>
                  </a:ln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四角形吹き出し 34"/>
            <p:cNvSpPr/>
            <p:nvPr/>
          </p:nvSpPr>
          <p:spPr>
            <a:xfrm>
              <a:off x="6804247" y="4132263"/>
              <a:ext cx="696913" cy="342900"/>
            </a:xfrm>
            <a:prstGeom prst="wedgeRectCallout">
              <a:avLst>
                <a:gd name="adj1" fmla="val -5380"/>
                <a:gd name="adj2" fmla="val 190014"/>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50" dirty="0">
                  <a:solidFill>
                    <a:schemeClr val="tx1"/>
                  </a:solidFill>
                </a:rPr>
                <a:t>粘土層</a:t>
              </a:r>
            </a:p>
          </p:txBody>
        </p:sp>
        <p:sp>
          <p:nvSpPr>
            <p:cNvPr id="2" name="角丸四角形 1"/>
            <p:cNvSpPr/>
            <p:nvPr/>
          </p:nvSpPr>
          <p:spPr>
            <a:xfrm>
              <a:off x="5835650" y="5178425"/>
              <a:ext cx="938213" cy="360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廃棄物</a:t>
              </a:r>
            </a:p>
          </p:txBody>
        </p:sp>
      </p:grpSp>
      <p:sp>
        <p:nvSpPr>
          <p:cNvPr id="25" name="正方形/長方形 24"/>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
        <p:nvSpPr>
          <p:cNvPr id="26" name="正方形/長方形 3"/>
          <p:cNvSpPr>
            <a:spLocks noChangeArrowheads="1"/>
          </p:cNvSpPr>
          <p:nvPr/>
        </p:nvSpPr>
        <p:spPr bwMode="auto">
          <a:xfrm>
            <a:off x="141289" y="5445224"/>
            <a:ext cx="48519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ja-JP" altLang="en-US" sz="1200" dirty="0" smtClean="0">
                <a:latin typeface="ＭＳ ゴシック" panose="020B0609070205080204" pitchFamily="49" charset="-128"/>
                <a:ea typeface="ＭＳ ゴシック" panose="020B0609070205080204" pitchFamily="49" charset="-128"/>
                <a:cs typeface="Meiryo UI" panose="020B0604030504040204" pitchFamily="50" charset="-128"/>
              </a:rPr>
              <a:t>　堺</a:t>
            </a:r>
            <a:r>
              <a:rPr lang="ja-JP" altLang="en-US" sz="1200" dirty="0">
                <a:latin typeface="ＭＳ ゴシック" panose="020B0609070205080204" pitchFamily="49" charset="-128"/>
                <a:ea typeface="ＭＳ ゴシック" panose="020B0609070205080204" pitchFamily="49" charset="-128"/>
                <a:cs typeface="Meiryo UI" panose="020B0604030504040204" pitchFamily="50" charset="-128"/>
              </a:rPr>
              <a:t>第７－３区は、区割堤及び粘土層で廃棄物を包む「ポンド工法</a:t>
            </a:r>
            <a:r>
              <a:rPr lang="ja-JP" altLang="en-US" sz="1200" dirty="0" smtClean="0">
                <a:latin typeface="ＭＳ ゴシック" panose="020B0609070205080204" pitchFamily="49" charset="-128"/>
                <a:ea typeface="ＭＳ ゴシック" panose="020B0609070205080204" pitchFamily="49" charset="-128"/>
                <a:cs typeface="Meiryo UI" panose="020B0604030504040204" pitchFamily="50" charset="-128"/>
              </a:rPr>
              <a:t>」を</a:t>
            </a:r>
            <a:r>
              <a:rPr lang="ja-JP" altLang="en-US" sz="1200" dirty="0">
                <a:latin typeface="ＭＳ ゴシック" panose="020B0609070205080204" pitchFamily="49" charset="-128"/>
                <a:ea typeface="ＭＳ ゴシック" panose="020B0609070205080204" pitchFamily="49" charset="-128"/>
                <a:cs typeface="Meiryo UI" panose="020B0604030504040204" pitchFamily="50" charset="-128"/>
              </a:rPr>
              <a:t>採用している。</a:t>
            </a:r>
            <a:endParaRPr lang="en-US" altLang="ja-JP" sz="12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200" dirty="0" smtClean="0"/>
              <a:t>　護岸</a:t>
            </a:r>
            <a:r>
              <a:rPr lang="ja-JP" altLang="en-US" sz="1200" dirty="0"/>
              <a:t>の変位量が大きい場合でも、護岸背後の区割堤（幅</a:t>
            </a:r>
            <a:r>
              <a:rPr lang="en-US" altLang="ja-JP" sz="1200" dirty="0"/>
              <a:t>35m</a:t>
            </a:r>
            <a:r>
              <a:rPr lang="ja-JP" altLang="en-US" sz="1200" dirty="0"/>
              <a:t>）の</a:t>
            </a:r>
            <a:r>
              <a:rPr lang="ja-JP" altLang="en-US" sz="1200" dirty="0" smtClean="0"/>
              <a:t>、さらに</a:t>
            </a:r>
            <a:r>
              <a:rPr lang="ja-JP" altLang="en-US" sz="1200" dirty="0"/>
              <a:t>その背後に位置する盛上がり粘土が破壊しない限り廃棄物</a:t>
            </a:r>
            <a:r>
              <a:rPr lang="ja-JP" altLang="en-US" sz="1200" dirty="0" smtClean="0"/>
              <a:t>の漏れ出し</a:t>
            </a:r>
            <a:r>
              <a:rPr lang="ja-JP" altLang="en-US" sz="1200" dirty="0"/>
              <a:t>はないと考える。</a:t>
            </a:r>
            <a:endParaRPr lang="en-US" altLang="ja-JP" sz="1200" b="1"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Tree>
    <p:extLst>
      <p:ext uri="{BB962C8B-B14F-4D97-AF65-F5344CB8AC3E}">
        <p14:creationId xmlns:p14="http://schemas.microsoft.com/office/powerpoint/2010/main" val="1281231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548680"/>
            <a:ext cx="9104313"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rIns="72000"/>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堺泉北港（汐見沖地区）廃棄物埋立護岸の詳細耐震点検</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600"/>
              </a:lnSpc>
              <a:spcBef>
                <a:spcPts val="0"/>
              </a:spcBef>
              <a:spcAft>
                <a:spcPts val="0"/>
              </a:spcAft>
              <a:defRPr/>
            </a:pPr>
            <a:endParaRPr lang="en-US" altLang="ja-JP" sz="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■廃棄物埋立護岸の目的</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廃棄物</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海面処理場を形成し、高潮、津波及び</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波浪に</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対して、処分</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場内</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及び</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背後地を防護</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堺泉北港（汐見沖地区）廃棄物</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処分場の概要</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近畿圏（</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168</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市町村）から発生する廃棄物の最終処分を行い、</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埋立てた土地を活用して港湾機能の整備を図るもの（大阪湾フェニッ</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クス計画）。</a:t>
            </a: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処分場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には、陸上残土、がれき類、浚渫土砂等を受入れ</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安定型区画（約</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140ha</a:t>
            </a:r>
            <a:r>
              <a:rPr lang="ja-JP" altLang="en-US" sz="12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と焼却灰、鉱</a:t>
            </a:r>
            <a:r>
              <a:rPr lang="ja-JP" altLang="en-US" sz="12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さい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、汚泥等を</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受入れる管理型区画（約</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65ha</a:t>
            </a:r>
            <a:r>
              <a:rPr lang="ja-JP" altLang="en-US" sz="12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1,080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万㎥）がある。管理型区画</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は廃棄物</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及び保有水が漏れ出さないように矢板を打ち込んでいる。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■照査基準</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H19.7</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港湾の施設の技術上の基準・</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同解説</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管理型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廃棄物埋立護岸設計・施工・監理</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ﾏﾆｭｱﾙ</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・廃棄物</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の処理及び清掃に関する法律</a:t>
            </a: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・一般</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廃棄物の最終処分場に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及び産業</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廃棄物</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最終</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処分場に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係る技術上</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の基準を定める省令</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■点検の考え方</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照査対象範囲　廃棄物埋立護岸（管理型区画）Ｌ＝約</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≪求める耐震性≫</a:t>
            </a: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南海トラフ巨大地震対して、護岸自体は変形しても、海面処分場内</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の廃棄物及び保有水が外部に流出あるいは浸出しない</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36512" y="-5358"/>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a:bodyPr>
          <a:lstStyle/>
          <a:p>
            <a:pPr fontAlgn="auto">
              <a:spcBef>
                <a:spcPts val="0"/>
              </a:spcBef>
              <a:spcAft>
                <a:spcPts val="0"/>
              </a:spcAft>
              <a:defRPr/>
            </a:pPr>
            <a:r>
              <a:rPr lang="ja-JP" altLang="en-US" sz="2400" b="1" dirty="0">
                <a:solidFill>
                  <a:schemeClr val="bg1"/>
                </a:solidFill>
                <a:latin typeface="+mn-ea"/>
              </a:rPr>
              <a:t>１－１　堤外施設（護岸・防波堤）の詳細耐震点検に</a:t>
            </a:r>
            <a:r>
              <a:rPr lang="ja-JP" altLang="en-US" sz="2400" b="1" dirty="0" smtClean="0">
                <a:solidFill>
                  <a:schemeClr val="bg1"/>
                </a:solidFill>
                <a:latin typeface="+mn-ea"/>
              </a:rPr>
              <a:t>ついて</a:t>
            </a:r>
            <a:r>
              <a:rPr lang="ja-JP" altLang="en-US" sz="2400" b="1" dirty="0" smtClean="0">
                <a:solidFill>
                  <a:schemeClr val="bg1"/>
                </a:solidFill>
              </a:rPr>
              <a:t>　（前回資料）</a:t>
            </a:r>
            <a:endParaRPr lang="en-US" altLang="ja-JP" sz="2400" b="1" dirty="0" smtClean="0">
              <a:solidFill>
                <a:schemeClr val="bg1"/>
              </a:solidFill>
            </a:endParaRPr>
          </a:p>
        </p:txBody>
      </p:sp>
      <p:pic>
        <p:nvPicPr>
          <p:cNvPr id="512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177" t="9277"/>
          <a:stretch/>
        </p:blipFill>
        <p:spPr bwMode="auto">
          <a:xfrm>
            <a:off x="5292079" y="595313"/>
            <a:ext cx="3691751" cy="189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グループ化 2"/>
          <p:cNvGrpSpPr/>
          <p:nvPr/>
        </p:nvGrpSpPr>
        <p:grpSpPr>
          <a:xfrm>
            <a:off x="5246563" y="2636838"/>
            <a:ext cx="3676650" cy="2209800"/>
            <a:chOff x="5246563" y="2636838"/>
            <a:chExt cx="3676650" cy="2209800"/>
          </a:xfrm>
        </p:grpSpPr>
        <p:pic>
          <p:nvPicPr>
            <p:cNvPr id="5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563" y="2636838"/>
              <a:ext cx="36766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フリーフォーム 1"/>
            <p:cNvSpPr/>
            <p:nvPr/>
          </p:nvSpPr>
          <p:spPr bwMode="auto">
            <a:xfrm>
              <a:off x="5659313" y="3427413"/>
              <a:ext cx="2381250" cy="1266825"/>
            </a:xfrm>
            <a:custGeom>
              <a:avLst/>
              <a:gdLst>
                <a:gd name="connsiteX0" fmla="*/ 2381250 w 2381250"/>
                <a:gd name="connsiteY0" fmla="*/ 581025 h 1266825"/>
                <a:gd name="connsiteX1" fmla="*/ 2190750 w 2381250"/>
                <a:gd name="connsiteY1" fmla="*/ 666750 h 1266825"/>
                <a:gd name="connsiteX2" fmla="*/ 2371725 w 2381250"/>
                <a:gd name="connsiteY2" fmla="*/ 828675 h 1266825"/>
                <a:gd name="connsiteX3" fmla="*/ 1181100 w 2381250"/>
                <a:gd name="connsiteY3" fmla="*/ 1266825 h 1266825"/>
                <a:gd name="connsiteX4" fmla="*/ 0 w 2381250"/>
                <a:gd name="connsiteY4" fmla="*/ 47625 h 1266825"/>
                <a:gd name="connsiteX5" fmla="*/ 285750 w 2381250"/>
                <a:gd name="connsiteY5" fmla="*/ 0 h 1266825"/>
                <a:gd name="connsiteX6" fmla="*/ 1628775 w 2381250"/>
                <a:gd name="connsiteY6" fmla="*/ 57150 h 1266825"/>
                <a:gd name="connsiteX7" fmla="*/ 1628775 w 2381250"/>
                <a:gd name="connsiteY7" fmla="*/ 57150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0" h="1266825">
                  <a:moveTo>
                    <a:pt x="2381250" y="581025"/>
                  </a:moveTo>
                  <a:lnTo>
                    <a:pt x="2190750" y="666750"/>
                  </a:lnTo>
                  <a:lnTo>
                    <a:pt x="2371725" y="828675"/>
                  </a:lnTo>
                  <a:lnTo>
                    <a:pt x="1181100" y="1266825"/>
                  </a:lnTo>
                  <a:lnTo>
                    <a:pt x="0" y="47625"/>
                  </a:lnTo>
                  <a:lnTo>
                    <a:pt x="285750" y="0"/>
                  </a:lnTo>
                  <a:lnTo>
                    <a:pt x="1628775" y="57150"/>
                  </a:lnTo>
                  <a:lnTo>
                    <a:pt x="1628775" y="57150"/>
                  </a:ln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26" name="正方形/長方形 2"/>
            <p:cNvSpPr>
              <a:spLocks noChangeArrowheads="1"/>
            </p:cNvSpPr>
            <p:nvPr/>
          </p:nvSpPr>
          <p:spPr bwMode="auto">
            <a:xfrm>
              <a:off x="5606975" y="3008313"/>
              <a:ext cx="1171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00" dirty="0">
                  <a:solidFill>
                    <a:schemeClr val="bg1"/>
                  </a:solidFill>
                  <a:latin typeface="メイリオ" pitchFamily="50" charset="-128"/>
                  <a:ea typeface="メイリオ" pitchFamily="50" charset="-128"/>
                  <a:cs typeface="メイリオ" pitchFamily="50" charset="-128"/>
                </a:rPr>
                <a:t>廃棄物埋立護岸</a:t>
              </a:r>
              <a:endParaRPr lang="ja-JP" altLang="en-US" sz="1100" dirty="0">
                <a:solidFill>
                  <a:schemeClr val="bg1"/>
                </a:solidFill>
              </a:endParaRPr>
            </a:p>
          </p:txBody>
        </p:sp>
        <p:sp>
          <p:nvSpPr>
            <p:cNvPr id="4" name="フリーフォーム 3"/>
            <p:cNvSpPr/>
            <p:nvPr/>
          </p:nvSpPr>
          <p:spPr>
            <a:xfrm>
              <a:off x="6355657" y="3790950"/>
              <a:ext cx="1583306" cy="436563"/>
            </a:xfrm>
            <a:custGeom>
              <a:avLst/>
              <a:gdLst>
                <a:gd name="connsiteX0" fmla="*/ 0 w 1533525"/>
                <a:gd name="connsiteY0" fmla="*/ 333375 h 333375"/>
                <a:gd name="connsiteX1" fmla="*/ 657225 w 1533525"/>
                <a:gd name="connsiteY1" fmla="*/ 0 h 333375"/>
                <a:gd name="connsiteX2" fmla="*/ 1095375 w 1533525"/>
                <a:gd name="connsiteY2" fmla="*/ 323850 h 333375"/>
                <a:gd name="connsiteX3" fmla="*/ 1371600 w 1533525"/>
                <a:gd name="connsiteY3" fmla="*/ 200025 h 333375"/>
                <a:gd name="connsiteX4" fmla="*/ 1533525 w 1533525"/>
                <a:gd name="connsiteY4" fmla="*/ 323850 h 333375"/>
                <a:gd name="connsiteX0" fmla="*/ 0 w 1533525"/>
                <a:gd name="connsiteY0" fmla="*/ 333375 h 333375"/>
                <a:gd name="connsiteX1" fmla="*/ 657225 w 1533525"/>
                <a:gd name="connsiteY1" fmla="*/ 0 h 333375"/>
                <a:gd name="connsiteX2" fmla="*/ 1095375 w 1533525"/>
                <a:gd name="connsiteY2" fmla="*/ 323850 h 333375"/>
                <a:gd name="connsiteX3" fmla="*/ 1293063 w 1533525"/>
                <a:gd name="connsiteY3" fmla="*/ 233684 h 333375"/>
                <a:gd name="connsiteX4" fmla="*/ 1533525 w 1533525"/>
                <a:gd name="connsiteY4" fmla="*/ 323850 h 333375"/>
                <a:gd name="connsiteX0" fmla="*/ 0 w 1634502"/>
                <a:gd name="connsiteY0" fmla="*/ 333375 h 458486"/>
                <a:gd name="connsiteX1" fmla="*/ 657225 w 1634502"/>
                <a:gd name="connsiteY1" fmla="*/ 0 h 458486"/>
                <a:gd name="connsiteX2" fmla="*/ 1095375 w 1634502"/>
                <a:gd name="connsiteY2" fmla="*/ 323850 h 458486"/>
                <a:gd name="connsiteX3" fmla="*/ 1293063 w 1634502"/>
                <a:gd name="connsiteY3" fmla="*/ 233684 h 458486"/>
                <a:gd name="connsiteX4" fmla="*/ 1634502 w 1634502"/>
                <a:gd name="connsiteY4" fmla="*/ 458486 h 458486"/>
                <a:gd name="connsiteX0" fmla="*/ 0 w 1634502"/>
                <a:gd name="connsiteY0" fmla="*/ 333375 h 458486"/>
                <a:gd name="connsiteX1" fmla="*/ 657225 w 1634502"/>
                <a:gd name="connsiteY1" fmla="*/ 0 h 458486"/>
                <a:gd name="connsiteX2" fmla="*/ 1095375 w 1634502"/>
                <a:gd name="connsiteY2" fmla="*/ 323850 h 458486"/>
                <a:gd name="connsiteX3" fmla="*/ 1293063 w 1634502"/>
                <a:gd name="connsiteY3" fmla="*/ 233684 h 458486"/>
                <a:gd name="connsiteX4" fmla="*/ 1357458 w 1634502"/>
                <a:gd name="connsiteY4" fmla="*/ 236897 h 458486"/>
                <a:gd name="connsiteX5" fmla="*/ 1634502 w 1634502"/>
                <a:gd name="connsiteY5" fmla="*/ 458486 h 458486"/>
                <a:gd name="connsiteX0" fmla="*/ 0 w 1606453"/>
                <a:gd name="connsiteY0" fmla="*/ 333375 h 436047"/>
                <a:gd name="connsiteX1" fmla="*/ 657225 w 1606453"/>
                <a:gd name="connsiteY1" fmla="*/ 0 h 436047"/>
                <a:gd name="connsiteX2" fmla="*/ 1095375 w 1606453"/>
                <a:gd name="connsiteY2" fmla="*/ 323850 h 436047"/>
                <a:gd name="connsiteX3" fmla="*/ 1293063 w 1606453"/>
                <a:gd name="connsiteY3" fmla="*/ 233684 h 436047"/>
                <a:gd name="connsiteX4" fmla="*/ 1357458 w 1606453"/>
                <a:gd name="connsiteY4" fmla="*/ 236897 h 436047"/>
                <a:gd name="connsiteX5" fmla="*/ 1606453 w 1606453"/>
                <a:gd name="connsiteY5" fmla="*/ 436047 h 436047"/>
                <a:gd name="connsiteX0" fmla="*/ 0 w 1590468"/>
                <a:gd name="connsiteY0" fmla="*/ 330181 h 436047"/>
                <a:gd name="connsiteX1" fmla="*/ 641240 w 1590468"/>
                <a:gd name="connsiteY1" fmla="*/ 0 h 436047"/>
                <a:gd name="connsiteX2" fmla="*/ 1079390 w 1590468"/>
                <a:gd name="connsiteY2" fmla="*/ 323850 h 436047"/>
                <a:gd name="connsiteX3" fmla="*/ 1277078 w 1590468"/>
                <a:gd name="connsiteY3" fmla="*/ 233684 h 436047"/>
                <a:gd name="connsiteX4" fmla="*/ 1341473 w 1590468"/>
                <a:gd name="connsiteY4" fmla="*/ 236897 h 436047"/>
                <a:gd name="connsiteX5" fmla="*/ 1590468 w 1590468"/>
                <a:gd name="connsiteY5" fmla="*/ 436047 h 436047"/>
                <a:gd name="connsiteX0" fmla="*/ 0 w 1590468"/>
                <a:gd name="connsiteY0" fmla="*/ 330181 h 436047"/>
                <a:gd name="connsiteX1" fmla="*/ 641240 w 1590468"/>
                <a:gd name="connsiteY1" fmla="*/ 0 h 436047"/>
                <a:gd name="connsiteX2" fmla="*/ 1079390 w 1590468"/>
                <a:gd name="connsiteY2" fmla="*/ 323850 h 436047"/>
                <a:gd name="connsiteX3" fmla="*/ 1277078 w 1590468"/>
                <a:gd name="connsiteY3" fmla="*/ 233684 h 436047"/>
                <a:gd name="connsiteX4" fmla="*/ 1351148 w 1590468"/>
                <a:gd name="connsiteY4" fmla="*/ 246561 h 436047"/>
                <a:gd name="connsiteX5" fmla="*/ 1590468 w 1590468"/>
                <a:gd name="connsiteY5" fmla="*/ 436047 h 436047"/>
                <a:gd name="connsiteX0" fmla="*/ 0 w 1590468"/>
                <a:gd name="connsiteY0" fmla="*/ 330181 h 436047"/>
                <a:gd name="connsiteX1" fmla="*/ 641240 w 1590468"/>
                <a:gd name="connsiteY1" fmla="*/ 0 h 436047"/>
                <a:gd name="connsiteX2" fmla="*/ 1079390 w 1590468"/>
                <a:gd name="connsiteY2" fmla="*/ 323850 h 436047"/>
                <a:gd name="connsiteX3" fmla="*/ 1257726 w 1590468"/>
                <a:gd name="connsiteY3" fmla="*/ 243349 h 436047"/>
                <a:gd name="connsiteX4" fmla="*/ 1351148 w 1590468"/>
                <a:gd name="connsiteY4" fmla="*/ 246561 h 436047"/>
                <a:gd name="connsiteX5" fmla="*/ 1590468 w 1590468"/>
                <a:gd name="connsiteY5" fmla="*/ 436047 h 436047"/>
                <a:gd name="connsiteX0" fmla="*/ 0 w 1590468"/>
                <a:gd name="connsiteY0" fmla="*/ 330181 h 436047"/>
                <a:gd name="connsiteX1" fmla="*/ 641240 w 1590468"/>
                <a:gd name="connsiteY1" fmla="*/ 0 h 436047"/>
                <a:gd name="connsiteX2" fmla="*/ 1079390 w 1590468"/>
                <a:gd name="connsiteY2" fmla="*/ 323850 h 436047"/>
                <a:gd name="connsiteX3" fmla="*/ 1260145 w 1590468"/>
                <a:gd name="connsiteY3" fmla="*/ 240933 h 436047"/>
                <a:gd name="connsiteX4" fmla="*/ 1351148 w 1590468"/>
                <a:gd name="connsiteY4" fmla="*/ 246561 h 436047"/>
                <a:gd name="connsiteX5" fmla="*/ 1590468 w 1590468"/>
                <a:gd name="connsiteY5" fmla="*/ 436047 h 436047"/>
                <a:gd name="connsiteX0" fmla="*/ 0 w 1583210"/>
                <a:gd name="connsiteY0" fmla="*/ 332597 h 436047"/>
                <a:gd name="connsiteX1" fmla="*/ 633982 w 1583210"/>
                <a:gd name="connsiteY1" fmla="*/ 0 h 436047"/>
                <a:gd name="connsiteX2" fmla="*/ 1072132 w 1583210"/>
                <a:gd name="connsiteY2" fmla="*/ 323850 h 436047"/>
                <a:gd name="connsiteX3" fmla="*/ 1252887 w 1583210"/>
                <a:gd name="connsiteY3" fmla="*/ 240933 h 436047"/>
                <a:gd name="connsiteX4" fmla="*/ 1343890 w 1583210"/>
                <a:gd name="connsiteY4" fmla="*/ 246561 h 436047"/>
                <a:gd name="connsiteX5" fmla="*/ 1583210 w 1583210"/>
                <a:gd name="connsiteY5" fmla="*/ 436047 h 43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3210" h="436047">
                  <a:moveTo>
                    <a:pt x="0" y="332597"/>
                  </a:moveTo>
                  <a:lnTo>
                    <a:pt x="633982" y="0"/>
                  </a:lnTo>
                  <a:lnTo>
                    <a:pt x="1072132" y="323850"/>
                  </a:lnTo>
                  <a:lnTo>
                    <a:pt x="1252887" y="240933"/>
                  </a:lnTo>
                  <a:cubicBezTo>
                    <a:pt x="1289088" y="228311"/>
                    <a:pt x="1286983" y="209094"/>
                    <a:pt x="1343890" y="246561"/>
                  </a:cubicBezTo>
                  <a:cubicBezTo>
                    <a:pt x="1400797" y="284028"/>
                    <a:pt x="1529556" y="400985"/>
                    <a:pt x="1583210" y="436047"/>
                  </a:cubicBezTo>
                </a:path>
              </a:pathLst>
            </a:custGeom>
            <a:noFill/>
            <a:ln cap="rnd">
              <a:solidFill>
                <a:srgbClr val="FF0000"/>
              </a:solidFill>
              <a:prstDash val="dash"/>
            </a:ln>
            <a:effectLst>
              <a:glow rad="25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58" name="正方形/長方形 2"/>
            <p:cNvSpPr>
              <a:spLocks noChangeArrowheads="1"/>
            </p:cNvSpPr>
            <p:nvPr/>
          </p:nvSpPr>
          <p:spPr bwMode="auto">
            <a:xfrm>
              <a:off x="5613325" y="2822575"/>
              <a:ext cx="466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00" dirty="0">
                  <a:solidFill>
                    <a:schemeClr val="bg1"/>
                  </a:solidFill>
                </a:rPr>
                <a:t>矢板</a:t>
              </a:r>
            </a:p>
          </p:txBody>
        </p:sp>
        <p:sp>
          <p:nvSpPr>
            <p:cNvPr id="5159" name="正方形/長方形 2"/>
            <p:cNvSpPr>
              <a:spLocks noChangeArrowheads="1"/>
            </p:cNvSpPr>
            <p:nvPr/>
          </p:nvSpPr>
          <p:spPr bwMode="auto">
            <a:xfrm>
              <a:off x="6284788" y="3501008"/>
              <a:ext cx="954107" cy="276999"/>
            </a:xfrm>
            <a:prstGeom prst="rect">
              <a:avLst/>
            </a:prstGeom>
            <a:noFill/>
            <a:ln>
              <a:noFill/>
            </a:ln>
            <a:effectLst>
              <a:glow rad="127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200" b="1" dirty="0">
                  <a:effectLst>
                    <a:glow rad="38100">
                      <a:schemeClr val="bg1"/>
                    </a:glow>
                  </a:effectLst>
                  <a:latin typeface="Meiryo UI" panose="020B0604030504040204" pitchFamily="50" charset="-128"/>
                  <a:ea typeface="Meiryo UI" panose="020B0604030504040204" pitchFamily="50" charset="-128"/>
                  <a:cs typeface="Meiryo UI" panose="020B0604030504040204" pitchFamily="50" charset="-128"/>
                </a:rPr>
                <a:t>安定型区画</a:t>
              </a:r>
            </a:p>
          </p:txBody>
        </p:sp>
        <p:sp>
          <p:nvSpPr>
            <p:cNvPr id="5160" name="正方形/長方形 2"/>
            <p:cNvSpPr>
              <a:spLocks noChangeArrowheads="1"/>
            </p:cNvSpPr>
            <p:nvPr/>
          </p:nvSpPr>
          <p:spPr bwMode="auto">
            <a:xfrm>
              <a:off x="6607834" y="4121964"/>
              <a:ext cx="9541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200" b="1" dirty="0">
                  <a:effectLst>
                    <a:glow rad="38100">
                      <a:schemeClr val="bg1"/>
                    </a:glow>
                  </a:effectLst>
                  <a:latin typeface="Meiryo UI" panose="020B0604030504040204" pitchFamily="50" charset="-128"/>
                  <a:ea typeface="Meiryo UI" panose="020B0604030504040204" pitchFamily="50" charset="-128"/>
                  <a:cs typeface="Meiryo UI" panose="020B0604030504040204" pitchFamily="50" charset="-128"/>
                </a:rPr>
                <a:t>管理型区画</a:t>
              </a:r>
            </a:p>
          </p:txBody>
        </p:sp>
        <p:cxnSp>
          <p:nvCxnSpPr>
            <p:cNvPr id="19" name="直線コネクタ 18"/>
            <p:cNvCxnSpPr/>
            <p:nvPr/>
          </p:nvCxnSpPr>
          <p:spPr>
            <a:xfrm>
              <a:off x="7931026" y="4102100"/>
              <a:ext cx="17938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8119938" y="4271963"/>
              <a:ext cx="1793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7983413" y="4092575"/>
              <a:ext cx="223838" cy="173038"/>
            </a:xfrm>
            <a:prstGeom prst="straightConnector1">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164" name="正方形/長方形 2"/>
            <p:cNvSpPr>
              <a:spLocks noChangeArrowheads="1"/>
            </p:cNvSpPr>
            <p:nvPr/>
          </p:nvSpPr>
          <p:spPr bwMode="auto">
            <a:xfrm>
              <a:off x="8115176" y="4076700"/>
              <a:ext cx="7254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900">
                  <a:solidFill>
                    <a:schemeClr val="bg1"/>
                  </a:solidFill>
                </a:rPr>
                <a:t>南（２）護岸</a:t>
              </a:r>
            </a:p>
          </p:txBody>
        </p:sp>
        <p:cxnSp>
          <p:nvCxnSpPr>
            <p:cNvPr id="37" name="直線コネクタ 36"/>
            <p:cNvCxnSpPr/>
            <p:nvPr/>
          </p:nvCxnSpPr>
          <p:spPr>
            <a:xfrm>
              <a:off x="8080251" y="4300538"/>
              <a:ext cx="130175" cy="10318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7500813" y="4492625"/>
              <a:ext cx="165100" cy="103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881688" y="4718050"/>
              <a:ext cx="179388" cy="11906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7562726" y="4318000"/>
              <a:ext cx="550862" cy="217488"/>
            </a:xfrm>
            <a:prstGeom prst="straightConnector1">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6927726" y="4535488"/>
              <a:ext cx="635000" cy="214312"/>
            </a:xfrm>
            <a:prstGeom prst="straightConnector1">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170" name="正方形/長方形 2"/>
            <p:cNvSpPr>
              <a:spLocks noChangeArrowheads="1"/>
            </p:cNvSpPr>
            <p:nvPr/>
          </p:nvSpPr>
          <p:spPr bwMode="auto">
            <a:xfrm>
              <a:off x="7681788" y="4397375"/>
              <a:ext cx="723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900">
                  <a:solidFill>
                    <a:schemeClr val="bg1"/>
                  </a:solidFill>
                </a:rPr>
                <a:t>南（３）護岸</a:t>
              </a:r>
            </a:p>
          </p:txBody>
        </p:sp>
        <p:sp>
          <p:nvSpPr>
            <p:cNvPr id="5171" name="正方形/長方形 2"/>
            <p:cNvSpPr>
              <a:spLocks noChangeArrowheads="1"/>
            </p:cNvSpPr>
            <p:nvPr/>
          </p:nvSpPr>
          <p:spPr bwMode="auto">
            <a:xfrm>
              <a:off x="7110288" y="4591050"/>
              <a:ext cx="723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900">
                  <a:solidFill>
                    <a:schemeClr val="bg1"/>
                  </a:solidFill>
                </a:rPr>
                <a:t>南（４）護岸</a:t>
              </a:r>
            </a:p>
          </p:txBody>
        </p:sp>
        <p:sp>
          <p:nvSpPr>
            <p:cNvPr id="5172" name="正方形/長方形 2"/>
            <p:cNvSpPr>
              <a:spLocks noChangeArrowheads="1"/>
            </p:cNvSpPr>
            <p:nvPr/>
          </p:nvSpPr>
          <p:spPr bwMode="auto">
            <a:xfrm>
              <a:off x="5889501" y="4398963"/>
              <a:ext cx="7254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900">
                  <a:solidFill>
                    <a:schemeClr val="bg1"/>
                  </a:solidFill>
                </a:rPr>
                <a:t>西（１）護岸</a:t>
              </a:r>
            </a:p>
          </p:txBody>
        </p:sp>
        <p:cxnSp>
          <p:nvCxnSpPr>
            <p:cNvPr id="52" name="直線コネクタ 51"/>
            <p:cNvCxnSpPr/>
            <p:nvPr/>
          </p:nvCxnSpPr>
          <p:spPr>
            <a:xfrm>
              <a:off x="5265613" y="3127375"/>
              <a:ext cx="39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5267201" y="2938463"/>
              <a:ext cx="392112" cy="0"/>
            </a:xfrm>
            <a:prstGeom prst="line">
              <a:avLst/>
            </a:prstGeom>
            <a:ln w="31750">
              <a:solidFill>
                <a:srgbClr val="FF0000"/>
              </a:solidFill>
              <a:prstDash val="sysDash"/>
            </a:ln>
            <a:effectLst>
              <a:glow rad="25400">
                <a:schemeClr val="tx1"/>
              </a:glow>
            </a:effectLst>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V="1">
              <a:off x="6135563" y="4178300"/>
              <a:ext cx="149225" cy="8731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6662613" y="4711700"/>
              <a:ext cx="150813" cy="857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H="1" flipV="1">
              <a:off x="6229226" y="4192588"/>
              <a:ext cx="530225" cy="525462"/>
            </a:xfrm>
            <a:prstGeom prst="straightConnector1">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2" name="フリーフォーム 31"/>
            <p:cNvSpPr/>
            <p:nvPr/>
          </p:nvSpPr>
          <p:spPr>
            <a:xfrm>
              <a:off x="6380462" y="4142032"/>
              <a:ext cx="1556684" cy="493501"/>
            </a:xfrm>
            <a:custGeom>
              <a:avLst/>
              <a:gdLst>
                <a:gd name="connsiteX0" fmla="*/ 0 w 1533525"/>
                <a:gd name="connsiteY0" fmla="*/ 333375 h 333375"/>
                <a:gd name="connsiteX1" fmla="*/ 657225 w 1533525"/>
                <a:gd name="connsiteY1" fmla="*/ 0 h 333375"/>
                <a:gd name="connsiteX2" fmla="*/ 1095375 w 1533525"/>
                <a:gd name="connsiteY2" fmla="*/ 323850 h 333375"/>
                <a:gd name="connsiteX3" fmla="*/ 1371600 w 1533525"/>
                <a:gd name="connsiteY3" fmla="*/ 200025 h 333375"/>
                <a:gd name="connsiteX4" fmla="*/ 1533525 w 1533525"/>
                <a:gd name="connsiteY4" fmla="*/ 323850 h 333375"/>
                <a:gd name="connsiteX0" fmla="*/ 0 w 1533525"/>
                <a:gd name="connsiteY0" fmla="*/ 333375 h 333375"/>
                <a:gd name="connsiteX1" fmla="*/ 657225 w 1533525"/>
                <a:gd name="connsiteY1" fmla="*/ 0 h 333375"/>
                <a:gd name="connsiteX2" fmla="*/ 1095375 w 1533525"/>
                <a:gd name="connsiteY2" fmla="*/ 323850 h 333375"/>
                <a:gd name="connsiteX3" fmla="*/ 1293063 w 1533525"/>
                <a:gd name="connsiteY3" fmla="*/ 233684 h 333375"/>
                <a:gd name="connsiteX4" fmla="*/ 1533525 w 1533525"/>
                <a:gd name="connsiteY4" fmla="*/ 323850 h 333375"/>
                <a:gd name="connsiteX0" fmla="*/ 0 w 1634502"/>
                <a:gd name="connsiteY0" fmla="*/ 333375 h 458486"/>
                <a:gd name="connsiteX1" fmla="*/ 657225 w 1634502"/>
                <a:gd name="connsiteY1" fmla="*/ 0 h 458486"/>
                <a:gd name="connsiteX2" fmla="*/ 1095375 w 1634502"/>
                <a:gd name="connsiteY2" fmla="*/ 323850 h 458486"/>
                <a:gd name="connsiteX3" fmla="*/ 1293063 w 1634502"/>
                <a:gd name="connsiteY3" fmla="*/ 233684 h 458486"/>
                <a:gd name="connsiteX4" fmla="*/ 1634502 w 1634502"/>
                <a:gd name="connsiteY4" fmla="*/ 458486 h 458486"/>
                <a:gd name="connsiteX0" fmla="*/ 0 w 1634502"/>
                <a:gd name="connsiteY0" fmla="*/ 333375 h 458486"/>
                <a:gd name="connsiteX1" fmla="*/ 657225 w 1634502"/>
                <a:gd name="connsiteY1" fmla="*/ 0 h 458486"/>
                <a:gd name="connsiteX2" fmla="*/ 1095375 w 1634502"/>
                <a:gd name="connsiteY2" fmla="*/ 323850 h 458486"/>
                <a:gd name="connsiteX3" fmla="*/ 1293063 w 1634502"/>
                <a:gd name="connsiteY3" fmla="*/ 233684 h 458486"/>
                <a:gd name="connsiteX4" fmla="*/ 1357458 w 1634502"/>
                <a:gd name="connsiteY4" fmla="*/ 236897 h 458486"/>
                <a:gd name="connsiteX5" fmla="*/ 1634502 w 1634502"/>
                <a:gd name="connsiteY5" fmla="*/ 458486 h 458486"/>
                <a:gd name="connsiteX0" fmla="*/ 0 w 1606453"/>
                <a:gd name="connsiteY0" fmla="*/ 333375 h 436047"/>
                <a:gd name="connsiteX1" fmla="*/ 657225 w 1606453"/>
                <a:gd name="connsiteY1" fmla="*/ 0 h 436047"/>
                <a:gd name="connsiteX2" fmla="*/ 1095375 w 1606453"/>
                <a:gd name="connsiteY2" fmla="*/ 323850 h 436047"/>
                <a:gd name="connsiteX3" fmla="*/ 1293063 w 1606453"/>
                <a:gd name="connsiteY3" fmla="*/ 233684 h 436047"/>
                <a:gd name="connsiteX4" fmla="*/ 1357458 w 1606453"/>
                <a:gd name="connsiteY4" fmla="*/ 236897 h 436047"/>
                <a:gd name="connsiteX5" fmla="*/ 1606453 w 1606453"/>
                <a:gd name="connsiteY5" fmla="*/ 436047 h 436047"/>
                <a:gd name="connsiteX0" fmla="*/ 0 w 1741088"/>
                <a:gd name="connsiteY0" fmla="*/ 193130 h 436047"/>
                <a:gd name="connsiteX1" fmla="*/ 791860 w 1741088"/>
                <a:gd name="connsiteY1" fmla="*/ 0 h 436047"/>
                <a:gd name="connsiteX2" fmla="*/ 1230010 w 1741088"/>
                <a:gd name="connsiteY2" fmla="*/ 323850 h 436047"/>
                <a:gd name="connsiteX3" fmla="*/ 1427698 w 1741088"/>
                <a:gd name="connsiteY3" fmla="*/ 233684 h 436047"/>
                <a:gd name="connsiteX4" fmla="*/ 1492093 w 1741088"/>
                <a:gd name="connsiteY4" fmla="*/ 236897 h 436047"/>
                <a:gd name="connsiteX5" fmla="*/ 1741088 w 1741088"/>
                <a:gd name="connsiteY5" fmla="*/ 436047 h 436047"/>
                <a:gd name="connsiteX0" fmla="*/ 0 w 1741088"/>
                <a:gd name="connsiteY0" fmla="*/ 0 h 508097"/>
                <a:gd name="connsiteX1" fmla="*/ 511369 w 1741088"/>
                <a:gd name="connsiteY1" fmla="*/ 508097 h 508097"/>
                <a:gd name="connsiteX2" fmla="*/ 1230010 w 1741088"/>
                <a:gd name="connsiteY2" fmla="*/ 130720 h 508097"/>
                <a:gd name="connsiteX3" fmla="*/ 1427698 w 1741088"/>
                <a:gd name="connsiteY3" fmla="*/ 40554 h 508097"/>
                <a:gd name="connsiteX4" fmla="*/ 1492093 w 1741088"/>
                <a:gd name="connsiteY4" fmla="*/ 43767 h 508097"/>
                <a:gd name="connsiteX5" fmla="*/ 1741088 w 1741088"/>
                <a:gd name="connsiteY5" fmla="*/ 242917 h 508097"/>
                <a:gd name="connsiteX0" fmla="*/ 0 w 1741088"/>
                <a:gd name="connsiteY0" fmla="*/ 0 h 508097"/>
                <a:gd name="connsiteX1" fmla="*/ 511369 w 1741088"/>
                <a:gd name="connsiteY1" fmla="*/ 508097 h 508097"/>
                <a:gd name="connsiteX2" fmla="*/ 1297328 w 1741088"/>
                <a:gd name="connsiteY2" fmla="*/ 214867 h 508097"/>
                <a:gd name="connsiteX3" fmla="*/ 1427698 w 1741088"/>
                <a:gd name="connsiteY3" fmla="*/ 40554 h 508097"/>
                <a:gd name="connsiteX4" fmla="*/ 1492093 w 1741088"/>
                <a:gd name="connsiteY4" fmla="*/ 43767 h 508097"/>
                <a:gd name="connsiteX5" fmla="*/ 1741088 w 1741088"/>
                <a:gd name="connsiteY5" fmla="*/ 242917 h 508097"/>
                <a:gd name="connsiteX0" fmla="*/ 0 w 1606452"/>
                <a:gd name="connsiteY0" fmla="*/ 0 h 508097"/>
                <a:gd name="connsiteX1" fmla="*/ 511369 w 1606452"/>
                <a:gd name="connsiteY1" fmla="*/ 508097 h 508097"/>
                <a:gd name="connsiteX2" fmla="*/ 1297328 w 1606452"/>
                <a:gd name="connsiteY2" fmla="*/ 214867 h 508097"/>
                <a:gd name="connsiteX3" fmla="*/ 1427698 w 1606452"/>
                <a:gd name="connsiteY3" fmla="*/ 40554 h 508097"/>
                <a:gd name="connsiteX4" fmla="*/ 1492093 w 1606452"/>
                <a:gd name="connsiteY4" fmla="*/ 43767 h 508097"/>
                <a:gd name="connsiteX5" fmla="*/ 1606452 w 1606452"/>
                <a:gd name="connsiteY5" fmla="*/ 102672 h 508097"/>
                <a:gd name="connsiteX0" fmla="*/ 0 w 1606452"/>
                <a:gd name="connsiteY0" fmla="*/ 0 h 508097"/>
                <a:gd name="connsiteX1" fmla="*/ 511369 w 1606452"/>
                <a:gd name="connsiteY1" fmla="*/ 508097 h 508097"/>
                <a:gd name="connsiteX2" fmla="*/ 1297328 w 1606452"/>
                <a:gd name="connsiteY2" fmla="*/ 214867 h 508097"/>
                <a:gd name="connsiteX3" fmla="*/ 1422088 w 1606452"/>
                <a:gd name="connsiteY3" fmla="*/ 158360 h 508097"/>
                <a:gd name="connsiteX4" fmla="*/ 1492093 w 1606452"/>
                <a:gd name="connsiteY4" fmla="*/ 43767 h 508097"/>
                <a:gd name="connsiteX5" fmla="*/ 1606452 w 1606452"/>
                <a:gd name="connsiteY5" fmla="*/ 102672 h 508097"/>
                <a:gd name="connsiteX0" fmla="*/ 0 w 1606452"/>
                <a:gd name="connsiteY0" fmla="*/ 0 h 508097"/>
                <a:gd name="connsiteX1" fmla="*/ 511369 w 1606452"/>
                <a:gd name="connsiteY1" fmla="*/ 508097 h 508097"/>
                <a:gd name="connsiteX2" fmla="*/ 1297328 w 1606452"/>
                <a:gd name="connsiteY2" fmla="*/ 214867 h 508097"/>
                <a:gd name="connsiteX3" fmla="*/ 1422088 w 1606452"/>
                <a:gd name="connsiteY3" fmla="*/ 158360 h 508097"/>
                <a:gd name="connsiteX4" fmla="*/ 1520142 w 1606452"/>
                <a:gd name="connsiteY4" fmla="*/ 116695 h 508097"/>
                <a:gd name="connsiteX5" fmla="*/ 1606452 w 1606452"/>
                <a:gd name="connsiteY5" fmla="*/ 102672 h 508097"/>
                <a:gd name="connsiteX0" fmla="*/ 0 w 1606452"/>
                <a:gd name="connsiteY0" fmla="*/ 0 h 508097"/>
                <a:gd name="connsiteX1" fmla="*/ 511369 w 1606452"/>
                <a:gd name="connsiteY1" fmla="*/ 508097 h 508097"/>
                <a:gd name="connsiteX2" fmla="*/ 1297328 w 1606452"/>
                <a:gd name="connsiteY2" fmla="*/ 214867 h 508097"/>
                <a:gd name="connsiteX3" fmla="*/ 1422088 w 1606452"/>
                <a:gd name="connsiteY3" fmla="*/ 158360 h 508097"/>
                <a:gd name="connsiteX4" fmla="*/ 1606452 w 1606452"/>
                <a:gd name="connsiteY4" fmla="*/ 102672 h 508097"/>
                <a:gd name="connsiteX0" fmla="*/ 0 w 1600057"/>
                <a:gd name="connsiteY0" fmla="*/ 0 h 527284"/>
                <a:gd name="connsiteX1" fmla="*/ 504974 w 1600057"/>
                <a:gd name="connsiteY1" fmla="*/ 527284 h 527284"/>
                <a:gd name="connsiteX2" fmla="*/ 1290933 w 1600057"/>
                <a:gd name="connsiteY2" fmla="*/ 234054 h 527284"/>
                <a:gd name="connsiteX3" fmla="*/ 1415693 w 1600057"/>
                <a:gd name="connsiteY3" fmla="*/ 177547 h 527284"/>
                <a:gd name="connsiteX4" fmla="*/ 1600057 w 1600057"/>
                <a:gd name="connsiteY4" fmla="*/ 121859 h 527284"/>
                <a:gd name="connsiteX0" fmla="*/ 0 w 1600057"/>
                <a:gd name="connsiteY0" fmla="*/ 0 h 517791"/>
                <a:gd name="connsiteX1" fmla="*/ 501746 w 1600057"/>
                <a:gd name="connsiteY1" fmla="*/ 517791 h 517791"/>
                <a:gd name="connsiteX2" fmla="*/ 1290933 w 1600057"/>
                <a:gd name="connsiteY2" fmla="*/ 234054 h 517791"/>
                <a:gd name="connsiteX3" fmla="*/ 1415693 w 1600057"/>
                <a:gd name="connsiteY3" fmla="*/ 177547 h 517791"/>
                <a:gd name="connsiteX4" fmla="*/ 1600057 w 1600057"/>
                <a:gd name="connsiteY4" fmla="*/ 121859 h 517791"/>
                <a:gd name="connsiteX0" fmla="*/ 0 w 1580777"/>
                <a:gd name="connsiteY0" fmla="*/ 0 h 517791"/>
                <a:gd name="connsiteX1" fmla="*/ 501746 w 1580777"/>
                <a:gd name="connsiteY1" fmla="*/ 517791 h 517791"/>
                <a:gd name="connsiteX2" fmla="*/ 1290933 w 1580777"/>
                <a:gd name="connsiteY2" fmla="*/ 234054 h 517791"/>
                <a:gd name="connsiteX3" fmla="*/ 1415693 w 1580777"/>
                <a:gd name="connsiteY3" fmla="*/ 177547 h 517791"/>
                <a:gd name="connsiteX4" fmla="*/ 1580777 w 1580777"/>
                <a:gd name="connsiteY4" fmla="*/ 109091 h 517791"/>
                <a:gd name="connsiteX0" fmla="*/ 0 w 1580777"/>
                <a:gd name="connsiteY0" fmla="*/ 0 h 517791"/>
                <a:gd name="connsiteX1" fmla="*/ 501746 w 1580777"/>
                <a:gd name="connsiteY1" fmla="*/ 517791 h 517791"/>
                <a:gd name="connsiteX2" fmla="*/ 1233308 w 1580777"/>
                <a:gd name="connsiteY2" fmla="*/ 250088 h 517791"/>
                <a:gd name="connsiteX3" fmla="*/ 1415693 w 1580777"/>
                <a:gd name="connsiteY3" fmla="*/ 177547 h 517791"/>
                <a:gd name="connsiteX4" fmla="*/ 1580777 w 1580777"/>
                <a:gd name="connsiteY4" fmla="*/ 109091 h 517791"/>
                <a:gd name="connsiteX0" fmla="*/ 0 w 1563845"/>
                <a:gd name="connsiteY0" fmla="*/ 0 h 493595"/>
                <a:gd name="connsiteX1" fmla="*/ 484814 w 1563845"/>
                <a:gd name="connsiteY1" fmla="*/ 493595 h 493595"/>
                <a:gd name="connsiteX2" fmla="*/ 1216376 w 1563845"/>
                <a:gd name="connsiteY2" fmla="*/ 225892 h 493595"/>
                <a:gd name="connsiteX3" fmla="*/ 1398761 w 1563845"/>
                <a:gd name="connsiteY3" fmla="*/ 153351 h 493595"/>
                <a:gd name="connsiteX4" fmla="*/ 1563845 w 1563845"/>
                <a:gd name="connsiteY4" fmla="*/ 84895 h 493595"/>
                <a:gd name="connsiteX0" fmla="*/ 0 w 1556588"/>
                <a:gd name="connsiteY0" fmla="*/ 0 h 493595"/>
                <a:gd name="connsiteX1" fmla="*/ 477557 w 1556588"/>
                <a:gd name="connsiteY1" fmla="*/ 493595 h 493595"/>
                <a:gd name="connsiteX2" fmla="*/ 1209119 w 1556588"/>
                <a:gd name="connsiteY2" fmla="*/ 225892 h 493595"/>
                <a:gd name="connsiteX3" fmla="*/ 1391504 w 1556588"/>
                <a:gd name="connsiteY3" fmla="*/ 153351 h 493595"/>
                <a:gd name="connsiteX4" fmla="*/ 1556588 w 1556588"/>
                <a:gd name="connsiteY4" fmla="*/ 84895 h 493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588" h="493595">
                  <a:moveTo>
                    <a:pt x="0" y="0"/>
                  </a:moveTo>
                  <a:lnTo>
                    <a:pt x="477557" y="493595"/>
                  </a:lnTo>
                  <a:lnTo>
                    <a:pt x="1209119" y="225892"/>
                  </a:lnTo>
                  <a:lnTo>
                    <a:pt x="1391504" y="153351"/>
                  </a:lnTo>
                  <a:cubicBezTo>
                    <a:pt x="1443025" y="134652"/>
                    <a:pt x="1518179" y="96497"/>
                    <a:pt x="1556588" y="84895"/>
                  </a:cubicBezTo>
                </a:path>
              </a:pathLst>
            </a:custGeom>
            <a:noFill/>
            <a:ln cap="rnd">
              <a:solidFill>
                <a:srgbClr val="FF0000"/>
              </a:solidFill>
              <a:prstDash val="dash"/>
            </a:ln>
            <a:effectLst>
              <a:glow rad="25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33" name="正方形/長方形 32"/>
          <p:cNvSpPr/>
          <p:nvPr/>
        </p:nvSpPr>
        <p:spPr>
          <a:xfrm>
            <a:off x="151855" y="5112568"/>
            <a:ext cx="7905519" cy="16288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1600"/>
              </a:lnSpc>
              <a:spcBef>
                <a:spcPts val="0"/>
              </a:spcBef>
              <a:spcAft>
                <a:spcPts val="0"/>
              </a:spcAft>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■点検手法</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概略点検：チャート式</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耐震診断システムを用いて、地震発生時の変形量</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を算定</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し、地震に対する</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危険性が</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高い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施設を抽出</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詳細点検：危険性</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が高い施設について動的有効応力解析により、地震時</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の地盤</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の液状化に伴う地盤</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変動を</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時刻歴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で解析</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。解析</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で得られた地震後の残留変位や液状化発生状況などの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解析結果</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基づいて</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、廃棄物埋立護岸が要求される耐震</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性能</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を照査</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照査項目</a:t>
            </a: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①護岸全体の損傷　②水平残留変位　③遮水矢板の全塑性　④タイ材の破断　⑤護岸の沈下量</a:t>
            </a:r>
          </a:p>
        </p:txBody>
      </p:sp>
      <p:graphicFrame>
        <p:nvGraphicFramePr>
          <p:cNvPr id="12" name="表 11"/>
          <p:cNvGraphicFramePr>
            <a:graphicFrameLocks noGrp="1"/>
          </p:cNvGraphicFramePr>
          <p:nvPr>
            <p:extLst>
              <p:ext uri="{D42A27DB-BD31-4B8C-83A1-F6EECF244321}">
                <p14:modId xmlns:p14="http://schemas.microsoft.com/office/powerpoint/2010/main" val="1411942535"/>
              </p:ext>
            </p:extLst>
          </p:nvPr>
        </p:nvGraphicFramePr>
        <p:xfrm>
          <a:off x="7380312" y="2438648"/>
          <a:ext cx="1603375" cy="1422400"/>
        </p:xfrm>
        <a:graphic>
          <a:graphicData uri="http://schemas.openxmlformats.org/drawingml/2006/table">
            <a:tbl>
              <a:tblPr firstRow="1" firstCol="1" bandRow="1">
                <a:tableStyleId>{69CF1AB2-1976-4502-BF36-3FF5EA218861}</a:tableStyleId>
              </a:tblPr>
              <a:tblGrid>
                <a:gridCol w="975967"/>
                <a:gridCol w="627408"/>
              </a:tblGrid>
              <a:tr h="124715">
                <a:tc>
                  <a:txBody>
                    <a:bodyPr/>
                    <a:lstStyle/>
                    <a:p>
                      <a:pPr algn="ctr">
                        <a:lnSpc>
                          <a:spcPts val="1400"/>
                        </a:lnSpc>
                        <a:spcAft>
                          <a:spcPts val="0"/>
                        </a:spcAft>
                      </a:pPr>
                      <a:r>
                        <a:rPr lang="ja-JP" sz="800" kern="100" dirty="0">
                          <a:effectLst/>
                        </a:rPr>
                        <a:t>用　　途</a:t>
                      </a:r>
                      <a:endParaRPr lang="ja-JP" sz="800" kern="100" dirty="0">
                        <a:effectLst/>
                        <a:latin typeface="Century"/>
                        <a:ea typeface="ＭＳ 明朝"/>
                        <a:cs typeface="Times New Roman"/>
                      </a:endParaRPr>
                    </a:p>
                  </a:txBody>
                  <a:tcPr marL="68580" marR="68580" marT="0" marB="0"/>
                </a:tc>
                <a:tc>
                  <a:txBody>
                    <a:bodyPr/>
                    <a:lstStyle/>
                    <a:p>
                      <a:pPr algn="ctr">
                        <a:lnSpc>
                          <a:spcPts val="1400"/>
                        </a:lnSpc>
                        <a:spcAft>
                          <a:spcPts val="0"/>
                        </a:spcAft>
                      </a:pPr>
                      <a:r>
                        <a:rPr lang="ja-JP" sz="800" kern="100" dirty="0">
                          <a:effectLst/>
                        </a:rPr>
                        <a:t>規　　</a:t>
                      </a:r>
                      <a:r>
                        <a:rPr lang="ja-JP" sz="800" kern="100" dirty="0" smtClean="0">
                          <a:effectLst/>
                        </a:rPr>
                        <a:t>模</a:t>
                      </a:r>
                      <a:endParaRPr lang="ja-JP" sz="800" kern="100" dirty="0">
                        <a:effectLst/>
                        <a:latin typeface="Century"/>
                        <a:ea typeface="ＭＳ 明朝"/>
                        <a:cs typeface="Times New Roman"/>
                      </a:endParaRPr>
                    </a:p>
                  </a:txBody>
                  <a:tcPr marL="68580" marR="68580" marT="0" marB="0"/>
                </a:tc>
              </a:tr>
              <a:tr h="124715">
                <a:tc>
                  <a:txBody>
                    <a:bodyPr/>
                    <a:lstStyle/>
                    <a:p>
                      <a:pPr algn="just">
                        <a:lnSpc>
                          <a:spcPts val="1400"/>
                        </a:lnSpc>
                        <a:spcAft>
                          <a:spcPts val="0"/>
                        </a:spcAft>
                      </a:pPr>
                      <a:r>
                        <a:rPr lang="ja-JP" sz="800" kern="100" dirty="0">
                          <a:effectLst/>
                        </a:rPr>
                        <a:t>ふ頭用地</a:t>
                      </a:r>
                      <a:endParaRPr lang="ja-JP" sz="800" kern="100" dirty="0">
                        <a:effectLst/>
                        <a:latin typeface="Century"/>
                        <a:ea typeface="ＭＳ 明朝"/>
                        <a:cs typeface="Times New Roman"/>
                      </a:endParaRPr>
                    </a:p>
                  </a:txBody>
                  <a:tcPr marL="68580" marR="68580" marT="0" marB="0"/>
                </a:tc>
                <a:tc>
                  <a:txBody>
                    <a:bodyPr/>
                    <a:lstStyle/>
                    <a:p>
                      <a:pPr algn="ctr">
                        <a:lnSpc>
                          <a:spcPts val="1400"/>
                        </a:lnSpc>
                        <a:spcAft>
                          <a:spcPts val="0"/>
                        </a:spcAft>
                      </a:pPr>
                      <a:r>
                        <a:rPr lang="en-US" sz="800" kern="100" dirty="0" smtClean="0">
                          <a:effectLst/>
                        </a:rPr>
                        <a:t>23ha</a:t>
                      </a:r>
                      <a:endParaRPr lang="ja-JP" sz="800" kern="100" dirty="0">
                        <a:effectLst/>
                        <a:latin typeface="+mn-ea"/>
                        <a:ea typeface="+mn-ea"/>
                        <a:cs typeface="Times New Roman"/>
                      </a:endParaRPr>
                    </a:p>
                  </a:txBody>
                  <a:tcPr marL="68580" marR="68580" marT="0" marB="0"/>
                </a:tc>
              </a:tr>
              <a:tr h="124715">
                <a:tc>
                  <a:txBody>
                    <a:bodyPr/>
                    <a:lstStyle/>
                    <a:p>
                      <a:pPr algn="just">
                        <a:lnSpc>
                          <a:spcPts val="1400"/>
                        </a:lnSpc>
                        <a:spcAft>
                          <a:spcPts val="0"/>
                        </a:spcAft>
                      </a:pPr>
                      <a:r>
                        <a:rPr lang="ja-JP" sz="800" kern="100" dirty="0">
                          <a:effectLst/>
                        </a:rPr>
                        <a:t>港湾関連用地</a:t>
                      </a:r>
                      <a:endParaRPr lang="ja-JP" sz="800" kern="100" dirty="0">
                        <a:effectLst/>
                        <a:latin typeface="Century"/>
                        <a:ea typeface="ＭＳ 明朝"/>
                        <a:cs typeface="Times New Roman"/>
                      </a:endParaRPr>
                    </a:p>
                  </a:txBody>
                  <a:tcPr marL="68580" marR="68580" marT="0" marB="0"/>
                </a:tc>
                <a:tc>
                  <a:txBody>
                    <a:bodyPr/>
                    <a:lstStyle/>
                    <a:p>
                      <a:pPr algn="ctr">
                        <a:lnSpc>
                          <a:spcPts val="1400"/>
                        </a:lnSpc>
                        <a:spcAft>
                          <a:spcPts val="0"/>
                        </a:spcAft>
                      </a:pPr>
                      <a:r>
                        <a:rPr lang="en-US" sz="800" kern="100" dirty="0" smtClean="0">
                          <a:effectLst/>
                        </a:rPr>
                        <a:t>52ha</a:t>
                      </a:r>
                      <a:endParaRPr lang="ja-JP" sz="800" kern="100" dirty="0">
                        <a:effectLst/>
                        <a:latin typeface="+mn-ea"/>
                        <a:ea typeface="+mn-ea"/>
                        <a:cs typeface="Times New Roman"/>
                      </a:endParaRPr>
                    </a:p>
                  </a:txBody>
                  <a:tcPr marL="68580" marR="68580" marT="0" marB="0"/>
                </a:tc>
              </a:tr>
              <a:tr h="124715">
                <a:tc>
                  <a:txBody>
                    <a:bodyPr/>
                    <a:lstStyle/>
                    <a:p>
                      <a:pPr algn="just">
                        <a:lnSpc>
                          <a:spcPts val="1400"/>
                        </a:lnSpc>
                        <a:spcAft>
                          <a:spcPts val="0"/>
                        </a:spcAft>
                      </a:pPr>
                      <a:r>
                        <a:rPr lang="ja-JP" sz="800" kern="100" dirty="0">
                          <a:effectLst/>
                        </a:rPr>
                        <a:t>交流厚生用地</a:t>
                      </a:r>
                      <a:endParaRPr lang="ja-JP" sz="800" kern="100" dirty="0">
                        <a:effectLst/>
                        <a:latin typeface="Century"/>
                        <a:ea typeface="ＭＳ 明朝"/>
                        <a:cs typeface="Times New Roman"/>
                      </a:endParaRPr>
                    </a:p>
                  </a:txBody>
                  <a:tcPr marL="68580" marR="68580" marT="0" marB="0"/>
                </a:tc>
                <a:tc>
                  <a:txBody>
                    <a:bodyPr/>
                    <a:lstStyle/>
                    <a:p>
                      <a:pPr algn="ctr">
                        <a:lnSpc>
                          <a:spcPts val="1400"/>
                        </a:lnSpc>
                        <a:spcAft>
                          <a:spcPts val="0"/>
                        </a:spcAft>
                      </a:pPr>
                      <a:r>
                        <a:rPr lang="en-US" sz="800" kern="100" dirty="0" smtClean="0">
                          <a:effectLst/>
                        </a:rPr>
                        <a:t>16ha</a:t>
                      </a:r>
                      <a:endParaRPr lang="ja-JP" sz="800" kern="100" dirty="0">
                        <a:effectLst/>
                        <a:latin typeface="+mn-ea"/>
                        <a:ea typeface="+mn-ea"/>
                        <a:cs typeface="Times New Roman"/>
                      </a:endParaRPr>
                    </a:p>
                  </a:txBody>
                  <a:tcPr marL="68580" marR="68580" marT="0" marB="0"/>
                </a:tc>
              </a:tr>
              <a:tr h="124715">
                <a:tc>
                  <a:txBody>
                    <a:bodyPr/>
                    <a:lstStyle/>
                    <a:p>
                      <a:pPr algn="just">
                        <a:lnSpc>
                          <a:spcPts val="1400"/>
                        </a:lnSpc>
                        <a:spcAft>
                          <a:spcPts val="0"/>
                        </a:spcAft>
                      </a:pPr>
                      <a:r>
                        <a:rPr lang="ja-JP" sz="800" kern="100" dirty="0">
                          <a:effectLst/>
                        </a:rPr>
                        <a:t>工業用地</a:t>
                      </a:r>
                      <a:endParaRPr lang="ja-JP" sz="800" kern="100" dirty="0">
                        <a:effectLst/>
                        <a:latin typeface="Century"/>
                        <a:ea typeface="ＭＳ 明朝"/>
                        <a:cs typeface="Times New Roman"/>
                      </a:endParaRPr>
                    </a:p>
                  </a:txBody>
                  <a:tcPr marL="68580" marR="68580" marT="0" marB="0"/>
                </a:tc>
                <a:tc>
                  <a:txBody>
                    <a:bodyPr/>
                    <a:lstStyle/>
                    <a:p>
                      <a:pPr algn="ctr">
                        <a:lnSpc>
                          <a:spcPts val="1400"/>
                        </a:lnSpc>
                        <a:spcAft>
                          <a:spcPts val="0"/>
                        </a:spcAft>
                      </a:pPr>
                      <a:r>
                        <a:rPr lang="en-US" sz="800" kern="100" dirty="0" smtClean="0">
                          <a:effectLst/>
                        </a:rPr>
                        <a:t>34ha</a:t>
                      </a:r>
                      <a:endParaRPr lang="ja-JP" sz="800" kern="100" dirty="0">
                        <a:effectLst/>
                        <a:latin typeface="+mn-ea"/>
                        <a:ea typeface="+mn-ea"/>
                        <a:cs typeface="Times New Roman"/>
                      </a:endParaRPr>
                    </a:p>
                  </a:txBody>
                  <a:tcPr marL="68580" marR="68580" marT="0" marB="0"/>
                </a:tc>
              </a:tr>
              <a:tr h="124715">
                <a:tc>
                  <a:txBody>
                    <a:bodyPr/>
                    <a:lstStyle/>
                    <a:p>
                      <a:pPr algn="just">
                        <a:lnSpc>
                          <a:spcPts val="1400"/>
                        </a:lnSpc>
                        <a:spcAft>
                          <a:spcPts val="0"/>
                        </a:spcAft>
                      </a:pPr>
                      <a:r>
                        <a:rPr lang="ja-JP" sz="800" kern="100" dirty="0">
                          <a:effectLst/>
                        </a:rPr>
                        <a:t>交通機能用地</a:t>
                      </a:r>
                      <a:endParaRPr lang="ja-JP" sz="800" kern="100" dirty="0">
                        <a:effectLst/>
                        <a:latin typeface="Century"/>
                        <a:ea typeface="ＭＳ 明朝"/>
                        <a:cs typeface="Times New Roman"/>
                      </a:endParaRPr>
                    </a:p>
                  </a:txBody>
                  <a:tcPr marL="68580" marR="68580" marT="0" marB="0"/>
                </a:tc>
                <a:tc>
                  <a:txBody>
                    <a:bodyPr/>
                    <a:lstStyle/>
                    <a:p>
                      <a:pPr algn="ctr">
                        <a:lnSpc>
                          <a:spcPts val="1400"/>
                        </a:lnSpc>
                        <a:spcAft>
                          <a:spcPts val="0"/>
                        </a:spcAft>
                      </a:pPr>
                      <a:r>
                        <a:rPr lang="en-US" sz="800" kern="100" dirty="0" smtClean="0">
                          <a:effectLst/>
                        </a:rPr>
                        <a:t>9ha</a:t>
                      </a:r>
                      <a:endParaRPr lang="ja-JP" sz="800" kern="100" dirty="0">
                        <a:effectLst/>
                        <a:latin typeface="+mn-ea"/>
                        <a:ea typeface="+mn-ea"/>
                        <a:cs typeface="Times New Roman"/>
                      </a:endParaRPr>
                    </a:p>
                  </a:txBody>
                  <a:tcPr marL="68580" marR="68580" marT="0" marB="0"/>
                </a:tc>
              </a:tr>
              <a:tr h="124715">
                <a:tc>
                  <a:txBody>
                    <a:bodyPr/>
                    <a:lstStyle/>
                    <a:p>
                      <a:pPr algn="just">
                        <a:lnSpc>
                          <a:spcPts val="1400"/>
                        </a:lnSpc>
                        <a:spcAft>
                          <a:spcPts val="0"/>
                        </a:spcAft>
                      </a:pPr>
                      <a:r>
                        <a:rPr lang="ja-JP" sz="800" kern="100" dirty="0">
                          <a:effectLst/>
                        </a:rPr>
                        <a:t>緑地</a:t>
                      </a:r>
                      <a:endParaRPr lang="ja-JP" sz="800" kern="100" dirty="0">
                        <a:effectLst/>
                        <a:latin typeface="Century"/>
                        <a:ea typeface="ＭＳ 明朝"/>
                        <a:cs typeface="Times New Roman"/>
                      </a:endParaRPr>
                    </a:p>
                  </a:txBody>
                  <a:tcPr marL="68580" marR="68580" marT="0" marB="0"/>
                </a:tc>
                <a:tc>
                  <a:txBody>
                    <a:bodyPr/>
                    <a:lstStyle/>
                    <a:p>
                      <a:pPr algn="ctr">
                        <a:lnSpc>
                          <a:spcPts val="1400"/>
                        </a:lnSpc>
                        <a:spcAft>
                          <a:spcPts val="0"/>
                        </a:spcAft>
                      </a:pPr>
                      <a:r>
                        <a:rPr lang="en-US" sz="800" kern="100" dirty="0" smtClean="0">
                          <a:effectLst/>
                        </a:rPr>
                        <a:t>72ha</a:t>
                      </a:r>
                      <a:endParaRPr lang="ja-JP" sz="800" kern="100" dirty="0">
                        <a:effectLst/>
                        <a:latin typeface="+mn-ea"/>
                        <a:ea typeface="+mn-ea"/>
                        <a:cs typeface="Times New Roman"/>
                      </a:endParaRPr>
                    </a:p>
                  </a:txBody>
                  <a:tcPr marL="68580" marR="68580" marT="0" marB="0"/>
                </a:tc>
              </a:tr>
              <a:tr h="124715">
                <a:tc>
                  <a:txBody>
                    <a:bodyPr/>
                    <a:lstStyle/>
                    <a:p>
                      <a:pPr algn="ctr">
                        <a:lnSpc>
                          <a:spcPts val="1400"/>
                        </a:lnSpc>
                        <a:spcAft>
                          <a:spcPts val="0"/>
                        </a:spcAft>
                      </a:pPr>
                      <a:r>
                        <a:rPr lang="ja-JP" altLang="en-US" sz="800" kern="100" dirty="0" smtClean="0">
                          <a:effectLst/>
                        </a:rPr>
                        <a:t>合　計</a:t>
                      </a:r>
                      <a:endParaRPr lang="ja-JP" sz="800" kern="100" dirty="0">
                        <a:effectLst/>
                        <a:latin typeface="+mn-ea"/>
                        <a:ea typeface="+mn-ea"/>
                        <a:cs typeface="Times New Roman"/>
                      </a:endParaRPr>
                    </a:p>
                  </a:txBody>
                  <a:tcPr marL="68580" marR="68580" marT="0" marB="0"/>
                </a:tc>
                <a:tc>
                  <a:txBody>
                    <a:bodyPr/>
                    <a:lstStyle/>
                    <a:p>
                      <a:pPr algn="ctr">
                        <a:lnSpc>
                          <a:spcPts val="1400"/>
                        </a:lnSpc>
                        <a:spcAft>
                          <a:spcPts val="0"/>
                        </a:spcAft>
                      </a:pPr>
                      <a:r>
                        <a:rPr lang="en-US" altLang="ja-JP" sz="800" kern="100" dirty="0" smtClean="0">
                          <a:effectLst/>
                        </a:rPr>
                        <a:t>205ha</a:t>
                      </a:r>
                      <a:endParaRPr lang="ja-JP" sz="800" b="1" kern="100" dirty="0">
                        <a:effectLst/>
                        <a:latin typeface="+mn-ea"/>
                        <a:ea typeface="+mn-ea"/>
                        <a:cs typeface="Times New Roman"/>
                      </a:endParaRPr>
                    </a:p>
                  </a:txBody>
                  <a:tcPr marL="68580" marR="68580" marT="0" marB="0"/>
                </a:tc>
              </a:tr>
            </a:tbl>
          </a:graphicData>
        </a:graphic>
      </p:graphicFrame>
      <p:sp>
        <p:nvSpPr>
          <p:cNvPr id="34"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20</a:t>
            </a:fld>
            <a:endParaRPr lang="en-US" altLang="ja-JP" dirty="0">
              <a:solidFill>
                <a:srgbClr val="898989"/>
              </a:solidFill>
            </a:endParaRPr>
          </a:p>
        </p:txBody>
      </p:sp>
    </p:spTree>
    <p:extLst>
      <p:ext uri="{BB962C8B-B14F-4D97-AF65-F5344CB8AC3E}">
        <p14:creationId xmlns:p14="http://schemas.microsoft.com/office/powerpoint/2010/main" val="2978516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南海トラフ巨大地震による地震動</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堺泉北港（汐見沖地区）廃棄物埋立護岸</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AT2A</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ｿﾞｰﾝ：</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No51356322)</a:t>
            </a: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○点検個所　</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廃棄物埋立護岸南（２）護岸</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・最大加速度　</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261.22</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ｇａｌ（合成）</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廃棄物埋立護岸南（３）護岸</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・最大加速度　</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238.76</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ｇａｌ（合成）</a:t>
            </a:r>
          </a:p>
          <a:p>
            <a:pPr fontAlgn="auto">
              <a:spcBef>
                <a:spcPts val="0"/>
              </a:spcBef>
              <a:spcAft>
                <a:spcPts val="0"/>
              </a:spcAf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a:bodyPr>
          <a:lstStyle/>
          <a:p>
            <a:pPr fontAlgn="auto">
              <a:spcBef>
                <a:spcPts val="0"/>
              </a:spcBef>
              <a:spcAft>
                <a:spcPts val="0"/>
              </a:spcAft>
              <a:defRPr/>
            </a:pPr>
            <a:r>
              <a:rPr lang="ja-JP" altLang="en-US" sz="2400" b="1" dirty="0">
                <a:solidFill>
                  <a:schemeClr val="bg1"/>
                </a:solidFill>
                <a:latin typeface="+mn-ea"/>
              </a:rPr>
              <a:t>１－１　堤外施設（護岸・防波堤）の詳細耐震点検に</a:t>
            </a:r>
            <a:r>
              <a:rPr lang="ja-JP" altLang="en-US" sz="2400" b="1" dirty="0" smtClean="0">
                <a:solidFill>
                  <a:schemeClr val="bg1"/>
                </a:solidFill>
                <a:latin typeface="+mn-ea"/>
              </a:rPr>
              <a:t>ついて</a:t>
            </a:r>
            <a:r>
              <a:rPr lang="ja-JP" altLang="en-US" sz="2400" b="1" dirty="0">
                <a:solidFill>
                  <a:schemeClr val="bg1"/>
                </a:solidFill>
              </a:rPr>
              <a:t>　（前回資料）</a:t>
            </a:r>
            <a:endParaRPr lang="en-US" altLang="ja-JP" sz="2400" b="1" dirty="0">
              <a:solidFill>
                <a:schemeClr val="bg1"/>
              </a:solidFill>
            </a:endParaRPr>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391" y="1046163"/>
            <a:ext cx="4611687" cy="573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円/楕円 4"/>
          <p:cNvSpPr/>
          <p:nvPr/>
        </p:nvSpPr>
        <p:spPr bwMode="auto">
          <a:xfrm>
            <a:off x="6516688" y="4786313"/>
            <a:ext cx="217487" cy="21748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四角形吹き出し 6"/>
          <p:cNvSpPr/>
          <p:nvPr/>
        </p:nvSpPr>
        <p:spPr bwMode="auto">
          <a:xfrm>
            <a:off x="7056438" y="3910013"/>
            <a:ext cx="1262062" cy="461962"/>
          </a:xfrm>
          <a:prstGeom prst="wedgeRectCallout">
            <a:avLst>
              <a:gd name="adj1" fmla="val -76467"/>
              <a:gd name="adj2" fmla="val 14696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廃棄物護岸</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ＡＴ２Ａゾーン</a:t>
            </a:r>
          </a:p>
        </p:txBody>
      </p:sp>
      <p:pic>
        <p:nvPicPr>
          <p:cNvPr id="6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1268760"/>
            <a:ext cx="20764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75" y="5301208"/>
            <a:ext cx="4053452" cy="136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429000"/>
            <a:ext cx="4104408" cy="138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21</a:t>
            </a:fld>
            <a:endParaRPr lang="en-US" altLang="ja-JP" dirty="0">
              <a:solidFill>
                <a:srgbClr val="898989"/>
              </a:solidFill>
            </a:endParaRPr>
          </a:p>
        </p:txBody>
      </p:sp>
    </p:spTree>
    <p:extLst>
      <p:ext uri="{BB962C8B-B14F-4D97-AF65-F5344CB8AC3E}">
        <p14:creationId xmlns:p14="http://schemas.microsoft.com/office/powerpoint/2010/main" val="3256171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lum bright="-80000" contrast="80000"/>
            <a:grayscl/>
            <a:extLst>
              <a:ext uri="{28A0092B-C50C-407E-A947-70E740481C1C}">
                <a14:useLocalDpi xmlns:a14="http://schemas.microsoft.com/office/drawing/2010/main" val="0"/>
              </a:ext>
            </a:extLst>
          </a:blip>
          <a:srcRect l="2730" t="12737" r="24994" b="21436"/>
          <a:stretch>
            <a:fillRect/>
          </a:stretch>
        </p:blipFill>
        <p:spPr bwMode="auto">
          <a:xfrm>
            <a:off x="1770414" y="3918892"/>
            <a:ext cx="4781942" cy="2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コンテンツ プレースホルダー 2"/>
          <p:cNvSpPr txBox="1">
            <a:spLocks/>
          </p:cNvSpPr>
          <p:nvPr/>
        </p:nvSpPr>
        <p:spPr bwMode="auto">
          <a:xfrm>
            <a:off x="179512" y="635021"/>
            <a:ext cx="8856984"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ct val="20000"/>
              </a:spcBef>
            </a:pPr>
            <a:r>
              <a:rPr lang="ja-JP" altLang="en-US" sz="1200" dirty="0" smtClean="0">
                <a:latin typeface="メイリオ" pitchFamily="50" charset="-128"/>
                <a:ea typeface="メイリオ" pitchFamily="50" charset="-128"/>
                <a:cs typeface="メイリオ" pitchFamily="50" charset="-128"/>
              </a:rPr>
              <a:t>■照査断面</a:t>
            </a:r>
            <a:endParaRPr lang="en-US" altLang="ja-JP" sz="1200" dirty="0">
              <a:latin typeface="メイリオ" pitchFamily="50" charset="-128"/>
              <a:ea typeface="メイリオ" pitchFamily="50" charset="-128"/>
              <a:cs typeface="メイリオ" pitchFamily="50" charset="-128"/>
            </a:endParaRPr>
          </a:p>
          <a:p>
            <a:pPr eaLnBrk="1" hangingPunct="1">
              <a:spcBef>
                <a:spcPct val="20000"/>
              </a:spcBef>
            </a:pPr>
            <a:r>
              <a:rPr lang="ja-JP" altLang="en-US" sz="1200" dirty="0" smtClean="0">
                <a:solidFill>
                  <a:srgbClr val="000000"/>
                </a:solidFill>
              </a:rPr>
              <a:t>　</a:t>
            </a:r>
            <a:r>
              <a:rPr lang="ja-JP" altLang="en-US" sz="1200" dirty="0">
                <a:solidFill>
                  <a:srgbClr val="000000"/>
                </a:solidFill>
              </a:rPr>
              <a:t>　</a:t>
            </a:r>
            <a:r>
              <a:rPr lang="ja-JP" altLang="en-US" sz="1200" dirty="0" smtClean="0">
                <a:solidFill>
                  <a:srgbClr val="000000"/>
                </a:solidFill>
              </a:rPr>
              <a:t>南</a:t>
            </a:r>
            <a:r>
              <a:rPr lang="ja-JP" altLang="en-US" sz="1200" dirty="0">
                <a:solidFill>
                  <a:srgbClr val="000000"/>
                </a:solidFill>
              </a:rPr>
              <a:t>（２）</a:t>
            </a:r>
            <a:r>
              <a:rPr lang="ja-JP" altLang="en-US" sz="1200" dirty="0" smtClean="0">
                <a:solidFill>
                  <a:srgbClr val="000000"/>
                </a:solidFill>
              </a:rPr>
              <a:t>護岸　　　　　　　　　　　　　　　　　　　　　　　　　　　　　　　　　　　　</a:t>
            </a:r>
            <a:endParaRPr lang="en-US" altLang="ja-JP" sz="1200" dirty="0" smtClean="0">
              <a:solidFill>
                <a:srgbClr val="000000"/>
              </a:solidFill>
            </a:endParaRPr>
          </a:p>
          <a:p>
            <a:pPr eaLnBrk="1" hangingPunct="1">
              <a:spcBef>
                <a:spcPct val="20000"/>
              </a:spcBef>
            </a:pPr>
            <a:endParaRPr lang="en-US" altLang="ja-JP" sz="1200" dirty="0">
              <a:solidFill>
                <a:srgbClr val="000000"/>
              </a:solidFill>
            </a:endParaRPr>
          </a:p>
          <a:p>
            <a:pPr eaLnBrk="1" hangingPunct="1">
              <a:spcBef>
                <a:spcPct val="20000"/>
              </a:spcBef>
            </a:pPr>
            <a:endParaRPr lang="en-US" altLang="ja-JP" sz="1200" dirty="0" smtClean="0">
              <a:solidFill>
                <a:srgbClr val="000000"/>
              </a:solidFill>
            </a:endParaRPr>
          </a:p>
          <a:p>
            <a:pPr eaLnBrk="1" hangingPunct="1">
              <a:spcBef>
                <a:spcPct val="20000"/>
              </a:spcBef>
            </a:pPr>
            <a:endParaRPr lang="en-US" altLang="ja-JP" sz="1200" dirty="0">
              <a:solidFill>
                <a:srgbClr val="000000"/>
              </a:solidFill>
            </a:endParaRPr>
          </a:p>
          <a:p>
            <a:pPr eaLnBrk="1" hangingPunct="1">
              <a:spcBef>
                <a:spcPct val="20000"/>
              </a:spcBef>
            </a:pPr>
            <a:endParaRPr lang="en-US" altLang="ja-JP" sz="1200" dirty="0" smtClean="0">
              <a:solidFill>
                <a:srgbClr val="000000"/>
              </a:solidFill>
            </a:endParaRPr>
          </a:p>
          <a:p>
            <a:pPr eaLnBrk="1" hangingPunct="1">
              <a:spcBef>
                <a:spcPct val="20000"/>
              </a:spcBef>
            </a:pPr>
            <a:endParaRPr lang="en-US" altLang="ja-JP" sz="1200" dirty="0">
              <a:solidFill>
                <a:srgbClr val="000000"/>
              </a:solidFill>
            </a:endParaRPr>
          </a:p>
          <a:p>
            <a:pPr eaLnBrk="1" hangingPunct="1">
              <a:spcBef>
                <a:spcPct val="20000"/>
              </a:spcBef>
            </a:pPr>
            <a:endParaRPr lang="en-US" altLang="ja-JP" sz="1200" dirty="0" smtClean="0">
              <a:solidFill>
                <a:srgbClr val="000000"/>
              </a:solidFill>
            </a:endParaRPr>
          </a:p>
          <a:p>
            <a:pPr eaLnBrk="1" hangingPunct="1">
              <a:spcBef>
                <a:spcPct val="20000"/>
              </a:spcBef>
            </a:pPr>
            <a:endParaRPr lang="en-US" altLang="ja-JP" sz="1200" dirty="0">
              <a:solidFill>
                <a:srgbClr val="000000"/>
              </a:solidFill>
            </a:endParaRPr>
          </a:p>
          <a:p>
            <a:pPr eaLnBrk="1" hangingPunct="1">
              <a:spcBef>
                <a:spcPct val="20000"/>
              </a:spcBef>
            </a:pPr>
            <a:endParaRPr lang="en-US" altLang="ja-JP" sz="1200" dirty="0" smtClean="0">
              <a:solidFill>
                <a:srgbClr val="000000"/>
              </a:solidFill>
            </a:endParaRPr>
          </a:p>
          <a:p>
            <a:pPr eaLnBrk="1" hangingPunct="1">
              <a:spcBef>
                <a:spcPct val="20000"/>
              </a:spcBef>
            </a:pPr>
            <a:endParaRPr lang="en-US" altLang="ja-JP" sz="1200" dirty="0">
              <a:solidFill>
                <a:srgbClr val="000000"/>
              </a:solidFill>
            </a:endParaRPr>
          </a:p>
          <a:p>
            <a:pPr eaLnBrk="1" hangingPunct="1">
              <a:spcBef>
                <a:spcPct val="20000"/>
              </a:spcBef>
            </a:pPr>
            <a:endParaRPr lang="en-US" altLang="ja-JP" sz="1200" dirty="0" smtClean="0">
              <a:solidFill>
                <a:srgbClr val="000000"/>
              </a:solidFill>
            </a:endParaRPr>
          </a:p>
          <a:p>
            <a:pPr eaLnBrk="1" hangingPunct="1">
              <a:spcBef>
                <a:spcPct val="20000"/>
              </a:spcBef>
            </a:pPr>
            <a:endParaRPr lang="en-US" altLang="ja-JP" sz="1200" dirty="0">
              <a:solidFill>
                <a:srgbClr val="000000"/>
              </a:solidFill>
            </a:endParaRPr>
          </a:p>
          <a:p>
            <a:pPr eaLnBrk="1" hangingPunct="1">
              <a:spcBef>
                <a:spcPct val="20000"/>
              </a:spcBef>
            </a:pPr>
            <a:endParaRPr lang="en-US" altLang="ja-JP" sz="1200" dirty="0" smtClean="0">
              <a:solidFill>
                <a:srgbClr val="000000"/>
              </a:solidFill>
            </a:endParaRPr>
          </a:p>
          <a:p>
            <a:pPr eaLnBrk="1" hangingPunct="1">
              <a:spcBef>
                <a:spcPct val="20000"/>
              </a:spcBef>
            </a:pPr>
            <a:endParaRPr lang="en-US" altLang="ja-JP" sz="1200" dirty="0">
              <a:solidFill>
                <a:srgbClr val="000000"/>
              </a:solidFill>
            </a:endParaRPr>
          </a:p>
          <a:p>
            <a:pPr eaLnBrk="1" hangingPunct="1">
              <a:spcBef>
                <a:spcPct val="20000"/>
              </a:spcBef>
            </a:pPr>
            <a:endParaRPr lang="en-US" altLang="ja-JP" sz="1200" dirty="0" smtClean="0">
              <a:solidFill>
                <a:srgbClr val="000000"/>
              </a:solidFill>
            </a:endParaRPr>
          </a:p>
          <a:p>
            <a:pPr eaLnBrk="1" hangingPunct="1">
              <a:spcBef>
                <a:spcPct val="20000"/>
              </a:spcBef>
            </a:pPr>
            <a:r>
              <a:rPr lang="ja-JP" altLang="en-US" sz="1200" dirty="0">
                <a:solidFill>
                  <a:srgbClr val="000000"/>
                </a:solidFill>
              </a:rPr>
              <a:t>　</a:t>
            </a:r>
            <a:r>
              <a:rPr lang="ja-JP" altLang="en-US" sz="1200" dirty="0" smtClean="0">
                <a:solidFill>
                  <a:srgbClr val="000000"/>
                </a:solidFill>
              </a:rPr>
              <a:t>　　南（３）護岸</a:t>
            </a:r>
            <a:endParaRPr lang="en-US" altLang="ja-JP" sz="1200" dirty="0" smtClean="0">
              <a:solidFill>
                <a:srgbClr val="000000"/>
              </a:solidFill>
            </a:endParaRPr>
          </a:p>
          <a:p>
            <a:pPr eaLnBrk="1" hangingPunct="1">
              <a:spcBef>
                <a:spcPct val="20000"/>
              </a:spcBef>
            </a:pPr>
            <a:endParaRPr lang="en-US" altLang="ja-JP" sz="1200" dirty="0">
              <a:solidFill>
                <a:srgbClr val="000000"/>
              </a:solidFill>
            </a:endParaRPr>
          </a:p>
          <a:p>
            <a:pPr eaLnBrk="1" hangingPunct="1">
              <a:spcBef>
                <a:spcPct val="20000"/>
              </a:spcBef>
            </a:pPr>
            <a:endParaRPr lang="en-US" altLang="ja-JP" sz="1200" dirty="0">
              <a:solidFill>
                <a:srgbClr val="000000"/>
              </a:solidFill>
            </a:endParaRPr>
          </a:p>
          <a:p>
            <a:pPr eaLnBrk="1" hangingPunct="1">
              <a:spcBef>
                <a:spcPct val="20000"/>
              </a:spcBef>
            </a:pP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eaLnBrk="1" hangingPunct="1">
              <a:spcBef>
                <a:spcPct val="20000"/>
              </a:spcBef>
            </a:pP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eaLnBrk="1" hangingPunct="1">
              <a:lnSpc>
                <a:spcPts val="1600"/>
              </a:lnSpc>
              <a:spcBef>
                <a:spcPts val="0"/>
              </a:spcBef>
            </a:pPr>
            <a:r>
              <a:rPr lang="ja-JP" altLang="en-US" sz="1200" dirty="0">
                <a:solidFill>
                  <a:srgbClr val="000000"/>
                </a:solidFill>
                <a:latin typeface="ＭＳ ゴシック" panose="020B0609070205080204" pitchFamily="49" charset="-128"/>
                <a:ea typeface="ＭＳ ゴシック" panose="020B0609070205080204" pitchFamily="49" charset="-128"/>
              </a:rPr>
              <a:t>　　　　　　　　　　　　　　　　　　　　　　　　　　　　　</a:t>
            </a:r>
            <a:r>
              <a:rPr lang="ja-JP" altLang="en-US" sz="1200" dirty="0" smtClean="0">
                <a:solidFill>
                  <a:srgbClr val="000000"/>
                </a:solidFill>
                <a:latin typeface="ＭＳ ゴシック" panose="020B0609070205080204" pitchFamily="49" charset="-128"/>
                <a:ea typeface="ＭＳ ゴシック" panose="020B0609070205080204" pitchFamily="49" charset="-128"/>
              </a:rPr>
              <a:t>　　</a:t>
            </a:r>
            <a:endParaRPr lang="en-US" altLang="ja-JP" sz="1200" dirty="0"/>
          </a:p>
          <a:p>
            <a:r>
              <a:rPr lang="ja-JP" altLang="en-US" sz="1200" dirty="0"/>
              <a:t>　　　</a:t>
            </a:r>
            <a:endParaRPr lang="en-US" altLang="ja-JP" sz="1200" dirty="0"/>
          </a:p>
          <a:p>
            <a:pPr eaLnBrk="1" hangingPunct="1">
              <a:spcBef>
                <a:spcPct val="20000"/>
              </a:spcBef>
            </a:pPr>
            <a:r>
              <a:rPr lang="ja-JP" altLang="en-US" sz="1200" dirty="0">
                <a:solidFill>
                  <a:srgbClr val="000000"/>
                </a:solidFill>
              </a:rPr>
              <a:t>　　　　　　　　　　　　　　　</a:t>
            </a:r>
            <a:endParaRPr lang="en-US" altLang="ja-JP" sz="1200" dirty="0">
              <a:solidFill>
                <a:srgbClr val="000000"/>
              </a:solidFill>
            </a:endParaRPr>
          </a:p>
        </p:txBody>
      </p:sp>
      <p:pic>
        <p:nvPicPr>
          <p:cNvPr id="1026" name="Picture 2"/>
          <p:cNvPicPr>
            <a:picLocks noChangeAspect="1" noChangeArrowheads="1"/>
          </p:cNvPicPr>
          <p:nvPr/>
        </p:nvPicPr>
        <p:blipFill>
          <a:blip r:embed="rId4" cstate="print">
            <a:lum bright="-80000" contrast="80000"/>
            <a:grayscl/>
            <a:extLst>
              <a:ext uri="{28A0092B-C50C-407E-A947-70E740481C1C}">
                <a14:useLocalDpi xmlns:a14="http://schemas.microsoft.com/office/drawing/2010/main" val="0"/>
              </a:ext>
            </a:extLst>
          </a:blip>
          <a:srcRect l="4497" t="23088" r="37247" b="26994"/>
          <a:stretch>
            <a:fillRect/>
          </a:stretch>
        </p:blipFill>
        <p:spPr bwMode="auto">
          <a:xfrm>
            <a:off x="1691357" y="895884"/>
            <a:ext cx="5183218" cy="300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a:bodyPr>
          <a:lstStyle/>
          <a:p>
            <a:pPr fontAlgn="auto">
              <a:spcBef>
                <a:spcPts val="0"/>
              </a:spcBef>
              <a:spcAft>
                <a:spcPts val="0"/>
              </a:spcAft>
              <a:defRPr/>
            </a:pPr>
            <a:r>
              <a:rPr lang="ja-JP" altLang="en-US" sz="2400" b="1" dirty="0">
                <a:solidFill>
                  <a:schemeClr val="bg1"/>
                </a:solidFill>
                <a:latin typeface="+mn-ea"/>
              </a:rPr>
              <a:t>１－１　堤外施設（護岸・防波堤）の詳細耐震点検に</a:t>
            </a:r>
            <a:r>
              <a:rPr lang="ja-JP" altLang="en-US" sz="2400" b="1" dirty="0" smtClean="0">
                <a:solidFill>
                  <a:schemeClr val="bg1"/>
                </a:solidFill>
                <a:latin typeface="+mn-ea"/>
              </a:rPr>
              <a:t>ついて</a:t>
            </a:r>
            <a:r>
              <a:rPr lang="ja-JP" altLang="en-US" sz="2400" b="1" dirty="0">
                <a:solidFill>
                  <a:schemeClr val="bg1"/>
                </a:solidFill>
              </a:rPr>
              <a:t>　（前回資料</a:t>
            </a:r>
            <a:r>
              <a:rPr lang="ja-JP" altLang="en-US" sz="2400" b="1" dirty="0" smtClean="0">
                <a:solidFill>
                  <a:schemeClr val="bg1"/>
                </a:solidFill>
              </a:rPr>
              <a:t>）　</a:t>
            </a:r>
            <a:endParaRPr lang="en-US" altLang="ja-JP" sz="2400" b="1" dirty="0">
              <a:solidFill>
                <a:schemeClr val="bg1"/>
              </a:solidFill>
            </a:endParaRPr>
          </a:p>
        </p:txBody>
      </p:sp>
      <p:sp>
        <p:nvSpPr>
          <p:cNvPr id="23" name="線吹き出し 2 22"/>
          <p:cNvSpPr/>
          <p:nvPr/>
        </p:nvSpPr>
        <p:spPr>
          <a:xfrm>
            <a:off x="1891381" y="1268072"/>
            <a:ext cx="720725" cy="289323"/>
          </a:xfrm>
          <a:prstGeom prst="callout2">
            <a:avLst>
              <a:gd name="adj1" fmla="val -3704"/>
              <a:gd name="adj2" fmla="val 224846"/>
              <a:gd name="adj3" fmla="val -2972"/>
              <a:gd name="adj4" fmla="val 348440"/>
              <a:gd name="adj5" fmla="val 158457"/>
              <a:gd name="adj6" fmla="val 377224"/>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テキスト ボックス 48"/>
          <p:cNvSpPr txBox="1">
            <a:spLocks noChangeArrowheads="1"/>
          </p:cNvSpPr>
          <p:nvPr/>
        </p:nvSpPr>
        <p:spPr bwMode="auto">
          <a:xfrm>
            <a:off x="3480660" y="1074715"/>
            <a:ext cx="1279525" cy="2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900" dirty="0"/>
              <a:t>直立消波ブロック</a:t>
            </a:r>
          </a:p>
        </p:txBody>
      </p:sp>
      <p:sp>
        <p:nvSpPr>
          <p:cNvPr id="25" name="線吹き出し 2 24"/>
          <p:cNvSpPr/>
          <p:nvPr/>
        </p:nvSpPr>
        <p:spPr>
          <a:xfrm>
            <a:off x="2765994" y="2166711"/>
            <a:ext cx="720725" cy="289323"/>
          </a:xfrm>
          <a:prstGeom prst="callout2">
            <a:avLst>
              <a:gd name="adj1" fmla="val 527885"/>
              <a:gd name="adj2" fmla="val 540151"/>
              <a:gd name="adj3" fmla="val 528617"/>
              <a:gd name="adj4" fmla="val 459801"/>
              <a:gd name="adj5" fmla="val 19341"/>
              <a:gd name="adj6" fmla="val 294402"/>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線吹き出し 2 25"/>
          <p:cNvSpPr/>
          <p:nvPr/>
        </p:nvSpPr>
        <p:spPr>
          <a:xfrm>
            <a:off x="2280294" y="1486070"/>
            <a:ext cx="720725" cy="289323"/>
          </a:xfrm>
          <a:prstGeom prst="callout2">
            <a:avLst>
              <a:gd name="adj1" fmla="val -176825"/>
              <a:gd name="adj2" fmla="val 213976"/>
              <a:gd name="adj3" fmla="val -176091"/>
              <a:gd name="adj4" fmla="val 335600"/>
              <a:gd name="adj5" fmla="val 5204"/>
              <a:gd name="adj6" fmla="val 38294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線吹き出し 2 26"/>
          <p:cNvSpPr/>
          <p:nvPr/>
        </p:nvSpPr>
        <p:spPr>
          <a:xfrm>
            <a:off x="3440660" y="1723629"/>
            <a:ext cx="720725" cy="289323"/>
          </a:xfrm>
          <a:prstGeom prst="callout2">
            <a:avLst>
              <a:gd name="adj1" fmla="val -184768"/>
              <a:gd name="adj2" fmla="val 570142"/>
              <a:gd name="adj3" fmla="val -183770"/>
              <a:gd name="adj4" fmla="val 496909"/>
              <a:gd name="adj5" fmla="val 8466"/>
              <a:gd name="adj6" fmla="val 435909"/>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テキスト ボックス 52"/>
          <p:cNvSpPr txBox="1">
            <a:spLocks noChangeArrowheads="1"/>
          </p:cNvSpPr>
          <p:nvPr/>
        </p:nvSpPr>
        <p:spPr bwMode="auto">
          <a:xfrm>
            <a:off x="3735954" y="798518"/>
            <a:ext cx="1279525" cy="23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900" dirty="0"/>
              <a:t>場所打コンクリート</a:t>
            </a:r>
          </a:p>
        </p:txBody>
      </p:sp>
      <p:sp>
        <p:nvSpPr>
          <p:cNvPr id="29" name="テキスト ボックス 53"/>
          <p:cNvSpPr txBox="1">
            <a:spLocks noChangeArrowheads="1"/>
          </p:cNvSpPr>
          <p:nvPr/>
        </p:nvSpPr>
        <p:spPr bwMode="auto">
          <a:xfrm>
            <a:off x="6706169" y="6370584"/>
            <a:ext cx="815975" cy="23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900" dirty="0"/>
              <a:t>鋼矢板</a:t>
            </a:r>
            <a:r>
              <a:rPr lang="en-US" altLang="ja-JP" sz="900" dirty="0" err="1"/>
              <a:t>ⅡA</a:t>
            </a:r>
            <a:endParaRPr lang="ja-JP" altLang="en-US" sz="900" dirty="0"/>
          </a:p>
        </p:txBody>
      </p:sp>
      <p:sp>
        <p:nvSpPr>
          <p:cNvPr id="30" name="テキスト ボックス 54"/>
          <p:cNvSpPr txBox="1">
            <a:spLocks noChangeArrowheads="1"/>
          </p:cNvSpPr>
          <p:nvPr/>
        </p:nvSpPr>
        <p:spPr bwMode="auto">
          <a:xfrm>
            <a:off x="6067201" y="3506192"/>
            <a:ext cx="1277938" cy="2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900" dirty="0"/>
              <a:t>Ｌ型ブロック</a:t>
            </a:r>
          </a:p>
        </p:txBody>
      </p:sp>
      <p:sp>
        <p:nvSpPr>
          <p:cNvPr id="34" name="線吹き出し 2 33"/>
          <p:cNvSpPr/>
          <p:nvPr/>
        </p:nvSpPr>
        <p:spPr>
          <a:xfrm>
            <a:off x="2045269" y="4460850"/>
            <a:ext cx="720725" cy="288000"/>
          </a:xfrm>
          <a:prstGeom prst="callout2">
            <a:avLst>
              <a:gd name="adj1" fmla="val -40518"/>
              <a:gd name="adj2" fmla="val 212534"/>
              <a:gd name="adj3" fmla="val -41470"/>
              <a:gd name="adj4" fmla="val 339875"/>
              <a:gd name="adj5" fmla="val 127141"/>
              <a:gd name="adj6" fmla="val 383829"/>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テキスト ボックス 54"/>
          <p:cNvSpPr txBox="1">
            <a:spLocks noChangeArrowheads="1"/>
          </p:cNvSpPr>
          <p:nvPr/>
        </p:nvSpPr>
        <p:spPr bwMode="auto">
          <a:xfrm>
            <a:off x="3491880" y="4160457"/>
            <a:ext cx="12779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900" dirty="0"/>
              <a:t>直立消波ケーソン</a:t>
            </a:r>
          </a:p>
        </p:txBody>
      </p:sp>
      <p:sp>
        <p:nvSpPr>
          <p:cNvPr id="36" name="線吹き出し 2 35"/>
          <p:cNvSpPr/>
          <p:nvPr/>
        </p:nvSpPr>
        <p:spPr>
          <a:xfrm>
            <a:off x="3072383" y="5083802"/>
            <a:ext cx="720725" cy="287338"/>
          </a:xfrm>
          <a:prstGeom prst="callout2">
            <a:avLst>
              <a:gd name="adj1" fmla="val -347288"/>
              <a:gd name="adj2" fmla="val 515309"/>
              <a:gd name="adj3" fmla="val -345306"/>
              <a:gd name="adj4" fmla="val 381695"/>
              <a:gd name="adj5" fmla="val -167206"/>
              <a:gd name="adj6" fmla="val 294107"/>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テキスト ボックス 52"/>
          <p:cNvSpPr txBox="1">
            <a:spLocks noChangeArrowheads="1"/>
          </p:cNvSpPr>
          <p:nvPr/>
        </p:nvSpPr>
        <p:spPr bwMode="auto">
          <a:xfrm>
            <a:off x="5723261" y="3865859"/>
            <a:ext cx="12795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900" dirty="0"/>
              <a:t>場所打コンクリート</a:t>
            </a:r>
          </a:p>
        </p:txBody>
      </p:sp>
      <p:sp>
        <p:nvSpPr>
          <p:cNvPr id="39" name="テキスト ボックス 53"/>
          <p:cNvSpPr txBox="1">
            <a:spLocks noChangeArrowheads="1"/>
          </p:cNvSpPr>
          <p:nvPr/>
        </p:nvSpPr>
        <p:spPr bwMode="auto">
          <a:xfrm>
            <a:off x="6948264" y="988828"/>
            <a:ext cx="7937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900" dirty="0"/>
              <a:t>鋼矢板</a:t>
            </a:r>
            <a:r>
              <a:rPr lang="en-US" altLang="ja-JP" sz="900" dirty="0" err="1"/>
              <a:t>ⅡA</a:t>
            </a:r>
            <a:endParaRPr lang="ja-JP" altLang="en-US" sz="900" dirty="0"/>
          </a:p>
        </p:txBody>
      </p:sp>
      <p:sp>
        <p:nvSpPr>
          <p:cNvPr id="40" name="線吹き出し 2 39"/>
          <p:cNvSpPr/>
          <p:nvPr/>
        </p:nvSpPr>
        <p:spPr>
          <a:xfrm>
            <a:off x="4161385" y="5386054"/>
            <a:ext cx="720725" cy="287337"/>
          </a:xfrm>
          <a:prstGeom prst="callout2">
            <a:avLst>
              <a:gd name="adj1" fmla="val -351091"/>
              <a:gd name="adj2" fmla="val 482974"/>
              <a:gd name="adj3" fmla="val -353679"/>
              <a:gd name="adj4" fmla="val 382120"/>
              <a:gd name="adj5" fmla="val -228255"/>
              <a:gd name="adj6" fmla="val 244204"/>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 name="テキスト ボックス 53"/>
          <p:cNvSpPr txBox="1">
            <a:spLocks noChangeArrowheads="1"/>
          </p:cNvSpPr>
          <p:nvPr/>
        </p:nvSpPr>
        <p:spPr bwMode="auto">
          <a:xfrm>
            <a:off x="6971531" y="4149080"/>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900" dirty="0"/>
              <a:t>タイロッド</a:t>
            </a:r>
          </a:p>
        </p:txBody>
      </p:sp>
      <p:sp>
        <p:nvSpPr>
          <p:cNvPr id="42" name="線吹き出し 2 41"/>
          <p:cNvSpPr/>
          <p:nvPr/>
        </p:nvSpPr>
        <p:spPr>
          <a:xfrm>
            <a:off x="-1044624" y="6226916"/>
            <a:ext cx="720725" cy="287337"/>
          </a:xfrm>
          <a:prstGeom prst="callout2">
            <a:avLst>
              <a:gd name="adj1" fmla="val -284546"/>
              <a:gd name="adj2" fmla="val 447012"/>
              <a:gd name="adj3" fmla="val -284809"/>
              <a:gd name="adj4" fmla="val 561721"/>
              <a:gd name="adj5" fmla="val -371900"/>
              <a:gd name="adj6" fmla="val 737155"/>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テキスト ボックス 53"/>
          <p:cNvSpPr txBox="1">
            <a:spLocks noChangeArrowheads="1"/>
          </p:cNvSpPr>
          <p:nvPr/>
        </p:nvSpPr>
        <p:spPr bwMode="auto">
          <a:xfrm>
            <a:off x="2194449" y="5085184"/>
            <a:ext cx="10302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900" dirty="0"/>
              <a:t>消波工</a:t>
            </a:r>
            <a:endParaRPr lang="en-US" altLang="ja-JP" sz="900" dirty="0"/>
          </a:p>
          <a:p>
            <a:pPr eaLnBrk="1" hangingPunct="1"/>
            <a:r>
              <a:rPr lang="ja-JP" altLang="en-US" sz="800" dirty="0"/>
              <a:t>（</a:t>
            </a:r>
            <a:r>
              <a:rPr lang="en-US" altLang="ja-JP" sz="800" dirty="0"/>
              <a:t>4t</a:t>
            </a:r>
            <a:r>
              <a:rPr lang="ja-JP" altLang="en-US" sz="800" dirty="0"/>
              <a:t>消波ブロック）</a:t>
            </a:r>
          </a:p>
        </p:txBody>
      </p:sp>
      <p:sp>
        <p:nvSpPr>
          <p:cNvPr id="49" name="線吹き出し 2 48"/>
          <p:cNvSpPr/>
          <p:nvPr/>
        </p:nvSpPr>
        <p:spPr>
          <a:xfrm>
            <a:off x="3537942" y="5633820"/>
            <a:ext cx="720725" cy="287337"/>
          </a:xfrm>
          <a:prstGeom prst="callout2">
            <a:avLst>
              <a:gd name="adj1" fmla="val 330054"/>
              <a:gd name="adj2" fmla="val 547042"/>
              <a:gd name="adj3" fmla="val 330781"/>
              <a:gd name="adj4" fmla="val 431651"/>
              <a:gd name="adj5" fmla="val 20941"/>
              <a:gd name="adj6" fmla="val 355504"/>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22</a:t>
            </a:fld>
            <a:endParaRPr lang="en-US" altLang="ja-JP" dirty="0">
              <a:solidFill>
                <a:srgbClr val="898989"/>
              </a:solidFill>
            </a:endParaRPr>
          </a:p>
        </p:txBody>
      </p:sp>
    </p:spTree>
    <p:extLst>
      <p:ext uri="{BB962C8B-B14F-4D97-AF65-F5344CB8AC3E}">
        <p14:creationId xmlns:p14="http://schemas.microsoft.com/office/powerpoint/2010/main" val="3939286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a:bodyPr>
          <a:lstStyle/>
          <a:p>
            <a:pPr fontAlgn="auto">
              <a:spcBef>
                <a:spcPts val="0"/>
              </a:spcBef>
              <a:spcAft>
                <a:spcPts val="0"/>
              </a:spcAft>
              <a:defRPr/>
            </a:pPr>
            <a:r>
              <a:rPr lang="ja-JP" altLang="en-US" sz="2400" b="1" dirty="0">
                <a:solidFill>
                  <a:schemeClr val="bg1"/>
                </a:solidFill>
                <a:latin typeface="+mn-ea"/>
              </a:rPr>
              <a:t>１－１　堤外施設（護岸・防波堤）の詳細耐震点検に</a:t>
            </a:r>
            <a:r>
              <a:rPr lang="ja-JP" altLang="en-US" sz="2400" b="1" dirty="0" smtClean="0">
                <a:solidFill>
                  <a:schemeClr val="bg1"/>
                </a:solidFill>
                <a:latin typeface="+mn-ea"/>
              </a:rPr>
              <a:t>ついて</a:t>
            </a:r>
            <a:r>
              <a:rPr lang="ja-JP" altLang="en-US" sz="2400" b="1" dirty="0">
                <a:solidFill>
                  <a:schemeClr val="bg1"/>
                </a:solidFill>
              </a:rPr>
              <a:t>　（前回資料）</a:t>
            </a:r>
            <a:endParaRPr lang="en-US" altLang="ja-JP" sz="2400" b="1" dirty="0">
              <a:solidFill>
                <a:schemeClr val="bg1"/>
              </a:solidFill>
            </a:endParaRPr>
          </a:p>
        </p:txBody>
      </p:sp>
      <p:sp>
        <p:nvSpPr>
          <p:cNvPr id="11267" name="コンテンツ プレースホルダー 2"/>
          <p:cNvSpPr txBox="1">
            <a:spLocks/>
          </p:cNvSpPr>
          <p:nvPr/>
        </p:nvSpPr>
        <p:spPr bwMode="auto">
          <a:xfrm>
            <a:off x="107504" y="620688"/>
            <a:ext cx="8856984"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ct val="20000"/>
              </a:spcBef>
            </a:pPr>
            <a:r>
              <a:rPr lang="ja-JP" altLang="en-US" sz="1200" dirty="0">
                <a:solidFill>
                  <a:srgbClr val="000000"/>
                </a:solidFill>
              </a:rPr>
              <a:t>　</a:t>
            </a:r>
            <a:r>
              <a:rPr lang="ja-JP" altLang="en-US" sz="1200" dirty="0" smtClean="0">
                <a:latin typeface="メイリオ" pitchFamily="50" charset="-128"/>
                <a:ea typeface="メイリオ" pitchFamily="50" charset="-128"/>
                <a:cs typeface="メイリオ" pitchFamily="50" charset="-128"/>
              </a:rPr>
              <a:t>■</a:t>
            </a:r>
            <a:r>
              <a:rPr lang="ja-JP" altLang="en-US" sz="1200" dirty="0">
                <a:latin typeface="メイリオ" pitchFamily="50" charset="-128"/>
                <a:ea typeface="メイリオ" pitchFamily="50" charset="-128"/>
                <a:cs typeface="メイリオ" pitchFamily="50" charset="-128"/>
              </a:rPr>
              <a:t>南海トラフ巨大地震による廃棄物埋立護岸の検討結果（まとめ）</a:t>
            </a:r>
            <a:endParaRPr lang="en-US" altLang="ja-JP" sz="1200" dirty="0">
              <a:latin typeface="メイリオ" pitchFamily="50" charset="-128"/>
              <a:ea typeface="メイリオ" pitchFamily="50" charset="-128"/>
              <a:cs typeface="メイリオ" pitchFamily="50" charset="-128"/>
            </a:endParaRPr>
          </a:p>
          <a:p>
            <a:pPr eaLnBrk="1" hangingPunct="1">
              <a:spcBef>
                <a:spcPct val="20000"/>
              </a:spcBef>
            </a:pPr>
            <a:endParaRPr lang="en-US" altLang="ja-JP" sz="1200" dirty="0" smtClean="0">
              <a:solidFill>
                <a:srgbClr val="000000"/>
              </a:solidFill>
            </a:endParaRPr>
          </a:p>
          <a:p>
            <a:pPr eaLnBrk="1" hangingPunct="1">
              <a:spcBef>
                <a:spcPct val="20000"/>
              </a:spcBef>
            </a:pPr>
            <a:r>
              <a:rPr lang="ja-JP" altLang="en-US" sz="1200" dirty="0">
                <a:solidFill>
                  <a:srgbClr val="000000"/>
                </a:solidFill>
              </a:rPr>
              <a:t>　　　南（２）護岸</a:t>
            </a:r>
            <a:endParaRPr lang="en-US" altLang="ja-JP" sz="1200" dirty="0">
              <a:solidFill>
                <a:srgbClr val="000000"/>
              </a:solidFill>
            </a:endParaRPr>
          </a:p>
          <a:p>
            <a:pPr eaLnBrk="1" hangingPunct="1">
              <a:spcBef>
                <a:spcPct val="20000"/>
              </a:spcBef>
            </a:pP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eaLnBrk="1" hangingPunct="1">
              <a:spcBef>
                <a:spcPct val="20000"/>
              </a:spcBef>
            </a:pP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eaLnBrk="1" hangingPunct="1">
              <a:lnSpc>
                <a:spcPts val="1600"/>
              </a:lnSpc>
              <a:spcBef>
                <a:spcPts val="0"/>
              </a:spcBef>
            </a:pPr>
            <a:r>
              <a:rPr lang="ja-JP" altLang="en-US" sz="1200" dirty="0">
                <a:solidFill>
                  <a:srgbClr val="000000"/>
                </a:solidFill>
                <a:latin typeface="ＭＳ ゴシック" panose="020B0609070205080204" pitchFamily="49" charset="-128"/>
                <a:ea typeface="ＭＳ ゴシック" panose="020B0609070205080204" pitchFamily="49" charset="-128"/>
              </a:rPr>
              <a:t>　　　　　　　　　　　　　　　　　　　　　　　　　　　　　</a:t>
            </a:r>
            <a:r>
              <a:rPr lang="ja-JP" altLang="en-US" sz="1200" dirty="0" smtClean="0">
                <a:solidFill>
                  <a:srgbClr val="000000"/>
                </a:solidFill>
                <a:latin typeface="ＭＳ ゴシック" panose="020B0609070205080204" pitchFamily="49" charset="-128"/>
                <a:ea typeface="ＭＳ ゴシック" panose="020B0609070205080204" pitchFamily="49" charset="-128"/>
              </a:rPr>
              <a:t>　　</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水平残留</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変位・・</a:t>
            </a: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b="1" dirty="0"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rPr>
              <a:t>５．８３ｍ</a:t>
            </a:r>
            <a:r>
              <a:rPr lang="ja-JP" altLang="en-US" sz="1200" b="1" dirty="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rPr>
              <a:t>海方向へ移動</a:t>
            </a:r>
            <a:endParaRPr lang="en-US" altLang="ja-JP" sz="1200" b="1" dirty="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lnSpc>
                <a:spcPts val="1600"/>
              </a:lnSpc>
              <a:spcBef>
                <a:spcPts val="0"/>
              </a:spcBef>
            </a:pP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　　・沈下量</a:t>
            </a: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地震）・・・・</a:t>
            </a:r>
            <a:r>
              <a:rPr lang="ja-JP" altLang="en-US" sz="1200" b="1" dirty="0"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rPr>
              <a:t>２．３７ｍ沈下</a:t>
            </a:r>
            <a:endParaRPr lang="en-US" altLang="ja-JP" sz="1200" b="1" dirty="0"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lnSpc>
                <a:spcPts val="1600"/>
              </a:lnSpc>
              <a:spcBef>
                <a:spcPts val="0"/>
              </a:spcBef>
            </a:pPr>
            <a:r>
              <a:rPr lang="ja-JP" altLang="en-US" sz="1200" dirty="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200" dirty="0"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200" dirty="0" smtClean="0">
                <a:latin typeface="ＭＳ ゴシック" panose="020B0609070205080204" pitchFamily="49" charset="-128"/>
                <a:ea typeface="ＭＳ ゴシック" panose="020B0609070205080204" pitchFamily="49" charset="-128"/>
                <a:cs typeface="Meiryo UI" panose="020B0604030504040204" pitchFamily="50" charset="-128"/>
              </a:rPr>
              <a:t>・沈下量（圧密）・・・・０．１６ｍ</a:t>
            </a:r>
            <a:r>
              <a:rPr lang="ja-JP" altLang="en-US" sz="1200" dirty="0">
                <a:latin typeface="ＭＳ ゴシック" panose="020B0609070205080204" pitchFamily="49" charset="-128"/>
                <a:ea typeface="ＭＳ ゴシック" panose="020B0609070205080204" pitchFamily="49" charset="-128"/>
                <a:cs typeface="Meiryo UI" panose="020B0604030504040204" pitchFamily="50" charset="-128"/>
              </a:rPr>
              <a:t>沈下</a:t>
            </a:r>
            <a:endParaRPr lang="en-US" altLang="ja-JP" sz="12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lnSpc>
                <a:spcPts val="1600"/>
              </a:lnSpc>
              <a:spcBef>
                <a:spcPts val="0"/>
              </a:spcBef>
            </a:pP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遮水</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矢板</a:t>
            </a: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b="1" dirty="0" smtClean="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rPr>
              <a:t>全塑性</a:t>
            </a:r>
            <a:endParaRPr lang="en-US" altLang="ja-JP" sz="1200" b="1" dirty="0">
              <a:solidFill>
                <a:srgbClr val="FF000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lnSpc>
                <a:spcPts val="1600"/>
              </a:lnSpc>
              <a:spcBef>
                <a:spcPts val="0"/>
              </a:spcBef>
            </a:pP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タイ材の</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破断</a:t>
            </a: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smtClean="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・タイ材</a:t>
            </a:r>
            <a:r>
              <a:rPr lang="ja-JP" altLang="en-US"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なし</a:t>
            </a:r>
            <a:endParaRPr lang="en-US" altLang="ja-JP" sz="1200"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20000"/>
              </a:spcBef>
            </a:pPr>
            <a:r>
              <a:rPr lang="ja-JP" altLang="en-US" sz="1200" dirty="0" smtClean="0">
                <a:solidFill>
                  <a:srgbClr val="000000"/>
                </a:solidFill>
              </a:rPr>
              <a:t>　　　　　　　　　　　　　　　　　　　　　　　　　　　　　　　　　　　　　　　　　　　　　　　</a:t>
            </a:r>
            <a:endParaRPr lang="en-US" altLang="ja-JP" sz="1200" dirty="0">
              <a:solidFill>
                <a:srgbClr val="000000"/>
              </a:solidFill>
            </a:endParaRPr>
          </a:p>
          <a:p>
            <a:pPr eaLnBrk="1" hangingPunct="1">
              <a:spcBef>
                <a:spcPct val="20000"/>
              </a:spcBef>
            </a:pPr>
            <a:endParaRPr lang="en-US" altLang="ja-JP" sz="1200" dirty="0" smtClean="0">
              <a:solidFill>
                <a:srgbClr val="000000"/>
              </a:solidFill>
            </a:endParaRPr>
          </a:p>
          <a:p>
            <a:pPr eaLnBrk="1" hangingPunct="1">
              <a:spcBef>
                <a:spcPct val="20000"/>
              </a:spcBef>
            </a:pPr>
            <a:endParaRPr lang="en-US" altLang="ja-JP" sz="1200" dirty="0">
              <a:solidFill>
                <a:srgbClr val="000000"/>
              </a:solidFill>
            </a:endParaRPr>
          </a:p>
          <a:p>
            <a:pPr eaLnBrk="1" hangingPunct="1">
              <a:spcBef>
                <a:spcPct val="20000"/>
              </a:spcBef>
            </a:pPr>
            <a:r>
              <a:rPr lang="ja-JP" altLang="en-US" sz="1200" dirty="0">
                <a:solidFill>
                  <a:srgbClr val="000000"/>
                </a:solidFill>
              </a:rPr>
              <a:t>　　　南（３）</a:t>
            </a:r>
            <a:r>
              <a:rPr lang="ja-JP" altLang="en-US" sz="1200" dirty="0" smtClean="0">
                <a:solidFill>
                  <a:srgbClr val="000000"/>
                </a:solidFill>
              </a:rPr>
              <a:t>護岸</a:t>
            </a:r>
            <a:endParaRPr lang="en-US" altLang="ja-JP" sz="1200" dirty="0">
              <a:solidFill>
                <a:srgbClr val="000000"/>
              </a:solidFill>
            </a:endParaRPr>
          </a:p>
          <a:p>
            <a:pPr eaLnBrk="1" hangingPunct="1">
              <a:spcBef>
                <a:spcPct val="20000"/>
              </a:spcBef>
            </a:pP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eaLnBrk="1" hangingPunct="1">
              <a:spcBef>
                <a:spcPct val="20000"/>
              </a:spcBef>
            </a:pP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nSpc>
                <a:spcPts val="1600"/>
              </a:lnSpc>
            </a:pPr>
            <a:r>
              <a:rPr lang="ja-JP" altLang="en-US" sz="1200" dirty="0">
                <a:solidFill>
                  <a:srgbClr val="000000"/>
                </a:solidFill>
                <a:latin typeface="ＭＳ ゴシック" panose="020B0609070205080204" pitchFamily="49" charset="-128"/>
                <a:ea typeface="ＭＳ ゴシック" panose="020B0609070205080204" pitchFamily="49" charset="-128"/>
              </a:rPr>
              <a:t>　</a:t>
            </a:r>
            <a:r>
              <a:rPr lang="ja-JP" altLang="en-US" sz="1200" dirty="0" smtClean="0">
                <a:solidFill>
                  <a:srgbClr val="000000"/>
                </a:solidFill>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・水平</a:t>
            </a:r>
            <a:r>
              <a:rPr lang="ja-JP" altLang="en-US" sz="1200" dirty="0">
                <a:latin typeface="ＭＳ ゴシック" panose="020B0609070205080204" pitchFamily="49" charset="-128"/>
                <a:ea typeface="ＭＳ ゴシック" panose="020B0609070205080204" pitchFamily="49" charset="-128"/>
              </a:rPr>
              <a:t>残留</a:t>
            </a:r>
            <a:r>
              <a:rPr lang="ja-JP" altLang="en-US" sz="1200" dirty="0" smtClean="0">
                <a:latin typeface="ＭＳ ゴシック" panose="020B0609070205080204" pitchFamily="49" charset="-128"/>
                <a:ea typeface="ＭＳ ゴシック" panose="020B0609070205080204" pitchFamily="49" charset="-128"/>
              </a:rPr>
              <a:t>変位・・・・・</a:t>
            </a:r>
            <a:r>
              <a:rPr lang="ja-JP" altLang="en-US" sz="1200" b="1" dirty="0" smtClean="0">
                <a:solidFill>
                  <a:srgbClr val="FF0000"/>
                </a:solidFill>
                <a:latin typeface="ＭＳ ゴシック" panose="020B0609070205080204" pitchFamily="49" charset="-128"/>
                <a:ea typeface="ＭＳ ゴシック" panose="020B0609070205080204" pitchFamily="49" charset="-128"/>
              </a:rPr>
              <a:t>４．４９ｍ</a:t>
            </a:r>
            <a:r>
              <a:rPr lang="ja-JP" altLang="en-US" sz="1200" b="1" dirty="0">
                <a:solidFill>
                  <a:srgbClr val="FF0000"/>
                </a:solidFill>
                <a:latin typeface="ＭＳ ゴシック" panose="020B0609070205080204" pitchFamily="49" charset="-128"/>
                <a:ea typeface="ＭＳ ゴシック" panose="020B0609070205080204" pitchFamily="49" charset="-128"/>
              </a:rPr>
              <a:t>海方向へ移動</a:t>
            </a:r>
            <a:endParaRPr lang="en-US" altLang="ja-JP" sz="1200" b="1" dirty="0">
              <a:solidFill>
                <a:srgbClr val="FF0000"/>
              </a:solidFill>
              <a:latin typeface="ＭＳ ゴシック" panose="020B0609070205080204" pitchFamily="49" charset="-128"/>
              <a:ea typeface="ＭＳ ゴシック" panose="020B0609070205080204" pitchFamily="49" charset="-128"/>
            </a:endParaRPr>
          </a:p>
          <a:p>
            <a:pPr>
              <a:lnSpc>
                <a:spcPts val="1600"/>
              </a:lnSpc>
            </a:pPr>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　　　　　　　　　　　　　　　　　　　　　　　　　　　　　　・沈下量</a:t>
            </a:r>
            <a:r>
              <a:rPr lang="ja-JP" altLang="en-US" sz="1200" dirty="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地震）・・・・</a:t>
            </a:r>
            <a:r>
              <a:rPr lang="ja-JP" altLang="en-US" sz="1200" b="1" dirty="0" smtClean="0">
                <a:solidFill>
                  <a:srgbClr val="FF0000"/>
                </a:solidFill>
                <a:latin typeface="ＭＳ ゴシック" panose="020B0609070205080204" pitchFamily="49" charset="-128"/>
                <a:ea typeface="ＭＳ ゴシック" panose="020B0609070205080204" pitchFamily="49" charset="-128"/>
              </a:rPr>
              <a:t>１．４７ｍ沈下</a:t>
            </a:r>
            <a:endParaRPr lang="en-US" altLang="ja-JP" sz="1200" b="1" dirty="0" smtClean="0">
              <a:solidFill>
                <a:srgbClr val="FF0000"/>
              </a:solidFill>
              <a:latin typeface="ＭＳ ゴシック" panose="020B0609070205080204" pitchFamily="49" charset="-128"/>
              <a:ea typeface="ＭＳ ゴシック" panose="020B0609070205080204" pitchFamily="49" charset="-128"/>
            </a:endParaRPr>
          </a:p>
          <a:p>
            <a:pPr>
              <a:lnSpc>
                <a:spcPts val="1600"/>
              </a:lnSpc>
            </a:pPr>
            <a:r>
              <a:rPr lang="ja-JP" altLang="en-US" sz="1200" dirty="0">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1200" dirty="0" smtClean="0">
                <a:latin typeface="ＭＳ ゴシック" panose="020B0609070205080204" pitchFamily="49" charset="-128"/>
                <a:ea typeface="ＭＳ ゴシック" panose="020B0609070205080204" pitchFamily="49" charset="-128"/>
                <a:cs typeface="Meiryo UI" panose="020B0604030504040204" pitchFamily="50" charset="-128"/>
              </a:rPr>
              <a:t>沈下量</a:t>
            </a:r>
            <a:r>
              <a:rPr lang="ja-JP" altLang="en-US" sz="12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smtClean="0">
                <a:latin typeface="ＭＳ ゴシック" panose="020B0609070205080204" pitchFamily="49" charset="-128"/>
                <a:ea typeface="ＭＳ ゴシック" panose="020B0609070205080204" pitchFamily="49" charset="-128"/>
                <a:cs typeface="Meiryo UI" panose="020B0604030504040204" pitchFamily="50" charset="-128"/>
              </a:rPr>
              <a:t>圧密）・</a:t>
            </a:r>
            <a:r>
              <a:rPr lang="ja-JP" altLang="en-US" sz="12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200" dirty="0" smtClean="0">
                <a:latin typeface="ＭＳ ゴシック" panose="020B0609070205080204" pitchFamily="49" charset="-128"/>
                <a:ea typeface="ＭＳ ゴシック" panose="020B0609070205080204" pitchFamily="49" charset="-128"/>
                <a:cs typeface="Meiryo UI" panose="020B0604030504040204" pitchFamily="50" charset="-128"/>
              </a:rPr>
              <a:t>０．４８ｍ沈下</a:t>
            </a:r>
            <a:endParaRPr lang="en-US" altLang="ja-JP" sz="1200" dirty="0">
              <a:latin typeface="ＭＳ ゴシック" panose="020B0609070205080204" pitchFamily="49" charset="-128"/>
              <a:ea typeface="ＭＳ ゴシック" panose="020B0609070205080204" pitchFamily="49" charset="-128"/>
            </a:endParaRPr>
          </a:p>
          <a:p>
            <a:pPr>
              <a:lnSpc>
                <a:spcPts val="1600"/>
              </a:lnSpc>
            </a:pPr>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　　・</a:t>
            </a:r>
            <a:r>
              <a:rPr lang="ja-JP" altLang="en-US" sz="1200" dirty="0">
                <a:latin typeface="ＭＳ ゴシック" panose="020B0609070205080204" pitchFamily="49" charset="-128"/>
                <a:ea typeface="ＭＳ ゴシック" panose="020B0609070205080204" pitchFamily="49" charset="-128"/>
              </a:rPr>
              <a:t>遮水</a:t>
            </a:r>
            <a:r>
              <a:rPr lang="ja-JP" altLang="en-US" sz="1200" dirty="0" smtClean="0">
                <a:latin typeface="ＭＳ ゴシック" panose="020B0609070205080204" pitchFamily="49" charset="-128"/>
                <a:ea typeface="ＭＳ ゴシック" panose="020B0609070205080204" pitchFamily="49" charset="-128"/>
              </a:rPr>
              <a:t>矢板</a:t>
            </a:r>
            <a:r>
              <a:rPr lang="ja-JP" altLang="en-US" sz="1200" dirty="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a:t>
            </a:r>
            <a:r>
              <a:rPr lang="ja-JP" altLang="en-US" sz="1200" b="1" dirty="0" smtClean="0">
                <a:solidFill>
                  <a:srgbClr val="FF0000"/>
                </a:solidFill>
                <a:latin typeface="ＭＳ ゴシック" panose="020B0609070205080204" pitchFamily="49" charset="-128"/>
                <a:ea typeface="ＭＳ ゴシック" panose="020B0609070205080204" pitchFamily="49" charset="-128"/>
              </a:rPr>
              <a:t>全塑性</a:t>
            </a:r>
            <a:r>
              <a:rPr lang="ja-JP" altLang="en-US" sz="1200" b="1" dirty="0">
                <a:solidFill>
                  <a:srgbClr val="FF0000"/>
                </a:solidFill>
                <a:latin typeface="ＭＳ ゴシック" panose="020B0609070205080204" pitchFamily="49" charset="-128"/>
                <a:ea typeface="ＭＳ ゴシック" panose="020B0609070205080204" pitchFamily="49" charset="-128"/>
              </a:rPr>
              <a:t>　</a:t>
            </a:r>
            <a:endParaRPr lang="en-US" altLang="ja-JP" sz="1200" b="1" dirty="0">
              <a:solidFill>
                <a:srgbClr val="FF0000"/>
              </a:solidFill>
              <a:latin typeface="ＭＳ ゴシック" panose="020B0609070205080204" pitchFamily="49" charset="-128"/>
              <a:ea typeface="ＭＳ ゴシック" panose="020B0609070205080204" pitchFamily="49" charset="-128"/>
            </a:endParaRPr>
          </a:p>
          <a:p>
            <a:pPr>
              <a:lnSpc>
                <a:spcPts val="1600"/>
              </a:lnSpc>
            </a:pPr>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　　・</a:t>
            </a:r>
            <a:r>
              <a:rPr lang="ja-JP" altLang="en-US" sz="1200" dirty="0">
                <a:latin typeface="ＭＳ ゴシック" panose="020B0609070205080204" pitchFamily="49" charset="-128"/>
                <a:ea typeface="ＭＳ ゴシック" panose="020B0609070205080204" pitchFamily="49" charset="-128"/>
              </a:rPr>
              <a:t>タイ材の</a:t>
            </a:r>
            <a:r>
              <a:rPr lang="ja-JP" altLang="en-US" sz="1200" dirty="0" smtClean="0">
                <a:latin typeface="ＭＳ ゴシック" panose="020B0609070205080204" pitchFamily="49" charset="-128"/>
                <a:ea typeface="ＭＳ ゴシック" panose="020B0609070205080204" pitchFamily="49" charset="-128"/>
              </a:rPr>
              <a:t>破断</a:t>
            </a:r>
            <a:r>
              <a:rPr lang="ja-JP" altLang="en-US" sz="1200" dirty="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a:t>
            </a:r>
            <a:r>
              <a:rPr lang="ja-JP" altLang="en-US" sz="1200" b="1" dirty="0" smtClean="0">
                <a:solidFill>
                  <a:srgbClr val="FF0000"/>
                </a:solidFill>
                <a:latin typeface="ＭＳ ゴシック" panose="020B0609070205080204" pitchFamily="49" charset="-128"/>
                <a:ea typeface="ＭＳ ゴシック" panose="020B0609070205080204" pitchFamily="49" charset="-128"/>
              </a:rPr>
              <a:t>破断</a:t>
            </a:r>
            <a:endParaRPr lang="en-US" altLang="ja-JP" sz="1200" b="1" dirty="0">
              <a:solidFill>
                <a:srgbClr val="FF0000"/>
              </a:solidFill>
              <a:latin typeface="ＭＳ ゴシック" panose="020B0609070205080204" pitchFamily="49" charset="-128"/>
              <a:ea typeface="ＭＳ ゴシック" panose="020B0609070205080204" pitchFamily="49" charset="-128"/>
            </a:endParaRPr>
          </a:p>
          <a:p>
            <a:r>
              <a:rPr lang="ja-JP" altLang="en-US" sz="1200" b="1" dirty="0" smtClean="0">
                <a:solidFill>
                  <a:srgbClr val="FF0000"/>
                </a:solidFill>
                <a:latin typeface="ＭＳ ゴシック" panose="020B0609070205080204" pitchFamily="49" charset="-128"/>
                <a:ea typeface="ＭＳ ゴシック" panose="020B0609070205080204" pitchFamily="49" charset="-128"/>
              </a:rPr>
              <a:t>　　　　　　　　　　　　　　　　　　　　　　　　　　　　　　　</a:t>
            </a:r>
            <a:endParaRPr lang="en-US" altLang="ja-JP" sz="1200" b="1" dirty="0">
              <a:solidFill>
                <a:srgbClr val="FF0000"/>
              </a:solidFill>
              <a:latin typeface="ＭＳ ゴシック" panose="020B0609070205080204" pitchFamily="49" charset="-128"/>
              <a:ea typeface="ＭＳ ゴシック" panose="020B0609070205080204" pitchFamily="49" charset="-128"/>
            </a:endParaRPr>
          </a:p>
          <a:p>
            <a:endParaRPr lang="en-US" altLang="ja-JP" sz="1200" b="1" dirty="0">
              <a:solidFill>
                <a:srgbClr val="FF0000"/>
              </a:solidFill>
            </a:endParaRPr>
          </a:p>
          <a:p>
            <a:endParaRPr lang="en-US" altLang="ja-JP" sz="1200" b="1" dirty="0">
              <a:solidFill>
                <a:srgbClr val="FF0000"/>
              </a:solidFill>
            </a:endParaRPr>
          </a:p>
          <a:p>
            <a:endParaRPr lang="en-US" altLang="ja-JP" sz="1200" b="1" dirty="0">
              <a:solidFill>
                <a:srgbClr val="FF0000"/>
              </a:solidFill>
            </a:endParaRPr>
          </a:p>
          <a:p>
            <a:r>
              <a:rPr lang="ja-JP" altLang="en-US" sz="1200" b="1" dirty="0">
                <a:solidFill>
                  <a:srgbClr val="FF0000"/>
                </a:solidFill>
              </a:rPr>
              <a:t>　</a:t>
            </a:r>
            <a:endParaRPr lang="en-US" altLang="ja-JP" sz="1200" dirty="0"/>
          </a:p>
          <a:p>
            <a:r>
              <a:rPr lang="ja-JP" altLang="en-US" sz="1200" dirty="0"/>
              <a:t>　　　</a:t>
            </a:r>
            <a:endParaRPr lang="en-US" altLang="ja-JP" sz="1200" dirty="0"/>
          </a:p>
          <a:p>
            <a:pPr eaLnBrk="1" hangingPunct="1">
              <a:spcBef>
                <a:spcPct val="20000"/>
              </a:spcBef>
            </a:pPr>
            <a:r>
              <a:rPr lang="ja-JP" altLang="en-US" sz="1200" dirty="0">
                <a:solidFill>
                  <a:srgbClr val="000000"/>
                </a:solidFill>
              </a:rPr>
              <a:t>　　　　　　　　　　　　　　　</a:t>
            </a:r>
            <a:endParaRPr lang="en-US" altLang="ja-JP" sz="1200" dirty="0">
              <a:solidFill>
                <a:srgbClr val="000000"/>
              </a:solidFill>
            </a:endParaRPr>
          </a:p>
        </p:txBody>
      </p:sp>
      <p:grpSp>
        <p:nvGrpSpPr>
          <p:cNvPr id="4" name="グループ化 3"/>
          <p:cNvGrpSpPr>
            <a:grpSpLocks noChangeAspect="1"/>
          </p:cNvGrpSpPr>
          <p:nvPr/>
        </p:nvGrpSpPr>
        <p:grpSpPr>
          <a:xfrm>
            <a:off x="500062" y="1214438"/>
            <a:ext cx="4398597" cy="1926530"/>
            <a:chOff x="500063" y="1214438"/>
            <a:chExt cx="4070350" cy="1782762"/>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214438"/>
              <a:ext cx="4070350" cy="178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3419474" y="1763713"/>
              <a:ext cx="720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3560763" y="1484313"/>
              <a:ext cx="0" cy="1444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3560763" y="1763713"/>
              <a:ext cx="0" cy="139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843213" y="1368425"/>
              <a:ext cx="25241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5" name="グループ化 4"/>
          <p:cNvGrpSpPr>
            <a:grpSpLocks noChangeAspect="1"/>
          </p:cNvGrpSpPr>
          <p:nvPr/>
        </p:nvGrpSpPr>
        <p:grpSpPr>
          <a:xfrm>
            <a:off x="495299" y="3533719"/>
            <a:ext cx="4705769" cy="1839497"/>
            <a:chOff x="495300" y="3263900"/>
            <a:chExt cx="4292600" cy="1677988"/>
          </a:xfrm>
        </p:grpSpPr>
        <p:pic>
          <p:nvPicPr>
            <p:cNvPr id="112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263900"/>
              <a:ext cx="42926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直線コネクタ 31"/>
            <p:cNvCxnSpPr/>
            <p:nvPr/>
          </p:nvCxnSpPr>
          <p:spPr>
            <a:xfrm>
              <a:off x="3060700" y="3302000"/>
              <a:ext cx="0" cy="484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3060700" y="3455988"/>
              <a:ext cx="193345"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2657475" y="3738563"/>
              <a:ext cx="720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2663825" y="3671888"/>
              <a:ext cx="720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2822575" y="3509963"/>
              <a:ext cx="0" cy="1444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2822575" y="3765550"/>
              <a:ext cx="0" cy="139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80" name="テキスト ボックス 36"/>
            <p:cNvSpPr txBox="1">
              <a:spLocks noChangeArrowheads="1"/>
            </p:cNvSpPr>
            <p:nvPr/>
          </p:nvSpPr>
          <p:spPr bwMode="auto">
            <a:xfrm>
              <a:off x="1981200" y="3582988"/>
              <a:ext cx="8651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700" dirty="0"/>
                <a:t>沈下量</a:t>
              </a:r>
              <a:r>
                <a:rPr lang="en-US" altLang="ja-JP" sz="700" dirty="0"/>
                <a:t>1.95m</a:t>
              </a:r>
            </a:p>
            <a:p>
              <a:pPr eaLnBrk="1" hangingPunct="1"/>
              <a:r>
                <a:rPr lang="en-US" altLang="ja-JP" sz="700" dirty="0"/>
                <a:t>D.L=+5.05m</a:t>
              </a:r>
              <a:endParaRPr lang="ja-JP" altLang="en-US" sz="700" dirty="0"/>
            </a:p>
          </p:txBody>
        </p:sp>
      </p:grpSp>
      <p:sp>
        <p:nvSpPr>
          <p:cNvPr id="2" name="角丸四角形 1"/>
          <p:cNvSpPr/>
          <p:nvPr/>
        </p:nvSpPr>
        <p:spPr>
          <a:xfrm>
            <a:off x="500063" y="5589240"/>
            <a:ext cx="8176394" cy="72008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180000" rIns="72000" bIns="0" anchor="ctr">
            <a:noAutofit/>
          </a:bodyPr>
          <a:lstStyle/>
          <a:p>
            <a:pPr>
              <a:lnSpc>
                <a:spcPts val="2000"/>
              </a:lnSpc>
            </a:pPr>
            <a:r>
              <a:rPr lang="ja-JP" altLang="en-US" sz="1400" dirty="0">
                <a:solidFill>
                  <a:schemeClr val="tx1"/>
                </a:solidFill>
                <a:latin typeface="+mn-ea"/>
              </a:rPr>
              <a:t>●</a:t>
            </a:r>
            <a:r>
              <a:rPr lang="ja-JP" altLang="en-US" sz="1400" dirty="0" smtClean="0">
                <a:solidFill>
                  <a:schemeClr val="tx1"/>
                </a:solidFill>
                <a:latin typeface="+mn-ea"/>
              </a:rPr>
              <a:t>遮</a:t>
            </a:r>
            <a:r>
              <a:rPr lang="ja-JP" altLang="en-US" sz="1400" dirty="0">
                <a:solidFill>
                  <a:schemeClr val="tx1"/>
                </a:solidFill>
                <a:latin typeface="+mn-ea"/>
              </a:rPr>
              <a:t>水矢板が全塑性すること及び水平残留変位が大きいことから、特に護岸隅角部ではセクションが破断するものと</a:t>
            </a:r>
            <a:r>
              <a:rPr lang="ja-JP" altLang="en-US" sz="1400" dirty="0" smtClean="0">
                <a:solidFill>
                  <a:schemeClr val="tx1"/>
                </a:solidFill>
                <a:latin typeface="+mn-ea"/>
              </a:rPr>
              <a:t>考えられる</a:t>
            </a:r>
            <a:r>
              <a:rPr lang="ja-JP" altLang="en-US" sz="1400" dirty="0">
                <a:solidFill>
                  <a:schemeClr val="tx1"/>
                </a:solidFill>
                <a:latin typeface="+mn-ea"/>
              </a:rPr>
              <a:t>。破断すると管理型区画内の廃棄物や保有水が流出する可能性が</a:t>
            </a:r>
            <a:r>
              <a:rPr lang="ja-JP" altLang="en-US" sz="1400" dirty="0" smtClean="0">
                <a:solidFill>
                  <a:schemeClr val="tx1"/>
                </a:solidFill>
                <a:latin typeface="+mn-ea"/>
              </a:rPr>
              <a:t>ある。</a:t>
            </a:r>
            <a:endParaRPr lang="en-US" altLang="ja-JP" sz="1400" dirty="0">
              <a:solidFill>
                <a:schemeClr val="tx1"/>
              </a:solidFill>
              <a:latin typeface="+mn-ea"/>
            </a:endParaRPr>
          </a:p>
          <a:p>
            <a:pPr algn="ctr">
              <a:lnSpc>
                <a:spcPts val="2000"/>
              </a:lnSpc>
              <a:defRPr/>
            </a:pPr>
            <a:endParaRPr lang="ja-JP" altLang="en-US" sz="1400" dirty="0">
              <a:solidFill>
                <a:srgbClr val="FF0000"/>
              </a:solidFill>
              <a:latin typeface="+mn-ea"/>
            </a:endParaRPr>
          </a:p>
        </p:txBody>
      </p:sp>
      <p:sp>
        <p:nvSpPr>
          <p:cNvPr id="21"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23</a:t>
            </a:fld>
            <a:endParaRPr lang="en-US" altLang="ja-JP" dirty="0">
              <a:solidFill>
                <a:srgbClr val="898989"/>
              </a:solidFill>
            </a:endParaRPr>
          </a:p>
        </p:txBody>
      </p:sp>
    </p:spTree>
    <p:extLst>
      <p:ext uri="{BB962C8B-B14F-4D97-AF65-F5344CB8AC3E}">
        <p14:creationId xmlns:p14="http://schemas.microsoft.com/office/powerpoint/2010/main" val="1659919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0139" y="548680"/>
            <a:ext cx="1723549" cy="276999"/>
          </a:xfrm>
          <a:prstGeom prst="rect">
            <a:avLst/>
          </a:prstGeom>
        </p:spPr>
        <p:txBody>
          <a:bodyPr wrap="none">
            <a:spAutoFit/>
          </a:bodyPr>
          <a:lstStyle/>
          <a:p>
            <a:r>
              <a:rPr lang="ja-JP" altLang="en-US" sz="1200" dirty="0" smtClean="0">
                <a:latin typeface="メイリオ" pitchFamily="50" charset="-128"/>
                <a:ea typeface="メイリオ" pitchFamily="50" charset="-128"/>
                <a:cs typeface="メイリオ" pitchFamily="50" charset="-128"/>
              </a:rPr>
              <a:t>■津波</a:t>
            </a:r>
            <a:r>
              <a:rPr lang="ja-JP" altLang="en-US" sz="1200" dirty="0">
                <a:latin typeface="メイリオ" pitchFamily="50" charset="-128"/>
                <a:ea typeface="メイリオ" pitchFamily="50" charset="-128"/>
                <a:cs typeface="メイリオ" pitchFamily="50" charset="-128"/>
              </a:rPr>
              <a:t>の</a:t>
            </a:r>
            <a:r>
              <a:rPr lang="ja-JP" altLang="en-US" sz="1200" dirty="0" smtClean="0">
                <a:latin typeface="メイリオ" pitchFamily="50" charset="-128"/>
                <a:ea typeface="メイリオ" pitchFamily="50" charset="-128"/>
                <a:cs typeface="メイリオ" pitchFamily="50" charset="-128"/>
              </a:rPr>
              <a:t>浸水に</a:t>
            </a:r>
            <a:r>
              <a:rPr lang="ja-JP" altLang="en-US" sz="1200" dirty="0">
                <a:latin typeface="メイリオ" pitchFamily="50" charset="-128"/>
                <a:ea typeface="メイリオ" pitchFamily="50" charset="-128"/>
                <a:cs typeface="メイリオ" pitchFamily="50" charset="-128"/>
              </a:rPr>
              <a:t>ついて</a:t>
            </a:r>
            <a:endParaRPr lang="ja-JP" altLang="en-US" sz="1200" dirty="0"/>
          </a:p>
        </p:txBody>
      </p:sp>
      <p:grpSp>
        <p:nvGrpSpPr>
          <p:cNvPr id="82" name="グループ化 81"/>
          <p:cNvGrpSpPr/>
          <p:nvPr/>
        </p:nvGrpSpPr>
        <p:grpSpPr>
          <a:xfrm>
            <a:off x="4087704" y="766690"/>
            <a:ext cx="2367563" cy="1438215"/>
            <a:chOff x="4054140" y="917335"/>
            <a:chExt cx="2367563" cy="1438215"/>
          </a:xfrm>
        </p:grpSpPr>
        <p:grpSp>
          <p:nvGrpSpPr>
            <p:cNvPr id="126" name="グループ化 125"/>
            <p:cNvGrpSpPr/>
            <p:nvPr/>
          </p:nvGrpSpPr>
          <p:grpSpPr>
            <a:xfrm>
              <a:off x="4054140" y="917335"/>
              <a:ext cx="2367563" cy="1438215"/>
              <a:chOff x="6543365" y="3504712"/>
              <a:chExt cx="2367563" cy="1438215"/>
            </a:xfrm>
          </p:grpSpPr>
          <p:pic>
            <p:nvPicPr>
              <p:cNvPr id="43" name="図 42"/>
              <p:cNvPicPr>
                <a:picLocks noChangeAspect="1"/>
              </p:cNvPicPr>
              <p:nvPr/>
            </p:nvPicPr>
            <p:blipFill rotWithShape="1">
              <a:blip r:embed="rId2" cstate="print">
                <a:extLst>
                  <a:ext uri="{28A0092B-C50C-407E-A947-70E740481C1C}">
                    <a14:useLocalDpi xmlns:a14="http://schemas.microsoft.com/office/drawing/2010/main" val="0"/>
                  </a:ext>
                </a:extLst>
              </a:blip>
              <a:srcRect t="8552" r="3926" b="13267"/>
              <a:stretch/>
            </p:blipFill>
            <p:spPr>
              <a:xfrm>
                <a:off x="6543365" y="3504712"/>
                <a:ext cx="2356503" cy="1438215"/>
              </a:xfrm>
              <a:prstGeom prst="rect">
                <a:avLst/>
              </a:prstGeom>
            </p:spPr>
          </p:pic>
          <p:sp>
            <p:nvSpPr>
              <p:cNvPr id="18" name="テキスト ボックス 17"/>
              <p:cNvSpPr txBox="1"/>
              <p:nvPr/>
            </p:nvSpPr>
            <p:spPr>
              <a:xfrm>
                <a:off x="6543367" y="3504712"/>
                <a:ext cx="657860" cy="307777"/>
              </a:xfrm>
              <a:prstGeom prst="rect">
                <a:avLst/>
              </a:prstGeom>
              <a:noFill/>
              <a:ln>
                <a:noFill/>
              </a:ln>
            </p:spPr>
            <p:txBody>
              <a:bodyPr wrap="square" rtlCol="0">
                <a:spAutoFit/>
              </a:bodyPr>
              <a:lstStyle/>
              <a:p>
                <a:r>
                  <a:rPr kumimoji="1" lang="ja-JP" altLang="en-US" sz="1400" dirty="0" smtClean="0"/>
                  <a:t>①</a:t>
                </a:r>
                <a:endParaRPr kumimoji="1" lang="en-US" altLang="ja-JP" sz="1400" dirty="0" smtClean="0"/>
              </a:p>
            </p:txBody>
          </p:sp>
          <p:cxnSp>
            <p:nvCxnSpPr>
              <p:cNvPr id="51" name="直線矢印コネクタ 50"/>
              <p:cNvCxnSpPr/>
              <p:nvPr/>
            </p:nvCxnSpPr>
            <p:spPr>
              <a:xfrm>
                <a:off x="7993314" y="3856137"/>
                <a:ext cx="902285"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7993314" y="3568105"/>
                <a:ext cx="0" cy="50405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8024209" y="3518740"/>
                <a:ext cx="763029" cy="323165"/>
              </a:xfrm>
              <a:prstGeom prst="rect">
                <a:avLst/>
              </a:prstGeom>
              <a:solidFill>
                <a:schemeClr val="bg1">
                  <a:alpha val="50000"/>
                </a:schemeClr>
              </a:solidFill>
              <a:effectLst/>
            </p:spPr>
            <p:txBody>
              <a:bodyPr wrap="none" lIns="0" tIns="0" rIns="0" bIns="0" rtlCol="0">
                <a:spAutoFit/>
              </a:bodyPr>
              <a:lstStyle/>
              <a:p>
                <a:r>
                  <a:rPr kumimoji="1" lang="ja-JP" altLang="en-US" sz="1050" dirty="0" smtClean="0">
                    <a:effectLst>
                      <a:glow rad="12700">
                        <a:schemeClr val="bg1"/>
                      </a:glow>
                    </a:effectLst>
                  </a:rPr>
                  <a:t>廃棄物埋立、</a:t>
                </a:r>
                <a:endParaRPr kumimoji="1" lang="en-US" altLang="ja-JP" sz="1050" dirty="0" smtClean="0">
                  <a:effectLst>
                    <a:glow rad="12700">
                      <a:schemeClr val="bg1"/>
                    </a:glow>
                  </a:effectLst>
                </a:endParaRPr>
              </a:p>
              <a:p>
                <a:r>
                  <a:rPr kumimoji="1" lang="ja-JP" altLang="en-US" sz="1050" dirty="0" smtClean="0">
                    <a:effectLst>
                      <a:glow rad="12700">
                        <a:schemeClr val="bg1"/>
                      </a:glow>
                    </a:effectLst>
                  </a:rPr>
                  <a:t>覆土、</a:t>
                </a:r>
                <a:r>
                  <a:rPr kumimoji="1" lang="en-US" altLang="ja-JP" sz="1050" dirty="0" smtClean="0">
                    <a:effectLst>
                      <a:glow rad="12700">
                        <a:schemeClr val="bg1"/>
                      </a:glow>
                    </a:effectLst>
                  </a:rPr>
                  <a:t>As</a:t>
                </a:r>
                <a:r>
                  <a:rPr kumimoji="1" lang="ja-JP" altLang="en-US" sz="1050" dirty="0" smtClean="0">
                    <a:effectLst>
                      <a:glow rad="12700">
                        <a:schemeClr val="bg1"/>
                      </a:glow>
                    </a:effectLst>
                  </a:rPr>
                  <a:t>舗装</a:t>
                </a:r>
                <a:endParaRPr kumimoji="1" lang="ja-JP" altLang="en-US" sz="1050" dirty="0">
                  <a:effectLst>
                    <a:glow rad="12700">
                      <a:schemeClr val="bg1"/>
                    </a:glow>
                  </a:effectLst>
                </a:endParaRPr>
              </a:p>
            </p:txBody>
          </p:sp>
          <p:cxnSp>
            <p:nvCxnSpPr>
              <p:cNvPr id="67" name="直線コネクタ 66"/>
              <p:cNvCxnSpPr/>
              <p:nvPr/>
            </p:nvCxnSpPr>
            <p:spPr>
              <a:xfrm>
                <a:off x="6546559" y="4079602"/>
                <a:ext cx="58585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a:off x="7129218" y="4072161"/>
                <a:ext cx="144016" cy="211110"/>
              </a:xfrm>
              <a:prstGeom prst="straightConnector1">
                <a:avLst/>
              </a:prstGeom>
              <a:ln w="15875">
                <a:solidFill>
                  <a:schemeClr val="bg1"/>
                </a:solidFill>
                <a:tailEnd type="stealth" w="med" len="med"/>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6583764" y="3930422"/>
                <a:ext cx="540212" cy="138499"/>
              </a:xfrm>
              <a:prstGeom prst="rect">
                <a:avLst/>
              </a:prstGeom>
              <a:noFill/>
              <a:ln>
                <a:noFill/>
              </a:ln>
            </p:spPr>
            <p:txBody>
              <a:bodyPr wrap="none" lIns="0" tIns="0" rIns="0" bIns="0" rtlCol="0">
                <a:spAutoFit/>
              </a:bodyPr>
              <a:lstStyle/>
              <a:p>
                <a:r>
                  <a:rPr kumimoji="1" lang="ja-JP" altLang="en-US" sz="900" b="1" dirty="0" smtClean="0"/>
                  <a:t>南（３）護岸</a:t>
                </a:r>
                <a:endParaRPr kumimoji="1" lang="en-US" altLang="ja-JP" sz="900" b="1" dirty="0" smtClean="0"/>
              </a:p>
            </p:txBody>
          </p:sp>
          <p:cxnSp>
            <p:nvCxnSpPr>
              <p:cNvPr id="73" name="直線コネクタ 72"/>
              <p:cNvCxnSpPr/>
              <p:nvPr/>
            </p:nvCxnSpPr>
            <p:spPr>
              <a:xfrm>
                <a:off x="7637289" y="4009720"/>
                <a:ext cx="788073" cy="19556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V="1">
                <a:off x="8425362" y="4146981"/>
                <a:ext cx="466679" cy="5830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H="1">
                <a:off x="8341680" y="4564284"/>
                <a:ext cx="56924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a:off x="8341731" y="4561205"/>
                <a:ext cx="270106" cy="303044"/>
              </a:xfrm>
              <a:prstGeom prst="straightConnector1">
                <a:avLst/>
              </a:prstGeom>
              <a:ln w="15875">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sp>
          <p:nvSpPr>
            <p:cNvPr id="96" name="テキスト ボックス 95"/>
            <p:cNvSpPr txBox="1"/>
            <p:nvPr/>
          </p:nvSpPr>
          <p:spPr>
            <a:xfrm>
              <a:off x="5852506" y="1835329"/>
              <a:ext cx="540212" cy="138499"/>
            </a:xfrm>
            <a:prstGeom prst="rect">
              <a:avLst/>
            </a:prstGeom>
            <a:noFill/>
            <a:ln>
              <a:noFill/>
            </a:ln>
          </p:spPr>
          <p:txBody>
            <a:bodyPr wrap="none" lIns="0" tIns="0" rIns="0" bIns="0" rtlCol="0">
              <a:spAutoFit/>
            </a:bodyPr>
            <a:lstStyle/>
            <a:p>
              <a:r>
                <a:rPr kumimoji="1" lang="ja-JP" altLang="en-US" sz="900" dirty="0" smtClean="0">
                  <a:solidFill>
                    <a:schemeClr val="bg1"/>
                  </a:solidFill>
                </a:rPr>
                <a:t>南（２）護岸</a:t>
              </a:r>
              <a:endParaRPr kumimoji="1" lang="en-US" altLang="ja-JP" sz="900" dirty="0" smtClean="0">
                <a:solidFill>
                  <a:schemeClr val="bg1"/>
                </a:solidFill>
              </a:endParaRPr>
            </a:p>
          </p:txBody>
        </p:sp>
      </p:grpSp>
      <p:grpSp>
        <p:nvGrpSpPr>
          <p:cNvPr id="127" name="グループ化 126"/>
          <p:cNvGrpSpPr/>
          <p:nvPr/>
        </p:nvGrpSpPr>
        <p:grpSpPr>
          <a:xfrm>
            <a:off x="6551795" y="766690"/>
            <a:ext cx="2372998" cy="1438216"/>
            <a:chOff x="6648820" y="845327"/>
            <a:chExt cx="2372998" cy="1438216"/>
          </a:xfrm>
        </p:grpSpPr>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t="8251" r="3590" b="13787"/>
            <a:stretch/>
          </p:blipFill>
          <p:spPr>
            <a:xfrm>
              <a:off x="6648820" y="845327"/>
              <a:ext cx="2371385" cy="1438216"/>
            </a:xfrm>
            <a:prstGeom prst="rect">
              <a:avLst/>
            </a:prstGeom>
          </p:spPr>
        </p:pic>
        <p:sp>
          <p:nvSpPr>
            <p:cNvPr id="17" name="テキスト ボックス 16"/>
            <p:cNvSpPr txBox="1"/>
            <p:nvPr/>
          </p:nvSpPr>
          <p:spPr>
            <a:xfrm>
              <a:off x="6648820" y="845327"/>
              <a:ext cx="588679" cy="307777"/>
            </a:xfrm>
            <a:prstGeom prst="rect">
              <a:avLst/>
            </a:prstGeom>
            <a:noFill/>
            <a:ln>
              <a:noFill/>
            </a:ln>
          </p:spPr>
          <p:txBody>
            <a:bodyPr wrap="square" rtlCol="0">
              <a:spAutoFit/>
            </a:bodyPr>
            <a:lstStyle/>
            <a:p>
              <a:r>
                <a:rPr kumimoji="1" lang="ja-JP" altLang="en-US" sz="1400" dirty="0" smtClean="0"/>
                <a:t>②</a:t>
              </a:r>
              <a:endParaRPr kumimoji="1" lang="en-US" altLang="ja-JP" sz="1400" dirty="0" smtClean="0"/>
            </a:p>
          </p:txBody>
        </p:sp>
        <p:sp>
          <p:nvSpPr>
            <p:cNvPr id="64" name="テキスト ボックス 63"/>
            <p:cNvSpPr txBox="1"/>
            <p:nvPr/>
          </p:nvSpPr>
          <p:spPr>
            <a:xfrm>
              <a:off x="8030654" y="934921"/>
              <a:ext cx="763029" cy="323165"/>
            </a:xfrm>
            <a:prstGeom prst="rect">
              <a:avLst/>
            </a:prstGeom>
            <a:solidFill>
              <a:schemeClr val="bg1">
                <a:alpha val="50000"/>
              </a:schemeClr>
            </a:solidFill>
            <a:effectLst/>
          </p:spPr>
          <p:txBody>
            <a:bodyPr wrap="none" lIns="0" tIns="0" rIns="0" bIns="0" rtlCol="0">
              <a:spAutoFit/>
            </a:bodyPr>
            <a:lstStyle/>
            <a:p>
              <a:r>
                <a:rPr kumimoji="1" lang="ja-JP" altLang="en-US" sz="1050" dirty="0" smtClean="0">
                  <a:effectLst>
                    <a:glow rad="12700">
                      <a:schemeClr val="bg1"/>
                    </a:glow>
                  </a:effectLst>
                </a:rPr>
                <a:t>廃棄物埋立、</a:t>
              </a:r>
              <a:endParaRPr kumimoji="1" lang="en-US" altLang="ja-JP" sz="1050" dirty="0" smtClean="0">
                <a:effectLst>
                  <a:glow rad="12700">
                    <a:schemeClr val="bg1"/>
                  </a:glow>
                </a:effectLst>
              </a:endParaRPr>
            </a:p>
            <a:p>
              <a:r>
                <a:rPr kumimoji="1" lang="ja-JP" altLang="en-US" sz="1050" dirty="0" smtClean="0">
                  <a:effectLst>
                    <a:glow rad="12700">
                      <a:schemeClr val="bg1"/>
                    </a:glow>
                  </a:effectLst>
                </a:rPr>
                <a:t>覆土、</a:t>
              </a:r>
              <a:r>
                <a:rPr kumimoji="1" lang="en-US" altLang="ja-JP" sz="1050" dirty="0" smtClean="0">
                  <a:effectLst>
                    <a:glow rad="12700">
                      <a:schemeClr val="bg1"/>
                    </a:glow>
                  </a:effectLst>
                </a:rPr>
                <a:t>As</a:t>
              </a:r>
              <a:r>
                <a:rPr kumimoji="1" lang="ja-JP" altLang="en-US" sz="1050" dirty="0" smtClean="0">
                  <a:effectLst>
                    <a:glow rad="12700">
                      <a:schemeClr val="bg1"/>
                    </a:glow>
                  </a:effectLst>
                </a:rPr>
                <a:t>舗装</a:t>
              </a:r>
              <a:endParaRPr kumimoji="1" lang="ja-JP" altLang="en-US" sz="1050" dirty="0">
                <a:effectLst>
                  <a:glow rad="12700">
                    <a:schemeClr val="bg1"/>
                  </a:glow>
                </a:effectLst>
              </a:endParaRPr>
            </a:p>
          </p:txBody>
        </p:sp>
        <p:cxnSp>
          <p:nvCxnSpPr>
            <p:cNvPr id="65" name="直線矢印コネクタ 64"/>
            <p:cNvCxnSpPr/>
            <p:nvPr/>
          </p:nvCxnSpPr>
          <p:spPr>
            <a:xfrm>
              <a:off x="8003323" y="1268760"/>
              <a:ext cx="1014668"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7998908" y="974881"/>
              <a:ext cx="0" cy="50405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V="1">
              <a:off x="7855105" y="1508954"/>
              <a:ext cx="1166713" cy="1411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a:off x="7313995" y="1350335"/>
              <a:ext cx="176127" cy="157887"/>
            </a:xfrm>
            <a:prstGeom prst="straightConnector1">
              <a:avLst/>
            </a:prstGeom>
            <a:ln w="15875">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6735070" y="1211836"/>
              <a:ext cx="540212" cy="138499"/>
            </a:xfrm>
            <a:prstGeom prst="rect">
              <a:avLst/>
            </a:prstGeom>
            <a:noFill/>
            <a:ln>
              <a:noFill/>
            </a:ln>
          </p:spPr>
          <p:txBody>
            <a:bodyPr wrap="none" lIns="0" tIns="0" rIns="0" bIns="0" rtlCol="0" anchor="ctr" anchorCtr="0">
              <a:spAutoFit/>
            </a:bodyPr>
            <a:lstStyle/>
            <a:p>
              <a:r>
                <a:rPr kumimoji="1" lang="ja-JP" altLang="en-US" sz="900" b="1" dirty="0" smtClean="0"/>
                <a:t>南（３）護岸</a:t>
              </a:r>
              <a:endParaRPr kumimoji="1" lang="en-US" altLang="ja-JP" sz="900" b="1" dirty="0" smtClean="0"/>
            </a:p>
          </p:txBody>
        </p:sp>
        <p:cxnSp>
          <p:nvCxnSpPr>
            <p:cNvPr id="106" name="直線コネクタ 105"/>
            <p:cNvCxnSpPr/>
            <p:nvPr/>
          </p:nvCxnSpPr>
          <p:spPr>
            <a:xfrm>
              <a:off x="6728143" y="1354074"/>
              <a:ext cx="58585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6670226" y="1641391"/>
              <a:ext cx="540212" cy="138499"/>
            </a:xfrm>
            <a:prstGeom prst="rect">
              <a:avLst/>
            </a:prstGeom>
            <a:noFill/>
            <a:ln>
              <a:noFill/>
            </a:ln>
          </p:spPr>
          <p:txBody>
            <a:bodyPr wrap="none" lIns="0" tIns="0" rIns="0" bIns="0" rtlCol="0" anchor="ctr" anchorCtr="0">
              <a:spAutoFit/>
            </a:bodyPr>
            <a:lstStyle/>
            <a:p>
              <a:r>
                <a:rPr kumimoji="1" lang="ja-JP" altLang="en-US" sz="900" b="1" dirty="0" smtClean="0"/>
                <a:t>南（２）護岸</a:t>
              </a:r>
              <a:endParaRPr kumimoji="1" lang="en-US" altLang="ja-JP" sz="900" b="1" dirty="0" smtClean="0"/>
            </a:p>
          </p:txBody>
        </p:sp>
        <p:cxnSp>
          <p:nvCxnSpPr>
            <p:cNvPr id="108" name="直線矢印コネクタ 107"/>
            <p:cNvCxnSpPr/>
            <p:nvPr/>
          </p:nvCxnSpPr>
          <p:spPr>
            <a:xfrm>
              <a:off x="7308079" y="1790057"/>
              <a:ext cx="264914" cy="109200"/>
            </a:xfrm>
            <a:prstGeom prst="straightConnector1">
              <a:avLst/>
            </a:prstGeom>
            <a:ln w="15875">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a:off x="6670226" y="1791828"/>
              <a:ext cx="63785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8" name="グループ化 97"/>
          <p:cNvGrpSpPr/>
          <p:nvPr/>
        </p:nvGrpSpPr>
        <p:grpSpPr>
          <a:xfrm>
            <a:off x="107504" y="871868"/>
            <a:ext cx="3922591" cy="4753001"/>
            <a:chOff x="107504" y="980728"/>
            <a:chExt cx="3922591" cy="4753001"/>
          </a:xfrm>
        </p:grpSpPr>
        <p:grpSp>
          <p:nvGrpSpPr>
            <p:cNvPr id="59" name="グループ化 58"/>
            <p:cNvGrpSpPr/>
            <p:nvPr/>
          </p:nvGrpSpPr>
          <p:grpSpPr>
            <a:xfrm>
              <a:off x="107504" y="980728"/>
              <a:ext cx="3922591" cy="4753001"/>
              <a:chOff x="433385" y="980728"/>
              <a:chExt cx="3922591" cy="4753001"/>
            </a:xfrm>
          </p:grpSpPr>
          <p:grpSp>
            <p:nvGrpSpPr>
              <p:cNvPr id="12" name="グループ化 11"/>
              <p:cNvGrpSpPr/>
              <p:nvPr/>
            </p:nvGrpSpPr>
            <p:grpSpPr>
              <a:xfrm>
                <a:off x="433385" y="980728"/>
                <a:ext cx="3922591" cy="4753001"/>
                <a:chOff x="433385" y="980728"/>
                <a:chExt cx="3922591" cy="4753001"/>
              </a:xfrm>
            </p:grpSpPr>
            <p:grpSp>
              <p:nvGrpSpPr>
                <p:cNvPr id="15" name="グループ化 14"/>
                <p:cNvGrpSpPr/>
                <p:nvPr/>
              </p:nvGrpSpPr>
              <p:grpSpPr>
                <a:xfrm>
                  <a:off x="433385" y="980728"/>
                  <a:ext cx="3922591" cy="4753001"/>
                  <a:chOff x="433385" y="980728"/>
                  <a:chExt cx="3922591" cy="4753001"/>
                </a:xfrm>
              </p:grpSpPr>
              <p:grpSp>
                <p:nvGrpSpPr>
                  <p:cNvPr id="13" name="グループ化 12"/>
                  <p:cNvGrpSpPr/>
                  <p:nvPr/>
                </p:nvGrpSpPr>
                <p:grpSpPr>
                  <a:xfrm>
                    <a:off x="433385" y="980728"/>
                    <a:ext cx="3922591" cy="4753001"/>
                    <a:chOff x="433385" y="980728"/>
                    <a:chExt cx="3922591" cy="4753001"/>
                  </a:xfrm>
                </p:grpSpPr>
                <p:pic>
                  <p:nvPicPr>
                    <p:cNvPr id="1026" name="Picture 2" descr="130712【大阪府】浸水想定区域図（詳細版130712版：全包絡）-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47" t="11931" r="67606" b="41581"/>
                    <a:stretch/>
                  </p:blipFill>
                  <p:spPr bwMode="auto">
                    <a:xfrm>
                      <a:off x="433385" y="980728"/>
                      <a:ext cx="3922591" cy="47530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フリーフォーム 5"/>
                    <p:cNvSpPr/>
                    <p:nvPr/>
                  </p:nvSpPr>
                  <p:spPr>
                    <a:xfrm>
                      <a:off x="539345" y="2668137"/>
                      <a:ext cx="1398280" cy="1787857"/>
                    </a:xfrm>
                    <a:custGeom>
                      <a:avLst/>
                      <a:gdLst>
                        <a:gd name="connsiteX0" fmla="*/ 525439 w 1392072"/>
                        <a:gd name="connsiteY0" fmla="*/ 0 h 1787857"/>
                        <a:gd name="connsiteX1" fmla="*/ 1392072 w 1392072"/>
                        <a:gd name="connsiteY1" fmla="*/ 545911 h 1787857"/>
                        <a:gd name="connsiteX2" fmla="*/ 1037230 w 1392072"/>
                        <a:gd name="connsiteY2" fmla="*/ 1119117 h 1787857"/>
                        <a:gd name="connsiteX3" fmla="*/ 1030406 w 1392072"/>
                        <a:gd name="connsiteY3" fmla="*/ 1160060 h 1787857"/>
                        <a:gd name="connsiteX4" fmla="*/ 1282890 w 1392072"/>
                        <a:gd name="connsiteY4" fmla="*/ 1371600 h 1787857"/>
                        <a:gd name="connsiteX5" fmla="*/ 1050878 w 1392072"/>
                        <a:gd name="connsiteY5" fmla="*/ 1787857 h 1787857"/>
                        <a:gd name="connsiteX6" fmla="*/ 0 w 1392072"/>
                        <a:gd name="connsiteY6" fmla="*/ 859809 h 1787857"/>
                        <a:gd name="connsiteX7" fmla="*/ 525439 w 1392072"/>
                        <a:gd name="connsiteY7" fmla="*/ 0 h 1787857"/>
                        <a:gd name="connsiteX0" fmla="*/ 533059 w 1399692"/>
                        <a:gd name="connsiteY0" fmla="*/ 0 h 1787857"/>
                        <a:gd name="connsiteX1" fmla="*/ 1399692 w 1399692"/>
                        <a:gd name="connsiteY1" fmla="*/ 545911 h 1787857"/>
                        <a:gd name="connsiteX2" fmla="*/ 1044850 w 1399692"/>
                        <a:gd name="connsiteY2" fmla="*/ 1119117 h 1787857"/>
                        <a:gd name="connsiteX3" fmla="*/ 1038026 w 1399692"/>
                        <a:gd name="connsiteY3" fmla="*/ 1160060 h 1787857"/>
                        <a:gd name="connsiteX4" fmla="*/ 1290510 w 1399692"/>
                        <a:gd name="connsiteY4" fmla="*/ 1371600 h 1787857"/>
                        <a:gd name="connsiteX5" fmla="*/ 1058498 w 1399692"/>
                        <a:gd name="connsiteY5" fmla="*/ 1787857 h 1787857"/>
                        <a:gd name="connsiteX6" fmla="*/ 0 w 1399692"/>
                        <a:gd name="connsiteY6" fmla="*/ 848379 h 1787857"/>
                        <a:gd name="connsiteX7" fmla="*/ 533059 w 1399692"/>
                        <a:gd name="connsiteY7" fmla="*/ 0 h 1787857"/>
                        <a:gd name="connsiteX0" fmla="*/ 533059 w 1399692"/>
                        <a:gd name="connsiteY0" fmla="*/ 0 h 1787857"/>
                        <a:gd name="connsiteX1" fmla="*/ 1399692 w 1399692"/>
                        <a:gd name="connsiteY1" fmla="*/ 545911 h 1787857"/>
                        <a:gd name="connsiteX2" fmla="*/ 1044850 w 1399692"/>
                        <a:gd name="connsiteY2" fmla="*/ 1119117 h 1787857"/>
                        <a:gd name="connsiteX3" fmla="*/ 1038026 w 1399692"/>
                        <a:gd name="connsiteY3" fmla="*/ 1160060 h 1787857"/>
                        <a:gd name="connsiteX4" fmla="*/ 1370520 w 1399692"/>
                        <a:gd name="connsiteY4" fmla="*/ 1402080 h 1787857"/>
                        <a:gd name="connsiteX5" fmla="*/ 1058498 w 1399692"/>
                        <a:gd name="connsiteY5" fmla="*/ 1787857 h 1787857"/>
                        <a:gd name="connsiteX6" fmla="*/ 0 w 1399692"/>
                        <a:gd name="connsiteY6" fmla="*/ 848379 h 1787857"/>
                        <a:gd name="connsiteX7" fmla="*/ 533059 w 1399692"/>
                        <a:gd name="connsiteY7" fmla="*/ 0 h 1787857"/>
                        <a:gd name="connsiteX0" fmla="*/ 533059 w 1446720"/>
                        <a:gd name="connsiteY0" fmla="*/ 0 h 1787857"/>
                        <a:gd name="connsiteX1" fmla="*/ 1399692 w 1446720"/>
                        <a:gd name="connsiteY1" fmla="*/ 545911 h 1787857"/>
                        <a:gd name="connsiteX2" fmla="*/ 1044850 w 1446720"/>
                        <a:gd name="connsiteY2" fmla="*/ 1119117 h 1787857"/>
                        <a:gd name="connsiteX3" fmla="*/ 1038026 w 1446720"/>
                        <a:gd name="connsiteY3" fmla="*/ 1160060 h 1787857"/>
                        <a:gd name="connsiteX4" fmla="*/ 1446720 w 1446720"/>
                        <a:gd name="connsiteY4" fmla="*/ 1264920 h 1787857"/>
                        <a:gd name="connsiteX5" fmla="*/ 1058498 w 1446720"/>
                        <a:gd name="connsiteY5" fmla="*/ 1787857 h 1787857"/>
                        <a:gd name="connsiteX6" fmla="*/ 0 w 1446720"/>
                        <a:gd name="connsiteY6" fmla="*/ 848379 h 1787857"/>
                        <a:gd name="connsiteX7" fmla="*/ 533059 w 1446720"/>
                        <a:gd name="connsiteY7" fmla="*/ 0 h 1787857"/>
                        <a:gd name="connsiteX0" fmla="*/ 533059 w 1446720"/>
                        <a:gd name="connsiteY0" fmla="*/ 0 h 1787857"/>
                        <a:gd name="connsiteX1" fmla="*/ 1399692 w 1446720"/>
                        <a:gd name="connsiteY1" fmla="*/ 545911 h 1787857"/>
                        <a:gd name="connsiteX2" fmla="*/ 1044850 w 1446720"/>
                        <a:gd name="connsiteY2" fmla="*/ 1119117 h 1787857"/>
                        <a:gd name="connsiteX3" fmla="*/ 1194236 w 1446720"/>
                        <a:gd name="connsiteY3" fmla="*/ 1102910 h 1787857"/>
                        <a:gd name="connsiteX4" fmla="*/ 1446720 w 1446720"/>
                        <a:gd name="connsiteY4" fmla="*/ 1264920 h 1787857"/>
                        <a:gd name="connsiteX5" fmla="*/ 1058498 w 1446720"/>
                        <a:gd name="connsiteY5" fmla="*/ 1787857 h 1787857"/>
                        <a:gd name="connsiteX6" fmla="*/ 0 w 1446720"/>
                        <a:gd name="connsiteY6" fmla="*/ 848379 h 1787857"/>
                        <a:gd name="connsiteX7" fmla="*/ 533059 w 1446720"/>
                        <a:gd name="connsiteY7" fmla="*/ 0 h 1787857"/>
                        <a:gd name="connsiteX0" fmla="*/ 533059 w 1446720"/>
                        <a:gd name="connsiteY0" fmla="*/ 0 h 1787857"/>
                        <a:gd name="connsiteX1" fmla="*/ 1399692 w 1446720"/>
                        <a:gd name="connsiteY1" fmla="*/ 545911 h 1787857"/>
                        <a:gd name="connsiteX2" fmla="*/ 1044850 w 1446720"/>
                        <a:gd name="connsiteY2" fmla="*/ 1119117 h 1787857"/>
                        <a:gd name="connsiteX3" fmla="*/ 1049456 w 1446720"/>
                        <a:gd name="connsiteY3" fmla="*/ 1190540 h 1787857"/>
                        <a:gd name="connsiteX4" fmla="*/ 1446720 w 1446720"/>
                        <a:gd name="connsiteY4" fmla="*/ 1264920 h 1787857"/>
                        <a:gd name="connsiteX5" fmla="*/ 1058498 w 1446720"/>
                        <a:gd name="connsiteY5" fmla="*/ 1787857 h 1787857"/>
                        <a:gd name="connsiteX6" fmla="*/ 0 w 1446720"/>
                        <a:gd name="connsiteY6" fmla="*/ 848379 h 1787857"/>
                        <a:gd name="connsiteX7" fmla="*/ 533059 w 1446720"/>
                        <a:gd name="connsiteY7" fmla="*/ 0 h 1787857"/>
                        <a:gd name="connsiteX0" fmla="*/ 533059 w 1399692"/>
                        <a:gd name="connsiteY0" fmla="*/ 0 h 1787857"/>
                        <a:gd name="connsiteX1" fmla="*/ 1399692 w 1399692"/>
                        <a:gd name="connsiteY1" fmla="*/ 545911 h 1787857"/>
                        <a:gd name="connsiteX2" fmla="*/ 1044850 w 1399692"/>
                        <a:gd name="connsiteY2" fmla="*/ 1119117 h 1787857"/>
                        <a:gd name="connsiteX3" fmla="*/ 1049456 w 1399692"/>
                        <a:gd name="connsiteY3" fmla="*/ 1190540 h 1787857"/>
                        <a:gd name="connsiteX4" fmla="*/ 1248600 w 1399692"/>
                        <a:gd name="connsiteY4" fmla="*/ 1375410 h 1787857"/>
                        <a:gd name="connsiteX5" fmla="*/ 1058498 w 1399692"/>
                        <a:gd name="connsiteY5" fmla="*/ 1787857 h 1787857"/>
                        <a:gd name="connsiteX6" fmla="*/ 0 w 1399692"/>
                        <a:gd name="connsiteY6" fmla="*/ 848379 h 1787857"/>
                        <a:gd name="connsiteX7" fmla="*/ 533059 w 1399692"/>
                        <a:gd name="connsiteY7" fmla="*/ 0 h 1787857"/>
                        <a:gd name="connsiteX0" fmla="*/ 533059 w 1399692"/>
                        <a:gd name="connsiteY0" fmla="*/ 0 h 1787857"/>
                        <a:gd name="connsiteX1" fmla="*/ 1399692 w 1399692"/>
                        <a:gd name="connsiteY1" fmla="*/ 545911 h 1787857"/>
                        <a:gd name="connsiteX2" fmla="*/ 1044850 w 1399692"/>
                        <a:gd name="connsiteY2" fmla="*/ 1119117 h 1787857"/>
                        <a:gd name="connsiteX3" fmla="*/ 1049456 w 1399692"/>
                        <a:gd name="connsiteY3" fmla="*/ 1190540 h 1787857"/>
                        <a:gd name="connsiteX4" fmla="*/ 1248600 w 1399692"/>
                        <a:gd name="connsiteY4" fmla="*/ 1375410 h 1787857"/>
                        <a:gd name="connsiteX5" fmla="*/ 1253206 w 1399692"/>
                        <a:gd name="connsiteY5" fmla="*/ 1412373 h 1787857"/>
                        <a:gd name="connsiteX6" fmla="*/ 1058498 w 1399692"/>
                        <a:gd name="connsiteY6" fmla="*/ 1787857 h 1787857"/>
                        <a:gd name="connsiteX7" fmla="*/ 0 w 1399692"/>
                        <a:gd name="connsiteY7" fmla="*/ 848379 h 1787857"/>
                        <a:gd name="connsiteX8" fmla="*/ 533059 w 1399692"/>
                        <a:gd name="connsiteY8" fmla="*/ 0 h 1787857"/>
                        <a:gd name="connsiteX0" fmla="*/ 533059 w 1399692"/>
                        <a:gd name="connsiteY0" fmla="*/ 0 h 1909777"/>
                        <a:gd name="connsiteX1" fmla="*/ 1399692 w 1399692"/>
                        <a:gd name="connsiteY1" fmla="*/ 545911 h 1909777"/>
                        <a:gd name="connsiteX2" fmla="*/ 1044850 w 1399692"/>
                        <a:gd name="connsiteY2" fmla="*/ 1119117 h 1909777"/>
                        <a:gd name="connsiteX3" fmla="*/ 1049456 w 1399692"/>
                        <a:gd name="connsiteY3" fmla="*/ 1190540 h 1909777"/>
                        <a:gd name="connsiteX4" fmla="*/ 1248600 w 1399692"/>
                        <a:gd name="connsiteY4" fmla="*/ 1375410 h 1909777"/>
                        <a:gd name="connsiteX5" fmla="*/ 1253206 w 1399692"/>
                        <a:gd name="connsiteY5" fmla="*/ 1412373 h 1909777"/>
                        <a:gd name="connsiteX6" fmla="*/ 1073738 w 1399692"/>
                        <a:gd name="connsiteY6" fmla="*/ 1909777 h 1909777"/>
                        <a:gd name="connsiteX7" fmla="*/ 0 w 1399692"/>
                        <a:gd name="connsiteY7" fmla="*/ 848379 h 1909777"/>
                        <a:gd name="connsiteX8" fmla="*/ 533059 w 1399692"/>
                        <a:gd name="connsiteY8" fmla="*/ 0 h 1909777"/>
                        <a:gd name="connsiteX0" fmla="*/ 533059 w 1399692"/>
                        <a:gd name="connsiteY0" fmla="*/ 0 h 1787857"/>
                        <a:gd name="connsiteX1" fmla="*/ 1399692 w 1399692"/>
                        <a:gd name="connsiteY1" fmla="*/ 545911 h 1787857"/>
                        <a:gd name="connsiteX2" fmla="*/ 1044850 w 1399692"/>
                        <a:gd name="connsiteY2" fmla="*/ 1119117 h 1787857"/>
                        <a:gd name="connsiteX3" fmla="*/ 1049456 w 1399692"/>
                        <a:gd name="connsiteY3" fmla="*/ 1190540 h 1787857"/>
                        <a:gd name="connsiteX4" fmla="*/ 1248600 w 1399692"/>
                        <a:gd name="connsiteY4" fmla="*/ 1375410 h 1787857"/>
                        <a:gd name="connsiteX5" fmla="*/ 1253206 w 1399692"/>
                        <a:gd name="connsiteY5" fmla="*/ 1412373 h 1787857"/>
                        <a:gd name="connsiteX6" fmla="*/ 1050878 w 1399692"/>
                        <a:gd name="connsiteY6" fmla="*/ 1787857 h 1787857"/>
                        <a:gd name="connsiteX7" fmla="*/ 0 w 1399692"/>
                        <a:gd name="connsiteY7" fmla="*/ 848379 h 1787857"/>
                        <a:gd name="connsiteX8" fmla="*/ 533059 w 1399692"/>
                        <a:gd name="connsiteY8" fmla="*/ 0 h 1787857"/>
                        <a:gd name="connsiteX0" fmla="*/ 533059 w 1384452"/>
                        <a:gd name="connsiteY0" fmla="*/ 0 h 1787857"/>
                        <a:gd name="connsiteX1" fmla="*/ 1384452 w 1384452"/>
                        <a:gd name="connsiteY1" fmla="*/ 530671 h 1787857"/>
                        <a:gd name="connsiteX2" fmla="*/ 1044850 w 1384452"/>
                        <a:gd name="connsiteY2" fmla="*/ 1119117 h 1787857"/>
                        <a:gd name="connsiteX3" fmla="*/ 1049456 w 1384452"/>
                        <a:gd name="connsiteY3" fmla="*/ 1190540 h 1787857"/>
                        <a:gd name="connsiteX4" fmla="*/ 1248600 w 1384452"/>
                        <a:gd name="connsiteY4" fmla="*/ 1375410 h 1787857"/>
                        <a:gd name="connsiteX5" fmla="*/ 1253206 w 1384452"/>
                        <a:gd name="connsiteY5" fmla="*/ 1412373 h 1787857"/>
                        <a:gd name="connsiteX6" fmla="*/ 1050878 w 1384452"/>
                        <a:gd name="connsiteY6" fmla="*/ 1787857 h 1787857"/>
                        <a:gd name="connsiteX7" fmla="*/ 0 w 1384452"/>
                        <a:gd name="connsiteY7" fmla="*/ 848379 h 1787857"/>
                        <a:gd name="connsiteX8" fmla="*/ 533059 w 1384452"/>
                        <a:gd name="connsiteY8" fmla="*/ 0 h 1787857"/>
                        <a:gd name="connsiteX0" fmla="*/ 533059 w 1388262"/>
                        <a:gd name="connsiteY0" fmla="*/ 0 h 1787857"/>
                        <a:gd name="connsiteX1" fmla="*/ 1388262 w 1388262"/>
                        <a:gd name="connsiteY1" fmla="*/ 549721 h 1787857"/>
                        <a:gd name="connsiteX2" fmla="*/ 1044850 w 1388262"/>
                        <a:gd name="connsiteY2" fmla="*/ 1119117 h 1787857"/>
                        <a:gd name="connsiteX3" fmla="*/ 1049456 w 1388262"/>
                        <a:gd name="connsiteY3" fmla="*/ 1190540 h 1787857"/>
                        <a:gd name="connsiteX4" fmla="*/ 1248600 w 1388262"/>
                        <a:gd name="connsiteY4" fmla="*/ 1375410 h 1787857"/>
                        <a:gd name="connsiteX5" fmla="*/ 1253206 w 1388262"/>
                        <a:gd name="connsiteY5" fmla="*/ 1412373 h 1787857"/>
                        <a:gd name="connsiteX6" fmla="*/ 1050878 w 1388262"/>
                        <a:gd name="connsiteY6" fmla="*/ 1787857 h 1787857"/>
                        <a:gd name="connsiteX7" fmla="*/ 0 w 1388262"/>
                        <a:gd name="connsiteY7" fmla="*/ 848379 h 1787857"/>
                        <a:gd name="connsiteX8" fmla="*/ 533059 w 1388262"/>
                        <a:gd name="connsiteY8" fmla="*/ 0 h 1787857"/>
                        <a:gd name="connsiteX0" fmla="*/ 533059 w 1388262"/>
                        <a:gd name="connsiteY0" fmla="*/ 0 h 1787857"/>
                        <a:gd name="connsiteX1" fmla="*/ 1388262 w 1388262"/>
                        <a:gd name="connsiteY1" fmla="*/ 538291 h 1787857"/>
                        <a:gd name="connsiteX2" fmla="*/ 1044850 w 1388262"/>
                        <a:gd name="connsiteY2" fmla="*/ 1119117 h 1787857"/>
                        <a:gd name="connsiteX3" fmla="*/ 1049456 w 1388262"/>
                        <a:gd name="connsiteY3" fmla="*/ 1190540 h 1787857"/>
                        <a:gd name="connsiteX4" fmla="*/ 1248600 w 1388262"/>
                        <a:gd name="connsiteY4" fmla="*/ 1375410 h 1787857"/>
                        <a:gd name="connsiteX5" fmla="*/ 1253206 w 1388262"/>
                        <a:gd name="connsiteY5" fmla="*/ 1412373 h 1787857"/>
                        <a:gd name="connsiteX6" fmla="*/ 1050878 w 1388262"/>
                        <a:gd name="connsiteY6" fmla="*/ 1787857 h 1787857"/>
                        <a:gd name="connsiteX7" fmla="*/ 0 w 1388262"/>
                        <a:gd name="connsiteY7" fmla="*/ 848379 h 1787857"/>
                        <a:gd name="connsiteX8" fmla="*/ 533059 w 1388262"/>
                        <a:gd name="connsiteY8" fmla="*/ 0 h 1787857"/>
                        <a:gd name="connsiteX0" fmla="*/ 533059 w 1388262"/>
                        <a:gd name="connsiteY0" fmla="*/ 0 h 1787857"/>
                        <a:gd name="connsiteX1" fmla="*/ 1388262 w 1388262"/>
                        <a:gd name="connsiteY1" fmla="*/ 538291 h 1787857"/>
                        <a:gd name="connsiteX2" fmla="*/ 1382746 w 1388262"/>
                        <a:gd name="connsiteY2" fmla="*/ 597033 h 1787857"/>
                        <a:gd name="connsiteX3" fmla="*/ 1044850 w 1388262"/>
                        <a:gd name="connsiteY3" fmla="*/ 1119117 h 1787857"/>
                        <a:gd name="connsiteX4" fmla="*/ 1049456 w 1388262"/>
                        <a:gd name="connsiteY4" fmla="*/ 1190540 h 1787857"/>
                        <a:gd name="connsiteX5" fmla="*/ 1248600 w 1388262"/>
                        <a:gd name="connsiteY5" fmla="*/ 1375410 h 1787857"/>
                        <a:gd name="connsiteX6" fmla="*/ 1253206 w 1388262"/>
                        <a:gd name="connsiteY6" fmla="*/ 1412373 h 1787857"/>
                        <a:gd name="connsiteX7" fmla="*/ 1050878 w 1388262"/>
                        <a:gd name="connsiteY7" fmla="*/ 1787857 h 1787857"/>
                        <a:gd name="connsiteX8" fmla="*/ 0 w 1388262"/>
                        <a:gd name="connsiteY8" fmla="*/ 848379 h 1787857"/>
                        <a:gd name="connsiteX9" fmla="*/ 533059 w 1388262"/>
                        <a:gd name="connsiteY9" fmla="*/ 0 h 1787857"/>
                        <a:gd name="connsiteX0" fmla="*/ 533059 w 1440581"/>
                        <a:gd name="connsiteY0" fmla="*/ 0 h 1787857"/>
                        <a:gd name="connsiteX1" fmla="*/ 1388262 w 1440581"/>
                        <a:gd name="connsiteY1" fmla="*/ 538291 h 1787857"/>
                        <a:gd name="connsiteX2" fmla="*/ 1439896 w 1440581"/>
                        <a:gd name="connsiteY2" fmla="*/ 619893 h 1787857"/>
                        <a:gd name="connsiteX3" fmla="*/ 1044850 w 1440581"/>
                        <a:gd name="connsiteY3" fmla="*/ 1119117 h 1787857"/>
                        <a:gd name="connsiteX4" fmla="*/ 1049456 w 1440581"/>
                        <a:gd name="connsiteY4" fmla="*/ 1190540 h 1787857"/>
                        <a:gd name="connsiteX5" fmla="*/ 1248600 w 1440581"/>
                        <a:gd name="connsiteY5" fmla="*/ 1375410 h 1787857"/>
                        <a:gd name="connsiteX6" fmla="*/ 1253206 w 1440581"/>
                        <a:gd name="connsiteY6" fmla="*/ 1412373 h 1787857"/>
                        <a:gd name="connsiteX7" fmla="*/ 1050878 w 1440581"/>
                        <a:gd name="connsiteY7" fmla="*/ 1787857 h 1787857"/>
                        <a:gd name="connsiteX8" fmla="*/ 0 w 1440581"/>
                        <a:gd name="connsiteY8" fmla="*/ 848379 h 1787857"/>
                        <a:gd name="connsiteX9" fmla="*/ 533059 w 1440581"/>
                        <a:gd name="connsiteY9" fmla="*/ 0 h 1787857"/>
                        <a:gd name="connsiteX0" fmla="*/ 533059 w 1392511"/>
                        <a:gd name="connsiteY0" fmla="*/ 0 h 1787857"/>
                        <a:gd name="connsiteX1" fmla="*/ 1388262 w 1392511"/>
                        <a:gd name="connsiteY1" fmla="*/ 538291 h 1787857"/>
                        <a:gd name="connsiteX2" fmla="*/ 1390366 w 1392511"/>
                        <a:gd name="connsiteY2" fmla="*/ 574173 h 1787857"/>
                        <a:gd name="connsiteX3" fmla="*/ 1044850 w 1392511"/>
                        <a:gd name="connsiteY3" fmla="*/ 1119117 h 1787857"/>
                        <a:gd name="connsiteX4" fmla="*/ 1049456 w 1392511"/>
                        <a:gd name="connsiteY4" fmla="*/ 1190540 h 1787857"/>
                        <a:gd name="connsiteX5" fmla="*/ 1248600 w 1392511"/>
                        <a:gd name="connsiteY5" fmla="*/ 1375410 h 1787857"/>
                        <a:gd name="connsiteX6" fmla="*/ 1253206 w 1392511"/>
                        <a:gd name="connsiteY6" fmla="*/ 1412373 h 1787857"/>
                        <a:gd name="connsiteX7" fmla="*/ 1050878 w 1392511"/>
                        <a:gd name="connsiteY7" fmla="*/ 1787857 h 1787857"/>
                        <a:gd name="connsiteX8" fmla="*/ 0 w 1392511"/>
                        <a:gd name="connsiteY8" fmla="*/ 848379 h 1787857"/>
                        <a:gd name="connsiteX9" fmla="*/ 533059 w 1392511"/>
                        <a:gd name="connsiteY9" fmla="*/ 0 h 1787857"/>
                        <a:gd name="connsiteX0" fmla="*/ 533059 w 1392511"/>
                        <a:gd name="connsiteY0" fmla="*/ 0 h 1787857"/>
                        <a:gd name="connsiteX1" fmla="*/ 1388262 w 1392511"/>
                        <a:gd name="connsiteY1" fmla="*/ 538291 h 1787857"/>
                        <a:gd name="connsiteX2" fmla="*/ 1390366 w 1392511"/>
                        <a:gd name="connsiteY2" fmla="*/ 574173 h 1787857"/>
                        <a:gd name="connsiteX3" fmla="*/ 1036196 w 1392511"/>
                        <a:gd name="connsiteY3" fmla="*/ 1119117 h 1787857"/>
                        <a:gd name="connsiteX4" fmla="*/ 1049456 w 1392511"/>
                        <a:gd name="connsiteY4" fmla="*/ 1190540 h 1787857"/>
                        <a:gd name="connsiteX5" fmla="*/ 1248600 w 1392511"/>
                        <a:gd name="connsiteY5" fmla="*/ 1375410 h 1787857"/>
                        <a:gd name="connsiteX6" fmla="*/ 1253206 w 1392511"/>
                        <a:gd name="connsiteY6" fmla="*/ 1412373 h 1787857"/>
                        <a:gd name="connsiteX7" fmla="*/ 1050878 w 1392511"/>
                        <a:gd name="connsiteY7" fmla="*/ 1787857 h 1787857"/>
                        <a:gd name="connsiteX8" fmla="*/ 0 w 1392511"/>
                        <a:gd name="connsiteY8" fmla="*/ 848379 h 1787857"/>
                        <a:gd name="connsiteX9" fmla="*/ 533059 w 1392511"/>
                        <a:gd name="connsiteY9" fmla="*/ 0 h 1787857"/>
                        <a:gd name="connsiteX0" fmla="*/ 533059 w 1392511"/>
                        <a:gd name="connsiteY0" fmla="*/ 0 h 1787857"/>
                        <a:gd name="connsiteX1" fmla="*/ 1388262 w 1392511"/>
                        <a:gd name="connsiteY1" fmla="*/ 538291 h 1787857"/>
                        <a:gd name="connsiteX2" fmla="*/ 1390366 w 1392511"/>
                        <a:gd name="connsiteY2" fmla="*/ 574173 h 1787857"/>
                        <a:gd name="connsiteX3" fmla="*/ 1036196 w 1392511"/>
                        <a:gd name="connsiteY3" fmla="*/ 1119117 h 1787857"/>
                        <a:gd name="connsiteX4" fmla="*/ 1023495 w 1392511"/>
                        <a:gd name="connsiteY4" fmla="*/ 1184771 h 1787857"/>
                        <a:gd name="connsiteX5" fmla="*/ 1248600 w 1392511"/>
                        <a:gd name="connsiteY5" fmla="*/ 1375410 h 1787857"/>
                        <a:gd name="connsiteX6" fmla="*/ 1253206 w 1392511"/>
                        <a:gd name="connsiteY6" fmla="*/ 1412373 h 1787857"/>
                        <a:gd name="connsiteX7" fmla="*/ 1050878 w 1392511"/>
                        <a:gd name="connsiteY7" fmla="*/ 1787857 h 1787857"/>
                        <a:gd name="connsiteX8" fmla="*/ 0 w 1392511"/>
                        <a:gd name="connsiteY8" fmla="*/ 848379 h 1787857"/>
                        <a:gd name="connsiteX9" fmla="*/ 533059 w 1392511"/>
                        <a:gd name="connsiteY9" fmla="*/ 0 h 1787857"/>
                        <a:gd name="connsiteX0" fmla="*/ 533059 w 1392511"/>
                        <a:gd name="connsiteY0" fmla="*/ 0 h 1787857"/>
                        <a:gd name="connsiteX1" fmla="*/ 1388262 w 1392511"/>
                        <a:gd name="connsiteY1" fmla="*/ 538291 h 1787857"/>
                        <a:gd name="connsiteX2" fmla="*/ 1390366 w 1392511"/>
                        <a:gd name="connsiteY2" fmla="*/ 574173 h 1787857"/>
                        <a:gd name="connsiteX3" fmla="*/ 1036196 w 1392511"/>
                        <a:gd name="connsiteY3" fmla="*/ 1119117 h 1787857"/>
                        <a:gd name="connsiteX4" fmla="*/ 942728 w 1392511"/>
                        <a:gd name="connsiteY4" fmla="*/ 1210732 h 1787857"/>
                        <a:gd name="connsiteX5" fmla="*/ 1248600 w 1392511"/>
                        <a:gd name="connsiteY5" fmla="*/ 1375410 h 1787857"/>
                        <a:gd name="connsiteX6" fmla="*/ 1253206 w 1392511"/>
                        <a:gd name="connsiteY6" fmla="*/ 1412373 h 1787857"/>
                        <a:gd name="connsiteX7" fmla="*/ 1050878 w 1392511"/>
                        <a:gd name="connsiteY7" fmla="*/ 1787857 h 1787857"/>
                        <a:gd name="connsiteX8" fmla="*/ 0 w 1392511"/>
                        <a:gd name="connsiteY8" fmla="*/ 848379 h 1787857"/>
                        <a:gd name="connsiteX9" fmla="*/ 533059 w 1392511"/>
                        <a:gd name="connsiteY9" fmla="*/ 0 h 1787857"/>
                        <a:gd name="connsiteX0" fmla="*/ 533059 w 1392511"/>
                        <a:gd name="connsiteY0" fmla="*/ 0 h 1787857"/>
                        <a:gd name="connsiteX1" fmla="*/ 1388262 w 1392511"/>
                        <a:gd name="connsiteY1" fmla="*/ 538291 h 1787857"/>
                        <a:gd name="connsiteX2" fmla="*/ 1390366 w 1392511"/>
                        <a:gd name="connsiteY2" fmla="*/ 574173 h 1787857"/>
                        <a:gd name="connsiteX3" fmla="*/ 1036196 w 1392511"/>
                        <a:gd name="connsiteY3" fmla="*/ 1119117 h 1787857"/>
                        <a:gd name="connsiteX4" fmla="*/ 1046571 w 1392511"/>
                        <a:gd name="connsiteY4" fmla="*/ 1190540 h 1787857"/>
                        <a:gd name="connsiteX5" fmla="*/ 1248600 w 1392511"/>
                        <a:gd name="connsiteY5" fmla="*/ 1375410 h 1787857"/>
                        <a:gd name="connsiteX6" fmla="*/ 1253206 w 1392511"/>
                        <a:gd name="connsiteY6" fmla="*/ 1412373 h 1787857"/>
                        <a:gd name="connsiteX7" fmla="*/ 1050878 w 1392511"/>
                        <a:gd name="connsiteY7" fmla="*/ 1787857 h 1787857"/>
                        <a:gd name="connsiteX8" fmla="*/ 0 w 1392511"/>
                        <a:gd name="connsiteY8" fmla="*/ 848379 h 1787857"/>
                        <a:gd name="connsiteX9" fmla="*/ 533059 w 1392511"/>
                        <a:gd name="connsiteY9" fmla="*/ 0 h 1787857"/>
                        <a:gd name="connsiteX0" fmla="*/ 533059 w 1392511"/>
                        <a:gd name="connsiteY0" fmla="*/ 0 h 1787857"/>
                        <a:gd name="connsiteX1" fmla="*/ 1388262 w 1392511"/>
                        <a:gd name="connsiteY1" fmla="*/ 538291 h 1787857"/>
                        <a:gd name="connsiteX2" fmla="*/ 1390366 w 1392511"/>
                        <a:gd name="connsiteY2" fmla="*/ 574173 h 1787857"/>
                        <a:gd name="connsiteX3" fmla="*/ 1036196 w 1392511"/>
                        <a:gd name="connsiteY3" fmla="*/ 1119117 h 1787857"/>
                        <a:gd name="connsiteX4" fmla="*/ 1046571 w 1392511"/>
                        <a:gd name="connsiteY4" fmla="*/ 1190540 h 1787857"/>
                        <a:gd name="connsiteX5" fmla="*/ 1248600 w 1392511"/>
                        <a:gd name="connsiteY5" fmla="*/ 1375410 h 1787857"/>
                        <a:gd name="connsiteX6" fmla="*/ 1296475 w 1392511"/>
                        <a:gd name="connsiteY6" fmla="*/ 1426796 h 1787857"/>
                        <a:gd name="connsiteX7" fmla="*/ 1050878 w 1392511"/>
                        <a:gd name="connsiteY7" fmla="*/ 1787857 h 1787857"/>
                        <a:gd name="connsiteX8" fmla="*/ 0 w 1392511"/>
                        <a:gd name="connsiteY8" fmla="*/ 848379 h 1787857"/>
                        <a:gd name="connsiteX9" fmla="*/ 533059 w 1392511"/>
                        <a:gd name="connsiteY9" fmla="*/ 0 h 1787857"/>
                        <a:gd name="connsiteX0" fmla="*/ 533059 w 1392511"/>
                        <a:gd name="connsiteY0" fmla="*/ 0 h 1787857"/>
                        <a:gd name="connsiteX1" fmla="*/ 1388262 w 1392511"/>
                        <a:gd name="connsiteY1" fmla="*/ 538291 h 1787857"/>
                        <a:gd name="connsiteX2" fmla="*/ 1390366 w 1392511"/>
                        <a:gd name="connsiteY2" fmla="*/ 574173 h 1787857"/>
                        <a:gd name="connsiteX3" fmla="*/ 1036196 w 1392511"/>
                        <a:gd name="connsiteY3" fmla="*/ 1119117 h 1787857"/>
                        <a:gd name="connsiteX4" fmla="*/ 1046571 w 1392511"/>
                        <a:gd name="connsiteY4" fmla="*/ 1190540 h 1787857"/>
                        <a:gd name="connsiteX5" fmla="*/ 1274561 w 1392511"/>
                        <a:gd name="connsiteY5" fmla="*/ 1306181 h 1787857"/>
                        <a:gd name="connsiteX6" fmla="*/ 1296475 w 1392511"/>
                        <a:gd name="connsiteY6" fmla="*/ 1426796 h 1787857"/>
                        <a:gd name="connsiteX7" fmla="*/ 1050878 w 1392511"/>
                        <a:gd name="connsiteY7" fmla="*/ 1787857 h 1787857"/>
                        <a:gd name="connsiteX8" fmla="*/ 0 w 1392511"/>
                        <a:gd name="connsiteY8" fmla="*/ 848379 h 1787857"/>
                        <a:gd name="connsiteX9" fmla="*/ 533059 w 1392511"/>
                        <a:gd name="connsiteY9" fmla="*/ 0 h 1787857"/>
                        <a:gd name="connsiteX0" fmla="*/ 533059 w 1392511"/>
                        <a:gd name="connsiteY0" fmla="*/ 0 h 1787857"/>
                        <a:gd name="connsiteX1" fmla="*/ 1388262 w 1392511"/>
                        <a:gd name="connsiteY1" fmla="*/ 538291 h 1787857"/>
                        <a:gd name="connsiteX2" fmla="*/ 1390366 w 1392511"/>
                        <a:gd name="connsiteY2" fmla="*/ 574173 h 1787857"/>
                        <a:gd name="connsiteX3" fmla="*/ 1036196 w 1392511"/>
                        <a:gd name="connsiteY3" fmla="*/ 1119117 h 1787857"/>
                        <a:gd name="connsiteX4" fmla="*/ 1046571 w 1392511"/>
                        <a:gd name="connsiteY4" fmla="*/ 1190540 h 1787857"/>
                        <a:gd name="connsiteX5" fmla="*/ 1248600 w 1392511"/>
                        <a:gd name="connsiteY5" fmla="*/ 1366757 h 1787857"/>
                        <a:gd name="connsiteX6" fmla="*/ 1296475 w 1392511"/>
                        <a:gd name="connsiteY6" fmla="*/ 1426796 h 1787857"/>
                        <a:gd name="connsiteX7" fmla="*/ 1050878 w 1392511"/>
                        <a:gd name="connsiteY7" fmla="*/ 1787857 h 1787857"/>
                        <a:gd name="connsiteX8" fmla="*/ 0 w 1392511"/>
                        <a:gd name="connsiteY8" fmla="*/ 848379 h 1787857"/>
                        <a:gd name="connsiteX9" fmla="*/ 533059 w 1392511"/>
                        <a:gd name="connsiteY9" fmla="*/ 0 h 1787857"/>
                        <a:gd name="connsiteX0" fmla="*/ 533059 w 1392511"/>
                        <a:gd name="connsiteY0" fmla="*/ 0 h 1787857"/>
                        <a:gd name="connsiteX1" fmla="*/ 1388262 w 1392511"/>
                        <a:gd name="connsiteY1" fmla="*/ 538291 h 1787857"/>
                        <a:gd name="connsiteX2" fmla="*/ 1390366 w 1392511"/>
                        <a:gd name="connsiteY2" fmla="*/ 574173 h 1787857"/>
                        <a:gd name="connsiteX3" fmla="*/ 1036196 w 1392511"/>
                        <a:gd name="connsiteY3" fmla="*/ 1119117 h 1787857"/>
                        <a:gd name="connsiteX4" fmla="*/ 1046571 w 1392511"/>
                        <a:gd name="connsiteY4" fmla="*/ 1190540 h 1787857"/>
                        <a:gd name="connsiteX5" fmla="*/ 1248600 w 1392511"/>
                        <a:gd name="connsiteY5" fmla="*/ 1366757 h 1787857"/>
                        <a:gd name="connsiteX6" fmla="*/ 1256091 w 1392511"/>
                        <a:gd name="connsiteY6" fmla="*/ 1441219 h 1787857"/>
                        <a:gd name="connsiteX7" fmla="*/ 1050878 w 1392511"/>
                        <a:gd name="connsiteY7" fmla="*/ 1787857 h 1787857"/>
                        <a:gd name="connsiteX8" fmla="*/ 0 w 1392511"/>
                        <a:gd name="connsiteY8" fmla="*/ 848379 h 1787857"/>
                        <a:gd name="connsiteX9" fmla="*/ 533059 w 1392511"/>
                        <a:gd name="connsiteY9" fmla="*/ 0 h 1787857"/>
                        <a:gd name="connsiteX0" fmla="*/ 533059 w 1392511"/>
                        <a:gd name="connsiteY0" fmla="*/ 0 h 1787857"/>
                        <a:gd name="connsiteX1" fmla="*/ 1388262 w 1392511"/>
                        <a:gd name="connsiteY1" fmla="*/ 538291 h 1787857"/>
                        <a:gd name="connsiteX2" fmla="*/ 1390366 w 1392511"/>
                        <a:gd name="connsiteY2" fmla="*/ 574173 h 1787857"/>
                        <a:gd name="connsiteX3" fmla="*/ 1036196 w 1392511"/>
                        <a:gd name="connsiteY3" fmla="*/ 1119117 h 1787857"/>
                        <a:gd name="connsiteX4" fmla="*/ 1046571 w 1392511"/>
                        <a:gd name="connsiteY4" fmla="*/ 1190540 h 1787857"/>
                        <a:gd name="connsiteX5" fmla="*/ 1248600 w 1392511"/>
                        <a:gd name="connsiteY5" fmla="*/ 1366757 h 1787857"/>
                        <a:gd name="connsiteX6" fmla="*/ 1253206 w 1392511"/>
                        <a:gd name="connsiteY6" fmla="*/ 1444103 h 1787857"/>
                        <a:gd name="connsiteX7" fmla="*/ 1050878 w 1392511"/>
                        <a:gd name="connsiteY7" fmla="*/ 1787857 h 1787857"/>
                        <a:gd name="connsiteX8" fmla="*/ 0 w 1392511"/>
                        <a:gd name="connsiteY8" fmla="*/ 848379 h 1787857"/>
                        <a:gd name="connsiteX9" fmla="*/ 533059 w 1392511"/>
                        <a:gd name="connsiteY9" fmla="*/ 0 h 1787857"/>
                        <a:gd name="connsiteX0" fmla="*/ 538828 w 1398280"/>
                        <a:gd name="connsiteY0" fmla="*/ 0 h 1787857"/>
                        <a:gd name="connsiteX1" fmla="*/ 1394031 w 1398280"/>
                        <a:gd name="connsiteY1" fmla="*/ 538291 h 1787857"/>
                        <a:gd name="connsiteX2" fmla="*/ 1396135 w 1398280"/>
                        <a:gd name="connsiteY2" fmla="*/ 574173 h 1787857"/>
                        <a:gd name="connsiteX3" fmla="*/ 1041965 w 1398280"/>
                        <a:gd name="connsiteY3" fmla="*/ 1119117 h 1787857"/>
                        <a:gd name="connsiteX4" fmla="*/ 1052340 w 1398280"/>
                        <a:gd name="connsiteY4" fmla="*/ 1190540 h 1787857"/>
                        <a:gd name="connsiteX5" fmla="*/ 1254369 w 1398280"/>
                        <a:gd name="connsiteY5" fmla="*/ 1366757 h 1787857"/>
                        <a:gd name="connsiteX6" fmla="*/ 1258975 w 1398280"/>
                        <a:gd name="connsiteY6" fmla="*/ 1444103 h 1787857"/>
                        <a:gd name="connsiteX7" fmla="*/ 1056647 w 1398280"/>
                        <a:gd name="connsiteY7" fmla="*/ 1787857 h 1787857"/>
                        <a:gd name="connsiteX8" fmla="*/ 0 w 1398280"/>
                        <a:gd name="connsiteY8" fmla="*/ 842610 h 1787857"/>
                        <a:gd name="connsiteX9" fmla="*/ 538828 w 1398280"/>
                        <a:gd name="connsiteY9" fmla="*/ 0 h 1787857"/>
                        <a:gd name="connsiteX0" fmla="*/ 533059 w 1398280"/>
                        <a:gd name="connsiteY0" fmla="*/ 0 h 1787857"/>
                        <a:gd name="connsiteX1" fmla="*/ 1394031 w 1398280"/>
                        <a:gd name="connsiteY1" fmla="*/ 538291 h 1787857"/>
                        <a:gd name="connsiteX2" fmla="*/ 1396135 w 1398280"/>
                        <a:gd name="connsiteY2" fmla="*/ 574173 h 1787857"/>
                        <a:gd name="connsiteX3" fmla="*/ 1041965 w 1398280"/>
                        <a:gd name="connsiteY3" fmla="*/ 1119117 h 1787857"/>
                        <a:gd name="connsiteX4" fmla="*/ 1052340 w 1398280"/>
                        <a:gd name="connsiteY4" fmla="*/ 1190540 h 1787857"/>
                        <a:gd name="connsiteX5" fmla="*/ 1254369 w 1398280"/>
                        <a:gd name="connsiteY5" fmla="*/ 1366757 h 1787857"/>
                        <a:gd name="connsiteX6" fmla="*/ 1258975 w 1398280"/>
                        <a:gd name="connsiteY6" fmla="*/ 1444103 h 1787857"/>
                        <a:gd name="connsiteX7" fmla="*/ 1056647 w 1398280"/>
                        <a:gd name="connsiteY7" fmla="*/ 1787857 h 1787857"/>
                        <a:gd name="connsiteX8" fmla="*/ 0 w 1398280"/>
                        <a:gd name="connsiteY8" fmla="*/ 842610 h 1787857"/>
                        <a:gd name="connsiteX9" fmla="*/ 533059 w 1398280"/>
                        <a:gd name="connsiteY9" fmla="*/ 0 h 1787857"/>
                        <a:gd name="connsiteX0" fmla="*/ 533059 w 1398280"/>
                        <a:gd name="connsiteY0" fmla="*/ 0 h 1787857"/>
                        <a:gd name="connsiteX1" fmla="*/ 1394031 w 1398280"/>
                        <a:gd name="connsiteY1" fmla="*/ 538291 h 1787857"/>
                        <a:gd name="connsiteX2" fmla="*/ 1396135 w 1398280"/>
                        <a:gd name="connsiteY2" fmla="*/ 574173 h 1787857"/>
                        <a:gd name="connsiteX3" fmla="*/ 1041965 w 1398280"/>
                        <a:gd name="connsiteY3" fmla="*/ 1119117 h 1787857"/>
                        <a:gd name="connsiteX4" fmla="*/ 1049456 w 1398280"/>
                        <a:gd name="connsiteY4" fmla="*/ 1196309 h 1787857"/>
                        <a:gd name="connsiteX5" fmla="*/ 1254369 w 1398280"/>
                        <a:gd name="connsiteY5" fmla="*/ 1366757 h 1787857"/>
                        <a:gd name="connsiteX6" fmla="*/ 1258975 w 1398280"/>
                        <a:gd name="connsiteY6" fmla="*/ 1444103 h 1787857"/>
                        <a:gd name="connsiteX7" fmla="*/ 1056647 w 1398280"/>
                        <a:gd name="connsiteY7" fmla="*/ 1787857 h 1787857"/>
                        <a:gd name="connsiteX8" fmla="*/ 0 w 1398280"/>
                        <a:gd name="connsiteY8" fmla="*/ 842610 h 1787857"/>
                        <a:gd name="connsiteX9" fmla="*/ 533059 w 1398280"/>
                        <a:gd name="connsiteY9" fmla="*/ 0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8280" h="1787857">
                          <a:moveTo>
                            <a:pt x="533059" y="0"/>
                          </a:moveTo>
                          <a:lnTo>
                            <a:pt x="1394031" y="538291"/>
                          </a:lnTo>
                          <a:cubicBezTo>
                            <a:pt x="1385842" y="550252"/>
                            <a:pt x="1404324" y="562212"/>
                            <a:pt x="1396135" y="574173"/>
                          </a:cubicBezTo>
                          <a:lnTo>
                            <a:pt x="1041965" y="1119117"/>
                          </a:lnTo>
                          <a:lnTo>
                            <a:pt x="1049456" y="1196309"/>
                          </a:lnTo>
                          <a:lnTo>
                            <a:pt x="1254369" y="1366757"/>
                          </a:lnTo>
                          <a:cubicBezTo>
                            <a:pt x="1248284" y="1377808"/>
                            <a:pt x="1265060" y="1433052"/>
                            <a:pt x="1258975" y="1444103"/>
                          </a:cubicBezTo>
                          <a:lnTo>
                            <a:pt x="1056647" y="1787857"/>
                          </a:lnTo>
                          <a:lnTo>
                            <a:pt x="0" y="842610"/>
                          </a:lnTo>
                          <a:lnTo>
                            <a:pt x="533059"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1404530" y="4189450"/>
                    <a:ext cx="182890" cy="230832"/>
                  </a:xfrm>
                  <a:prstGeom prst="rect">
                    <a:avLst/>
                  </a:prstGeom>
                  <a:noFill/>
                </p:spPr>
                <p:txBody>
                  <a:bodyPr wrap="square" rtlCol="0">
                    <a:spAutoFit/>
                  </a:bodyPr>
                  <a:lstStyle/>
                  <a:p>
                    <a:r>
                      <a:rPr kumimoji="1" lang="ja-JP" altLang="en-US" sz="900" dirty="0" smtClean="0">
                        <a:latin typeface="+mn-ea"/>
                        <a:ea typeface="+mn-ea"/>
                      </a:rPr>
                      <a:t>・</a:t>
                    </a:r>
                    <a:endParaRPr kumimoji="1" lang="ja-JP" altLang="en-US" sz="900" dirty="0">
                      <a:latin typeface="+mn-ea"/>
                      <a:ea typeface="+mn-ea"/>
                    </a:endParaRPr>
                  </a:p>
                </p:txBody>
              </p:sp>
              <p:sp>
                <p:nvSpPr>
                  <p:cNvPr id="20" name="テキスト ボックス 19"/>
                  <p:cNvSpPr txBox="1"/>
                  <p:nvPr/>
                </p:nvSpPr>
                <p:spPr>
                  <a:xfrm>
                    <a:off x="1210064" y="3999454"/>
                    <a:ext cx="552742" cy="230832"/>
                  </a:xfrm>
                  <a:prstGeom prst="rect">
                    <a:avLst/>
                  </a:prstGeom>
                  <a:noFill/>
                </p:spPr>
                <p:txBody>
                  <a:bodyPr wrap="square" rtlCol="0">
                    <a:spAutoFit/>
                  </a:bodyPr>
                  <a:lstStyle/>
                  <a:p>
                    <a:r>
                      <a:rPr kumimoji="1" lang="ja-JP" altLang="en-US" sz="900" dirty="0" smtClean="0">
                        <a:latin typeface="+mn-ea"/>
                        <a:ea typeface="+mn-ea"/>
                      </a:rPr>
                      <a:t>・</a:t>
                    </a:r>
                    <a:endParaRPr kumimoji="1" lang="ja-JP" altLang="en-US" sz="900" dirty="0">
                      <a:latin typeface="+mn-ea"/>
                      <a:ea typeface="+mn-ea"/>
                    </a:endParaRPr>
                  </a:p>
                </p:txBody>
              </p:sp>
              <p:sp>
                <p:nvSpPr>
                  <p:cNvPr id="23" name="テキスト ボックス 22"/>
                  <p:cNvSpPr txBox="1"/>
                  <p:nvPr/>
                </p:nvSpPr>
                <p:spPr>
                  <a:xfrm>
                    <a:off x="1118216" y="3913233"/>
                    <a:ext cx="214111" cy="230832"/>
                  </a:xfrm>
                  <a:prstGeom prst="rect">
                    <a:avLst/>
                  </a:prstGeom>
                  <a:noFill/>
                </p:spPr>
                <p:txBody>
                  <a:bodyPr wrap="square" rtlCol="0">
                    <a:spAutoFit/>
                  </a:bodyPr>
                  <a:lstStyle/>
                  <a:p>
                    <a:r>
                      <a:rPr kumimoji="1" lang="ja-JP" altLang="en-US" sz="900" dirty="0" smtClean="0">
                        <a:latin typeface="+mn-ea"/>
                        <a:ea typeface="+mn-ea"/>
                      </a:rPr>
                      <a:t>・</a:t>
                    </a:r>
                    <a:endParaRPr kumimoji="1" lang="en-US" altLang="ja-JP" sz="900" dirty="0" smtClean="0">
                      <a:latin typeface="+mn-ea"/>
                      <a:ea typeface="+mn-ea"/>
                    </a:endParaRPr>
                  </a:p>
                </p:txBody>
              </p:sp>
              <p:sp>
                <p:nvSpPr>
                  <p:cNvPr id="24" name="テキスト ボックス 23"/>
                  <p:cNvSpPr txBox="1"/>
                  <p:nvPr/>
                </p:nvSpPr>
                <p:spPr>
                  <a:xfrm>
                    <a:off x="1498978" y="4065852"/>
                    <a:ext cx="192702" cy="230832"/>
                  </a:xfrm>
                  <a:prstGeom prst="rect">
                    <a:avLst/>
                  </a:prstGeom>
                  <a:noFill/>
                </p:spPr>
                <p:txBody>
                  <a:bodyPr wrap="square" rtlCol="0">
                    <a:spAutoFit/>
                  </a:bodyPr>
                  <a:lstStyle/>
                  <a:p>
                    <a:r>
                      <a:rPr kumimoji="1" lang="ja-JP" altLang="en-US" sz="900" dirty="0" smtClean="0">
                        <a:latin typeface="+mn-ea"/>
                        <a:ea typeface="+mn-ea"/>
                      </a:rPr>
                      <a:t>・</a:t>
                    </a:r>
                    <a:endParaRPr kumimoji="1" lang="en-US" altLang="ja-JP" sz="900" dirty="0" smtClean="0">
                      <a:latin typeface="+mn-ea"/>
                      <a:ea typeface="+mn-ea"/>
                    </a:endParaRPr>
                  </a:p>
                </p:txBody>
              </p:sp>
              <p:sp>
                <p:nvSpPr>
                  <p:cNvPr id="25" name="テキスト ボックス 24"/>
                  <p:cNvSpPr txBox="1"/>
                  <p:nvPr/>
                </p:nvSpPr>
                <p:spPr>
                  <a:xfrm>
                    <a:off x="1192272" y="3822700"/>
                    <a:ext cx="212258" cy="230832"/>
                  </a:xfrm>
                  <a:prstGeom prst="rect">
                    <a:avLst/>
                  </a:prstGeom>
                  <a:noFill/>
                </p:spPr>
                <p:txBody>
                  <a:bodyPr wrap="square" rtlCol="0">
                    <a:spAutoFit/>
                  </a:bodyPr>
                  <a:lstStyle/>
                  <a:p>
                    <a:r>
                      <a:rPr kumimoji="1" lang="ja-JP" altLang="en-US" sz="900" dirty="0" smtClean="0">
                        <a:latin typeface="+mn-ea"/>
                        <a:ea typeface="+mn-ea"/>
                      </a:rPr>
                      <a:t>・</a:t>
                    </a:r>
                    <a:endParaRPr kumimoji="1" lang="ja-JP" altLang="en-US" sz="900" dirty="0">
                      <a:latin typeface="+mn-ea"/>
                      <a:ea typeface="+mn-ea"/>
                    </a:endParaRPr>
                  </a:p>
                </p:txBody>
              </p:sp>
              <p:sp>
                <p:nvSpPr>
                  <p:cNvPr id="26" name="テキスト ボックス 25"/>
                  <p:cNvSpPr txBox="1"/>
                  <p:nvPr/>
                </p:nvSpPr>
                <p:spPr>
                  <a:xfrm>
                    <a:off x="1210064" y="3630216"/>
                    <a:ext cx="276371" cy="230832"/>
                  </a:xfrm>
                  <a:prstGeom prst="rect">
                    <a:avLst/>
                  </a:prstGeom>
                  <a:noFill/>
                </p:spPr>
                <p:txBody>
                  <a:bodyPr wrap="square" rtlCol="0">
                    <a:spAutoFit/>
                  </a:bodyPr>
                  <a:lstStyle/>
                  <a:p>
                    <a:r>
                      <a:rPr kumimoji="1" lang="ja-JP" altLang="en-US" sz="900" dirty="0" smtClean="0">
                        <a:latin typeface="+mn-ea"/>
                        <a:ea typeface="+mn-ea"/>
                      </a:rPr>
                      <a:t>・</a:t>
                    </a:r>
                    <a:endParaRPr kumimoji="1" lang="ja-JP" altLang="en-US" sz="900" dirty="0">
                      <a:latin typeface="+mn-ea"/>
                      <a:ea typeface="+mn-ea"/>
                    </a:endParaRPr>
                  </a:p>
                </p:txBody>
              </p:sp>
              <p:sp>
                <p:nvSpPr>
                  <p:cNvPr id="27" name="テキスト ボックス 26"/>
                  <p:cNvSpPr txBox="1"/>
                  <p:nvPr/>
                </p:nvSpPr>
                <p:spPr>
                  <a:xfrm>
                    <a:off x="1258252" y="3540278"/>
                    <a:ext cx="276371" cy="230832"/>
                  </a:xfrm>
                  <a:prstGeom prst="rect">
                    <a:avLst/>
                  </a:prstGeom>
                  <a:noFill/>
                </p:spPr>
                <p:txBody>
                  <a:bodyPr wrap="square" rtlCol="0">
                    <a:spAutoFit/>
                  </a:bodyPr>
                  <a:lstStyle/>
                  <a:p>
                    <a:r>
                      <a:rPr kumimoji="1" lang="ja-JP" altLang="en-US" sz="900" dirty="0" smtClean="0">
                        <a:latin typeface="+mn-ea"/>
                        <a:ea typeface="+mn-ea"/>
                      </a:rPr>
                      <a:t>・</a:t>
                    </a:r>
                    <a:endParaRPr kumimoji="1" lang="ja-JP" altLang="en-US" sz="900" dirty="0">
                      <a:latin typeface="+mn-ea"/>
                      <a:ea typeface="+mn-ea"/>
                    </a:endParaRPr>
                  </a:p>
                </p:txBody>
              </p:sp>
              <p:sp>
                <p:nvSpPr>
                  <p:cNvPr id="28" name="テキスト ボックス 27"/>
                  <p:cNvSpPr txBox="1"/>
                  <p:nvPr/>
                </p:nvSpPr>
                <p:spPr>
                  <a:xfrm>
                    <a:off x="1072540" y="3351382"/>
                    <a:ext cx="185712" cy="230832"/>
                  </a:xfrm>
                  <a:prstGeom prst="rect">
                    <a:avLst/>
                  </a:prstGeom>
                  <a:noFill/>
                </p:spPr>
                <p:txBody>
                  <a:bodyPr wrap="square" rtlCol="0">
                    <a:spAutoFit/>
                  </a:bodyPr>
                  <a:lstStyle/>
                  <a:p>
                    <a:r>
                      <a:rPr kumimoji="1" lang="ja-JP" altLang="en-US" sz="900" dirty="0" smtClean="0">
                        <a:latin typeface="+mn-ea"/>
                        <a:ea typeface="+mn-ea"/>
                      </a:rPr>
                      <a:t>・</a:t>
                    </a:r>
                    <a:endParaRPr kumimoji="1" lang="ja-JP" altLang="en-US" sz="900" dirty="0">
                      <a:latin typeface="+mn-ea"/>
                      <a:ea typeface="+mn-ea"/>
                    </a:endParaRPr>
                  </a:p>
                </p:txBody>
              </p:sp>
              <p:sp>
                <p:nvSpPr>
                  <p:cNvPr id="29" name="テキスト ボックス 28"/>
                  <p:cNvSpPr txBox="1"/>
                  <p:nvPr/>
                </p:nvSpPr>
                <p:spPr>
                  <a:xfrm>
                    <a:off x="888372" y="3191458"/>
                    <a:ext cx="184168" cy="230832"/>
                  </a:xfrm>
                  <a:prstGeom prst="rect">
                    <a:avLst/>
                  </a:prstGeom>
                  <a:noFill/>
                </p:spPr>
                <p:txBody>
                  <a:bodyPr wrap="square" rtlCol="0">
                    <a:spAutoFit/>
                  </a:bodyPr>
                  <a:lstStyle/>
                  <a:p>
                    <a:r>
                      <a:rPr kumimoji="1" lang="ja-JP" altLang="en-US" sz="900" dirty="0" smtClean="0">
                        <a:latin typeface="+mn-ea"/>
                        <a:ea typeface="+mn-ea"/>
                      </a:rPr>
                      <a:t>・</a:t>
                    </a:r>
                    <a:endParaRPr kumimoji="1" lang="ja-JP" altLang="en-US" sz="900" dirty="0">
                      <a:latin typeface="+mn-ea"/>
                      <a:ea typeface="+mn-ea"/>
                    </a:endParaRPr>
                  </a:p>
                </p:txBody>
              </p:sp>
              <p:sp>
                <p:nvSpPr>
                  <p:cNvPr id="30" name="テキスト ボックス 29"/>
                  <p:cNvSpPr txBox="1"/>
                  <p:nvPr/>
                </p:nvSpPr>
                <p:spPr>
                  <a:xfrm>
                    <a:off x="574094" y="3268154"/>
                    <a:ext cx="250395" cy="230832"/>
                  </a:xfrm>
                  <a:prstGeom prst="rect">
                    <a:avLst/>
                  </a:prstGeom>
                  <a:noFill/>
                </p:spPr>
                <p:txBody>
                  <a:bodyPr wrap="square" rtlCol="0">
                    <a:spAutoFit/>
                  </a:bodyPr>
                  <a:lstStyle/>
                  <a:p>
                    <a:r>
                      <a:rPr kumimoji="1" lang="ja-JP" altLang="en-US" sz="900" dirty="0" smtClean="0">
                        <a:latin typeface="+mn-ea"/>
                        <a:ea typeface="+mn-ea"/>
                      </a:rPr>
                      <a:t>・</a:t>
                    </a:r>
                    <a:endParaRPr kumimoji="1" lang="ja-JP" altLang="en-US" sz="900" dirty="0">
                      <a:latin typeface="+mn-ea"/>
                      <a:ea typeface="+mn-ea"/>
                    </a:endParaRPr>
                  </a:p>
                </p:txBody>
              </p:sp>
            </p:grpSp>
            <p:sp>
              <p:nvSpPr>
                <p:cNvPr id="21" name="テキスト ボックス 20"/>
                <p:cNvSpPr txBox="1"/>
                <p:nvPr/>
              </p:nvSpPr>
              <p:spPr>
                <a:xfrm>
                  <a:off x="1337250" y="3917148"/>
                  <a:ext cx="197373" cy="230832"/>
                </a:xfrm>
                <a:prstGeom prst="rect">
                  <a:avLst/>
                </a:prstGeom>
                <a:noFill/>
              </p:spPr>
              <p:txBody>
                <a:bodyPr wrap="square" rtlCol="0">
                  <a:spAutoFit/>
                </a:bodyPr>
                <a:lstStyle/>
                <a:p>
                  <a:r>
                    <a:rPr kumimoji="1" lang="ja-JP" altLang="en-US" sz="900" dirty="0" smtClean="0">
                      <a:latin typeface="+mn-ea"/>
                      <a:ea typeface="+mn-ea"/>
                    </a:rPr>
                    <a:t>・</a:t>
                  </a:r>
                  <a:endParaRPr kumimoji="1" lang="ja-JP" altLang="en-US" sz="900" dirty="0">
                    <a:latin typeface="+mn-ea"/>
                    <a:ea typeface="+mn-ea"/>
                  </a:endParaRPr>
                </a:p>
              </p:txBody>
            </p:sp>
            <p:sp>
              <p:nvSpPr>
                <p:cNvPr id="32" name="テキスト ボックス 31"/>
                <p:cNvSpPr txBox="1"/>
                <p:nvPr/>
              </p:nvSpPr>
              <p:spPr>
                <a:xfrm>
                  <a:off x="619068" y="3291334"/>
                  <a:ext cx="352532" cy="184666"/>
                </a:xfrm>
                <a:prstGeom prst="rect">
                  <a:avLst/>
                </a:prstGeom>
                <a:noFill/>
              </p:spPr>
              <p:txBody>
                <a:bodyPr wrap="square" rtlCol="0">
                  <a:spAutoFit/>
                </a:bodyPr>
                <a:lstStyle/>
                <a:p>
                  <a:r>
                    <a:rPr kumimoji="1" lang="en-US" altLang="ja-JP" sz="600" dirty="0" smtClean="0">
                      <a:latin typeface="+mn-ea"/>
                      <a:ea typeface="+mn-ea"/>
                    </a:rPr>
                    <a:t>+4.96</a:t>
                  </a:r>
                  <a:endParaRPr kumimoji="1" lang="ja-JP" altLang="en-US" sz="600" dirty="0">
                    <a:latin typeface="+mn-ea"/>
                    <a:ea typeface="+mn-ea"/>
                  </a:endParaRPr>
                </a:p>
              </p:txBody>
            </p:sp>
            <p:sp>
              <p:nvSpPr>
                <p:cNvPr id="33" name="テキスト ボックス 32"/>
                <p:cNvSpPr txBox="1"/>
                <p:nvPr/>
              </p:nvSpPr>
              <p:spPr>
                <a:xfrm>
                  <a:off x="935247" y="3215759"/>
                  <a:ext cx="552742" cy="184666"/>
                </a:xfrm>
                <a:prstGeom prst="rect">
                  <a:avLst/>
                </a:prstGeom>
                <a:noFill/>
              </p:spPr>
              <p:txBody>
                <a:bodyPr wrap="square" rtlCol="0">
                  <a:spAutoFit/>
                </a:bodyPr>
                <a:lstStyle/>
                <a:p>
                  <a:r>
                    <a:rPr kumimoji="1" lang="en-US" altLang="ja-JP" sz="600" dirty="0" smtClean="0">
                      <a:latin typeface="+mn-ea"/>
                      <a:ea typeface="+mn-ea"/>
                    </a:rPr>
                    <a:t>+4.90</a:t>
                  </a:r>
                  <a:endParaRPr kumimoji="1" lang="ja-JP" altLang="en-US" sz="600" dirty="0">
                    <a:latin typeface="+mn-ea"/>
                    <a:ea typeface="+mn-ea"/>
                  </a:endParaRPr>
                </a:p>
              </p:txBody>
            </p:sp>
            <p:sp>
              <p:nvSpPr>
                <p:cNvPr id="34" name="テキスト ボックス 33"/>
                <p:cNvSpPr txBox="1"/>
                <p:nvPr/>
              </p:nvSpPr>
              <p:spPr>
                <a:xfrm>
                  <a:off x="1118791" y="3374224"/>
                  <a:ext cx="427072" cy="184666"/>
                </a:xfrm>
                <a:prstGeom prst="rect">
                  <a:avLst/>
                </a:prstGeom>
                <a:noFill/>
              </p:spPr>
              <p:txBody>
                <a:bodyPr wrap="square" rtlCol="0">
                  <a:spAutoFit/>
                </a:bodyPr>
                <a:lstStyle/>
                <a:p>
                  <a:r>
                    <a:rPr kumimoji="1" lang="en-US" altLang="ja-JP" sz="600" dirty="0" smtClean="0">
                      <a:latin typeface="+mn-ea"/>
                      <a:ea typeface="+mn-ea"/>
                    </a:rPr>
                    <a:t>+4.98</a:t>
                  </a:r>
                  <a:endParaRPr kumimoji="1" lang="ja-JP" altLang="en-US" sz="600" dirty="0">
                    <a:latin typeface="+mn-ea"/>
                    <a:ea typeface="+mn-ea"/>
                  </a:endParaRPr>
                </a:p>
              </p:txBody>
            </p:sp>
            <p:sp>
              <p:nvSpPr>
                <p:cNvPr id="35" name="テキスト ボックス 34"/>
                <p:cNvSpPr txBox="1"/>
                <p:nvPr/>
              </p:nvSpPr>
              <p:spPr>
                <a:xfrm>
                  <a:off x="1302346" y="3561780"/>
                  <a:ext cx="552742" cy="184666"/>
                </a:xfrm>
                <a:prstGeom prst="rect">
                  <a:avLst/>
                </a:prstGeom>
                <a:noFill/>
              </p:spPr>
              <p:txBody>
                <a:bodyPr wrap="square" rtlCol="0">
                  <a:spAutoFit/>
                </a:bodyPr>
                <a:lstStyle/>
                <a:p>
                  <a:r>
                    <a:rPr kumimoji="1" lang="en-US" altLang="ja-JP" sz="600" dirty="0" smtClean="0">
                      <a:latin typeface="+mn-ea"/>
                      <a:ea typeface="+mn-ea"/>
                    </a:rPr>
                    <a:t>+4.85</a:t>
                  </a:r>
                  <a:endParaRPr kumimoji="1" lang="ja-JP" altLang="en-US" sz="600" dirty="0">
                    <a:latin typeface="+mn-ea"/>
                    <a:ea typeface="+mn-ea"/>
                  </a:endParaRPr>
                </a:p>
              </p:txBody>
            </p:sp>
            <p:sp>
              <p:nvSpPr>
                <p:cNvPr id="36" name="テキスト ボックス 35"/>
                <p:cNvSpPr txBox="1"/>
                <p:nvPr/>
              </p:nvSpPr>
              <p:spPr>
                <a:xfrm>
                  <a:off x="1237407" y="3841998"/>
                  <a:ext cx="392387" cy="184666"/>
                </a:xfrm>
                <a:prstGeom prst="rect">
                  <a:avLst/>
                </a:prstGeom>
                <a:noFill/>
              </p:spPr>
              <p:txBody>
                <a:bodyPr wrap="square" rtlCol="0">
                  <a:spAutoFit/>
                </a:bodyPr>
                <a:lstStyle/>
                <a:p>
                  <a:r>
                    <a:rPr kumimoji="1" lang="en-US" altLang="ja-JP" sz="600" dirty="0" smtClean="0">
                      <a:latin typeface="+mn-ea"/>
                      <a:ea typeface="+mn-ea"/>
                    </a:rPr>
                    <a:t>+5.54</a:t>
                  </a:r>
                  <a:endParaRPr kumimoji="1" lang="ja-JP" altLang="en-US" sz="600" dirty="0">
                    <a:latin typeface="+mn-ea"/>
                    <a:ea typeface="+mn-ea"/>
                  </a:endParaRPr>
                </a:p>
              </p:txBody>
            </p:sp>
            <p:sp>
              <p:nvSpPr>
                <p:cNvPr id="37" name="テキスト ボックス 36"/>
                <p:cNvSpPr txBox="1"/>
                <p:nvPr/>
              </p:nvSpPr>
              <p:spPr>
                <a:xfrm>
                  <a:off x="1254379" y="3654549"/>
                  <a:ext cx="552742" cy="184666"/>
                </a:xfrm>
                <a:prstGeom prst="rect">
                  <a:avLst/>
                </a:prstGeom>
                <a:noFill/>
              </p:spPr>
              <p:txBody>
                <a:bodyPr wrap="square" rtlCol="0">
                  <a:spAutoFit/>
                </a:bodyPr>
                <a:lstStyle/>
                <a:p>
                  <a:r>
                    <a:rPr kumimoji="1" lang="en-US" altLang="ja-JP" sz="600" dirty="0" smtClean="0">
                      <a:latin typeface="+mn-ea"/>
                      <a:ea typeface="+mn-ea"/>
                    </a:rPr>
                    <a:t>+5.40</a:t>
                  </a:r>
                  <a:endParaRPr kumimoji="1" lang="ja-JP" altLang="en-US" sz="600" dirty="0">
                    <a:latin typeface="+mn-ea"/>
                    <a:ea typeface="+mn-ea"/>
                  </a:endParaRPr>
                </a:p>
              </p:txBody>
            </p:sp>
            <p:sp>
              <p:nvSpPr>
                <p:cNvPr id="38" name="テキスト ボックス 37"/>
                <p:cNvSpPr txBox="1"/>
                <p:nvPr/>
              </p:nvSpPr>
              <p:spPr>
                <a:xfrm>
                  <a:off x="969580" y="3929881"/>
                  <a:ext cx="365235" cy="184666"/>
                </a:xfrm>
                <a:prstGeom prst="rect">
                  <a:avLst/>
                </a:prstGeom>
                <a:noFill/>
              </p:spPr>
              <p:txBody>
                <a:bodyPr wrap="square" rtlCol="0">
                  <a:spAutoFit/>
                </a:bodyPr>
                <a:lstStyle/>
                <a:p>
                  <a:r>
                    <a:rPr kumimoji="1" lang="en-US" altLang="ja-JP" sz="600" dirty="0" smtClean="0">
                      <a:latin typeface="+mn-ea"/>
                      <a:ea typeface="+mn-ea"/>
                    </a:rPr>
                    <a:t>+5.17</a:t>
                  </a:r>
                </a:p>
              </p:txBody>
            </p:sp>
            <p:sp>
              <p:nvSpPr>
                <p:cNvPr id="39" name="テキスト ボックス 38"/>
                <p:cNvSpPr txBox="1"/>
                <p:nvPr/>
              </p:nvSpPr>
              <p:spPr>
                <a:xfrm>
                  <a:off x="1384598" y="3931733"/>
                  <a:ext cx="552742" cy="184666"/>
                </a:xfrm>
                <a:prstGeom prst="rect">
                  <a:avLst/>
                </a:prstGeom>
                <a:noFill/>
              </p:spPr>
              <p:txBody>
                <a:bodyPr wrap="square" rtlCol="0">
                  <a:spAutoFit/>
                </a:bodyPr>
                <a:lstStyle/>
                <a:p>
                  <a:r>
                    <a:rPr kumimoji="1" lang="en-US" altLang="ja-JP" sz="600" dirty="0" smtClean="0">
                      <a:latin typeface="+mn-ea"/>
                      <a:ea typeface="+mn-ea"/>
                    </a:rPr>
                    <a:t>+6.15</a:t>
                  </a:r>
                  <a:endParaRPr kumimoji="1" lang="ja-JP" altLang="en-US" sz="600" dirty="0">
                    <a:latin typeface="+mn-ea"/>
                    <a:ea typeface="+mn-ea"/>
                  </a:endParaRPr>
                </a:p>
              </p:txBody>
            </p:sp>
            <p:sp>
              <p:nvSpPr>
                <p:cNvPr id="40" name="テキスト ボックス 39"/>
                <p:cNvSpPr txBox="1"/>
                <p:nvPr/>
              </p:nvSpPr>
              <p:spPr>
                <a:xfrm>
                  <a:off x="1253100" y="4028368"/>
                  <a:ext cx="368653" cy="184666"/>
                </a:xfrm>
                <a:prstGeom prst="rect">
                  <a:avLst/>
                </a:prstGeom>
                <a:noFill/>
              </p:spPr>
              <p:txBody>
                <a:bodyPr wrap="square" rtlCol="0">
                  <a:spAutoFit/>
                </a:bodyPr>
                <a:lstStyle/>
                <a:p>
                  <a:r>
                    <a:rPr kumimoji="1" lang="en-US" altLang="ja-JP" sz="600" dirty="0" smtClean="0">
                      <a:latin typeface="+mn-ea"/>
                      <a:ea typeface="+mn-ea"/>
                    </a:rPr>
                    <a:t>+5.41</a:t>
                  </a:r>
                  <a:endParaRPr kumimoji="1" lang="ja-JP" altLang="en-US" sz="600" dirty="0">
                    <a:latin typeface="+mn-ea"/>
                    <a:ea typeface="+mn-ea"/>
                  </a:endParaRPr>
                </a:p>
              </p:txBody>
            </p:sp>
            <p:sp>
              <p:nvSpPr>
                <p:cNvPr id="41" name="テキスト ボックス 40"/>
                <p:cNvSpPr txBox="1"/>
                <p:nvPr/>
              </p:nvSpPr>
              <p:spPr>
                <a:xfrm>
                  <a:off x="1375312" y="4174840"/>
                  <a:ext cx="552742" cy="184666"/>
                </a:xfrm>
                <a:prstGeom prst="rect">
                  <a:avLst/>
                </a:prstGeom>
                <a:noFill/>
              </p:spPr>
              <p:txBody>
                <a:bodyPr wrap="square" rtlCol="0">
                  <a:spAutoFit/>
                </a:bodyPr>
                <a:lstStyle/>
                <a:p>
                  <a:r>
                    <a:rPr kumimoji="1" lang="en-US" altLang="ja-JP" sz="600" dirty="0" smtClean="0">
                      <a:latin typeface="+mn-ea"/>
                      <a:ea typeface="+mn-ea"/>
                    </a:rPr>
                    <a:t>+5.29</a:t>
                  </a:r>
                  <a:endParaRPr kumimoji="1" lang="ja-JP" altLang="en-US" sz="600" dirty="0">
                    <a:latin typeface="+mn-ea"/>
                    <a:ea typeface="+mn-ea"/>
                  </a:endParaRPr>
                </a:p>
              </p:txBody>
            </p:sp>
            <p:sp>
              <p:nvSpPr>
                <p:cNvPr id="42" name="テキスト ボックス 41"/>
                <p:cNvSpPr txBox="1"/>
                <p:nvPr/>
              </p:nvSpPr>
              <p:spPr>
                <a:xfrm>
                  <a:off x="1448234" y="4046726"/>
                  <a:ext cx="400342" cy="184666"/>
                </a:xfrm>
                <a:prstGeom prst="rect">
                  <a:avLst/>
                </a:prstGeom>
                <a:noFill/>
              </p:spPr>
              <p:txBody>
                <a:bodyPr wrap="square" rtlCol="0">
                  <a:spAutoFit/>
                </a:bodyPr>
                <a:lstStyle/>
                <a:p>
                  <a:r>
                    <a:rPr kumimoji="1" lang="en-US" altLang="ja-JP" sz="600" dirty="0" smtClean="0">
                      <a:latin typeface="+mn-ea"/>
                      <a:ea typeface="+mn-ea"/>
                    </a:rPr>
                    <a:t>+6.16</a:t>
                  </a:r>
                </a:p>
              </p:txBody>
            </p:sp>
          </p:grpSp>
          <p:sp>
            <p:nvSpPr>
              <p:cNvPr id="7" name="テキスト ボックス 6"/>
              <p:cNvSpPr txBox="1"/>
              <p:nvPr/>
            </p:nvSpPr>
            <p:spPr>
              <a:xfrm>
                <a:off x="1784621" y="989778"/>
                <a:ext cx="2559996" cy="184666"/>
              </a:xfrm>
              <a:prstGeom prst="rect">
                <a:avLst/>
              </a:prstGeom>
              <a:solidFill>
                <a:schemeClr val="bg1">
                  <a:alpha val="60000"/>
                </a:schemeClr>
              </a:solidFill>
            </p:spPr>
            <p:txBody>
              <a:bodyPr wrap="none" lIns="0" tIns="0" rIns="0" bIns="0" rtlCol="0">
                <a:spAutoFit/>
              </a:bodyPr>
              <a:lstStyle/>
              <a:p>
                <a:r>
                  <a:rPr kumimoji="1" lang="ja-JP" altLang="en-US" sz="1200" dirty="0" smtClean="0">
                    <a:latin typeface="+mn-ea"/>
                    <a:ea typeface="+mn-ea"/>
                  </a:rPr>
                  <a:t>（</a:t>
                </a:r>
                <a:r>
                  <a:rPr kumimoji="1" lang="en-US" altLang="ja-JP" sz="1200" dirty="0" smtClean="0">
                    <a:latin typeface="+mn-ea"/>
                    <a:ea typeface="+mn-ea"/>
                  </a:rPr>
                  <a:t>H25.8</a:t>
                </a:r>
                <a:r>
                  <a:rPr kumimoji="1" lang="ja-JP" altLang="en-US" sz="1200" dirty="0" smtClean="0">
                    <a:latin typeface="+mn-ea"/>
                    <a:ea typeface="+mn-ea"/>
                  </a:rPr>
                  <a:t>　大阪府津波浸水想定より抜粋）</a:t>
                </a:r>
                <a:endParaRPr kumimoji="1" lang="ja-JP" altLang="en-US" sz="1200" dirty="0">
                  <a:latin typeface="+mn-ea"/>
                  <a:ea typeface="+mn-ea"/>
                </a:endParaRPr>
              </a:p>
            </p:txBody>
          </p:sp>
          <p:pic>
            <p:nvPicPr>
              <p:cNvPr id="9" name="Picture 2" descr="130712【大阪府】浸水想定区域図（詳細版130712版：全包絡）-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8226" t="1443" r="14312" b="76078"/>
              <a:stretch/>
            </p:blipFill>
            <p:spPr bwMode="auto">
              <a:xfrm>
                <a:off x="505393" y="1051886"/>
                <a:ext cx="652557" cy="13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764718" y="5293074"/>
                <a:ext cx="1157937" cy="318924"/>
              </a:xfrm>
              <a:prstGeom prst="rect">
                <a:avLst/>
              </a:prstGeom>
              <a:solidFill>
                <a:schemeClr val="bg1">
                  <a:alpha val="50000"/>
                </a:schemeClr>
              </a:solidFill>
            </p:spPr>
            <p:txBody>
              <a:bodyPr wrap="none" lIns="36000" tIns="36000" rIns="36000" bIns="36000" rtlCol="0">
                <a:spAutoFit/>
              </a:bodyPr>
              <a:lstStyle/>
              <a:p>
                <a:r>
                  <a:rPr kumimoji="1" lang="ja-JP" altLang="en-US" sz="800" dirty="0" smtClean="0">
                    <a:latin typeface="+mn-ea"/>
                    <a:ea typeface="+mn-ea"/>
                  </a:rPr>
                  <a:t>標高：</a:t>
                </a:r>
                <a:r>
                  <a:rPr kumimoji="1" lang="en-US" altLang="ja-JP" sz="800" dirty="0" smtClean="0">
                    <a:latin typeface="+mn-ea"/>
                    <a:ea typeface="+mn-ea"/>
                  </a:rPr>
                  <a:t>D.L.(</a:t>
                </a:r>
                <a:r>
                  <a:rPr kumimoji="1" lang="ja-JP" altLang="en-US" sz="800" dirty="0" smtClean="0">
                    <a:latin typeface="+mn-ea"/>
                    <a:ea typeface="+mn-ea"/>
                  </a:rPr>
                  <a:t>ｍ）</a:t>
                </a:r>
                <a:endParaRPr kumimoji="1" lang="en-US" altLang="ja-JP" sz="800" dirty="0" smtClean="0">
                  <a:latin typeface="+mn-ea"/>
                  <a:ea typeface="+mn-ea"/>
                </a:endParaRPr>
              </a:p>
              <a:p>
                <a:r>
                  <a:rPr lang="ja-JP" altLang="en-US" sz="800" dirty="0">
                    <a:latin typeface="+mn-ea"/>
                    <a:ea typeface="+mn-ea"/>
                  </a:rPr>
                  <a:t>　</a:t>
                </a:r>
                <a:r>
                  <a:rPr lang="ja-JP" altLang="en-US" sz="800" dirty="0" smtClean="0">
                    <a:latin typeface="+mn-ea"/>
                    <a:ea typeface="+mn-ea"/>
                  </a:rPr>
                  <a:t>　　　（</a:t>
                </a:r>
                <a:r>
                  <a:rPr lang="en-US" altLang="ja-JP" sz="800" dirty="0" smtClean="0">
                    <a:latin typeface="+mn-ea"/>
                    <a:ea typeface="+mn-ea"/>
                  </a:rPr>
                  <a:t>D.L</a:t>
                </a:r>
                <a:r>
                  <a:rPr lang="ja-JP" altLang="en-US" sz="800" dirty="0" smtClean="0">
                    <a:latin typeface="+mn-ea"/>
                    <a:ea typeface="+mn-ea"/>
                  </a:rPr>
                  <a:t>＝</a:t>
                </a:r>
                <a:r>
                  <a:rPr lang="en-US" altLang="ja-JP" sz="800" dirty="0" smtClean="0">
                    <a:latin typeface="+mn-ea"/>
                    <a:ea typeface="+mn-ea"/>
                  </a:rPr>
                  <a:t>O.P.+0.35m)</a:t>
                </a:r>
                <a:endParaRPr kumimoji="1" lang="ja-JP" altLang="en-US" sz="800" dirty="0">
                  <a:latin typeface="+mn-ea"/>
                  <a:ea typeface="+mn-ea"/>
                </a:endParaRPr>
              </a:p>
            </p:txBody>
          </p:sp>
          <p:sp>
            <p:nvSpPr>
              <p:cNvPr id="14" name="正方形/長方形 13"/>
              <p:cNvSpPr/>
              <p:nvPr/>
            </p:nvSpPr>
            <p:spPr>
              <a:xfrm>
                <a:off x="539345" y="5013176"/>
                <a:ext cx="360247"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958103" y="5013756"/>
                <a:ext cx="987450" cy="215444"/>
              </a:xfrm>
              <a:prstGeom prst="rect">
                <a:avLst/>
              </a:prstGeom>
              <a:solidFill>
                <a:schemeClr val="bg1">
                  <a:alpha val="60000"/>
                </a:schemeClr>
              </a:solidFill>
            </p:spPr>
            <p:txBody>
              <a:bodyPr wrap="none" lIns="0" tIns="0" rIns="0" bIns="0" rtlCol="0">
                <a:spAutoFit/>
              </a:bodyPr>
              <a:lstStyle/>
              <a:p>
                <a:r>
                  <a:rPr kumimoji="1" lang="ja-JP" altLang="en-US" sz="1400" dirty="0" smtClean="0">
                    <a:latin typeface="+mn-ea"/>
                    <a:ea typeface="+mn-ea"/>
                  </a:rPr>
                  <a:t>：管理型区画</a:t>
                </a:r>
                <a:endParaRPr kumimoji="1" lang="ja-JP" altLang="en-US" sz="1400" dirty="0">
                  <a:latin typeface="+mn-ea"/>
                  <a:ea typeface="+mn-ea"/>
                </a:endParaRPr>
              </a:p>
            </p:txBody>
          </p:sp>
          <p:sp>
            <p:nvSpPr>
              <p:cNvPr id="31" name="テキスト ボックス 30"/>
              <p:cNvSpPr txBox="1"/>
              <p:nvPr/>
            </p:nvSpPr>
            <p:spPr>
              <a:xfrm>
                <a:off x="1185543" y="2606581"/>
                <a:ext cx="596317" cy="123111"/>
              </a:xfrm>
              <a:prstGeom prst="rect">
                <a:avLst/>
              </a:prstGeom>
              <a:noFill/>
            </p:spPr>
            <p:txBody>
              <a:bodyPr wrap="none" lIns="0" tIns="0" rIns="0" bIns="0" rtlCol="0">
                <a:spAutoFit/>
              </a:bodyPr>
              <a:lstStyle/>
              <a:p>
                <a:r>
                  <a:rPr kumimoji="1" lang="en-US" altLang="ja-JP" sz="800" dirty="0" smtClean="0">
                    <a:latin typeface="+mn-ea"/>
                    <a:ea typeface="+mn-ea"/>
                  </a:rPr>
                  <a:t>(</a:t>
                </a:r>
                <a:r>
                  <a:rPr kumimoji="1" lang="ja-JP" altLang="en-US" sz="800" dirty="0" smtClean="0">
                    <a:latin typeface="+mn-ea"/>
                    <a:ea typeface="+mn-ea"/>
                  </a:rPr>
                  <a:t>水処理施設）</a:t>
                </a:r>
                <a:endParaRPr kumimoji="1" lang="ja-JP" altLang="en-US" sz="800" dirty="0">
                  <a:latin typeface="+mn-ea"/>
                  <a:ea typeface="+mn-ea"/>
                </a:endParaRPr>
              </a:p>
            </p:txBody>
          </p:sp>
          <p:sp>
            <p:nvSpPr>
              <p:cNvPr id="45" name="テキスト ボックス 44"/>
              <p:cNvSpPr txBox="1"/>
              <p:nvPr/>
            </p:nvSpPr>
            <p:spPr>
              <a:xfrm>
                <a:off x="1438771" y="4420507"/>
                <a:ext cx="253744" cy="246221"/>
              </a:xfrm>
              <a:prstGeom prst="rect">
                <a:avLst/>
              </a:prstGeom>
              <a:noFill/>
            </p:spPr>
            <p:txBody>
              <a:bodyPr wrap="square" rtlCol="0">
                <a:spAutoFit/>
              </a:bodyPr>
              <a:lstStyle/>
              <a:p>
                <a:r>
                  <a:rPr kumimoji="1" lang="ja-JP" altLang="en-US" sz="1000" dirty="0" smtClean="0"/>
                  <a:t>①</a:t>
                </a:r>
                <a:endParaRPr kumimoji="1" lang="ja-JP" altLang="en-US" sz="1000" dirty="0"/>
              </a:p>
            </p:txBody>
          </p:sp>
          <p:sp>
            <p:nvSpPr>
              <p:cNvPr id="47" name="テキスト ボックス 46"/>
              <p:cNvSpPr txBox="1"/>
              <p:nvPr/>
            </p:nvSpPr>
            <p:spPr>
              <a:xfrm>
                <a:off x="1668926" y="4292533"/>
                <a:ext cx="253744" cy="246221"/>
              </a:xfrm>
              <a:prstGeom prst="rect">
                <a:avLst/>
              </a:prstGeom>
              <a:noFill/>
            </p:spPr>
            <p:txBody>
              <a:bodyPr wrap="square" rtlCol="0">
                <a:spAutoFit/>
              </a:bodyPr>
              <a:lstStyle/>
              <a:p>
                <a:r>
                  <a:rPr lang="ja-JP" altLang="en-US" sz="1000" dirty="0"/>
                  <a:t>②</a:t>
                </a:r>
                <a:endParaRPr kumimoji="1" lang="ja-JP" altLang="en-US" sz="1000" dirty="0"/>
              </a:p>
            </p:txBody>
          </p:sp>
          <p:cxnSp>
            <p:nvCxnSpPr>
              <p:cNvPr id="52" name="直線矢印コネクタ 51"/>
              <p:cNvCxnSpPr/>
              <p:nvPr/>
            </p:nvCxnSpPr>
            <p:spPr>
              <a:xfrm flipH="1" flipV="1">
                <a:off x="1386143" y="4347660"/>
                <a:ext cx="148480" cy="123973"/>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a:stCxn id="47" idx="0"/>
              </p:cNvCxnSpPr>
              <p:nvPr/>
            </p:nvCxnSpPr>
            <p:spPr>
              <a:xfrm flipH="1">
                <a:off x="1695702" y="4292533"/>
                <a:ext cx="100096" cy="147822"/>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50" name="テキスト ボックス 49"/>
            <p:cNvSpPr txBox="1"/>
            <p:nvPr/>
          </p:nvSpPr>
          <p:spPr>
            <a:xfrm rot="2452300">
              <a:off x="622984" y="4298923"/>
              <a:ext cx="540212" cy="138499"/>
            </a:xfrm>
            <a:prstGeom prst="rect">
              <a:avLst/>
            </a:prstGeom>
            <a:noFill/>
          </p:spPr>
          <p:txBody>
            <a:bodyPr wrap="none" lIns="0" tIns="0" rIns="0" bIns="0" rtlCol="0">
              <a:spAutoFit/>
            </a:bodyPr>
            <a:lstStyle/>
            <a:p>
              <a:r>
                <a:rPr kumimoji="1" lang="ja-JP" altLang="en-US" sz="900" dirty="0" smtClean="0"/>
                <a:t>南（３）護岸</a:t>
              </a:r>
              <a:endParaRPr kumimoji="1" lang="ja-JP" altLang="en-US" sz="900" dirty="0"/>
            </a:p>
          </p:txBody>
        </p:sp>
        <p:sp>
          <p:nvSpPr>
            <p:cNvPr id="94" name="テキスト ボックス 93"/>
            <p:cNvSpPr txBox="1"/>
            <p:nvPr/>
          </p:nvSpPr>
          <p:spPr>
            <a:xfrm>
              <a:off x="1310139" y="4640376"/>
              <a:ext cx="540212" cy="138499"/>
            </a:xfrm>
            <a:prstGeom prst="rect">
              <a:avLst/>
            </a:prstGeom>
            <a:noFill/>
          </p:spPr>
          <p:txBody>
            <a:bodyPr wrap="none" lIns="0" tIns="0" rIns="0" bIns="0" rtlCol="0">
              <a:spAutoFit/>
            </a:bodyPr>
            <a:lstStyle/>
            <a:p>
              <a:r>
                <a:rPr kumimoji="1" lang="ja-JP" altLang="en-US" sz="900" dirty="0" smtClean="0"/>
                <a:t>南（２）護岸</a:t>
              </a:r>
              <a:endParaRPr kumimoji="1" lang="ja-JP" altLang="en-US" sz="900" dirty="0"/>
            </a:p>
          </p:txBody>
        </p:sp>
        <p:cxnSp>
          <p:nvCxnSpPr>
            <p:cNvPr id="57" name="直線コネクタ 56"/>
            <p:cNvCxnSpPr>
              <a:stCxn id="41" idx="2"/>
            </p:cNvCxnSpPr>
            <p:nvPr/>
          </p:nvCxnSpPr>
          <p:spPr>
            <a:xfrm>
              <a:off x="1325802" y="4359506"/>
              <a:ext cx="99623" cy="267595"/>
            </a:xfrm>
            <a:prstGeom prst="line">
              <a:avLst/>
            </a:prstGeom>
            <a:ln w="6350">
              <a:solidFill>
                <a:schemeClr val="tx1"/>
              </a:solidFill>
              <a:headEnd type="oval" w="sm" len="sm"/>
              <a:tailEnd type="none"/>
            </a:ln>
          </p:spPr>
          <p:style>
            <a:lnRef idx="1">
              <a:schemeClr val="accent1"/>
            </a:lnRef>
            <a:fillRef idx="0">
              <a:schemeClr val="accent1"/>
            </a:fillRef>
            <a:effectRef idx="0">
              <a:schemeClr val="accent1"/>
            </a:effectRef>
            <a:fontRef idx="minor">
              <a:schemeClr val="tx1"/>
            </a:fontRef>
          </p:style>
        </p:cxnSp>
      </p:grpSp>
      <p:sp>
        <p:nvSpPr>
          <p:cNvPr id="87" name="角丸四角形 86"/>
          <p:cNvSpPr/>
          <p:nvPr/>
        </p:nvSpPr>
        <p:spPr>
          <a:xfrm>
            <a:off x="179513" y="5678313"/>
            <a:ext cx="8640959" cy="1135063"/>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nchor="ctr" anchorCtr="0">
            <a:spAutoFit/>
          </a:bodyPr>
          <a:lstStyle/>
          <a:p>
            <a:pPr>
              <a:lnSpc>
                <a:spcPts val="2000"/>
              </a:lnSpc>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・管理型区画では、護岸背後地は覆土の上にアスファルト舗装やさらに盛土を施し、広場等として利用している。</a:t>
            </a:r>
          </a:p>
          <a:p>
            <a:pPr>
              <a:lnSpc>
                <a:spcPts val="2000"/>
              </a:lnSpc>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・背後地盤が高いことから、将来</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マリーナ利用</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を計画して</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いる、標高</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が低い</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南</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際</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や、その他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護岸沿いに浸水が</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みられる</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000"/>
              </a:lnSpc>
            </a:pP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⇒管理型区画の広範囲にわたる浸水はないと想定され、流入</a:t>
            </a:r>
            <a:r>
              <a:rPr lang="ja-JP" altLang="en-US" sz="13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する水塊が</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少ないと考えられるが、護岸の残留変位や遮水矢板の塑性</a:t>
            </a:r>
            <a:r>
              <a:rPr lang="ja-JP" altLang="en-US" sz="13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に伴う護岸隅</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角部におけるセクションが破断した場合など、津波による廃棄物や保有水が流出する可能性がある。</a:t>
            </a:r>
            <a:endParaRPr lang="ja-JP" altLang="en-US" sz="13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1" name="グループ化 80"/>
          <p:cNvGrpSpPr>
            <a:grpSpLocks noChangeAspect="1"/>
          </p:cNvGrpSpPr>
          <p:nvPr/>
        </p:nvGrpSpPr>
        <p:grpSpPr>
          <a:xfrm>
            <a:off x="4102665" y="2250698"/>
            <a:ext cx="4826839" cy="3387947"/>
            <a:chOff x="4211960" y="2701195"/>
            <a:chExt cx="4320479" cy="3032534"/>
          </a:xfrm>
        </p:grpSpPr>
        <p:grpSp>
          <p:nvGrpSpPr>
            <p:cNvPr id="22" name="グループ化 21"/>
            <p:cNvGrpSpPr/>
            <p:nvPr/>
          </p:nvGrpSpPr>
          <p:grpSpPr>
            <a:xfrm>
              <a:off x="4211960" y="2701195"/>
              <a:ext cx="4320479" cy="3032534"/>
              <a:chOff x="4406659" y="2908927"/>
              <a:chExt cx="3953034" cy="2621616"/>
            </a:xfrm>
          </p:grpSpPr>
          <p:pic>
            <p:nvPicPr>
              <p:cNvPr id="114" name="図 113"/>
              <p:cNvPicPr>
                <a:picLocks noChangeAspect="1"/>
              </p:cNvPicPr>
              <p:nvPr/>
            </p:nvPicPr>
            <p:blipFill rotWithShape="1">
              <a:blip r:embed="rId6" cstate="print">
                <a:extLst>
                  <a:ext uri="{28A0092B-C50C-407E-A947-70E740481C1C}">
                    <a14:useLocalDpi xmlns:a14="http://schemas.microsoft.com/office/drawing/2010/main" val="0"/>
                  </a:ext>
                </a:extLst>
              </a:blip>
              <a:srcRect l="33516" t="56592" r="36931" b="13584"/>
              <a:stretch/>
            </p:blipFill>
            <p:spPr>
              <a:xfrm>
                <a:off x="4406659" y="2908927"/>
                <a:ext cx="3953034" cy="2621616"/>
              </a:xfrm>
              <a:prstGeom prst="rect">
                <a:avLst/>
              </a:prstGeom>
            </p:spPr>
          </p:pic>
          <p:sp>
            <p:nvSpPr>
              <p:cNvPr id="1029" name="フリーフォーム 1028"/>
              <p:cNvSpPr/>
              <p:nvPr/>
            </p:nvSpPr>
            <p:spPr>
              <a:xfrm rot="16200000">
                <a:off x="6821076" y="4144990"/>
                <a:ext cx="580600" cy="1211240"/>
              </a:xfrm>
              <a:custGeom>
                <a:avLst/>
                <a:gdLst>
                  <a:gd name="connsiteX0" fmla="*/ 166688 w 604838"/>
                  <a:gd name="connsiteY0" fmla="*/ 1223962 h 1223962"/>
                  <a:gd name="connsiteX1" fmla="*/ 0 w 604838"/>
                  <a:gd name="connsiteY1" fmla="*/ 328612 h 1223962"/>
                  <a:gd name="connsiteX2" fmla="*/ 466725 w 604838"/>
                  <a:gd name="connsiteY2" fmla="*/ 0 h 1223962"/>
                  <a:gd name="connsiteX3" fmla="*/ 604838 w 604838"/>
                  <a:gd name="connsiteY3" fmla="*/ 852487 h 1223962"/>
                  <a:gd name="connsiteX4" fmla="*/ 166688 w 604838"/>
                  <a:gd name="connsiteY4" fmla="*/ 1223962 h 1223962"/>
                  <a:gd name="connsiteX0" fmla="*/ 166688 w 592814"/>
                  <a:gd name="connsiteY0" fmla="*/ 1223962 h 1223962"/>
                  <a:gd name="connsiteX1" fmla="*/ 0 w 592814"/>
                  <a:gd name="connsiteY1" fmla="*/ 328612 h 1223962"/>
                  <a:gd name="connsiteX2" fmla="*/ 466725 w 592814"/>
                  <a:gd name="connsiteY2" fmla="*/ 0 h 1223962"/>
                  <a:gd name="connsiteX3" fmla="*/ 592814 w 592814"/>
                  <a:gd name="connsiteY3" fmla="*/ 852489 h 1223962"/>
                  <a:gd name="connsiteX4" fmla="*/ 166688 w 592814"/>
                  <a:gd name="connsiteY4" fmla="*/ 1223962 h 1223962"/>
                  <a:gd name="connsiteX0" fmla="*/ 166688 w 601831"/>
                  <a:gd name="connsiteY0" fmla="*/ 1223962 h 1223962"/>
                  <a:gd name="connsiteX1" fmla="*/ 0 w 601831"/>
                  <a:gd name="connsiteY1" fmla="*/ 328612 h 1223962"/>
                  <a:gd name="connsiteX2" fmla="*/ 466725 w 601831"/>
                  <a:gd name="connsiteY2" fmla="*/ 0 h 1223962"/>
                  <a:gd name="connsiteX3" fmla="*/ 601831 w 601831"/>
                  <a:gd name="connsiteY3" fmla="*/ 855671 h 1223962"/>
                  <a:gd name="connsiteX4" fmla="*/ 166688 w 601831"/>
                  <a:gd name="connsiteY4" fmla="*/ 1223962 h 1223962"/>
                  <a:gd name="connsiteX0" fmla="*/ 166688 w 601831"/>
                  <a:gd name="connsiteY0" fmla="*/ 1223962 h 1223962"/>
                  <a:gd name="connsiteX1" fmla="*/ 0 w 601831"/>
                  <a:gd name="connsiteY1" fmla="*/ 328612 h 1223962"/>
                  <a:gd name="connsiteX2" fmla="*/ 457707 w 601831"/>
                  <a:gd name="connsiteY2" fmla="*/ 0 h 1223962"/>
                  <a:gd name="connsiteX3" fmla="*/ 601831 w 601831"/>
                  <a:gd name="connsiteY3" fmla="*/ 855671 h 1223962"/>
                  <a:gd name="connsiteX4" fmla="*/ 166688 w 601831"/>
                  <a:gd name="connsiteY4" fmla="*/ 1223962 h 1223962"/>
                  <a:gd name="connsiteX0" fmla="*/ 160677 w 595820"/>
                  <a:gd name="connsiteY0" fmla="*/ 1223962 h 1223962"/>
                  <a:gd name="connsiteX1" fmla="*/ 0 w 595820"/>
                  <a:gd name="connsiteY1" fmla="*/ 322251 h 1223962"/>
                  <a:gd name="connsiteX2" fmla="*/ 451696 w 595820"/>
                  <a:gd name="connsiteY2" fmla="*/ 0 h 1223962"/>
                  <a:gd name="connsiteX3" fmla="*/ 595820 w 595820"/>
                  <a:gd name="connsiteY3" fmla="*/ 855671 h 1223962"/>
                  <a:gd name="connsiteX4" fmla="*/ 160677 w 595820"/>
                  <a:gd name="connsiteY4" fmla="*/ 1223962 h 1223962"/>
                  <a:gd name="connsiteX0" fmla="*/ 163680 w 595820"/>
                  <a:gd name="connsiteY0" fmla="*/ 1211240 h 1211240"/>
                  <a:gd name="connsiteX1" fmla="*/ 0 w 595820"/>
                  <a:gd name="connsiteY1" fmla="*/ 322251 h 1211240"/>
                  <a:gd name="connsiteX2" fmla="*/ 451696 w 595820"/>
                  <a:gd name="connsiteY2" fmla="*/ 0 h 1211240"/>
                  <a:gd name="connsiteX3" fmla="*/ 595820 w 595820"/>
                  <a:gd name="connsiteY3" fmla="*/ 855671 h 1211240"/>
                  <a:gd name="connsiteX4" fmla="*/ 163680 w 595820"/>
                  <a:gd name="connsiteY4" fmla="*/ 1211240 h 1211240"/>
                  <a:gd name="connsiteX0" fmla="*/ 163680 w 583797"/>
                  <a:gd name="connsiteY0" fmla="*/ 1211240 h 1211240"/>
                  <a:gd name="connsiteX1" fmla="*/ 0 w 583797"/>
                  <a:gd name="connsiteY1" fmla="*/ 322251 h 1211240"/>
                  <a:gd name="connsiteX2" fmla="*/ 451696 w 583797"/>
                  <a:gd name="connsiteY2" fmla="*/ 0 h 1211240"/>
                  <a:gd name="connsiteX3" fmla="*/ 583797 w 583797"/>
                  <a:gd name="connsiteY3" fmla="*/ 855671 h 1211240"/>
                  <a:gd name="connsiteX4" fmla="*/ 163680 w 583797"/>
                  <a:gd name="connsiteY4" fmla="*/ 1211240 h 1211240"/>
                  <a:gd name="connsiteX0" fmla="*/ 160484 w 580601"/>
                  <a:gd name="connsiteY0" fmla="*/ 1211240 h 1211240"/>
                  <a:gd name="connsiteX1" fmla="*/ 0 w 580601"/>
                  <a:gd name="connsiteY1" fmla="*/ 312106 h 1211240"/>
                  <a:gd name="connsiteX2" fmla="*/ 448500 w 580601"/>
                  <a:gd name="connsiteY2" fmla="*/ 0 h 1211240"/>
                  <a:gd name="connsiteX3" fmla="*/ 580601 w 580601"/>
                  <a:gd name="connsiteY3" fmla="*/ 855671 h 1211240"/>
                  <a:gd name="connsiteX4" fmla="*/ 160484 w 580601"/>
                  <a:gd name="connsiteY4" fmla="*/ 1211240 h 121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01" h="1211240">
                    <a:moveTo>
                      <a:pt x="160484" y="1211240"/>
                    </a:moveTo>
                    <a:lnTo>
                      <a:pt x="0" y="312106"/>
                    </a:lnTo>
                    <a:lnTo>
                      <a:pt x="448500" y="0"/>
                    </a:lnTo>
                    <a:lnTo>
                      <a:pt x="580601" y="855671"/>
                    </a:lnTo>
                    <a:lnTo>
                      <a:pt x="160484" y="1211240"/>
                    </a:lnTo>
                    <a:close/>
                  </a:path>
                </a:pathLst>
              </a:custGeom>
              <a:noFill/>
              <a:ln w="22225" cap="rnd">
                <a:solidFill>
                  <a:srgbClr val="FF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1" name="フリーフォーム 1030"/>
              <p:cNvSpPr/>
              <p:nvPr/>
            </p:nvSpPr>
            <p:spPr>
              <a:xfrm rot="16200000">
                <a:off x="5920084" y="4340621"/>
                <a:ext cx="585554" cy="1100138"/>
              </a:xfrm>
              <a:custGeom>
                <a:avLst/>
                <a:gdLst>
                  <a:gd name="connsiteX0" fmla="*/ 0 w 609600"/>
                  <a:gd name="connsiteY0" fmla="*/ 119063 h 1100138"/>
                  <a:gd name="connsiteX1" fmla="*/ 457200 w 609600"/>
                  <a:gd name="connsiteY1" fmla="*/ 0 h 1100138"/>
                  <a:gd name="connsiteX2" fmla="*/ 609600 w 609600"/>
                  <a:gd name="connsiteY2" fmla="*/ 790575 h 1100138"/>
                  <a:gd name="connsiteX3" fmla="*/ 166688 w 609600"/>
                  <a:gd name="connsiteY3" fmla="*/ 1100138 h 1100138"/>
                  <a:gd name="connsiteX4" fmla="*/ 0 w 609600"/>
                  <a:gd name="connsiteY4" fmla="*/ 119063 h 1100138"/>
                  <a:gd name="connsiteX0" fmla="*/ 0 w 585554"/>
                  <a:gd name="connsiteY0" fmla="*/ 119063 h 1100138"/>
                  <a:gd name="connsiteX1" fmla="*/ 457200 w 585554"/>
                  <a:gd name="connsiteY1" fmla="*/ 0 h 1100138"/>
                  <a:gd name="connsiteX2" fmla="*/ 585554 w 585554"/>
                  <a:gd name="connsiteY2" fmla="*/ 800121 h 1100138"/>
                  <a:gd name="connsiteX3" fmla="*/ 166688 w 585554"/>
                  <a:gd name="connsiteY3" fmla="*/ 1100138 h 1100138"/>
                  <a:gd name="connsiteX4" fmla="*/ 0 w 585554"/>
                  <a:gd name="connsiteY4" fmla="*/ 119063 h 11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54" h="1100138">
                    <a:moveTo>
                      <a:pt x="0" y="119063"/>
                    </a:moveTo>
                    <a:lnTo>
                      <a:pt x="457200" y="0"/>
                    </a:lnTo>
                    <a:lnTo>
                      <a:pt x="585554" y="800121"/>
                    </a:lnTo>
                    <a:lnTo>
                      <a:pt x="166688" y="1100138"/>
                    </a:lnTo>
                    <a:lnTo>
                      <a:pt x="0" y="119063"/>
                    </a:lnTo>
                    <a:close/>
                  </a:path>
                </a:pathLst>
              </a:custGeom>
              <a:noFill/>
              <a:ln w="22225" cap="rnd">
                <a:solidFill>
                  <a:srgbClr val="66FF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フリーフォーム 1031"/>
              <p:cNvSpPr/>
              <p:nvPr/>
            </p:nvSpPr>
            <p:spPr>
              <a:xfrm rot="16200000">
                <a:off x="5074089" y="3657647"/>
                <a:ext cx="1429786" cy="1814477"/>
              </a:xfrm>
              <a:custGeom>
                <a:avLst/>
                <a:gdLst>
                  <a:gd name="connsiteX0" fmla="*/ 0 w 1433513"/>
                  <a:gd name="connsiteY0" fmla="*/ 223838 h 1833563"/>
                  <a:gd name="connsiteX1" fmla="*/ 419100 w 1433513"/>
                  <a:gd name="connsiteY1" fmla="*/ 0 h 1833563"/>
                  <a:gd name="connsiteX2" fmla="*/ 571500 w 1433513"/>
                  <a:gd name="connsiteY2" fmla="*/ 528638 h 1833563"/>
                  <a:gd name="connsiteX3" fmla="*/ 1123950 w 1433513"/>
                  <a:gd name="connsiteY3" fmla="*/ 504825 h 1833563"/>
                  <a:gd name="connsiteX4" fmla="*/ 1204913 w 1433513"/>
                  <a:gd name="connsiteY4" fmla="*/ 471488 h 1833563"/>
                  <a:gd name="connsiteX5" fmla="*/ 1433513 w 1433513"/>
                  <a:gd name="connsiteY5" fmla="*/ 1295400 h 1833563"/>
                  <a:gd name="connsiteX6" fmla="*/ 1419225 w 1433513"/>
                  <a:gd name="connsiteY6" fmla="*/ 1371600 h 1833563"/>
                  <a:gd name="connsiteX7" fmla="*/ 733425 w 1433513"/>
                  <a:gd name="connsiteY7" fmla="*/ 1833563 h 1833563"/>
                  <a:gd name="connsiteX8" fmla="*/ 566738 w 1433513"/>
                  <a:gd name="connsiteY8" fmla="*/ 728663 h 1833563"/>
                  <a:gd name="connsiteX9" fmla="*/ 109538 w 1433513"/>
                  <a:gd name="connsiteY9" fmla="*/ 852488 h 1833563"/>
                  <a:gd name="connsiteX10" fmla="*/ 71438 w 1433513"/>
                  <a:gd name="connsiteY10" fmla="*/ 819150 h 1833563"/>
                  <a:gd name="connsiteX11" fmla="*/ 0 w 1433513"/>
                  <a:gd name="connsiteY11" fmla="*/ 223838 h 1833563"/>
                  <a:gd name="connsiteX0" fmla="*/ 0 w 1419225"/>
                  <a:gd name="connsiteY0" fmla="*/ 223838 h 1833563"/>
                  <a:gd name="connsiteX1" fmla="*/ 419100 w 1419225"/>
                  <a:gd name="connsiteY1" fmla="*/ 0 h 1833563"/>
                  <a:gd name="connsiteX2" fmla="*/ 571500 w 1419225"/>
                  <a:gd name="connsiteY2" fmla="*/ 528638 h 1833563"/>
                  <a:gd name="connsiteX3" fmla="*/ 1123950 w 1419225"/>
                  <a:gd name="connsiteY3" fmla="*/ 504825 h 1833563"/>
                  <a:gd name="connsiteX4" fmla="*/ 1204913 w 1419225"/>
                  <a:gd name="connsiteY4" fmla="*/ 471488 h 1833563"/>
                  <a:gd name="connsiteX5" fmla="*/ 1415479 w 1419225"/>
                  <a:gd name="connsiteY5" fmla="*/ 1269954 h 1833563"/>
                  <a:gd name="connsiteX6" fmla="*/ 1419225 w 1419225"/>
                  <a:gd name="connsiteY6" fmla="*/ 1371600 h 1833563"/>
                  <a:gd name="connsiteX7" fmla="*/ 733425 w 1419225"/>
                  <a:gd name="connsiteY7" fmla="*/ 1833563 h 1833563"/>
                  <a:gd name="connsiteX8" fmla="*/ 566738 w 1419225"/>
                  <a:gd name="connsiteY8" fmla="*/ 728663 h 1833563"/>
                  <a:gd name="connsiteX9" fmla="*/ 109538 w 1419225"/>
                  <a:gd name="connsiteY9" fmla="*/ 852488 h 1833563"/>
                  <a:gd name="connsiteX10" fmla="*/ 71438 w 1419225"/>
                  <a:gd name="connsiteY10" fmla="*/ 819150 h 1833563"/>
                  <a:gd name="connsiteX11" fmla="*/ 0 w 1419225"/>
                  <a:gd name="connsiteY11" fmla="*/ 223838 h 1833563"/>
                  <a:gd name="connsiteX0" fmla="*/ 0 w 1415479"/>
                  <a:gd name="connsiteY0" fmla="*/ 223838 h 1833563"/>
                  <a:gd name="connsiteX1" fmla="*/ 419100 w 1415479"/>
                  <a:gd name="connsiteY1" fmla="*/ 0 h 1833563"/>
                  <a:gd name="connsiteX2" fmla="*/ 571500 w 1415479"/>
                  <a:gd name="connsiteY2" fmla="*/ 528638 h 1833563"/>
                  <a:gd name="connsiteX3" fmla="*/ 1123950 w 1415479"/>
                  <a:gd name="connsiteY3" fmla="*/ 504825 h 1833563"/>
                  <a:gd name="connsiteX4" fmla="*/ 1204913 w 1415479"/>
                  <a:gd name="connsiteY4" fmla="*/ 471488 h 1833563"/>
                  <a:gd name="connsiteX5" fmla="*/ 1415479 w 1415479"/>
                  <a:gd name="connsiteY5" fmla="*/ 1269954 h 1833563"/>
                  <a:gd name="connsiteX6" fmla="*/ 1404197 w 1415479"/>
                  <a:gd name="connsiteY6" fmla="*/ 1358875 h 1833563"/>
                  <a:gd name="connsiteX7" fmla="*/ 733425 w 1415479"/>
                  <a:gd name="connsiteY7" fmla="*/ 1833563 h 1833563"/>
                  <a:gd name="connsiteX8" fmla="*/ 566738 w 1415479"/>
                  <a:gd name="connsiteY8" fmla="*/ 728663 h 1833563"/>
                  <a:gd name="connsiteX9" fmla="*/ 109538 w 1415479"/>
                  <a:gd name="connsiteY9" fmla="*/ 852488 h 1833563"/>
                  <a:gd name="connsiteX10" fmla="*/ 71438 w 1415479"/>
                  <a:gd name="connsiteY10" fmla="*/ 819150 h 1833563"/>
                  <a:gd name="connsiteX11" fmla="*/ 0 w 1415479"/>
                  <a:gd name="connsiteY11" fmla="*/ 223838 h 1833563"/>
                  <a:gd name="connsiteX0" fmla="*/ 0 w 1415479"/>
                  <a:gd name="connsiteY0" fmla="*/ 223838 h 1814476"/>
                  <a:gd name="connsiteX1" fmla="*/ 419100 w 1415479"/>
                  <a:gd name="connsiteY1" fmla="*/ 0 h 1814476"/>
                  <a:gd name="connsiteX2" fmla="*/ 571500 w 1415479"/>
                  <a:gd name="connsiteY2" fmla="*/ 528638 h 1814476"/>
                  <a:gd name="connsiteX3" fmla="*/ 1123950 w 1415479"/>
                  <a:gd name="connsiteY3" fmla="*/ 504825 h 1814476"/>
                  <a:gd name="connsiteX4" fmla="*/ 1204913 w 1415479"/>
                  <a:gd name="connsiteY4" fmla="*/ 471488 h 1814476"/>
                  <a:gd name="connsiteX5" fmla="*/ 1415479 w 1415479"/>
                  <a:gd name="connsiteY5" fmla="*/ 1269954 h 1814476"/>
                  <a:gd name="connsiteX6" fmla="*/ 1404197 w 1415479"/>
                  <a:gd name="connsiteY6" fmla="*/ 1358875 h 1814476"/>
                  <a:gd name="connsiteX7" fmla="*/ 751460 w 1415479"/>
                  <a:gd name="connsiteY7" fmla="*/ 1814476 h 1814476"/>
                  <a:gd name="connsiteX8" fmla="*/ 566738 w 1415479"/>
                  <a:gd name="connsiteY8" fmla="*/ 728663 h 1814476"/>
                  <a:gd name="connsiteX9" fmla="*/ 109538 w 1415479"/>
                  <a:gd name="connsiteY9" fmla="*/ 852488 h 1814476"/>
                  <a:gd name="connsiteX10" fmla="*/ 71438 w 1415479"/>
                  <a:gd name="connsiteY10" fmla="*/ 819150 h 1814476"/>
                  <a:gd name="connsiteX11" fmla="*/ 0 w 1415479"/>
                  <a:gd name="connsiteY11" fmla="*/ 223838 h 1814476"/>
                  <a:gd name="connsiteX0" fmla="*/ 0 w 1415479"/>
                  <a:gd name="connsiteY0" fmla="*/ 223838 h 1814476"/>
                  <a:gd name="connsiteX1" fmla="*/ 419100 w 1415479"/>
                  <a:gd name="connsiteY1" fmla="*/ 0 h 1814476"/>
                  <a:gd name="connsiteX2" fmla="*/ 571500 w 1415479"/>
                  <a:gd name="connsiteY2" fmla="*/ 515917 h 1814476"/>
                  <a:gd name="connsiteX3" fmla="*/ 1123950 w 1415479"/>
                  <a:gd name="connsiteY3" fmla="*/ 504825 h 1814476"/>
                  <a:gd name="connsiteX4" fmla="*/ 1204913 w 1415479"/>
                  <a:gd name="connsiteY4" fmla="*/ 471488 h 1814476"/>
                  <a:gd name="connsiteX5" fmla="*/ 1415479 w 1415479"/>
                  <a:gd name="connsiteY5" fmla="*/ 1269954 h 1814476"/>
                  <a:gd name="connsiteX6" fmla="*/ 1404197 w 1415479"/>
                  <a:gd name="connsiteY6" fmla="*/ 1358875 h 1814476"/>
                  <a:gd name="connsiteX7" fmla="*/ 751460 w 1415479"/>
                  <a:gd name="connsiteY7" fmla="*/ 1814476 h 1814476"/>
                  <a:gd name="connsiteX8" fmla="*/ 566738 w 1415479"/>
                  <a:gd name="connsiteY8" fmla="*/ 728663 h 1814476"/>
                  <a:gd name="connsiteX9" fmla="*/ 109538 w 1415479"/>
                  <a:gd name="connsiteY9" fmla="*/ 852488 h 1814476"/>
                  <a:gd name="connsiteX10" fmla="*/ 71438 w 1415479"/>
                  <a:gd name="connsiteY10" fmla="*/ 819150 h 1814476"/>
                  <a:gd name="connsiteX11" fmla="*/ 0 w 1415479"/>
                  <a:gd name="connsiteY11" fmla="*/ 223838 h 1814476"/>
                  <a:gd name="connsiteX0" fmla="*/ 1007 w 1416486"/>
                  <a:gd name="connsiteY0" fmla="*/ 223838 h 1814476"/>
                  <a:gd name="connsiteX1" fmla="*/ 420107 w 1416486"/>
                  <a:gd name="connsiteY1" fmla="*/ 0 h 1814476"/>
                  <a:gd name="connsiteX2" fmla="*/ 572507 w 1416486"/>
                  <a:gd name="connsiteY2" fmla="*/ 515917 h 1814476"/>
                  <a:gd name="connsiteX3" fmla="*/ 1124957 w 1416486"/>
                  <a:gd name="connsiteY3" fmla="*/ 504825 h 1814476"/>
                  <a:gd name="connsiteX4" fmla="*/ 1205920 w 1416486"/>
                  <a:gd name="connsiteY4" fmla="*/ 471488 h 1814476"/>
                  <a:gd name="connsiteX5" fmla="*/ 1416486 w 1416486"/>
                  <a:gd name="connsiteY5" fmla="*/ 1269954 h 1814476"/>
                  <a:gd name="connsiteX6" fmla="*/ 1405204 w 1416486"/>
                  <a:gd name="connsiteY6" fmla="*/ 1358875 h 1814476"/>
                  <a:gd name="connsiteX7" fmla="*/ 752467 w 1416486"/>
                  <a:gd name="connsiteY7" fmla="*/ 1814476 h 1814476"/>
                  <a:gd name="connsiteX8" fmla="*/ 567745 w 1416486"/>
                  <a:gd name="connsiteY8" fmla="*/ 728663 h 1814476"/>
                  <a:gd name="connsiteX9" fmla="*/ 110545 w 1416486"/>
                  <a:gd name="connsiteY9" fmla="*/ 852488 h 1814476"/>
                  <a:gd name="connsiteX10" fmla="*/ 72445 w 1416486"/>
                  <a:gd name="connsiteY10" fmla="*/ 819150 h 1814476"/>
                  <a:gd name="connsiteX11" fmla="*/ 1007 w 1416486"/>
                  <a:gd name="connsiteY11" fmla="*/ 223838 h 1814476"/>
                  <a:gd name="connsiteX0" fmla="*/ 1007 w 1416486"/>
                  <a:gd name="connsiteY0" fmla="*/ 223838 h 1814476"/>
                  <a:gd name="connsiteX1" fmla="*/ 420107 w 1416486"/>
                  <a:gd name="connsiteY1" fmla="*/ 0 h 1814476"/>
                  <a:gd name="connsiteX2" fmla="*/ 572507 w 1416486"/>
                  <a:gd name="connsiteY2" fmla="*/ 515917 h 1814476"/>
                  <a:gd name="connsiteX3" fmla="*/ 1124957 w 1416486"/>
                  <a:gd name="connsiteY3" fmla="*/ 504825 h 1814476"/>
                  <a:gd name="connsiteX4" fmla="*/ 1205920 w 1416486"/>
                  <a:gd name="connsiteY4" fmla="*/ 471488 h 1814476"/>
                  <a:gd name="connsiteX5" fmla="*/ 1416486 w 1416486"/>
                  <a:gd name="connsiteY5" fmla="*/ 1269954 h 1814476"/>
                  <a:gd name="connsiteX6" fmla="*/ 1405204 w 1416486"/>
                  <a:gd name="connsiteY6" fmla="*/ 1358875 h 1814476"/>
                  <a:gd name="connsiteX7" fmla="*/ 752467 w 1416486"/>
                  <a:gd name="connsiteY7" fmla="*/ 1814476 h 1814476"/>
                  <a:gd name="connsiteX8" fmla="*/ 567745 w 1416486"/>
                  <a:gd name="connsiteY8" fmla="*/ 728663 h 1814476"/>
                  <a:gd name="connsiteX9" fmla="*/ 110545 w 1416486"/>
                  <a:gd name="connsiteY9" fmla="*/ 852488 h 1814476"/>
                  <a:gd name="connsiteX10" fmla="*/ 72445 w 1416486"/>
                  <a:gd name="connsiteY10" fmla="*/ 819150 h 1814476"/>
                  <a:gd name="connsiteX11" fmla="*/ 1007 w 1416486"/>
                  <a:gd name="connsiteY11" fmla="*/ 223838 h 1814476"/>
                  <a:gd name="connsiteX0" fmla="*/ 1171 w 1416650"/>
                  <a:gd name="connsiteY0" fmla="*/ 223838 h 1814476"/>
                  <a:gd name="connsiteX1" fmla="*/ 420271 w 1416650"/>
                  <a:gd name="connsiteY1" fmla="*/ 0 h 1814476"/>
                  <a:gd name="connsiteX2" fmla="*/ 572671 w 1416650"/>
                  <a:gd name="connsiteY2" fmla="*/ 515917 h 1814476"/>
                  <a:gd name="connsiteX3" fmla="*/ 1125121 w 1416650"/>
                  <a:gd name="connsiteY3" fmla="*/ 504825 h 1814476"/>
                  <a:gd name="connsiteX4" fmla="*/ 1206084 w 1416650"/>
                  <a:gd name="connsiteY4" fmla="*/ 471488 h 1814476"/>
                  <a:gd name="connsiteX5" fmla="*/ 1416650 w 1416650"/>
                  <a:gd name="connsiteY5" fmla="*/ 1269954 h 1814476"/>
                  <a:gd name="connsiteX6" fmla="*/ 1405368 w 1416650"/>
                  <a:gd name="connsiteY6" fmla="*/ 1358875 h 1814476"/>
                  <a:gd name="connsiteX7" fmla="*/ 752631 w 1416650"/>
                  <a:gd name="connsiteY7" fmla="*/ 1814476 h 1814476"/>
                  <a:gd name="connsiteX8" fmla="*/ 567909 w 1416650"/>
                  <a:gd name="connsiteY8" fmla="*/ 728663 h 1814476"/>
                  <a:gd name="connsiteX9" fmla="*/ 110709 w 1416650"/>
                  <a:gd name="connsiteY9" fmla="*/ 852488 h 1814476"/>
                  <a:gd name="connsiteX10" fmla="*/ 63592 w 1416650"/>
                  <a:gd name="connsiteY10" fmla="*/ 761892 h 1814476"/>
                  <a:gd name="connsiteX11" fmla="*/ 1171 w 1416650"/>
                  <a:gd name="connsiteY11" fmla="*/ 223838 h 1814476"/>
                  <a:gd name="connsiteX0" fmla="*/ 1171 w 1416650"/>
                  <a:gd name="connsiteY0" fmla="*/ 223838 h 1814476"/>
                  <a:gd name="connsiteX1" fmla="*/ 420271 w 1416650"/>
                  <a:gd name="connsiteY1" fmla="*/ 0 h 1814476"/>
                  <a:gd name="connsiteX2" fmla="*/ 572671 w 1416650"/>
                  <a:gd name="connsiteY2" fmla="*/ 515917 h 1814476"/>
                  <a:gd name="connsiteX3" fmla="*/ 1125121 w 1416650"/>
                  <a:gd name="connsiteY3" fmla="*/ 504825 h 1814476"/>
                  <a:gd name="connsiteX4" fmla="*/ 1206084 w 1416650"/>
                  <a:gd name="connsiteY4" fmla="*/ 471488 h 1814476"/>
                  <a:gd name="connsiteX5" fmla="*/ 1416650 w 1416650"/>
                  <a:gd name="connsiteY5" fmla="*/ 1269954 h 1814476"/>
                  <a:gd name="connsiteX6" fmla="*/ 1405368 w 1416650"/>
                  <a:gd name="connsiteY6" fmla="*/ 1358875 h 1814476"/>
                  <a:gd name="connsiteX7" fmla="*/ 752631 w 1416650"/>
                  <a:gd name="connsiteY7" fmla="*/ 1814476 h 1814476"/>
                  <a:gd name="connsiteX8" fmla="*/ 567909 w 1416650"/>
                  <a:gd name="connsiteY8" fmla="*/ 728663 h 1814476"/>
                  <a:gd name="connsiteX9" fmla="*/ 158800 w 1416650"/>
                  <a:gd name="connsiteY9" fmla="*/ 836584 h 1814476"/>
                  <a:gd name="connsiteX10" fmla="*/ 63592 w 1416650"/>
                  <a:gd name="connsiteY10" fmla="*/ 761892 h 1814476"/>
                  <a:gd name="connsiteX11" fmla="*/ 1171 w 1416650"/>
                  <a:gd name="connsiteY11" fmla="*/ 223838 h 1814476"/>
                  <a:gd name="connsiteX0" fmla="*/ 1171 w 1416650"/>
                  <a:gd name="connsiteY0" fmla="*/ 223838 h 1814476"/>
                  <a:gd name="connsiteX1" fmla="*/ 420271 w 1416650"/>
                  <a:gd name="connsiteY1" fmla="*/ 0 h 1814476"/>
                  <a:gd name="connsiteX2" fmla="*/ 572671 w 1416650"/>
                  <a:gd name="connsiteY2" fmla="*/ 515917 h 1814476"/>
                  <a:gd name="connsiteX3" fmla="*/ 1125121 w 1416650"/>
                  <a:gd name="connsiteY3" fmla="*/ 504825 h 1814476"/>
                  <a:gd name="connsiteX4" fmla="*/ 1206084 w 1416650"/>
                  <a:gd name="connsiteY4" fmla="*/ 471488 h 1814476"/>
                  <a:gd name="connsiteX5" fmla="*/ 1416650 w 1416650"/>
                  <a:gd name="connsiteY5" fmla="*/ 1269954 h 1814476"/>
                  <a:gd name="connsiteX6" fmla="*/ 1405368 w 1416650"/>
                  <a:gd name="connsiteY6" fmla="*/ 1358875 h 1814476"/>
                  <a:gd name="connsiteX7" fmla="*/ 752631 w 1416650"/>
                  <a:gd name="connsiteY7" fmla="*/ 1814476 h 1814476"/>
                  <a:gd name="connsiteX8" fmla="*/ 567909 w 1416650"/>
                  <a:gd name="connsiteY8" fmla="*/ 728663 h 1814476"/>
                  <a:gd name="connsiteX9" fmla="*/ 158800 w 1416650"/>
                  <a:gd name="connsiteY9" fmla="*/ 836584 h 1814476"/>
                  <a:gd name="connsiteX10" fmla="*/ 63592 w 1416650"/>
                  <a:gd name="connsiteY10" fmla="*/ 761892 h 1814476"/>
                  <a:gd name="connsiteX11" fmla="*/ 1171 w 1416650"/>
                  <a:gd name="connsiteY11" fmla="*/ 223838 h 1814476"/>
                  <a:gd name="connsiteX0" fmla="*/ 1171 w 1416650"/>
                  <a:gd name="connsiteY0" fmla="*/ 223838 h 1814476"/>
                  <a:gd name="connsiteX1" fmla="*/ 420271 w 1416650"/>
                  <a:gd name="connsiteY1" fmla="*/ 0 h 1814476"/>
                  <a:gd name="connsiteX2" fmla="*/ 572671 w 1416650"/>
                  <a:gd name="connsiteY2" fmla="*/ 515917 h 1814476"/>
                  <a:gd name="connsiteX3" fmla="*/ 1125121 w 1416650"/>
                  <a:gd name="connsiteY3" fmla="*/ 504825 h 1814476"/>
                  <a:gd name="connsiteX4" fmla="*/ 1206084 w 1416650"/>
                  <a:gd name="connsiteY4" fmla="*/ 471488 h 1814476"/>
                  <a:gd name="connsiteX5" fmla="*/ 1416650 w 1416650"/>
                  <a:gd name="connsiteY5" fmla="*/ 1269954 h 1814476"/>
                  <a:gd name="connsiteX6" fmla="*/ 1405368 w 1416650"/>
                  <a:gd name="connsiteY6" fmla="*/ 1358875 h 1814476"/>
                  <a:gd name="connsiteX7" fmla="*/ 752631 w 1416650"/>
                  <a:gd name="connsiteY7" fmla="*/ 1814476 h 1814476"/>
                  <a:gd name="connsiteX8" fmla="*/ 567909 w 1416650"/>
                  <a:gd name="connsiteY8" fmla="*/ 728663 h 1814476"/>
                  <a:gd name="connsiteX9" fmla="*/ 158800 w 1416650"/>
                  <a:gd name="connsiteY9" fmla="*/ 836584 h 1814476"/>
                  <a:gd name="connsiteX10" fmla="*/ 63592 w 1416650"/>
                  <a:gd name="connsiteY10" fmla="*/ 761892 h 1814476"/>
                  <a:gd name="connsiteX11" fmla="*/ 1171 w 1416650"/>
                  <a:gd name="connsiteY11" fmla="*/ 223838 h 1814476"/>
                  <a:gd name="connsiteX0" fmla="*/ 1171 w 1416650"/>
                  <a:gd name="connsiteY0" fmla="*/ 223838 h 1814476"/>
                  <a:gd name="connsiteX1" fmla="*/ 420271 w 1416650"/>
                  <a:gd name="connsiteY1" fmla="*/ 0 h 1814476"/>
                  <a:gd name="connsiteX2" fmla="*/ 572671 w 1416650"/>
                  <a:gd name="connsiteY2" fmla="*/ 515917 h 1814476"/>
                  <a:gd name="connsiteX3" fmla="*/ 1125121 w 1416650"/>
                  <a:gd name="connsiteY3" fmla="*/ 504825 h 1814476"/>
                  <a:gd name="connsiteX4" fmla="*/ 1203008 w 1416650"/>
                  <a:gd name="connsiteY4" fmla="*/ 468235 h 1814476"/>
                  <a:gd name="connsiteX5" fmla="*/ 1416650 w 1416650"/>
                  <a:gd name="connsiteY5" fmla="*/ 1269954 h 1814476"/>
                  <a:gd name="connsiteX6" fmla="*/ 1405368 w 1416650"/>
                  <a:gd name="connsiteY6" fmla="*/ 1358875 h 1814476"/>
                  <a:gd name="connsiteX7" fmla="*/ 752631 w 1416650"/>
                  <a:gd name="connsiteY7" fmla="*/ 1814476 h 1814476"/>
                  <a:gd name="connsiteX8" fmla="*/ 567909 w 1416650"/>
                  <a:gd name="connsiteY8" fmla="*/ 728663 h 1814476"/>
                  <a:gd name="connsiteX9" fmla="*/ 158800 w 1416650"/>
                  <a:gd name="connsiteY9" fmla="*/ 836584 h 1814476"/>
                  <a:gd name="connsiteX10" fmla="*/ 63592 w 1416650"/>
                  <a:gd name="connsiteY10" fmla="*/ 761892 h 1814476"/>
                  <a:gd name="connsiteX11" fmla="*/ 1171 w 1416650"/>
                  <a:gd name="connsiteY11" fmla="*/ 223838 h 1814476"/>
                  <a:gd name="connsiteX0" fmla="*/ 1171 w 1416650"/>
                  <a:gd name="connsiteY0" fmla="*/ 223838 h 1814476"/>
                  <a:gd name="connsiteX1" fmla="*/ 420271 w 1416650"/>
                  <a:gd name="connsiteY1" fmla="*/ 0 h 1814476"/>
                  <a:gd name="connsiteX2" fmla="*/ 572671 w 1416650"/>
                  <a:gd name="connsiteY2" fmla="*/ 515917 h 1814476"/>
                  <a:gd name="connsiteX3" fmla="*/ 1125121 w 1416650"/>
                  <a:gd name="connsiteY3" fmla="*/ 504825 h 1814476"/>
                  <a:gd name="connsiteX4" fmla="*/ 1199932 w 1416650"/>
                  <a:gd name="connsiteY4" fmla="*/ 471493 h 1814476"/>
                  <a:gd name="connsiteX5" fmla="*/ 1416650 w 1416650"/>
                  <a:gd name="connsiteY5" fmla="*/ 1269954 h 1814476"/>
                  <a:gd name="connsiteX6" fmla="*/ 1405368 w 1416650"/>
                  <a:gd name="connsiteY6" fmla="*/ 1358875 h 1814476"/>
                  <a:gd name="connsiteX7" fmla="*/ 752631 w 1416650"/>
                  <a:gd name="connsiteY7" fmla="*/ 1814476 h 1814476"/>
                  <a:gd name="connsiteX8" fmla="*/ 567909 w 1416650"/>
                  <a:gd name="connsiteY8" fmla="*/ 728663 h 1814476"/>
                  <a:gd name="connsiteX9" fmla="*/ 158800 w 1416650"/>
                  <a:gd name="connsiteY9" fmla="*/ 836584 h 1814476"/>
                  <a:gd name="connsiteX10" fmla="*/ 63592 w 1416650"/>
                  <a:gd name="connsiteY10" fmla="*/ 761892 h 1814476"/>
                  <a:gd name="connsiteX11" fmla="*/ 1171 w 1416650"/>
                  <a:gd name="connsiteY11" fmla="*/ 223838 h 1814476"/>
                  <a:gd name="connsiteX0" fmla="*/ 1171 w 1416650"/>
                  <a:gd name="connsiteY0" fmla="*/ 223838 h 1814476"/>
                  <a:gd name="connsiteX1" fmla="*/ 420271 w 1416650"/>
                  <a:gd name="connsiteY1" fmla="*/ 0 h 1814476"/>
                  <a:gd name="connsiteX2" fmla="*/ 572671 w 1416650"/>
                  <a:gd name="connsiteY2" fmla="*/ 505773 h 1814476"/>
                  <a:gd name="connsiteX3" fmla="*/ 1125121 w 1416650"/>
                  <a:gd name="connsiteY3" fmla="*/ 504825 h 1814476"/>
                  <a:gd name="connsiteX4" fmla="*/ 1199932 w 1416650"/>
                  <a:gd name="connsiteY4" fmla="*/ 471493 h 1814476"/>
                  <a:gd name="connsiteX5" fmla="*/ 1416650 w 1416650"/>
                  <a:gd name="connsiteY5" fmla="*/ 1269954 h 1814476"/>
                  <a:gd name="connsiteX6" fmla="*/ 1405368 w 1416650"/>
                  <a:gd name="connsiteY6" fmla="*/ 1358875 h 1814476"/>
                  <a:gd name="connsiteX7" fmla="*/ 752631 w 1416650"/>
                  <a:gd name="connsiteY7" fmla="*/ 1814476 h 1814476"/>
                  <a:gd name="connsiteX8" fmla="*/ 567909 w 1416650"/>
                  <a:gd name="connsiteY8" fmla="*/ 728663 h 1814476"/>
                  <a:gd name="connsiteX9" fmla="*/ 158800 w 1416650"/>
                  <a:gd name="connsiteY9" fmla="*/ 836584 h 1814476"/>
                  <a:gd name="connsiteX10" fmla="*/ 63592 w 1416650"/>
                  <a:gd name="connsiteY10" fmla="*/ 761892 h 1814476"/>
                  <a:gd name="connsiteX11" fmla="*/ 1171 w 1416650"/>
                  <a:gd name="connsiteY11" fmla="*/ 223838 h 1814476"/>
                  <a:gd name="connsiteX0" fmla="*/ 998 w 1426064"/>
                  <a:gd name="connsiteY0" fmla="*/ 220458 h 1814476"/>
                  <a:gd name="connsiteX1" fmla="*/ 429685 w 1426064"/>
                  <a:gd name="connsiteY1" fmla="*/ 0 h 1814476"/>
                  <a:gd name="connsiteX2" fmla="*/ 582085 w 1426064"/>
                  <a:gd name="connsiteY2" fmla="*/ 505773 h 1814476"/>
                  <a:gd name="connsiteX3" fmla="*/ 1134535 w 1426064"/>
                  <a:gd name="connsiteY3" fmla="*/ 504825 h 1814476"/>
                  <a:gd name="connsiteX4" fmla="*/ 1209346 w 1426064"/>
                  <a:gd name="connsiteY4" fmla="*/ 471493 h 1814476"/>
                  <a:gd name="connsiteX5" fmla="*/ 1426064 w 1426064"/>
                  <a:gd name="connsiteY5" fmla="*/ 1269954 h 1814476"/>
                  <a:gd name="connsiteX6" fmla="*/ 1414782 w 1426064"/>
                  <a:gd name="connsiteY6" fmla="*/ 1358875 h 1814476"/>
                  <a:gd name="connsiteX7" fmla="*/ 762045 w 1426064"/>
                  <a:gd name="connsiteY7" fmla="*/ 1814476 h 1814476"/>
                  <a:gd name="connsiteX8" fmla="*/ 577323 w 1426064"/>
                  <a:gd name="connsiteY8" fmla="*/ 728663 h 1814476"/>
                  <a:gd name="connsiteX9" fmla="*/ 168214 w 1426064"/>
                  <a:gd name="connsiteY9" fmla="*/ 836584 h 1814476"/>
                  <a:gd name="connsiteX10" fmla="*/ 73006 w 1426064"/>
                  <a:gd name="connsiteY10" fmla="*/ 761892 h 1814476"/>
                  <a:gd name="connsiteX11" fmla="*/ 998 w 1426064"/>
                  <a:gd name="connsiteY11" fmla="*/ 220458 h 1814476"/>
                  <a:gd name="connsiteX0" fmla="*/ 998 w 1428117"/>
                  <a:gd name="connsiteY0" fmla="*/ 220458 h 1814476"/>
                  <a:gd name="connsiteX1" fmla="*/ 429685 w 1428117"/>
                  <a:gd name="connsiteY1" fmla="*/ 0 h 1814476"/>
                  <a:gd name="connsiteX2" fmla="*/ 582085 w 1428117"/>
                  <a:gd name="connsiteY2" fmla="*/ 505773 h 1814476"/>
                  <a:gd name="connsiteX3" fmla="*/ 1134535 w 1428117"/>
                  <a:gd name="connsiteY3" fmla="*/ 504825 h 1814476"/>
                  <a:gd name="connsiteX4" fmla="*/ 1209346 w 1428117"/>
                  <a:gd name="connsiteY4" fmla="*/ 471493 h 1814476"/>
                  <a:gd name="connsiteX5" fmla="*/ 1426064 w 1428117"/>
                  <a:gd name="connsiteY5" fmla="*/ 1269954 h 1814476"/>
                  <a:gd name="connsiteX6" fmla="*/ 1414782 w 1428117"/>
                  <a:gd name="connsiteY6" fmla="*/ 1358875 h 1814476"/>
                  <a:gd name="connsiteX7" fmla="*/ 762045 w 1428117"/>
                  <a:gd name="connsiteY7" fmla="*/ 1814476 h 1814476"/>
                  <a:gd name="connsiteX8" fmla="*/ 577323 w 1428117"/>
                  <a:gd name="connsiteY8" fmla="*/ 728663 h 1814476"/>
                  <a:gd name="connsiteX9" fmla="*/ 168214 w 1428117"/>
                  <a:gd name="connsiteY9" fmla="*/ 836584 h 1814476"/>
                  <a:gd name="connsiteX10" fmla="*/ 73006 w 1428117"/>
                  <a:gd name="connsiteY10" fmla="*/ 761892 h 1814476"/>
                  <a:gd name="connsiteX11" fmla="*/ 998 w 1428117"/>
                  <a:gd name="connsiteY11" fmla="*/ 220458 h 1814476"/>
                  <a:gd name="connsiteX0" fmla="*/ 998 w 1429783"/>
                  <a:gd name="connsiteY0" fmla="*/ 220458 h 1814476"/>
                  <a:gd name="connsiteX1" fmla="*/ 429685 w 1429783"/>
                  <a:gd name="connsiteY1" fmla="*/ 0 h 1814476"/>
                  <a:gd name="connsiteX2" fmla="*/ 582085 w 1429783"/>
                  <a:gd name="connsiteY2" fmla="*/ 505773 h 1814476"/>
                  <a:gd name="connsiteX3" fmla="*/ 1134535 w 1429783"/>
                  <a:gd name="connsiteY3" fmla="*/ 504825 h 1814476"/>
                  <a:gd name="connsiteX4" fmla="*/ 1209346 w 1429783"/>
                  <a:gd name="connsiteY4" fmla="*/ 471493 h 1814476"/>
                  <a:gd name="connsiteX5" fmla="*/ 1426064 w 1429783"/>
                  <a:gd name="connsiteY5" fmla="*/ 1269954 h 1814476"/>
                  <a:gd name="connsiteX6" fmla="*/ 1414782 w 1429783"/>
                  <a:gd name="connsiteY6" fmla="*/ 1358875 h 1814476"/>
                  <a:gd name="connsiteX7" fmla="*/ 762045 w 1429783"/>
                  <a:gd name="connsiteY7" fmla="*/ 1814476 h 1814476"/>
                  <a:gd name="connsiteX8" fmla="*/ 577323 w 1429783"/>
                  <a:gd name="connsiteY8" fmla="*/ 728663 h 1814476"/>
                  <a:gd name="connsiteX9" fmla="*/ 168214 w 1429783"/>
                  <a:gd name="connsiteY9" fmla="*/ 836584 h 1814476"/>
                  <a:gd name="connsiteX10" fmla="*/ 73006 w 1429783"/>
                  <a:gd name="connsiteY10" fmla="*/ 761892 h 1814476"/>
                  <a:gd name="connsiteX11" fmla="*/ 998 w 1429783"/>
                  <a:gd name="connsiteY11" fmla="*/ 220458 h 18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9783" h="1814476">
                    <a:moveTo>
                      <a:pt x="998" y="220458"/>
                    </a:moveTo>
                    <a:cubicBezTo>
                      <a:pt x="47521" y="177658"/>
                      <a:pt x="289985" y="74613"/>
                      <a:pt x="429685" y="0"/>
                    </a:cubicBezTo>
                    <a:lnTo>
                      <a:pt x="582085" y="505773"/>
                    </a:lnTo>
                    <a:lnTo>
                      <a:pt x="1134535" y="504825"/>
                    </a:lnTo>
                    <a:lnTo>
                      <a:pt x="1209346" y="471493"/>
                    </a:lnTo>
                    <a:lnTo>
                      <a:pt x="1426064" y="1269954"/>
                    </a:lnTo>
                    <a:cubicBezTo>
                      <a:pt x="1433523" y="1304345"/>
                      <a:pt x="1429763" y="1329235"/>
                      <a:pt x="1414782" y="1358875"/>
                    </a:cubicBezTo>
                    <a:lnTo>
                      <a:pt x="762045" y="1814476"/>
                    </a:lnTo>
                    <a:lnTo>
                      <a:pt x="577323" y="728663"/>
                    </a:lnTo>
                    <a:lnTo>
                      <a:pt x="168214" y="836584"/>
                    </a:lnTo>
                    <a:cubicBezTo>
                      <a:pt x="103415" y="862587"/>
                      <a:pt x="89713" y="821783"/>
                      <a:pt x="73006" y="761892"/>
                    </a:cubicBezTo>
                    <a:cubicBezTo>
                      <a:pt x="49193" y="563455"/>
                      <a:pt x="-8252" y="272566"/>
                      <a:pt x="998" y="220458"/>
                    </a:cubicBezTo>
                    <a:close/>
                  </a:path>
                </a:pathLst>
              </a:custGeom>
              <a:noFill/>
              <a:ln w="22225" cap="rnd">
                <a:solidFill>
                  <a:srgbClr val="FFFF0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8" name="フリーフォーム 1037"/>
              <p:cNvSpPr/>
              <p:nvPr/>
            </p:nvSpPr>
            <p:spPr>
              <a:xfrm rot="16200000">
                <a:off x="5331827" y="2968023"/>
                <a:ext cx="1605561" cy="3297685"/>
              </a:xfrm>
              <a:custGeom>
                <a:avLst/>
                <a:gdLst>
                  <a:gd name="connsiteX0" fmla="*/ 0 w 1576551"/>
                  <a:gd name="connsiteY0" fmla="*/ 525517 h 3289738"/>
                  <a:gd name="connsiteX1" fmla="*/ 1103586 w 1576551"/>
                  <a:gd name="connsiteY1" fmla="*/ 0 h 3289738"/>
                  <a:gd name="connsiteX2" fmla="*/ 1576551 w 1576551"/>
                  <a:gd name="connsiteY2" fmla="*/ 1734207 h 3289738"/>
                  <a:gd name="connsiteX3" fmla="*/ 861848 w 1576551"/>
                  <a:gd name="connsiteY3" fmla="*/ 2249213 h 3289738"/>
                  <a:gd name="connsiteX4" fmla="*/ 966951 w 1576551"/>
                  <a:gd name="connsiteY4" fmla="*/ 2921876 h 3289738"/>
                  <a:gd name="connsiteX5" fmla="*/ 483476 w 1576551"/>
                  <a:gd name="connsiteY5" fmla="*/ 3289738 h 3289738"/>
                  <a:gd name="connsiteX6" fmla="*/ 0 w 1576551"/>
                  <a:gd name="connsiteY6" fmla="*/ 525517 h 3289738"/>
                  <a:gd name="connsiteX0" fmla="*/ 0 w 1576551"/>
                  <a:gd name="connsiteY0" fmla="*/ 525517 h 3319883"/>
                  <a:gd name="connsiteX1" fmla="*/ 1103586 w 1576551"/>
                  <a:gd name="connsiteY1" fmla="*/ 0 h 3319883"/>
                  <a:gd name="connsiteX2" fmla="*/ 1576551 w 1576551"/>
                  <a:gd name="connsiteY2" fmla="*/ 1734207 h 3319883"/>
                  <a:gd name="connsiteX3" fmla="*/ 861848 w 1576551"/>
                  <a:gd name="connsiteY3" fmla="*/ 2249213 h 3319883"/>
                  <a:gd name="connsiteX4" fmla="*/ 966951 w 1576551"/>
                  <a:gd name="connsiteY4" fmla="*/ 2921876 h 3319883"/>
                  <a:gd name="connsiteX5" fmla="*/ 478452 w 1576551"/>
                  <a:gd name="connsiteY5" fmla="*/ 3319883 h 3319883"/>
                  <a:gd name="connsiteX6" fmla="*/ 0 w 1576551"/>
                  <a:gd name="connsiteY6" fmla="*/ 525517 h 3319883"/>
                  <a:gd name="connsiteX0" fmla="*/ 0 w 1576551"/>
                  <a:gd name="connsiteY0" fmla="*/ 525517 h 3319883"/>
                  <a:gd name="connsiteX1" fmla="*/ 1103586 w 1576551"/>
                  <a:gd name="connsiteY1" fmla="*/ 0 h 3319883"/>
                  <a:gd name="connsiteX2" fmla="*/ 1576551 w 1576551"/>
                  <a:gd name="connsiteY2" fmla="*/ 1734207 h 3319883"/>
                  <a:gd name="connsiteX3" fmla="*/ 861848 w 1576551"/>
                  <a:gd name="connsiteY3" fmla="*/ 2249213 h 3319883"/>
                  <a:gd name="connsiteX4" fmla="*/ 961927 w 1576551"/>
                  <a:gd name="connsiteY4" fmla="*/ 2891731 h 3319883"/>
                  <a:gd name="connsiteX5" fmla="*/ 478452 w 1576551"/>
                  <a:gd name="connsiteY5" fmla="*/ 3319883 h 3319883"/>
                  <a:gd name="connsiteX6" fmla="*/ 0 w 1576551"/>
                  <a:gd name="connsiteY6" fmla="*/ 525517 h 3319883"/>
                  <a:gd name="connsiteX0" fmla="*/ 0 w 1576551"/>
                  <a:gd name="connsiteY0" fmla="*/ 525517 h 3299786"/>
                  <a:gd name="connsiteX1" fmla="*/ 1103586 w 1576551"/>
                  <a:gd name="connsiteY1" fmla="*/ 0 h 3299786"/>
                  <a:gd name="connsiteX2" fmla="*/ 1576551 w 1576551"/>
                  <a:gd name="connsiteY2" fmla="*/ 1734207 h 3299786"/>
                  <a:gd name="connsiteX3" fmla="*/ 861848 w 1576551"/>
                  <a:gd name="connsiteY3" fmla="*/ 2249213 h 3299786"/>
                  <a:gd name="connsiteX4" fmla="*/ 961927 w 1576551"/>
                  <a:gd name="connsiteY4" fmla="*/ 2891731 h 3299786"/>
                  <a:gd name="connsiteX5" fmla="*/ 483477 w 1576551"/>
                  <a:gd name="connsiteY5" fmla="*/ 3299786 h 3299786"/>
                  <a:gd name="connsiteX6" fmla="*/ 0 w 1576551"/>
                  <a:gd name="connsiteY6" fmla="*/ 525517 h 3299786"/>
                  <a:gd name="connsiteX0" fmla="*/ 0 w 1601672"/>
                  <a:gd name="connsiteY0" fmla="*/ 525517 h 3299786"/>
                  <a:gd name="connsiteX1" fmla="*/ 1128707 w 1601672"/>
                  <a:gd name="connsiteY1" fmla="*/ 0 h 3299786"/>
                  <a:gd name="connsiteX2" fmla="*/ 1601672 w 1601672"/>
                  <a:gd name="connsiteY2" fmla="*/ 1734207 h 3299786"/>
                  <a:gd name="connsiteX3" fmla="*/ 886969 w 1601672"/>
                  <a:gd name="connsiteY3" fmla="*/ 2249213 h 3299786"/>
                  <a:gd name="connsiteX4" fmla="*/ 987048 w 1601672"/>
                  <a:gd name="connsiteY4" fmla="*/ 2891731 h 3299786"/>
                  <a:gd name="connsiteX5" fmla="*/ 508598 w 1601672"/>
                  <a:gd name="connsiteY5" fmla="*/ 3299786 h 3299786"/>
                  <a:gd name="connsiteX6" fmla="*/ 0 w 1601672"/>
                  <a:gd name="connsiteY6" fmla="*/ 525517 h 3299786"/>
                  <a:gd name="connsiteX0" fmla="*/ 0 w 1601672"/>
                  <a:gd name="connsiteY0" fmla="*/ 525517 h 3299786"/>
                  <a:gd name="connsiteX1" fmla="*/ 1128707 w 1601672"/>
                  <a:gd name="connsiteY1" fmla="*/ 0 h 3299786"/>
                  <a:gd name="connsiteX2" fmla="*/ 1601672 w 1601672"/>
                  <a:gd name="connsiteY2" fmla="*/ 1734207 h 3299786"/>
                  <a:gd name="connsiteX3" fmla="*/ 907066 w 1601672"/>
                  <a:gd name="connsiteY3" fmla="*/ 2254237 h 3299786"/>
                  <a:gd name="connsiteX4" fmla="*/ 987048 w 1601672"/>
                  <a:gd name="connsiteY4" fmla="*/ 2891731 h 3299786"/>
                  <a:gd name="connsiteX5" fmla="*/ 508598 w 1601672"/>
                  <a:gd name="connsiteY5" fmla="*/ 3299786 h 3299786"/>
                  <a:gd name="connsiteX6" fmla="*/ 0 w 1601672"/>
                  <a:gd name="connsiteY6" fmla="*/ 525517 h 3299786"/>
                  <a:gd name="connsiteX0" fmla="*/ 0 w 1636841"/>
                  <a:gd name="connsiteY0" fmla="*/ 525517 h 3299786"/>
                  <a:gd name="connsiteX1" fmla="*/ 1128707 w 1636841"/>
                  <a:gd name="connsiteY1" fmla="*/ 0 h 3299786"/>
                  <a:gd name="connsiteX2" fmla="*/ 1636841 w 1636841"/>
                  <a:gd name="connsiteY2" fmla="*/ 1769376 h 3299786"/>
                  <a:gd name="connsiteX3" fmla="*/ 907066 w 1636841"/>
                  <a:gd name="connsiteY3" fmla="*/ 2254237 h 3299786"/>
                  <a:gd name="connsiteX4" fmla="*/ 987048 w 1636841"/>
                  <a:gd name="connsiteY4" fmla="*/ 2891731 h 3299786"/>
                  <a:gd name="connsiteX5" fmla="*/ 508598 w 1636841"/>
                  <a:gd name="connsiteY5" fmla="*/ 3299786 h 3299786"/>
                  <a:gd name="connsiteX6" fmla="*/ 0 w 1636841"/>
                  <a:gd name="connsiteY6" fmla="*/ 525517 h 3299786"/>
                  <a:gd name="connsiteX0" fmla="*/ 0 w 1591624"/>
                  <a:gd name="connsiteY0" fmla="*/ 525517 h 3299786"/>
                  <a:gd name="connsiteX1" fmla="*/ 1128707 w 1591624"/>
                  <a:gd name="connsiteY1" fmla="*/ 0 h 3299786"/>
                  <a:gd name="connsiteX2" fmla="*/ 1591624 w 1591624"/>
                  <a:gd name="connsiteY2" fmla="*/ 1769376 h 3299786"/>
                  <a:gd name="connsiteX3" fmla="*/ 907066 w 1591624"/>
                  <a:gd name="connsiteY3" fmla="*/ 2254237 h 3299786"/>
                  <a:gd name="connsiteX4" fmla="*/ 987048 w 1591624"/>
                  <a:gd name="connsiteY4" fmla="*/ 2891731 h 3299786"/>
                  <a:gd name="connsiteX5" fmla="*/ 508598 w 1591624"/>
                  <a:gd name="connsiteY5" fmla="*/ 3299786 h 3299786"/>
                  <a:gd name="connsiteX6" fmla="*/ 0 w 1591624"/>
                  <a:gd name="connsiteY6" fmla="*/ 525517 h 3299786"/>
                  <a:gd name="connsiteX0" fmla="*/ 0 w 1591624"/>
                  <a:gd name="connsiteY0" fmla="*/ 525517 h 3299786"/>
                  <a:gd name="connsiteX1" fmla="*/ 1128707 w 1591624"/>
                  <a:gd name="connsiteY1" fmla="*/ 0 h 3299786"/>
                  <a:gd name="connsiteX2" fmla="*/ 1586427 w 1591624"/>
                  <a:gd name="connsiteY2" fmla="*/ 1657054 h 3299786"/>
                  <a:gd name="connsiteX3" fmla="*/ 1591624 w 1591624"/>
                  <a:gd name="connsiteY3" fmla="*/ 1769376 h 3299786"/>
                  <a:gd name="connsiteX4" fmla="*/ 907066 w 1591624"/>
                  <a:gd name="connsiteY4" fmla="*/ 2254237 h 3299786"/>
                  <a:gd name="connsiteX5" fmla="*/ 987048 w 1591624"/>
                  <a:gd name="connsiteY5" fmla="*/ 2891731 h 3299786"/>
                  <a:gd name="connsiteX6" fmla="*/ 508598 w 1591624"/>
                  <a:gd name="connsiteY6" fmla="*/ 3299786 h 3299786"/>
                  <a:gd name="connsiteX7" fmla="*/ 0 w 1591624"/>
                  <a:gd name="connsiteY7" fmla="*/ 525517 h 3299786"/>
                  <a:gd name="connsiteX0" fmla="*/ 0 w 1591624"/>
                  <a:gd name="connsiteY0" fmla="*/ 530542 h 3304811"/>
                  <a:gd name="connsiteX1" fmla="*/ 1123682 w 1591624"/>
                  <a:gd name="connsiteY1" fmla="*/ 0 h 3304811"/>
                  <a:gd name="connsiteX2" fmla="*/ 1586427 w 1591624"/>
                  <a:gd name="connsiteY2" fmla="*/ 1662079 h 3304811"/>
                  <a:gd name="connsiteX3" fmla="*/ 1591624 w 1591624"/>
                  <a:gd name="connsiteY3" fmla="*/ 1774401 h 3304811"/>
                  <a:gd name="connsiteX4" fmla="*/ 907066 w 1591624"/>
                  <a:gd name="connsiteY4" fmla="*/ 2259262 h 3304811"/>
                  <a:gd name="connsiteX5" fmla="*/ 987048 w 1591624"/>
                  <a:gd name="connsiteY5" fmla="*/ 2896756 h 3304811"/>
                  <a:gd name="connsiteX6" fmla="*/ 508598 w 1591624"/>
                  <a:gd name="connsiteY6" fmla="*/ 3304811 h 3304811"/>
                  <a:gd name="connsiteX7" fmla="*/ 0 w 1591624"/>
                  <a:gd name="connsiteY7" fmla="*/ 530542 h 3304811"/>
                  <a:gd name="connsiteX0" fmla="*/ 0 w 1601672"/>
                  <a:gd name="connsiteY0" fmla="*/ 525518 h 3304811"/>
                  <a:gd name="connsiteX1" fmla="*/ 1133730 w 1601672"/>
                  <a:gd name="connsiteY1" fmla="*/ 0 h 3304811"/>
                  <a:gd name="connsiteX2" fmla="*/ 1596475 w 1601672"/>
                  <a:gd name="connsiteY2" fmla="*/ 1662079 h 3304811"/>
                  <a:gd name="connsiteX3" fmla="*/ 1601672 w 1601672"/>
                  <a:gd name="connsiteY3" fmla="*/ 1774401 h 3304811"/>
                  <a:gd name="connsiteX4" fmla="*/ 917114 w 1601672"/>
                  <a:gd name="connsiteY4" fmla="*/ 2259262 h 3304811"/>
                  <a:gd name="connsiteX5" fmla="*/ 997096 w 1601672"/>
                  <a:gd name="connsiteY5" fmla="*/ 2896756 h 3304811"/>
                  <a:gd name="connsiteX6" fmla="*/ 518646 w 1601672"/>
                  <a:gd name="connsiteY6" fmla="*/ 3304811 h 3304811"/>
                  <a:gd name="connsiteX7" fmla="*/ 0 w 1601672"/>
                  <a:gd name="connsiteY7" fmla="*/ 525518 h 3304811"/>
                  <a:gd name="connsiteX0" fmla="*/ 0 w 1601672"/>
                  <a:gd name="connsiteY0" fmla="*/ 525518 h 3304811"/>
                  <a:gd name="connsiteX1" fmla="*/ 1133730 w 1601672"/>
                  <a:gd name="connsiteY1" fmla="*/ 0 h 3304811"/>
                  <a:gd name="connsiteX2" fmla="*/ 1596475 w 1601672"/>
                  <a:gd name="connsiteY2" fmla="*/ 1662079 h 3304811"/>
                  <a:gd name="connsiteX3" fmla="*/ 1601672 w 1601672"/>
                  <a:gd name="connsiteY3" fmla="*/ 1774401 h 3304811"/>
                  <a:gd name="connsiteX4" fmla="*/ 905092 w 1601672"/>
                  <a:gd name="connsiteY4" fmla="*/ 2262442 h 3304811"/>
                  <a:gd name="connsiteX5" fmla="*/ 997096 w 1601672"/>
                  <a:gd name="connsiteY5" fmla="*/ 2896756 h 3304811"/>
                  <a:gd name="connsiteX6" fmla="*/ 518646 w 1601672"/>
                  <a:gd name="connsiteY6" fmla="*/ 3304811 h 3304811"/>
                  <a:gd name="connsiteX7" fmla="*/ 0 w 1601672"/>
                  <a:gd name="connsiteY7" fmla="*/ 525518 h 3304811"/>
                  <a:gd name="connsiteX0" fmla="*/ 0 w 1601672"/>
                  <a:gd name="connsiteY0" fmla="*/ 518393 h 3297686"/>
                  <a:gd name="connsiteX1" fmla="*/ 1133730 w 1601672"/>
                  <a:gd name="connsiteY1" fmla="*/ 0 h 3297686"/>
                  <a:gd name="connsiteX2" fmla="*/ 1596475 w 1601672"/>
                  <a:gd name="connsiteY2" fmla="*/ 1654954 h 3297686"/>
                  <a:gd name="connsiteX3" fmla="*/ 1601672 w 1601672"/>
                  <a:gd name="connsiteY3" fmla="*/ 1767276 h 3297686"/>
                  <a:gd name="connsiteX4" fmla="*/ 905092 w 1601672"/>
                  <a:gd name="connsiteY4" fmla="*/ 2255317 h 3297686"/>
                  <a:gd name="connsiteX5" fmla="*/ 997096 w 1601672"/>
                  <a:gd name="connsiteY5" fmla="*/ 2889631 h 3297686"/>
                  <a:gd name="connsiteX6" fmla="*/ 518646 w 1601672"/>
                  <a:gd name="connsiteY6" fmla="*/ 3297686 h 3297686"/>
                  <a:gd name="connsiteX7" fmla="*/ 0 w 1601672"/>
                  <a:gd name="connsiteY7" fmla="*/ 518393 h 3297686"/>
                  <a:gd name="connsiteX0" fmla="*/ 0 w 1596475"/>
                  <a:gd name="connsiteY0" fmla="*/ 518393 h 3297686"/>
                  <a:gd name="connsiteX1" fmla="*/ 1133730 w 1596475"/>
                  <a:gd name="connsiteY1" fmla="*/ 0 h 3297686"/>
                  <a:gd name="connsiteX2" fmla="*/ 1596475 w 1596475"/>
                  <a:gd name="connsiteY2" fmla="*/ 1654954 h 3297686"/>
                  <a:gd name="connsiteX3" fmla="*/ 1574743 w 1596475"/>
                  <a:gd name="connsiteY3" fmla="*/ 1786277 h 3297686"/>
                  <a:gd name="connsiteX4" fmla="*/ 905092 w 1596475"/>
                  <a:gd name="connsiteY4" fmla="*/ 2255317 h 3297686"/>
                  <a:gd name="connsiteX5" fmla="*/ 997096 w 1596475"/>
                  <a:gd name="connsiteY5" fmla="*/ 2889631 h 3297686"/>
                  <a:gd name="connsiteX6" fmla="*/ 518646 w 1596475"/>
                  <a:gd name="connsiteY6" fmla="*/ 3297686 h 3297686"/>
                  <a:gd name="connsiteX7" fmla="*/ 0 w 1596475"/>
                  <a:gd name="connsiteY7" fmla="*/ 518393 h 3297686"/>
                  <a:gd name="connsiteX0" fmla="*/ 0 w 1597408"/>
                  <a:gd name="connsiteY0" fmla="*/ 518393 h 3297686"/>
                  <a:gd name="connsiteX1" fmla="*/ 1133730 w 1597408"/>
                  <a:gd name="connsiteY1" fmla="*/ 0 h 3297686"/>
                  <a:gd name="connsiteX2" fmla="*/ 1596475 w 1597408"/>
                  <a:gd name="connsiteY2" fmla="*/ 1654954 h 3297686"/>
                  <a:gd name="connsiteX3" fmla="*/ 1574743 w 1597408"/>
                  <a:gd name="connsiteY3" fmla="*/ 1786277 h 3297686"/>
                  <a:gd name="connsiteX4" fmla="*/ 905092 w 1597408"/>
                  <a:gd name="connsiteY4" fmla="*/ 2255317 h 3297686"/>
                  <a:gd name="connsiteX5" fmla="*/ 997096 w 1597408"/>
                  <a:gd name="connsiteY5" fmla="*/ 2889631 h 3297686"/>
                  <a:gd name="connsiteX6" fmla="*/ 518646 w 1597408"/>
                  <a:gd name="connsiteY6" fmla="*/ 3297686 h 3297686"/>
                  <a:gd name="connsiteX7" fmla="*/ 0 w 1597408"/>
                  <a:gd name="connsiteY7" fmla="*/ 518393 h 3297686"/>
                  <a:gd name="connsiteX0" fmla="*/ 0 w 1605561"/>
                  <a:gd name="connsiteY0" fmla="*/ 518393 h 3297686"/>
                  <a:gd name="connsiteX1" fmla="*/ 1133730 w 1605561"/>
                  <a:gd name="connsiteY1" fmla="*/ 0 h 3297686"/>
                  <a:gd name="connsiteX2" fmla="*/ 1596475 w 1605561"/>
                  <a:gd name="connsiteY2" fmla="*/ 1654954 h 3297686"/>
                  <a:gd name="connsiteX3" fmla="*/ 1574743 w 1605561"/>
                  <a:gd name="connsiteY3" fmla="*/ 1786277 h 3297686"/>
                  <a:gd name="connsiteX4" fmla="*/ 905092 w 1605561"/>
                  <a:gd name="connsiteY4" fmla="*/ 2255317 h 3297686"/>
                  <a:gd name="connsiteX5" fmla="*/ 997096 w 1605561"/>
                  <a:gd name="connsiteY5" fmla="*/ 2889631 h 3297686"/>
                  <a:gd name="connsiteX6" fmla="*/ 518646 w 1605561"/>
                  <a:gd name="connsiteY6" fmla="*/ 3297686 h 3297686"/>
                  <a:gd name="connsiteX7" fmla="*/ 0 w 1605561"/>
                  <a:gd name="connsiteY7" fmla="*/ 518393 h 329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61" h="3297686">
                    <a:moveTo>
                      <a:pt x="0" y="518393"/>
                    </a:moveTo>
                    <a:lnTo>
                      <a:pt x="1133730" y="0"/>
                    </a:lnTo>
                    <a:cubicBezTo>
                      <a:pt x="1277930" y="554026"/>
                      <a:pt x="1452275" y="1100928"/>
                      <a:pt x="1596475" y="1654954"/>
                    </a:cubicBezTo>
                    <a:cubicBezTo>
                      <a:pt x="1609429" y="1717731"/>
                      <a:pt x="1613406" y="1747255"/>
                      <a:pt x="1574743" y="1786277"/>
                    </a:cubicBezTo>
                    <a:lnTo>
                      <a:pt x="905092" y="2255317"/>
                    </a:lnTo>
                    <a:lnTo>
                      <a:pt x="997096" y="2889631"/>
                    </a:lnTo>
                    <a:lnTo>
                      <a:pt x="518646" y="3297686"/>
                    </a:lnTo>
                    <a:lnTo>
                      <a:pt x="0" y="518393"/>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0" name="テキスト ボックス 119"/>
            <p:cNvSpPr txBox="1"/>
            <p:nvPr/>
          </p:nvSpPr>
          <p:spPr>
            <a:xfrm rot="20946670">
              <a:off x="6969156" y="5199595"/>
              <a:ext cx="1114624" cy="234166"/>
            </a:xfrm>
            <a:prstGeom prst="rect">
              <a:avLst/>
            </a:prstGeom>
            <a:noFill/>
          </p:spPr>
          <p:txBody>
            <a:bodyPr wrap="square" rtlCol="0">
              <a:spAutoFit/>
            </a:bodyPr>
            <a:lstStyle/>
            <a:p>
              <a:r>
                <a:rPr kumimoji="1" lang="ja-JP" altLang="en-US" sz="1100" b="1" dirty="0" smtClean="0">
                  <a:solidFill>
                    <a:schemeClr val="bg1"/>
                  </a:solidFill>
                </a:rPr>
                <a:t>南（３）護岸</a:t>
              </a:r>
              <a:endParaRPr kumimoji="1" lang="ja-JP" altLang="en-US" sz="1100" b="1" dirty="0">
                <a:solidFill>
                  <a:schemeClr val="bg1"/>
                </a:solidFill>
              </a:endParaRPr>
            </a:p>
          </p:txBody>
        </p:sp>
        <p:sp>
          <p:nvSpPr>
            <p:cNvPr id="122" name="テキスト ボックス 121"/>
            <p:cNvSpPr txBox="1"/>
            <p:nvPr/>
          </p:nvSpPr>
          <p:spPr>
            <a:xfrm rot="3041875">
              <a:off x="7768788" y="4836279"/>
              <a:ext cx="869940" cy="234166"/>
            </a:xfrm>
            <a:prstGeom prst="rect">
              <a:avLst/>
            </a:prstGeom>
            <a:noFill/>
          </p:spPr>
          <p:txBody>
            <a:bodyPr wrap="square" rtlCol="0">
              <a:spAutoFit/>
            </a:bodyPr>
            <a:lstStyle/>
            <a:p>
              <a:r>
                <a:rPr kumimoji="1" lang="ja-JP" altLang="en-US" sz="1100" b="1" dirty="0" smtClean="0">
                  <a:solidFill>
                    <a:schemeClr val="bg1"/>
                  </a:solidFill>
                </a:rPr>
                <a:t>南（２）護岸</a:t>
              </a:r>
              <a:endParaRPr kumimoji="1" lang="ja-JP" altLang="en-US" sz="1100" b="1" dirty="0">
                <a:solidFill>
                  <a:schemeClr val="bg1"/>
                </a:solidFill>
              </a:endParaRPr>
            </a:p>
          </p:txBody>
        </p:sp>
        <p:sp>
          <p:nvSpPr>
            <p:cNvPr id="136" name="テキスト ボックス 135"/>
            <p:cNvSpPr txBox="1"/>
            <p:nvPr/>
          </p:nvSpPr>
          <p:spPr>
            <a:xfrm>
              <a:off x="5654332" y="4793385"/>
              <a:ext cx="968517" cy="303038"/>
            </a:xfrm>
            <a:prstGeom prst="rect">
              <a:avLst/>
            </a:prstGeom>
            <a:noFill/>
          </p:spPr>
          <p:txBody>
            <a:bodyPr wrap="none" lIns="0" tIns="0" rIns="0" bIns="0" rtlCol="0">
              <a:spAutoFit/>
            </a:bodyPr>
            <a:lstStyle/>
            <a:p>
              <a:r>
                <a:rPr kumimoji="1" lang="ja-JP" altLang="en-US" sz="1100" b="1" dirty="0" smtClean="0">
                  <a:latin typeface="+mn-ea"/>
                  <a:ea typeface="+mn-ea"/>
                </a:rPr>
                <a:t>広場</a:t>
              </a:r>
              <a:endParaRPr kumimoji="1" lang="en-US" altLang="ja-JP" sz="1100" b="1" dirty="0" smtClean="0">
                <a:latin typeface="+mn-ea"/>
                <a:ea typeface="+mn-ea"/>
              </a:endParaRPr>
            </a:p>
            <a:p>
              <a:r>
                <a:rPr lang="ja-JP" altLang="en-US" sz="1100" b="1" dirty="0" smtClean="0">
                  <a:latin typeface="+mn-ea"/>
                  <a:ea typeface="+mn-ea"/>
                </a:rPr>
                <a:t>（</a:t>
              </a:r>
              <a:r>
                <a:rPr kumimoji="1" lang="ja-JP" altLang="en-US" sz="1100" b="1" dirty="0" smtClean="0">
                  <a:latin typeface="+mn-ea"/>
                  <a:ea typeface="+mn-ea"/>
                </a:rPr>
                <a:t>盛土、一部芝生）</a:t>
              </a:r>
              <a:endParaRPr kumimoji="1" lang="en-US" altLang="ja-JP" sz="1100" b="1" dirty="0" smtClean="0">
                <a:latin typeface="+mn-ea"/>
                <a:ea typeface="+mn-ea"/>
              </a:endParaRPr>
            </a:p>
          </p:txBody>
        </p:sp>
        <p:sp>
          <p:nvSpPr>
            <p:cNvPr id="138" name="テキスト ボックス 137"/>
            <p:cNvSpPr txBox="1"/>
            <p:nvPr/>
          </p:nvSpPr>
          <p:spPr>
            <a:xfrm>
              <a:off x="4839089" y="4924916"/>
              <a:ext cx="800641" cy="303038"/>
            </a:xfrm>
            <a:prstGeom prst="rect">
              <a:avLst/>
            </a:prstGeom>
            <a:noFill/>
          </p:spPr>
          <p:txBody>
            <a:bodyPr wrap="none" lIns="0" tIns="0" rIns="0" bIns="0" rtlCol="0">
              <a:spAutoFit/>
            </a:bodyPr>
            <a:lstStyle/>
            <a:p>
              <a:r>
                <a:rPr lang="ja-JP" altLang="en-US" sz="1100" b="1" dirty="0">
                  <a:latin typeface="+mn-ea"/>
                  <a:ea typeface="+mn-ea"/>
                </a:rPr>
                <a:t>メガソーラー</a:t>
              </a:r>
              <a:endParaRPr kumimoji="1" lang="en-US" altLang="ja-JP" sz="1100" b="1" dirty="0" smtClean="0">
                <a:latin typeface="+mn-ea"/>
                <a:ea typeface="+mn-ea"/>
              </a:endParaRPr>
            </a:p>
            <a:p>
              <a:r>
                <a:rPr lang="ja-JP" altLang="en-US" sz="1100" b="1" dirty="0">
                  <a:latin typeface="+mn-ea"/>
                  <a:ea typeface="+mn-ea"/>
                </a:rPr>
                <a:t>（</a:t>
              </a:r>
              <a:r>
                <a:rPr kumimoji="1" lang="ja-JP" altLang="en-US" sz="1100" b="1" dirty="0" smtClean="0">
                  <a:latin typeface="+mn-ea"/>
                  <a:ea typeface="+mn-ea"/>
                </a:rPr>
                <a:t>盛土、　砕石）</a:t>
              </a:r>
              <a:endParaRPr kumimoji="1" lang="en-US" altLang="ja-JP" sz="1100" b="1" dirty="0" smtClean="0">
                <a:latin typeface="+mn-ea"/>
                <a:ea typeface="+mn-ea"/>
              </a:endParaRPr>
            </a:p>
          </p:txBody>
        </p:sp>
        <p:sp>
          <p:nvSpPr>
            <p:cNvPr id="1030" name="テキスト ボックス 1029"/>
            <p:cNvSpPr txBox="1"/>
            <p:nvPr/>
          </p:nvSpPr>
          <p:spPr>
            <a:xfrm>
              <a:off x="6773622" y="4662028"/>
              <a:ext cx="855165" cy="303038"/>
            </a:xfrm>
            <a:prstGeom prst="rect">
              <a:avLst/>
            </a:prstGeom>
            <a:noFill/>
          </p:spPr>
          <p:txBody>
            <a:bodyPr wrap="none" lIns="0" tIns="0" rIns="0" bIns="0" rtlCol="0">
              <a:spAutoFit/>
            </a:bodyPr>
            <a:lstStyle/>
            <a:p>
              <a:r>
                <a:rPr kumimoji="1" lang="ja-JP" altLang="en-US" sz="1100" b="1" dirty="0" smtClean="0">
                  <a:latin typeface="+mn-ea"/>
                  <a:ea typeface="+mn-ea"/>
                </a:rPr>
                <a:t>広場</a:t>
              </a:r>
              <a:endParaRPr kumimoji="1" lang="en-US" altLang="ja-JP" sz="1100" b="1" dirty="0" smtClean="0">
                <a:latin typeface="+mn-ea"/>
                <a:ea typeface="+mn-ea"/>
              </a:endParaRPr>
            </a:p>
            <a:p>
              <a:r>
                <a:rPr lang="ja-JP" altLang="en-US" sz="1100" b="1" dirty="0" smtClean="0">
                  <a:latin typeface="+mn-ea"/>
                  <a:ea typeface="+mn-ea"/>
                </a:rPr>
                <a:t>（</a:t>
              </a:r>
              <a:r>
                <a:rPr kumimoji="1" lang="ja-JP" altLang="en-US" sz="1100" b="1" dirty="0" smtClean="0">
                  <a:latin typeface="+mn-ea"/>
                  <a:ea typeface="+mn-ea"/>
                </a:rPr>
                <a:t>盛土、</a:t>
              </a:r>
              <a:r>
                <a:rPr kumimoji="1" lang="en-US" altLang="ja-JP" sz="1100" b="1" dirty="0" smtClean="0">
                  <a:latin typeface="+mn-ea"/>
                  <a:ea typeface="+mn-ea"/>
                </a:rPr>
                <a:t>As</a:t>
              </a:r>
              <a:r>
                <a:rPr kumimoji="1" lang="ja-JP" altLang="en-US" sz="1100" b="1" dirty="0" smtClean="0">
                  <a:latin typeface="+mn-ea"/>
                  <a:ea typeface="+mn-ea"/>
                </a:rPr>
                <a:t>舗装）</a:t>
              </a:r>
              <a:endParaRPr kumimoji="1" lang="en-US" altLang="ja-JP" sz="1100" b="1" dirty="0" smtClean="0">
                <a:latin typeface="+mn-ea"/>
                <a:ea typeface="+mn-ea"/>
              </a:endParaRPr>
            </a:p>
          </p:txBody>
        </p:sp>
        <p:sp>
          <p:nvSpPr>
            <p:cNvPr id="139" name="テキスト ボックス 138"/>
            <p:cNvSpPr txBox="1"/>
            <p:nvPr/>
          </p:nvSpPr>
          <p:spPr>
            <a:xfrm>
              <a:off x="4286132" y="3861048"/>
              <a:ext cx="995753" cy="246221"/>
            </a:xfrm>
            <a:prstGeom prst="rect">
              <a:avLst/>
            </a:prstGeom>
            <a:noFill/>
          </p:spPr>
          <p:txBody>
            <a:bodyPr wrap="square" rtlCol="0">
              <a:spAutoFit/>
            </a:bodyPr>
            <a:lstStyle/>
            <a:p>
              <a:r>
                <a:rPr kumimoji="1" lang="en-US" altLang="ja-JP" sz="1000" dirty="0" smtClean="0">
                  <a:solidFill>
                    <a:schemeClr val="bg1"/>
                  </a:solidFill>
                  <a:latin typeface="+mn-ea"/>
                  <a:ea typeface="+mn-ea"/>
                </a:rPr>
                <a:t>(</a:t>
              </a:r>
              <a:r>
                <a:rPr kumimoji="1" lang="ja-JP" altLang="en-US" sz="1000" dirty="0" smtClean="0">
                  <a:solidFill>
                    <a:schemeClr val="bg1"/>
                  </a:solidFill>
                  <a:latin typeface="+mn-ea"/>
                  <a:ea typeface="+mn-ea"/>
                </a:rPr>
                <a:t>水処理施設）</a:t>
              </a:r>
              <a:endParaRPr kumimoji="1" lang="ja-JP" altLang="en-US" sz="1000" dirty="0">
                <a:solidFill>
                  <a:schemeClr val="bg1"/>
                </a:solidFill>
                <a:latin typeface="+mn-ea"/>
                <a:ea typeface="+mn-ea"/>
              </a:endParaRPr>
            </a:p>
          </p:txBody>
        </p:sp>
        <p:cxnSp>
          <p:nvCxnSpPr>
            <p:cNvPr id="1034" name="直線矢印コネクタ 1033"/>
            <p:cNvCxnSpPr/>
            <p:nvPr/>
          </p:nvCxnSpPr>
          <p:spPr>
            <a:xfrm flipH="1">
              <a:off x="4347068" y="4056937"/>
              <a:ext cx="140306" cy="244931"/>
            </a:xfrm>
            <a:prstGeom prst="straightConnector1">
              <a:avLst/>
            </a:prstGeom>
            <a:ln w="25400">
              <a:solidFill>
                <a:schemeClr val="bg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7146977" y="5051862"/>
              <a:ext cx="81834" cy="188573"/>
            </a:xfrm>
            <a:prstGeom prst="line">
              <a:avLst/>
            </a:prstGeom>
            <a:ln w="1587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7666288" y="4817396"/>
              <a:ext cx="236344" cy="58531"/>
            </a:xfrm>
            <a:prstGeom prst="line">
              <a:avLst/>
            </a:prstGeom>
            <a:ln w="1587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92"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24</a:t>
            </a:fld>
            <a:endParaRPr lang="en-US" altLang="ja-JP" dirty="0">
              <a:solidFill>
                <a:srgbClr val="898989"/>
              </a:solidFill>
            </a:endParaRPr>
          </a:p>
        </p:txBody>
      </p:sp>
      <p:sp>
        <p:nvSpPr>
          <p:cNvPr id="93" name="正方形/長方形 92"/>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1892874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コンテンツ プレースホルダー 2"/>
          <p:cNvSpPr txBox="1">
            <a:spLocks/>
          </p:cNvSpPr>
          <p:nvPr/>
        </p:nvSpPr>
        <p:spPr bwMode="auto">
          <a:xfrm>
            <a:off x="107504" y="620688"/>
            <a:ext cx="8856984"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ct val="200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■廃棄物埋立護岸の対策について</a:t>
            </a:r>
            <a:endParaRPr lang="en-US" altLang="ja-JP" sz="1400" dirty="0" smtClean="0">
              <a:latin typeface="メイリオ" pitchFamily="50" charset="-128"/>
              <a:ea typeface="メイリオ" pitchFamily="50" charset="-128"/>
              <a:cs typeface="メイリオ" pitchFamily="50" charset="-128"/>
            </a:endParaRPr>
          </a:p>
          <a:p>
            <a:pPr eaLnBrk="1" hangingPunct="1">
              <a:spcBef>
                <a:spcPct val="20000"/>
              </a:spcBef>
            </a:pPr>
            <a:endParaRPr lang="en-US" altLang="ja-JP" sz="1200" dirty="0">
              <a:latin typeface="メイリオ" pitchFamily="50" charset="-128"/>
              <a:ea typeface="メイリオ" pitchFamily="50" charset="-128"/>
              <a:cs typeface="メイリオ" pitchFamily="50" charset="-128"/>
            </a:endParaRPr>
          </a:p>
        </p:txBody>
      </p:sp>
      <p:grpSp>
        <p:nvGrpSpPr>
          <p:cNvPr id="22" name="グループ化 21"/>
          <p:cNvGrpSpPr/>
          <p:nvPr/>
        </p:nvGrpSpPr>
        <p:grpSpPr>
          <a:xfrm>
            <a:off x="5508104" y="1268760"/>
            <a:ext cx="3457153" cy="2209800"/>
            <a:chOff x="5466059" y="2636838"/>
            <a:chExt cx="3457153" cy="2209800"/>
          </a:xfrm>
        </p:grpSpPr>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70"/>
            <a:stretch/>
          </p:blipFill>
          <p:spPr bwMode="auto">
            <a:xfrm>
              <a:off x="5466059" y="2636838"/>
              <a:ext cx="345715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フリーフォーム 23"/>
            <p:cNvSpPr/>
            <p:nvPr/>
          </p:nvSpPr>
          <p:spPr bwMode="auto">
            <a:xfrm>
              <a:off x="5659313" y="3427413"/>
              <a:ext cx="2381250" cy="1266825"/>
            </a:xfrm>
            <a:custGeom>
              <a:avLst/>
              <a:gdLst>
                <a:gd name="connsiteX0" fmla="*/ 2381250 w 2381250"/>
                <a:gd name="connsiteY0" fmla="*/ 581025 h 1266825"/>
                <a:gd name="connsiteX1" fmla="*/ 2190750 w 2381250"/>
                <a:gd name="connsiteY1" fmla="*/ 666750 h 1266825"/>
                <a:gd name="connsiteX2" fmla="*/ 2371725 w 2381250"/>
                <a:gd name="connsiteY2" fmla="*/ 828675 h 1266825"/>
                <a:gd name="connsiteX3" fmla="*/ 1181100 w 2381250"/>
                <a:gd name="connsiteY3" fmla="*/ 1266825 h 1266825"/>
                <a:gd name="connsiteX4" fmla="*/ 0 w 2381250"/>
                <a:gd name="connsiteY4" fmla="*/ 47625 h 1266825"/>
                <a:gd name="connsiteX5" fmla="*/ 285750 w 2381250"/>
                <a:gd name="connsiteY5" fmla="*/ 0 h 1266825"/>
                <a:gd name="connsiteX6" fmla="*/ 1628775 w 2381250"/>
                <a:gd name="connsiteY6" fmla="*/ 57150 h 1266825"/>
                <a:gd name="connsiteX7" fmla="*/ 1628775 w 2381250"/>
                <a:gd name="connsiteY7" fmla="*/ 57150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0" h="1266825">
                  <a:moveTo>
                    <a:pt x="2381250" y="581025"/>
                  </a:moveTo>
                  <a:lnTo>
                    <a:pt x="2190750" y="666750"/>
                  </a:lnTo>
                  <a:lnTo>
                    <a:pt x="2371725" y="828675"/>
                  </a:lnTo>
                  <a:lnTo>
                    <a:pt x="1181100" y="1266825"/>
                  </a:lnTo>
                  <a:lnTo>
                    <a:pt x="0" y="47625"/>
                  </a:lnTo>
                  <a:lnTo>
                    <a:pt x="285750" y="0"/>
                  </a:lnTo>
                  <a:lnTo>
                    <a:pt x="1628775" y="57150"/>
                  </a:lnTo>
                  <a:lnTo>
                    <a:pt x="1628775" y="57150"/>
                  </a:lnTo>
                </a:path>
              </a:pathLst>
            </a:cu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
            <p:cNvSpPr>
              <a:spLocks noChangeArrowheads="1"/>
            </p:cNvSpPr>
            <p:nvPr/>
          </p:nvSpPr>
          <p:spPr bwMode="auto">
            <a:xfrm>
              <a:off x="5879430" y="3008313"/>
              <a:ext cx="1171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00" dirty="0">
                  <a:solidFill>
                    <a:schemeClr val="bg1"/>
                  </a:solidFill>
                  <a:latin typeface="メイリオ" pitchFamily="50" charset="-128"/>
                  <a:ea typeface="メイリオ" pitchFamily="50" charset="-128"/>
                  <a:cs typeface="メイリオ" pitchFamily="50" charset="-128"/>
                </a:rPr>
                <a:t>廃棄物埋立護岸</a:t>
              </a:r>
              <a:endParaRPr lang="ja-JP" altLang="en-US" sz="1100" dirty="0">
                <a:solidFill>
                  <a:schemeClr val="bg1"/>
                </a:solidFill>
              </a:endParaRPr>
            </a:p>
          </p:txBody>
        </p:sp>
        <p:sp>
          <p:nvSpPr>
            <p:cNvPr id="26" name="フリーフォーム 25"/>
            <p:cNvSpPr/>
            <p:nvPr/>
          </p:nvSpPr>
          <p:spPr>
            <a:xfrm>
              <a:off x="6355657" y="3790950"/>
              <a:ext cx="1583306" cy="436563"/>
            </a:xfrm>
            <a:custGeom>
              <a:avLst/>
              <a:gdLst>
                <a:gd name="connsiteX0" fmla="*/ 0 w 1533525"/>
                <a:gd name="connsiteY0" fmla="*/ 333375 h 333375"/>
                <a:gd name="connsiteX1" fmla="*/ 657225 w 1533525"/>
                <a:gd name="connsiteY1" fmla="*/ 0 h 333375"/>
                <a:gd name="connsiteX2" fmla="*/ 1095375 w 1533525"/>
                <a:gd name="connsiteY2" fmla="*/ 323850 h 333375"/>
                <a:gd name="connsiteX3" fmla="*/ 1371600 w 1533525"/>
                <a:gd name="connsiteY3" fmla="*/ 200025 h 333375"/>
                <a:gd name="connsiteX4" fmla="*/ 1533525 w 1533525"/>
                <a:gd name="connsiteY4" fmla="*/ 323850 h 333375"/>
                <a:gd name="connsiteX0" fmla="*/ 0 w 1533525"/>
                <a:gd name="connsiteY0" fmla="*/ 333375 h 333375"/>
                <a:gd name="connsiteX1" fmla="*/ 657225 w 1533525"/>
                <a:gd name="connsiteY1" fmla="*/ 0 h 333375"/>
                <a:gd name="connsiteX2" fmla="*/ 1095375 w 1533525"/>
                <a:gd name="connsiteY2" fmla="*/ 323850 h 333375"/>
                <a:gd name="connsiteX3" fmla="*/ 1293063 w 1533525"/>
                <a:gd name="connsiteY3" fmla="*/ 233684 h 333375"/>
                <a:gd name="connsiteX4" fmla="*/ 1533525 w 1533525"/>
                <a:gd name="connsiteY4" fmla="*/ 323850 h 333375"/>
                <a:gd name="connsiteX0" fmla="*/ 0 w 1634502"/>
                <a:gd name="connsiteY0" fmla="*/ 333375 h 458486"/>
                <a:gd name="connsiteX1" fmla="*/ 657225 w 1634502"/>
                <a:gd name="connsiteY1" fmla="*/ 0 h 458486"/>
                <a:gd name="connsiteX2" fmla="*/ 1095375 w 1634502"/>
                <a:gd name="connsiteY2" fmla="*/ 323850 h 458486"/>
                <a:gd name="connsiteX3" fmla="*/ 1293063 w 1634502"/>
                <a:gd name="connsiteY3" fmla="*/ 233684 h 458486"/>
                <a:gd name="connsiteX4" fmla="*/ 1634502 w 1634502"/>
                <a:gd name="connsiteY4" fmla="*/ 458486 h 458486"/>
                <a:gd name="connsiteX0" fmla="*/ 0 w 1634502"/>
                <a:gd name="connsiteY0" fmla="*/ 333375 h 458486"/>
                <a:gd name="connsiteX1" fmla="*/ 657225 w 1634502"/>
                <a:gd name="connsiteY1" fmla="*/ 0 h 458486"/>
                <a:gd name="connsiteX2" fmla="*/ 1095375 w 1634502"/>
                <a:gd name="connsiteY2" fmla="*/ 323850 h 458486"/>
                <a:gd name="connsiteX3" fmla="*/ 1293063 w 1634502"/>
                <a:gd name="connsiteY3" fmla="*/ 233684 h 458486"/>
                <a:gd name="connsiteX4" fmla="*/ 1357458 w 1634502"/>
                <a:gd name="connsiteY4" fmla="*/ 236897 h 458486"/>
                <a:gd name="connsiteX5" fmla="*/ 1634502 w 1634502"/>
                <a:gd name="connsiteY5" fmla="*/ 458486 h 458486"/>
                <a:gd name="connsiteX0" fmla="*/ 0 w 1606453"/>
                <a:gd name="connsiteY0" fmla="*/ 333375 h 436047"/>
                <a:gd name="connsiteX1" fmla="*/ 657225 w 1606453"/>
                <a:gd name="connsiteY1" fmla="*/ 0 h 436047"/>
                <a:gd name="connsiteX2" fmla="*/ 1095375 w 1606453"/>
                <a:gd name="connsiteY2" fmla="*/ 323850 h 436047"/>
                <a:gd name="connsiteX3" fmla="*/ 1293063 w 1606453"/>
                <a:gd name="connsiteY3" fmla="*/ 233684 h 436047"/>
                <a:gd name="connsiteX4" fmla="*/ 1357458 w 1606453"/>
                <a:gd name="connsiteY4" fmla="*/ 236897 h 436047"/>
                <a:gd name="connsiteX5" fmla="*/ 1606453 w 1606453"/>
                <a:gd name="connsiteY5" fmla="*/ 436047 h 436047"/>
                <a:gd name="connsiteX0" fmla="*/ 0 w 1590468"/>
                <a:gd name="connsiteY0" fmla="*/ 330181 h 436047"/>
                <a:gd name="connsiteX1" fmla="*/ 641240 w 1590468"/>
                <a:gd name="connsiteY1" fmla="*/ 0 h 436047"/>
                <a:gd name="connsiteX2" fmla="*/ 1079390 w 1590468"/>
                <a:gd name="connsiteY2" fmla="*/ 323850 h 436047"/>
                <a:gd name="connsiteX3" fmla="*/ 1277078 w 1590468"/>
                <a:gd name="connsiteY3" fmla="*/ 233684 h 436047"/>
                <a:gd name="connsiteX4" fmla="*/ 1341473 w 1590468"/>
                <a:gd name="connsiteY4" fmla="*/ 236897 h 436047"/>
                <a:gd name="connsiteX5" fmla="*/ 1590468 w 1590468"/>
                <a:gd name="connsiteY5" fmla="*/ 436047 h 436047"/>
                <a:gd name="connsiteX0" fmla="*/ 0 w 1590468"/>
                <a:gd name="connsiteY0" fmla="*/ 330181 h 436047"/>
                <a:gd name="connsiteX1" fmla="*/ 641240 w 1590468"/>
                <a:gd name="connsiteY1" fmla="*/ 0 h 436047"/>
                <a:gd name="connsiteX2" fmla="*/ 1079390 w 1590468"/>
                <a:gd name="connsiteY2" fmla="*/ 323850 h 436047"/>
                <a:gd name="connsiteX3" fmla="*/ 1277078 w 1590468"/>
                <a:gd name="connsiteY3" fmla="*/ 233684 h 436047"/>
                <a:gd name="connsiteX4" fmla="*/ 1351148 w 1590468"/>
                <a:gd name="connsiteY4" fmla="*/ 246561 h 436047"/>
                <a:gd name="connsiteX5" fmla="*/ 1590468 w 1590468"/>
                <a:gd name="connsiteY5" fmla="*/ 436047 h 436047"/>
                <a:gd name="connsiteX0" fmla="*/ 0 w 1590468"/>
                <a:gd name="connsiteY0" fmla="*/ 330181 h 436047"/>
                <a:gd name="connsiteX1" fmla="*/ 641240 w 1590468"/>
                <a:gd name="connsiteY1" fmla="*/ 0 h 436047"/>
                <a:gd name="connsiteX2" fmla="*/ 1079390 w 1590468"/>
                <a:gd name="connsiteY2" fmla="*/ 323850 h 436047"/>
                <a:gd name="connsiteX3" fmla="*/ 1257726 w 1590468"/>
                <a:gd name="connsiteY3" fmla="*/ 243349 h 436047"/>
                <a:gd name="connsiteX4" fmla="*/ 1351148 w 1590468"/>
                <a:gd name="connsiteY4" fmla="*/ 246561 h 436047"/>
                <a:gd name="connsiteX5" fmla="*/ 1590468 w 1590468"/>
                <a:gd name="connsiteY5" fmla="*/ 436047 h 436047"/>
                <a:gd name="connsiteX0" fmla="*/ 0 w 1590468"/>
                <a:gd name="connsiteY0" fmla="*/ 330181 h 436047"/>
                <a:gd name="connsiteX1" fmla="*/ 641240 w 1590468"/>
                <a:gd name="connsiteY1" fmla="*/ 0 h 436047"/>
                <a:gd name="connsiteX2" fmla="*/ 1079390 w 1590468"/>
                <a:gd name="connsiteY2" fmla="*/ 323850 h 436047"/>
                <a:gd name="connsiteX3" fmla="*/ 1260145 w 1590468"/>
                <a:gd name="connsiteY3" fmla="*/ 240933 h 436047"/>
                <a:gd name="connsiteX4" fmla="*/ 1351148 w 1590468"/>
                <a:gd name="connsiteY4" fmla="*/ 246561 h 436047"/>
                <a:gd name="connsiteX5" fmla="*/ 1590468 w 1590468"/>
                <a:gd name="connsiteY5" fmla="*/ 436047 h 436047"/>
                <a:gd name="connsiteX0" fmla="*/ 0 w 1583210"/>
                <a:gd name="connsiteY0" fmla="*/ 332597 h 436047"/>
                <a:gd name="connsiteX1" fmla="*/ 633982 w 1583210"/>
                <a:gd name="connsiteY1" fmla="*/ 0 h 436047"/>
                <a:gd name="connsiteX2" fmla="*/ 1072132 w 1583210"/>
                <a:gd name="connsiteY2" fmla="*/ 323850 h 436047"/>
                <a:gd name="connsiteX3" fmla="*/ 1252887 w 1583210"/>
                <a:gd name="connsiteY3" fmla="*/ 240933 h 436047"/>
                <a:gd name="connsiteX4" fmla="*/ 1343890 w 1583210"/>
                <a:gd name="connsiteY4" fmla="*/ 246561 h 436047"/>
                <a:gd name="connsiteX5" fmla="*/ 1583210 w 1583210"/>
                <a:gd name="connsiteY5" fmla="*/ 436047 h 43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3210" h="436047">
                  <a:moveTo>
                    <a:pt x="0" y="332597"/>
                  </a:moveTo>
                  <a:lnTo>
                    <a:pt x="633982" y="0"/>
                  </a:lnTo>
                  <a:lnTo>
                    <a:pt x="1072132" y="323850"/>
                  </a:lnTo>
                  <a:lnTo>
                    <a:pt x="1252887" y="240933"/>
                  </a:lnTo>
                  <a:cubicBezTo>
                    <a:pt x="1289088" y="228311"/>
                    <a:pt x="1286983" y="209094"/>
                    <a:pt x="1343890" y="246561"/>
                  </a:cubicBezTo>
                  <a:cubicBezTo>
                    <a:pt x="1400797" y="284028"/>
                    <a:pt x="1529556" y="400985"/>
                    <a:pt x="1583210" y="436047"/>
                  </a:cubicBezTo>
                </a:path>
              </a:pathLst>
            </a:custGeom>
            <a:noFill/>
            <a:ln cap="rnd">
              <a:solidFill>
                <a:srgbClr val="FF0000"/>
              </a:solidFill>
              <a:prstDash val="dash"/>
            </a:ln>
            <a:effectLst>
              <a:glow rad="25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
            <p:cNvSpPr>
              <a:spLocks noChangeArrowheads="1"/>
            </p:cNvSpPr>
            <p:nvPr/>
          </p:nvSpPr>
          <p:spPr bwMode="auto">
            <a:xfrm>
              <a:off x="5886549" y="2822575"/>
              <a:ext cx="466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00" dirty="0">
                  <a:solidFill>
                    <a:schemeClr val="bg1"/>
                  </a:solidFill>
                </a:rPr>
                <a:t>矢板</a:t>
              </a:r>
            </a:p>
          </p:txBody>
        </p:sp>
        <p:sp>
          <p:nvSpPr>
            <p:cNvPr id="28" name="正方形/長方形 2"/>
            <p:cNvSpPr>
              <a:spLocks noChangeArrowheads="1"/>
            </p:cNvSpPr>
            <p:nvPr/>
          </p:nvSpPr>
          <p:spPr bwMode="auto">
            <a:xfrm>
              <a:off x="6284788" y="3501008"/>
              <a:ext cx="954107" cy="276999"/>
            </a:xfrm>
            <a:prstGeom prst="rect">
              <a:avLst/>
            </a:prstGeom>
            <a:noFill/>
            <a:ln>
              <a:noFill/>
            </a:ln>
            <a:effectLst>
              <a:glow rad="127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200" b="1" dirty="0">
                  <a:effectLst>
                    <a:glow rad="38100">
                      <a:schemeClr val="bg1"/>
                    </a:glow>
                  </a:effectLst>
                  <a:latin typeface="Meiryo UI" panose="020B0604030504040204" pitchFamily="50" charset="-128"/>
                  <a:ea typeface="Meiryo UI" panose="020B0604030504040204" pitchFamily="50" charset="-128"/>
                  <a:cs typeface="Meiryo UI" panose="020B0604030504040204" pitchFamily="50" charset="-128"/>
                </a:rPr>
                <a:t>安定型区画</a:t>
              </a:r>
            </a:p>
          </p:txBody>
        </p:sp>
        <p:sp>
          <p:nvSpPr>
            <p:cNvPr id="29" name="正方形/長方形 2"/>
            <p:cNvSpPr>
              <a:spLocks noChangeArrowheads="1"/>
            </p:cNvSpPr>
            <p:nvPr/>
          </p:nvSpPr>
          <p:spPr bwMode="auto">
            <a:xfrm>
              <a:off x="6607834" y="4121964"/>
              <a:ext cx="9541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200" b="1" dirty="0">
                  <a:effectLst>
                    <a:glow rad="38100">
                      <a:schemeClr val="bg1"/>
                    </a:glow>
                  </a:effectLst>
                  <a:latin typeface="Meiryo UI" panose="020B0604030504040204" pitchFamily="50" charset="-128"/>
                  <a:ea typeface="Meiryo UI" panose="020B0604030504040204" pitchFamily="50" charset="-128"/>
                  <a:cs typeface="Meiryo UI" panose="020B0604030504040204" pitchFamily="50" charset="-128"/>
                </a:rPr>
                <a:t>管理型区画</a:t>
              </a:r>
            </a:p>
          </p:txBody>
        </p:sp>
        <p:cxnSp>
          <p:nvCxnSpPr>
            <p:cNvPr id="30" name="直線コネクタ 29"/>
            <p:cNvCxnSpPr/>
            <p:nvPr/>
          </p:nvCxnSpPr>
          <p:spPr>
            <a:xfrm>
              <a:off x="7931026" y="4102100"/>
              <a:ext cx="17938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8119938" y="4271963"/>
              <a:ext cx="1793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7983413" y="4092575"/>
              <a:ext cx="223838" cy="173038"/>
            </a:xfrm>
            <a:prstGeom prst="straightConnector1">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4" name="正方形/長方形 2"/>
            <p:cNvSpPr>
              <a:spLocks noChangeArrowheads="1"/>
            </p:cNvSpPr>
            <p:nvPr/>
          </p:nvSpPr>
          <p:spPr bwMode="auto">
            <a:xfrm>
              <a:off x="8115176" y="4076700"/>
              <a:ext cx="7254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900">
                  <a:solidFill>
                    <a:schemeClr val="bg1"/>
                  </a:solidFill>
                </a:rPr>
                <a:t>南（２）護岸</a:t>
              </a:r>
            </a:p>
          </p:txBody>
        </p:sp>
        <p:cxnSp>
          <p:nvCxnSpPr>
            <p:cNvPr id="35" name="直線コネクタ 34"/>
            <p:cNvCxnSpPr/>
            <p:nvPr/>
          </p:nvCxnSpPr>
          <p:spPr>
            <a:xfrm>
              <a:off x="8080251" y="4300538"/>
              <a:ext cx="130175" cy="10318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7500813" y="4492625"/>
              <a:ext cx="165100" cy="103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881688" y="4718050"/>
              <a:ext cx="179388" cy="11906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H="1">
              <a:off x="7562726" y="4318000"/>
              <a:ext cx="550862" cy="217488"/>
            </a:xfrm>
            <a:prstGeom prst="straightConnector1">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6927726" y="4535488"/>
              <a:ext cx="635000" cy="214312"/>
            </a:xfrm>
            <a:prstGeom prst="straightConnector1">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0" name="正方形/長方形 2"/>
            <p:cNvSpPr>
              <a:spLocks noChangeArrowheads="1"/>
            </p:cNvSpPr>
            <p:nvPr/>
          </p:nvSpPr>
          <p:spPr bwMode="auto">
            <a:xfrm>
              <a:off x="7681788" y="4397375"/>
              <a:ext cx="723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900">
                  <a:solidFill>
                    <a:schemeClr val="bg1"/>
                  </a:solidFill>
                </a:rPr>
                <a:t>南（３）護岸</a:t>
              </a:r>
            </a:p>
          </p:txBody>
        </p:sp>
        <p:sp>
          <p:nvSpPr>
            <p:cNvPr id="41" name="正方形/長方形 2"/>
            <p:cNvSpPr>
              <a:spLocks noChangeArrowheads="1"/>
            </p:cNvSpPr>
            <p:nvPr/>
          </p:nvSpPr>
          <p:spPr bwMode="auto">
            <a:xfrm>
              <a:off x="7110288" y="4591050"/>
              <a:ext cx="723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900">
                  <a:solidFill>
                    <a:schemeClr val="bg1"/>
                  </a:solidFill>
                </a:rPr>
                <a:t>南（４）護岸</a:t>
              </a:r>
            </a:p>
          </p:txBody>
        </p:sp>
        <p:sp>
          <p:nvSpPr>
            <p:cNvPr id="42" name="正方形/長方形 2"/>
            <p:cNvSpPr>
              <a:spLocks noChangeArrowheads="1"/>
            </p:cNvSpPr>
            <p:nvPr/>
          </p:nvSpPr>
          <p:spPr bwMode="auto">
            <a:xfrm>
              <a:off x="5889501" y="4398963"/>
              <a:ext cx="7254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900">
                  <a:solidFill>
                    <a:schemeClr val="bg1"/>
                  </a:solidFill>
                </a:rPr>
                <a:t>西（１）護岸</a:t>
              </a:r>
            </a:p>
          </p:txBody>
        </p:sp>
        <p:cxnSp>
          <p:nvCxnSpPr>
            <p:cNvPr id="43" name="直線コネクタ 42"/>
            <p:cNvCxnSpPr/>
            <p:nvPr/>
          </p:nvCxnSpPr>
          <p:spPr>
            <a:xfrm>
              <a:off x="5538837" y="3127375"/>
              <a:ext cx="39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5540425" y="2938463"/>
              <a:ext cx="392112" cy="0"/>
            </a:xfrm>
            <a:prstGeom prst="line">
              <a:avLst/>
            </a:prstGeom>
            <a:ln w="31750">
              <a:solidFill>
                <a:srgbClr val="FF0000"/>
              </a:solidFill>
              <a:prstDash val="sysDash"/>
            </a:ln>
            <a:effectLst>
              <a:glow rad="25400">
                <a:schemeClr val="tx1"/>
              </a:glow>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6135563" y="4178300"/>
              <a:ext cx="149225" cy="8731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6662613" y="4711700"/>
              <a:ext cx="150813" cy="857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H="1" flipV="1">
              <a:off x="6229226" y="4192588"/>
              <a:ext cx="530225" cy="525462"/>
            </a:xfrm>
            <a:prstGeom prst="straightConnector1">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3" name="フリーフォーム 52"/>
            <p:cNvSpPr/>
            <p:nvPr/>
          </p:nvSpPr>
          <p:spPr>
            <a:xfrm>
              <a:off x="6380462" y="4142032"/>
              <a:ext cx="1556684" cy="493501"/>
            </a:xfrm>
            <a:custGeom>
              <a:avLst/>
              <a:gdLst>
                <a:gd name="connsiteX0" fmla="*/ 0 w 1533525"/>
                <a:gd name="connsiteY0" fmla="*/ 333375 h 333375"/>
                <a:gd name="connsiteX1" fmla="*/ 657225 w 1533525"/>
                <a:gd name="connsiteY1" fmla="*/ 0 h 333375"/>
                <a:gd name="connsiteX2" fmla="*/ 1095375 w 1533525"/>
                <a:gd name="connsiteY2" fmla="*/ 323850 h 333375"/>
                <a:gd name="connsiteX3" fmla="*/ 1371600 w 1533525"/>
                <a:gd name="connsiteY3" fmla="*/ 200025 h 333375"/>
                <a:gd name="connsiteX4" fmla="*/ 1533525 w 1533525"/>
                <a:gd name="connsiteY4" fmla="*/ 323850 h 333375"/>
                <a:gd name="connsiteX0" fmla="*/ 0 w 1533525"/>
                <a:gd name="connsiteY0" fmla="*/ 333375 h 333375"/>
                <a:gd name="connsiteX1" fmla="*/ 657225 w 1533525"/>
                <a:gd name="connsiteY1" fmla="*/ 0 h 333375"/>
                <a:gd name="connsiteX2" fmla="*/ 1095375 w 1533525"/>
                <a:gd name="connsiteY2" fmla="*/ 323850 h 333375"/>
                <a:gd name="connsiteX3" fmla="*/ 1293063 w 1533525"/>
                <a:gd name="connsiteY3" fmla="*/ 233684 h 333375"/>
                <a:gd name="connsiteX4" fmla="*/ 1533525 w 1533525"/>
                <a:gd name="connsiteY4" fmla="*/ 323850 h 333375"/>
                <a:gd name="connsiteX0" fmla="*/ 0 w 1634502"/>
                <a:gd name="connsiteY0" fmla="*/ 333375 h 458486"/>
                <a:gd name="connsiteX1" fmla="*/ 657225 w 1634502"/>
                <a:gd name="connsiteY1" fmla="*/ 0 h 458486"/>
                <a:gd name="connsiteX2" fmla="*/ 1095375 w 1634502"/>
                <a:gd name="connsiteY2" fmla="*/ 323850 h 458486"/>
                <a:gd name="connsiteX3" fmla="*/ 1293063 w 1634502"/>
                <a:gd name="connsiteY3" fmla="*/ 233684 h 458486"/>
                <a:gd name="connsiteX4" fmla="*/ 1634502 w 1634502"/>
                <a:gd name="connsiteY4" fmla="*/ 458486 h 458486"/>
                <a:gd name="connsiteX0" fmla="*/ 0 w 1634502"/>
                <a:gd name="connsiteY0" fmla="*/ 333375 h 458486"/>
                <a:gd name="connsiteX1" fmla="*/ 657225 w 1634502"/>
                <a:gd name="connsiteY1" fmla="*/ 0 h 458486"/>
                <a:gd name="connsiteX2" fmla="*/ 1095375 w 1634502"/>
                <a:gd name="connsiteY2" fmla="*/ 323850 h 458486"/>
                <a:gd name="connsiteX3" fmla="*/ 1293063 w 1634502"/>
                <a:gd name="connsiteY3" fmla="*/ 233684 h 458486"/>
                <a:gd name="connsiteX4" fmla="*/ 1357458 w 1634502"/>
                <a:gd name="connsiteY4" fmla="*/ 236897 h 458486"/>
                <a:gd name="connsiteX5" fmla="*/ 1634502 w 1634502"/>
                <a:gd name="connsiteY5" fmla="*/ 458486 h 458486"/>
                <a:gd name="connsiteX0" fmla="*/ 0 w 1606453"/>
                <a:gd name="connsiteY0" fmla="*/ 333375 h 436047"/>
                <a:gd name="connsiteX1" fmla="*/ 657225 w 1606453"/>
                <a:gd name="connsiteY1" fmla="*/ 0 h 436047"/>
                <a:gd name="connsiteX2" fmla="*/ 1095375 w 1606453"/>
                <a:gd name="connsiteY2" fmla="*/ 323850 h 436047"/>
                <a:gd name="connsiteX3" fmla="*/ 1293063 w 1606453"/>
                <a:gd name="connsiteY3" fmla="*/ 233684 h 436047"/>
                <a:gd name="connsiteX4" fmla="*/ 1357458 w 1606453"/>
                <a:gd name="connsiteY4" fmla="*/ 236897 h 436047"/>
                <a:gd name="connsiteX5" fmla="*/ 1606453 w 1606453"/>
                <a:gd name="connsiteY5" fmla="*/ 436047 h 436047"/>
                <a:gd name="connsiteX0" fmla="*/ 0 w 1741088"/>
                <a:gd name="connsiteY0" fmla="*/ 193130 h 436047"/>
                <a:gd name="connsiteX1" fmla="*/ 791860 w 1741088"/>
                <a:gd name="connsiteY1" fmla="*/ 0 h 436047"/>
                <a:gd name="connsiteX2" fmla="*/ 1230010 w 1741088"/>
                <a:gd name="connsiteY2" fmla="*/ 323850 h 436047"/>
                <a:gd name="connsiteX3" fmla="*/ 1427698 w 1741088"/>
                <a:gd name="connsiteY3" fmla="*/ 233684 h 436047"/>
                <a:gd name="connsiteX4" fmla="*/ 1492093 w 1741088"/>
                <a:gd name="connsiteY4" fmla="*/ 236897 h 436047"/>
                <a:gd name="connsiteX5" fmla="*/ 1741088 w 1741088"/>
                <a:gd name="connsiteY5" fmla="*/ 436047 h 436047"/>
                <a:gd name="connsiteX0" fmla="*/ 0 w 1741088"/>
                <a:gd name="connsiteY0" fmla="*/ 0 h 508097"/>
                <a:gd name="connsiteX1" fmla="*/ 511369 w 1741088"/>
                <a:gd name="connsiteY1" fmla="*/ 508097 h 508097"/>
                <a:gd name="connsiteX2" fmla="*/ 1230010 w 1741088"/>
                <a:gd name="connsiteY2" fmla="*/ 130720 h 508097"/>
                <a:gd name="connsiteX3" fmla="*/ 1427698 w 1741088"/>
                <a:gd name="connsiteY3" fmla="*/ 40554 h 508097"/>
                <a:gd name="connsiteX4" fmla="*/ 1492093 w 1741088"/>
                <a:gd name="connsiteY4" fmla="*/ 43767 h 508097"/>
                <a:gd name="connsiteX5" fmla="*/ 1741088 w 1741088"/>
                <a:gd name="connsiteY5" fmla="*/ 242917 h 508097"/>
                <a:gd name="connsiteX0" fmla="*/ 0 w 1741088"/>
                <a:gd name="connsiteY0" fmla="*/ 0 h 508097"/>
                <a:gd name="connsiteX1" fmla="*/ 511369 w 1741088"/>
                <a:gd name="connsiteY1" fmla="*/ 508097 h 508097"/>
                <a:gd name="connsiteX2" fmla="*/ 1297328 w 1741088"/>
                <a:gd name="connsiteY2" fmla="*/ 214867 h 508097"/>
                <a:gd name="connsiteX3" fmla="*/ 1427698 w 1741088"/>
                <a:gd name="connsiteY3" fmla="*/ 40554 h 508097"/>
                <a:gd name="connsiteX4" fmla="*/ 1492093 w 1741088"/>
                <a:gd name="connsiteY4" fmla="*/ 43767 h 508097"/>
                <a:gd name="connsiteX5" fmla="*/ 1741088 w 1741088"/>
                <a:gd name="connsiteY5" fmla="*/ 242917 h 508097"/>
                <a:gd name="connsiteX0" fmla="*/ 0 w 1606452"/>
                <a:gd name="connsiteY0" fmla="*/ 0 h 508097"/>
                <a:gd name="connsiteX1" fmla="*/ 511369 w 1606452"/>
                <a:gd name="connsiteY1" fmla="*/ 508097 h 508097"/>
                <a:gd name="connsiteX2" fmla="*/ 1297328 w 1606452"/>
                <a:gd name="connsiteY2" fmla="*/ 214867 h 508097"/>
                <a:gd name="connsiteX3" fmla="*/ 1427698 w 1606452"/>
                <a:gd name="connsiteY3" fmla="*/ 40554 h 508097"/>
                <a:gd name="connsiteX4" fmla="*/ 1492093 w 1606452"/>
                <a:gd name="connsiteY4" fmla="*/ 43767 h 508097"/>
                <a:gd name="connsiteX5" fmla="*/ 1606452 w 1606452"/>
                <a:gd name="connsiteY5" fmla="*/ 102672 h 508097"/>
                <a:gd name="connsiteX0" fmla="*/ 0 w 1606452"/>
                <a:gd name="connsiteY0" fmla="*/ 0 h 508097"/>
                <a:gd name="connsiteX1" fmla="*/ 511369 w 1606452"/>
                <a:gd name="connsiteY1" fmla="*/ 508097 h 508097"/>
                <a:gd name="connsiteX2" fmla="*/ 1297328 w 1606452"/>
                <a:gd name="connsiteY2" fmla="*/ 214867 h 508097"/>
                <a:gd name="connsiteX3" fmla="*/ 1422088 w 1606452"/>
                <a:gd name="connsiteY3" fmla="*/ 158360 h 508097"/>
                <a:gd name="connsiteX4" fmla="*/ 1492093 w 1606452"/>
                <a:gd name="connsiteY4" fmla="*/ 43767 h 508097"/>
                <a:gd name="connsiteX5" fmla="*/ 1606452 w 1606452"/>
                <a:gd name="connsiteY5" fmla="*/ 102672 h 508097"/>
                <a:gd name="connsiteX0" fmla="*/ 0 w 1606452"/>
                <a:gd name="connsiteY0" fmla="*/ 0 h 508097"/>
                <a:gd name="connsiteX1" fmla="*/ 511369 w 1606452"/>
                <a:gd name="connsiteY1" fmla="*/ 508097 h 508097"/>
                <a:gd name="connsiteX2" fmla="*/ 1297328 w 1606452"/>
                <a:gd name="connsiteY2" fmla="*/ 214867 h 508097"/>
                <a:gd name="connsiteX3" fmla="*/ 1422088 w 1606452"/>
                <a:gd name="connsiteY3" fmla="*/ 158360 h 508097"/>
                <a:gd name="connsiteX4" fmla="*/ 1520142 w 1606452"/>
                <a:gd name="connsiteY4" fmla="*/ 116695 h 508097"/>
                <a:gd name="connsiteX5" fmla="*/ 1606452 w 1606452"/>
                <a:gd name="connsiteY5" fmla="*/ 102672 h 508097"/>
                <a:gd name="connsiteX0" fmla="*/ 0 w 1606452"/>
                <a:gd name="connsiteY0" fmla="*/ 0 h 508097"/>
                <a:gd name="connsiteX1" fmla="*/ 511369 w 1606452"/>
                <a:gd name="connsiteY1" fmla="*/ 508097 h 508097"/>
                <a:gd name="connsiteX2" fmla="*/ 1297328 w 1606452"/>
                <a:gd name="connsiteY2" fmla="*/ 214867 h 508097"/>
                <a:gd name="connsiteX3" fmla="*/ 1422088 w 1606452"/>
                <a:gd name="connsiteY3" fmla="*/ 158360 h 508097"/>
                <a:gd name="connsiteX4" fmla="*/ 1606452 w 1606452"/>
                <a:gd name="connsiteY4" fmla="*/ 102672 h 508097"/>
                <a:gd name="connsiteX0" fmla="*/ 0 w 1600057"/>
                <a:gd name="connsiteY0" fmla="*/ 0 h 527284"/>
                <a:gd name="connsiteX1" fmla="*/ 504974 w 1600057"/>
                <a:gd name="connsiteY1" fmla="*/ 527284 h 527284"/>
                <a:gd name="connsiteX2" fmla="*/ 1290933 w 1600057"/>
                <a:gd name="connsiteY2" fmla="*/ 234054 h 527284"/>
                <a:gd name="connsiteX3" fmla="*/ 1415693 w 1600057"/>
                <a:gd name="connsiteY3" fmla="*/ 177547 h 527284"/>
                <a:gd name="connsiteX4" fmla="*/ 1600057 w 1600057"/>
                <a:gd name="connsiteY4" fmla="*/ 121859 h 527284"/>
                <a:gd name="connsiteX0" fmla="*/ 0 w 1600057"/>
                <a:gd name="connsiteY0" fmla="*/ 0 h 517791"/>
                <a:gd name="connsiteX1" fmla="*/ 501746 w 1600057"/>
                <a:gd name="connsiteY1" fmla="*/ 517791 h 517791"/>
                <a:gd name="connsiteX2" fmla="*/ 1290933 w 1600057"/>
                <a:gd name="connsiteY2" fmla="*/ 234054 h 517791"/>
                <a:gd name="connsiteX3" fmla="*/ 1415693 w 1600057"/>
                <a:gd name="connsiteY3" fmla="*/ 177547 h 517791"/>
                <a:gd name="connsiteX4" fmla="*/ 1600057 w 1600057"/>
                <a:gd name="connsiteY4" fmla="*/ 121859 h 517791"/>
                <a:gd name="connsiteX0" fmla="*/ 0 w 1580777"/>
                <a:gd name="connsiteY0" fmla="*/ 0 h 517791"/>
                <a:gd name="connsiteX1" fmla="*/ 501746 w 1580777"/>
                <a:gd name="connsiteY1" fmla="*/ 517791 h 517791"/>
                <a:gd name="connsiteX2" fmla="*/ 1290933 w 1580777"/>
                <a:gd name="connsiteY2" fmla="*/ 234054 h 517791"/>
                <a:gd name="connsiteX3" fmla="*/ 1415693 w 1580777"/>
                <a:gd name="connsiteY3" fmla="*/ 177547 h 517791"/>
                <a:gd name="connsiteX4" fmla="*/ 1580777 w 1580777"/>
                <a:gd name="connsiteY4" fmla="*/ 109091 h 517791"/>
                <a:gd name="connsiteX0" fmla="*/ 0 w 1580777"/>
                <a:gd name="connsiteY0" fmla="*/ 0 h 517791"/>
                <a:gd name="connsiteX1" fmla="*/ 501746 w 1580777"/>
                <a:gd name="connsiteY1" fmla="*/ 517791 h 517791"/>
                <a:gd name="connsiteX2" fmla="*/ 1233308 w 1580777"/>
                <a:gd name="connsiteY2" fmla="*/ 250088 h 517791"/>
                <a:gd name="connsiteX3" fmla="*/ 1415693 w 1580777"/>
                <a:gd name="connsiteY3" fmla="*/ 177547 h 517791"/>
                <a:gd name="connsiteX4" fmla="*/ 1580777 w 1580777"/>
                <a:gd name="connsiteY4" fmla="*/ 109091 h 517791"/>
                <a:gd name="connsiteX0" fmla="*/ 0 w 1563845"/>
                <a:gd name="connsiteY0" fmla="*/ 0 h 493595"/>
                <a:gd name="connsiteX1" fmla="*/ 484814 w 1563845"/>
                <a:gd name="connsiteY1" fmla="*/ 493595 h 493595"/>
                <a:gd name="connsiteX2" fmla="*/ 1216376 w 1563845"/>
                <a:gd name="connsiteY2" fmla="*/ 225892 h 493595"/>
                <a:gd name="connsiteX3" fmla="*/ 1398761 w 1563845"/>
                <a:gd name="connsiteY3" fmla="*/ 153351 h 493595"/>
                <a:gd name="connsiteX4" fmla="*/ 1563845 w 1563845"/>
                <a:gd name="connsiteY4" fmla="*/ 84895 h 493595"/>
                <a:gd name="connsiteX0" fmla="*/ 0 w 1556588"/>
                <a:gd name="connsiteY0" fmla="*/ 0 h 493595"/>
                <a:gd name="connsiteX1" fmla="*/ 477557 w 1556588"/>
                <a:gd name="connsiteY1" fmla="*/ 493595 h 493595"/>
                <a:gd name="connsiteX2" fmla="*/ 1209119 w 1556588"/>
                <a:gd name="connsiteY2" fmla="*/ 225892 h 493595"/>
                <a:gd name="connsiteX3" fmla="*/ 1391504 w 1556588"/>
                <a:gd name="connsiteY3" fmla="*/ 153351 h 493595"/>
                <a:gd name="connsiteX4" fmla="*/ 1556588 w 1556588"/>
                <a:gd name="connsiteY4" fmla="*/ 84895 h 493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588" h="493595">
                  <a:moveTo>
                    <a:pt x="0" y="0"/>
                  </a:moveTo>
                  <a:lnTo>
                    <a:pt x="477557" y="493595"/>
                  </a:lnTo>
                  <a:lnTo>
                    <a:pt x="1209119" y="225892"/>
                  </a:lnTo>
                  <a:lnTo>
                    <a:pt x="1391504" y="153351"/>
                  </a:lnTo>
                  <a:cubicBezTo>
                    <a:pt x="1443025" y="134652"/>
                    <a:pt x="1518179" y="96497"/>
                    <a:pt x="1556588" y="84895"/>
                  </a:cubicBezTo>
                </a:path>
              </a:pathLst>
            </a:custGeom>
            <a:noFill/>
            <a:ln cap="rnd">
              <a:solidFill>
                <a:srgbClr val="FF0000"/>
              </a:solidFill>
              <a:prstDash val="dash"/>
            </a:ln>
            <a:effectLst>
              <a:glow rad="25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56" name="正方形/長方形 55"/>
          <p:cNvSpPr/>
          <p:nvPr/>
        </p:nvSpPr>
        <p:spPr>
          <a:xfrm>
            <a:off x="107504" y="1124744"/>
            <a:ext cx="5400600" cy="29452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36000" bIns="36000">
            <a:spAutoFit/>
          </a:bodyPr>
          <a:lstStyle/>
          <a:p>
            <a:pPr fontAlgn="auto">
              <a:lnSpc>
                <a:spcPts val="1600"/>
              </a:lnSpc>
              <a:spcBef>
                <a:spcPts val="0"/>
              </a:spcBef>
              <a:spcAft>
                <a:spcPts val="0"/>
              </a:spcAft>
              <a:defRPr/>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揺れ・液状化に対しては、</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・護岸本体の転倒はないが、護岸天端での水平変位は約</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ｍ</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管理型区画を区切る遮水矢板が塑性変形を起こす。</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・隅角部においては 遮水矢板継手の破断も考えられる。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・遮水矢板の継手が破断した場合は、廃棄物や保有水が流出</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する可能性がある。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津波に対しては、</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管理型区画は覆土やアスファルト舗装などで、地盤高が高い。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・護岸際での浸水は見られるものの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、広範囲な浸水にはなら</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いと</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想定</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される。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しかし、護岸</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の残留変位や遮水矢板の塑性に伴う護岸隅</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角部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おけるセクションが破断した場合など、津波による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廃棄物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保有水が流出する可能性がある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下矢印 43"/>
          <p:cNvSpPr/>
          <p:nvPr/>
        </p:nvSpPr>
        <p:spPr>
          <a:xfrm>
            <a:off x="2086190" y="4221088"/>
            <a:ext cx="1443228" cy="432048"/>
          </a:xfrm>
          <a:prstGeom prst="downArrow">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107504" y="4867681"/>
            <a:ext cx="8540712" cy="4933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a:spAutoFit/>
          </a:bodyPr>
          <a:lstStyle/>
          <a:p>
            <a:pPr fontAlgn="auto">
              <a:lnSpc>
                <a:spcPts val="1600"/>
              </a:lnSpc>
              <a:spcBef>
                <a:spcPts val="0"/>
              </a:spcBef>
              <a:spcAft>
                <a:spcPts val="0"/>
              </a:spcAft>
              <a:defRPr/>
            </a:pP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・今後、管理型処分場として必要な対策について</a:t>
            </a:r>
            <a:r>
              <a:rPr lang="ja-JP" altLang="en-US" sz="16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検討を進める。</a:t>
            </a:r>
            <a:endPar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endPar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25</a:t>
            </a:fld>
            <a:endParaRPr lang="en-US" altLang="ja-JP" dirty="0">
              <a:solidFill>
                <a:srgbClr val="898989"/>
              </a:solidFill>
            </a:endParaRPr>
          </a:p>
        </p:txBody>
      </p:sp>
      <p:sp>
        <p:nvSpPr>
          <p:cNvPr id="47" name="正方形/長方形 46"/>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402991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泉北港 堺６区埋立護岸</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航路沿い</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詳細耐震点検</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defRPr/>
            </a:pPr>
            <a:endPar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0" name="正方形/長方形 9"/>
          <p:cNvSpPr/>
          <p:nvPr/>
        </p:nvSpPr>
        <p:spPr>
          <a:xfrm>
            <a:off x="179512" y="4581128"/>
            <a:ext cx="8820150" cy="18002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■点検手法</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概略点検：チャート式</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耐震診断システムを用いて、地震発生時の変形量</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を算定</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し、地震に対する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危険性が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高い</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施設を抽出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詳細点検：危険性</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が高い施設について動的有効応力解析により、地震時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の地盤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の液状化に伴う地盤</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変動を</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時刻歴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で解析</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。解析</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で得られた地震後の残留変位や液状化発生状況などの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解析結果</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基づいて</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、耐震性能</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を照査。</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照査項目</a:t>
            </a: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護岸</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及び航路端部の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変位（①水平残留変位　②護岸の沈下量）</a:t>
            </a:r>
          </a:p>
          <a:p>
            <a:pPr fontAlgn="auto">
              <a:lnSpc>
                <a:spcPts val="1400"/>
              </a:lnSpc>
              <a:spcBef>
                <a:spcPts val="0"/>
              </a:spcBef>
              <a:spcAft>
                <a:spcPts val="0"/>
              </a:spcAft>
              <a:defRPr/>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238399" y="984096"/>
            <a:ext cx="5053682"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■検討地区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概要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395536" y="1196752"/>
            <a:ext cx="4968551" cy="11499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当地区は、堺市、高石市及び泉大津市の臨海部に位置する堺泉北臨海工業地帯</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の地域</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で、大阪湾及び大和川に面し、面積は約</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1,801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万ｍ</a:t>
            </a:r>
            <a:r>
              <a:rPr lang="ja-JP" altLang="en-US"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である。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堺６区の北側には、堺航路を挟んで、基幹的広域防災拠点のある堺２区があり、泊地内に耐震強化岸壁がある。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238399" y="2420888"/>
            <a:ext cx="5053682"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■照査基準</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395537" y="2647863"/>
            <a:ext cx="4896544"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H19.7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港湾の施設の技術上の基準・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同解説</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238399" y="2996952"/>
            <a:ext cx="5053682"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点検の考え方</a:t>
            </a:r>
          </a:p>
        </p:txBody>
      </p:sp>
      <p:sp>
        <p:nvSpPr>
          <p:cNvPr id="16" name="正方形/長方形 15"/>
          <p:cNvSpPr/>
          <p:nvPr/>
        </p:nvSpPr>
        <p:spPr>
          <a:xfrm>
            <a:off x="395536" y="3212281"/>
            <a:ext cx="4896544"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照査対象範囲　埋立護岸Ｌ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＝０．８㎞</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238398" y="3715928"/>
            <a:ext cx="5053682"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spAutoFit/>
          </a:bodyPr>
          <a:lstStyle/>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≪求める耐震性≫</a:t>
            </a:r>
          </a:p>
        </p:txBody>
      </p:sp>
      <p:sp>
        <p:nvSpPr>
          <p:cNvPr id="18" name="正方形/長方形 17"/>
          <p:cNvSpPr/>
          <p:nvPr/>
        </p:nvSpPr>
        <p:spPr>
          <a:xfrm>
            <a:off x="395536" y="3933522"/>
            <a:ext cx="8588846" cy="5035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南海</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トラフ巨大地震</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対して、護岸の崩壊などにより航路閉塞するなど、船舶の航行に支障をきたさない事。（</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通常の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耐震性は</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、波浪に対して</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安定かつ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越波及び高潮から背後の埋立地</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を防護できる事）</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p:cNvGrpSpPr/>
          <p:nvPr/>
        </p:nvGrpSpPr>
        <p:grpSpPr>
          <a:xfrm>
            <a:off x="5436096" y="980752"/>
            <a:ext cx="3548286" cy="2736280"/>
            <a:chOff x="5436096" y="980752"/>
            <a:chExt cx="3548286" cy="2736280"/>
          </a:xfrm>
        </p:grpSpPr>
        <p:pic>
          <p:nvPicPr>
            <p:cNvPr id="133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1"/>
            <a:stretch/>
          </p:blipFill>
          <p:spPr bwMode="auto">
            <a:xfrm>
              <a:off x="5436096" y="980752"/>
              <a:ext cx="3548286" cy="27362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四角形吹き出し 6"/>
            <p:cNvSpPr/>
            <p:nvPr/>
          </p:nvSpPr>
          <p:spPr bwMode="auto">
            <a:xfrm>
              <a:off x="5996752" y="1572016"/>
              <a:ext cx="886230" cy="342074"/>
            </a:xfrm>
            <a:prstGeom prst="wedgeRectCallout">
              <a:avLst>
                <a:gd name="adj1" fmla="val 99632"/>
                <a:gd name="adj2" fmla="val -9662"/>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36000" anchor="ctr">
              <a:spAutoFit/>
            </a:bodyPr>
            <a:lstStyle/>
            <a:p>
              <a:pPr algn="ctr">
                <a:defRPr/>
              </a:pPr>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点検個所</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円/楕円 1"/>
            <p:cNvSpPr>
              <a:spLocks noChangeAspect="1"/>
            </p:cNvSpPr>
            <p:nvPr/>
          </p:nvSpPr>
          <p:spPr>
            <a:xfrm>
              <a:off x="7234201" y="1512519"/>
              <a:ext cx="394789" cy="394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テキスト ボックス 18"/>
            <p:cNvSpPr txBox="1"/>
            <p:nvPr/>
          </p:nvSpPr>
          <p:spPr>
            <a:xfrm>
              <a:off x="6445225" y="3547755"/>
              <a:ext cx="2539157" cy="169277"/>
            </a:xfrm>
            <a:prstGeom prst="rect">
              <a:avLst/>
            </a:prstGeom>
            <a:solidFill>
              <a:schemeClr val="bg1">
                <a:alpha val="60000"/>
              </a:schemeClr>
            </a:solidFill>
          </p:spPr>
          <p:txBody>
            <a:bodyPr wrap="none" lIns="0" tIns="0" rIns="0" bIns="0"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H25.8</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大阪府津波浸水想定より抜粋）</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星 5 3"/>
            <p:cNvSpPr>
              <a:spLocks noChangeAspect="1"/>
            </p:cNvSpPr>
            <p:nvPr/>
          </p:nvSpPr>
          <p:spPr>
            <a:xfrm>
              <a:off x="7654041" y="1572016"/>
              <a:ext cx="170856" cy="170856"/>
            </a:xfrm>
            <a:prstGeom prst="star5">
              <a:avLst/>
            </a:prstGeom>
            <a:solidFill>
              <a:srgbClr val="FF0000"/>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6312915" y="1216772"/>
              <a:ext cx="1218522" cy="519831"/>
            </a:xfrm>
            <a:custGeom>
              <a:avLst/>
              <a:gdLst>
                <a:gd name="connsiteX0" fmla="*/ 1193470 w 1193470"/>
                <a:gd name="connsiteY0" fmla="*/ 457200 h 457200"/>
                <a:gd name="connsiteX1" fmla="*/ 362197 w 1193470"/>
                <a:gd name="connsiteY1" fmla="*/ 0 h 457200"/>
                <a:gd name="connsiteX2" fmla="*/ 0 w 1193470"/>
                <a:gd name="connsiteY2" fmla="*/ 0 h 457200"/>
                <a:gd name="connsiteX0" fmla="*/ 1193470 w 1193470"/>
                <a:gd name="connsiteY0" fmla="*/ 457200 h 457200"/>
                <a:gd name="connsiteX1" fmla="*/ 346540 w 1193470"/>
                <a:gd name="connsiteY1" fmla="*/ 3131 h 457200"/>
                <a:gd name="connsiteX2" fmla="*/ 0 w 1193470"/>
                <a:gd name="connsiteY2" fmla="*/ 0 h 457200"/>
                <a:gd name="connsiteX0" fmla="*/ 1193470 w 1193470"/>
                <a:gd name="connsiteY0" fmla="*/ 457200 h 457200"/>
                <a:gd name="connsiteX1" fmla="*/ 368460 w 1193470"/>
                <a:gd name="connsiteY1" fmla="*/ 3131 h 457200"/>
                <a:gd name="connsiteX2" fmla="*/ 0 w 1193470"/>
                <a:gd name="connsiteY2" fmla="*/ 0 h 457200"/>
                <a:gd name="connsiteX0" fmla="*/ 1193470 w 1193470"/>
                <a:gd name="connsiteY0" fmla="*/ 472858 h 472858"/>
                <a:gd name="connsiteX1" fmla="*/ 368460 w 1193470"/>
                <a:gd name="connsiteY1" fmla="*/ 0 h 472858"/>
                <a:gd name="connsiteX2" fmla="*/ 0 w 1193470"/>
                <a:gd name="connsiteY2" fmla="*/ 15658 h 472858"/>
                <a:gd name="connsiteX0" fmla="*/ 1193470 w 1193470"/>
                <a:gd name="connsiteY0" fmla="*/ 491647 h 491647"/>
                <a:gd name="connsiteX1" fmla="*/ 327751 w 1193470"/>
                <a:gd name="connsiteY1" fmla="*/ 0 h 491647"/>
                <a:gd name="connsiteX2" fmla="*/ 0 w 1193470"/>
                <a:gd name="connsiteY2" fmla="*/ 34447 h 491647"/>
                <a:gd name="connsiteX0" fmla="*/ 1199733 w 1199733"/>
                <a:gd name="connsiteY0" fmla="*/ 491647 h 491647"/>
                <a:gd name="connsiteX1" fmla="*/ 334014 w 1199733"/>
                <a:gd name="connsiteY1" fmla="*/ 0 h 491647"/>
                <a:gd name="connsiteX2" fmla="*/ 0 w 1199733"/>
                <a:gd name="connsiteY2" fmla="*/ 12526 h 491647"/>
                <a:gd name="connsiteX0" fmla="*/ 1227917 w 1227917"/>
                <a:gd name="connsiteY0" fmla="*/ 491647 h 491647"/>
                <a:gd name="connsiteX1" fmla="*/ 362198 w 1227917"/>
                <a:gd name="connsiteY1" fmla="*/ 0 h 491647"/>
                <a:gd name="connsiteX2" fmla="*/ 0 w 1227917"/>
                <a:gd name="connsiteY2" fmla="*/ 6263 h 491647"/>
                <a:gd name="connsiteX0" fmla="*/ 1218522 w 1218522"/>
                <a:gd name="connsiteY0" fmla="*/ 519831 h 519831"/>
                <a:gd name="connsiteX1" fmla="*/ 352803 w 1218522"/>
                <a:gd name="connsiteY1" fmla="*/ 28184 h 519831"/>
                <a:gd name="connsiteX2" fmla="*/ 0 w 1218522"/>
                <a:gd name="connsiteY2" fmla="*/ 0 h 519831"/>
              </a:gdLst>
              <a:ahLst/>
              <a:cxnLst>
                <a:cxn ang="0">
                  <a:pos x="connsiteX0" y="connsiteY0"/>
                </a:cxn>
                <a:cxn ang="0">
                  <a:pos x="connsiteX1" y="connsiteY1"/>
                </a:cxn>
                <a:cxn ang="0">
                  <a:pos x="connsiteX2" y="connsiteY2"/>
                </a:cxn>
              </a:cxnLst>
              <a:rect l="l" t="t" r="r" b="b"/>
              <a:pathLst>
                <a:path w="1218522" h="519831">
                  <a:moveTo>
                    <a:pt x="1218522" y="519831"/>
                  </a:moveTo>
                  <a:lnTo>
                    <a:pt x="352803" y="28184"/>
                  </a:lnTo>
                  <a:lnTo>
                    <a:pt x="0" y="0"/>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rot="240000">
              <a:off x="6305311" y="1032941"/>
              <a:ext cx="423193" cy="169277"/>
            </a:xfrm>
            <a:prstGeom prst="rect">
              <a:avLst/>
            </a:prstGeom>
            <a:noFill/>
          </p:spPr>
          <p:txBody>
            <a:bodyPr wrap="none" lIns="0" tIns="0" rIns="0" bIns="0" rtlCol="0">
              <a:spAutoFit/>
            </a:bodyPr>
            <a:lstStyle/>
            <a:p>
              <a:r>
                <a:rPr kumimoji="1" lang="ja-JP" altLang="en-US" sz="1100" dirty="0" smtClean="0">
                  <a:solidFill>
                    <a:srgbClr val="00B0F0"/>
                  </a:solidFill>
                  <a:latin typeface="Meiryo UI" panose="020B0604030504040204" pitchFamily="50" charset="-128"/>
                  <a:ea typeface="Meiryo UI" panose="020B0604030504040204" pitchFamily="50" charset="-128"/>
                  <a:cs typeface="Meiryo UI" panose="020B0604030504040204" pitchFamily="50" charset="-128"/>
                </a:rPr>
                <a:t>堺航路</a:t>
              </a:r>
              <a:endParaRPr kumimoji="1" lang="ja-JP" altLang="en-US" sz="1100"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線吹き出し 2 (枠付き) 22"/>
            <p:cNvSpPr/>
            <p:nvPr/>
          </p:nvSpPr>
          <p:spPr>
            <a:xfrm>
              <a:off x="8037024" y="1092016"/>
              <a:ext cx="919090" cy="169277"/>
            </a:xfrm>
            <a:prstGeom prst="borderCallout2">
              <a:avLst>
                <a:gd name="adj1" fmla="val 18750"/>
                <a:gd name="adj2" fmla="val 38"/>
                <a:gd name="adj3" fmla="val 18750"/>
                <a:gd name="adj4" fmla="val -8618"/>
                <a:gd name="adj5" fmla="val 296014"/>
                <a:gd name="adj6" fmla="val -29031"/>
              </a:avLst>
            </a:prstGeom>
            <a:solidFill>
              <a:schemeClr val="bg1">
                <a:alpha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spAutoFit/>
            </a:bodyPr>
            <a:lstStyle/>
            <a:p>
              <a:pPr algn="ct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耐震強化岸壁</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8"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26</a:t>
            </a:fld>
            <a:endParaRPr lang="en-US" altLang="ja-JP" dirty="0">
              <a:solidFill>
                <a:srgbClr val="898989"/>
              </a:solidFill>
            </a:endParaRPr>
          </a:p>
        </p:txBody>
      </p:sp>
      <p:sp>
        <p:nvSpPr>
          <p:cNvPr id="25" name="正方形/長方形 24"/>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42342906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97" t="7140" r="633" b="38361"/>
          <a:stretch/>
        </p:blipFill>
        <p:spPr bwMode="auto">
          <a:xfrm>
            <a:off x="323528" y="1793695"/>
            <a:ext cx="3758356" cy="319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7" t="6504" r="593" b="9583"/>
          <a:stretch/>
        </p:blipFill>
        <p:spPr bwMode="auto">
          <a:xfrm>
            <a:off x="4355977" y="785823"/>
            <a:ext cx="4680520" cy="581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南海トラフ巨大地震による地震動</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○点検箇所</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堺泉北港（</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堺６区</a:t>
            </a:r>
            <a:r>
              <a:rPr lang="zh-TW"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）埋立護岸</a:t>
            </a:r>
            <a:endParaRPr lang="en-US" altLang="zh-TW"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AT2A</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ｿﾞｰﾝ：</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No.51357322)</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27</a:t>
            </a:fld>
            <a:endParaRPr lang="en-US" altLang="ja-JP" dirty="0">
              <a:solidFill>
                <a:srgbClr val="898989"/>
              </a:solidFill>
            </a:endParaRPr>
          </a:p>
        </p:txBody>
      </p:sp>
      <p:sp>
        <p:nvSpPr>
          <p:cNvPr id="22" name="テキスト ボックス 15"/>
          <p:cNvSpPr txBox="1">
            <a:spLocks noChangeArrowheads="1"/>
          </p:cNvSpPr>
          <p:nvPr/>
        </p:nvSpPr>
        <p:spPr bwMode="auto">
          <a:xfrm>
            <a:off x="995805" y="2411183"/>
            <a:ext cx="1056434" cy="360040"/>
          </a:xfrm>
          <a:prstGeom prst="rect">
            <a:avLst/>
          </a:prstGeom>
          <a:solidFill>
            <a:schemeClr val="bg1"/>
          </a:solidFill>
          <a:ln w="12700">
            <a:solidFill>
              <a:schemeClr val="tx1"/>
            </a:solidFill>
          </a:ln>
          <a:extLst/>
        </p:spPr>
        <p:txBody>
          <a:bodyPr wrap="none" lIns="36000" tIns="0" rIns="36000" bIns="0" anchor="ctr" anchorCtr="0">
            <a:no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b="1" dirty="0" smtClean="0">
                <a:latin typeface="MS UI Gothic" panose="020B0600070205080204" pitchFamily="50" charset="-128"/>
                <a:ea typeface="MS UI Gothic" panose="020B0600070205080204" pitchFamily="50" charset="-128"/>
              </a:rPr>
              <a:t>51357322</a:t>
            </a:r>
            <a:endParaRPr lang="en-US" altLang="ja-JP" b="1" dirty="0">
              <a:latin typeface="MS UI Gothic" panose="020B0600070205080204" pitchFamily="50" charset="-128"/>
              <a:ea typeface="MS UI Gothic" panose="020B0600070205080204" pitchFamily="50" charset="-128"/>
            </a:endParaRPr>
          </a:p>
        </p:txBody>
      </p:sp>
      <p:sp>
        <p:nvSpPr>
          <p:cNvPr id="4" name="円/楕円 3"/>
          <p:cNvSpPr/>
          <p:nvPr/>
        </p:nvSpPr>
        <p:spPr>
          <a:xfrm rot="2981322">
            <a:off x="2038485" y="2905216"/>
            <a:ext cx="673270" cy="674715"/>
          </a:xfrm>
          <a:prstGeom prst="ellipse">
            <a:avLst/>
          </a:prstGeom>
          <a:solidFill>
            <a:srgbClr val="FFFF00">
              <a:alpha val="20000"/>
            </a:srgbClr>
          </a:solidFill>
          <a:ln w="22225" cap="rnd">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a:spLocks noChangeAspect="1"/>
          </p:cNvSpPr>
          <p:nvPr/>
        </p:nvSpPr>
        <p:spPr bwMode="auto">
          <a:xfrm>
            <a:off x="6735566" y="4093697"/>
            <a:ext cx="217487" cy="217487"/>
          </a:xfrm>
          <a:prstGeom prst="ellipse">
            <a:avLst/>
          </a:prstGeom>
          <a:solidFill>
            <a:srgbClr val="FF0000">
              <a:alpha val="7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四角形吹き出し 13"/>
          <p:cNvSpPr/>
          <p:nvPr/>
        </p:nvSpPr>
        <p:spPr bwMode="auto">
          <a:xfrm>
            <a:off x="5444447" y="3276581"/>
            <a:ext cx="1396536" cy="405683"/>
          </a:xfrm>
          <a:prstGeom prst="wedgeRectCallout">
            <a:avLst>
              <a:gd name="adj1" fmla="val 44339"/>
              <a:gd name="adj2" fmla="val 14203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tIns="36000" bIns="0" anchor="ctr">
            <a:spAutoFit/>
          </a:bodyPr>
          <a:lstStyle/>
          <a:p>
            <a:pPr algn="ctr">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埋立護岸</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堺６区</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ＡＴ２Ａゾーン</a:t>
            </a:r>
          </a:p>
        </p:txBody>
      </p:sp>
      <p:sp>
        <p:nvSpPr>
          <p:cNvPr id="11" name="正方形/長方形 10"/>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2164070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3663" y="1628800"/>
            <a:ext cx="4088817" cy="2164864"/>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コンテンツ プレースホルダー 2"/>
          <p:cNvSpPr txBox="1">
            <a:spLocks/>
          </p:cNvSpPr>
          <p:nvPr/>
        </p:nvSpPr>
        <p:spPr bwMode="auto">
          <a:xfrm>
            <a:off x="141288" y="620688"/>
            <a:ext cx="875119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spcBef>
                <a:spcPct val="20000"/>
              </a:spcBef>
              <a:buFont typeface="Arial" charset="0"/>
              <a:buNone/>
            </a:pPr>
            <a:r>
              <a:rPr lang="ja-JP" altLang="en-US" sz="1400" dirty="0">
                <a:latin typeface="メイリオ" pitchFamily="50" charset="-128"/>
                <a:ea typeface="メイリオ" pitchFamily="50" charset="-128"/>
                <a:cs typeface="メイリオ" pitchFamily="50" charset="-128"/>
              </a:rPr>
              <a:t>■堺６区 埋立護岸</a:t>
            </a:r>
            <a:r>
              <a:rPr lang="en-US" altLang="ja-JP" sz="1400" dirty="0">
                <a:latin typeface="メイリオ" pitchFamily="50" charset="-128"/>
                <a:ea typeface="メイリオ" pitchFamily="50" charset="-128"/>
                <a:cs typeface="メイリオ" pitchFamily="50" charset="-128"/>
              </a:rPr>
              <a:t>(</a:t>
            </a:r>
            <a:r>
              <a:rPr lang="ja-JP" altLang="en-US" sz="1400" dirty="0">
                <a:latin typeface="メイリオ" pitchFamily="50" charset="-128"/>
                <a:ea typeface="メイリオ" pitchFamily="50" charset="-128"/>
                <a:cs typeface="メイリオ" pitchFamily="50" charset="-128"/>
              </a:rPr>
              <a:t>航路沿い</a:t>
            </a:r>
            <a:r>
              <a:rPr lang="en-US" altLang="ja-JP" sz="1400" dirty="0">
                <a:latin typeface="メイリオ" pitchFamily="50" charset="-128"/>
                <a:ea typeface="メイリオ" pitchFamily="50" charset="-128"/>
                <a:cs typeface="メイリオ" pitchFamily="50" charset="-128"/>
              </a:rPr>
              <a:t>)</a:t>
            </a:r>
            <a:r>
              <a:rPr lang="ja-JP" altLang="en-US" sz="1400" dirty="0">
                <a:latin typeface="メイリオ" pitchFamily="50" charset="-128"/>
                <a:ea typeface="メイリオ" pitchFamily="50" charset="-128"/>
                <a:cs typeface="メイリオ" pitchFamily="50" charset="-128"/>
              </a:rPr>
              <a:t>の詳細検討（</a:t>
            </a:r>
            <a:r>
              <a:rPr lang="en-US" altLang="ja-JP" sz="1400" dirty="0">
                <a:latin typeface="メイリオ" pitchFamily="50" charset="-128"/>
                <a:ea typeface="メイリオ" pitchFamily="50" charset="-128"/>
                <a:cs typeface="メイリオ" pitchFamily="50" charset="-128"/>
              </a:rPr>
              <a:t>FLIP</a:t>
            </a:r>
            <a:r>
              <a:rPr lang="ja-JP" altLang="en-US" sz="1400" dirty="0">
                <a:latin typeface="メイリオ" pitchFamily="50" charset="-128"/>
                <a:ea typeface="メイリオ" pitchFamily="50" charset="-128"/>
                <a:cs typeface="メイリオ" pitchFamily="50" charset="-128"/>
              </a:rPr>
              <a:t>による耐震診断）結果</a:t>
            </a:r>
            <a:endParaRPr lang="en-US" altLang="ja-JP" sz="1400" dirty="0">
              <a:latin typeface="メイリオ" pitchFamily="50" charset="-128"/>
              <a:ea typeface="メイリオ" pitchFamily="50" charset="-128"/>
              <a:cs typeface="メイリオ" pitchFamily="50" charset="-128"/>
            </a:endParaRPr>
          </a:p>
          <a:p>
            <a:pPr fontAlgn="auto">
              <a:spcBef>
                <a:spcPts val="0"/>
              </a:spcBef>
              <a:spcAft>
                <a:spcPts val="0"/>
              </a:spcAft>
              <a:defRPr/>
            </a:pPr>
            <a:endParaRPr lang="en-US" altLang="ja-JP" sz="1200" dirty="0" smtClean="0">
              <a:latin typeface="メイリオ" pitchFamily="50" charset="-128"/>
              <a:ea typeface="メイリオ" pitchFamily="50" charset="-128"/>
              <a:cs typeface="メイリオ" pitchFamily="50" charset="-128"/>
            </a:endParaRPr>
          </a:p>
          <a:p>
            <a:pPr fontAlgn="auto">
              <a:spcBef>
                <a:spcPts val="0"/>
              </a:spcBef>
              <a:spcAft>
                <a:spcPts val="0"/>
              </a:spcAft>
              <a:defRPr/>
            </a:pPr>
            <a:r>
              <a:rPr lang="ja-JP" altLang="en-US" sz="1200" dirty="0">
                <a:latin typeface="メイリオ" pitchFamily="50" charset="-128"/>
                <a:ea typeface="メイリオ" pitchFamily="50" charset="-128"/>
                <a:cs typeface="メイリオ" pitchFamily="50" charset="-128"/>
              </a:rPr>
              <a:t>　南海トラフ巨大地震による地震動</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工学的基盤面</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200" dirty="0">
                <a:latin typeface="メイリオ" panose="020B0604030504040204" pitchFamily="50" charset="-128"/>
                <a:ea typeface="メイリオ" panose="020B0604030504040204" pitchFamily="50" charset="-128"/>
                <a:cs typeface="メイリオ" panose="020B0604030504040204" pitchFamily="50" charset="-128"/>
              </a:rPr>
              <a:t>堺泉北港</a:t>
            </a:r>
            <a:r>
              <a:rPr lang="zh-TW"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堺</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区</a:t>
            </a:r>
            <a:r>
              <a:rPr lang="zh-TW" altLang="en-US" sz="1200" dirty="0" smtClean="0">
                <a:latin typeface="メイリオ" panose="020B0604030504040204" pitchFamily="50" charset="-128"/>
                <a:ea typeface="メイリオ" panose="020B0604030504040204" pitchFamily="50" charset="-128"/>
                <a:cs typeface="メイリオ" panose="020B0604030504040204" pitchFamily="50" charset="-128"/>
              </a:rPr>
              <a:t>）埋立</a:t>
            </a:r>
            <a:r>
              <a:rPr lang="zh-TW" altLang="en-US" sz="1200" dirty="0">
                <a:latin typeface="メイリオ" panose="020B0604030504040204" pitchFamily="50" charset="-128"/>
                <a:ea typeface="メイリオ" panose="020B0604030504040204" pitchFamily="50" charset="-128"/>
                <a:cs typeface="メイリオ" panose="020B0604030504040204" pitchFamily="50" charset="-128"/>
              </a:rPr>
              <a:t>護岸</a:t>
            </a:r>
            <a:endParaRPr lang="en-US" altLang="zh-TW" sz="12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AT2A</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ｿﾞｰﾝ：</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No.51357322)</a:t>
            </a:r>
          </a:p>
          <a:p>
            <a:pPr fontAlgn="auto">
              <a:spcBef>
                <a:spcPts val="0"/>
              </a:spcBef>
              <a:spcAft>
                <a:spcPts val="0"/>
              </a:spcAft>
              <a:defRPr/>
            </a:pP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20000"/>
              </a:spcBef>
              <a:buFont typeface="Arial" charset="0"/>
              <a:buNone/>
            </a:pPr>
            <a:r>
              <a:rPr lang="ja-JP" altLang="en-US" sz="1200" dirty="0">
                <a:latin typeface="メイリオ" pitchFamily="50" charset="-128"/>
                <a:ea typeface="メイリオ" pitchFamily="50" charset="-128"/>
                <a:cs typeface="メイリオ" pitchFamily="50" charset="-128"/>
              </a:rPr>
              <a:t>　　＜</a:t>
            </a:r>
            <a:r>
              <a:rPr lang="ja-JP" altLang="en-US" sz="1200" dirty="0" smtClean="0">
                <a:latin typeface="メイリオ" pitchFamily="50" charset="-128"/>
                <a:ea typeface="メイリオ" pitchFamily="50" charset="-128"/>
                <a:cs typeface="メイリオ" pitchFamily="50" charset="-128"/>
              </a:rPr>
              <a:t>加速度地</a:t>
            </a:r>
            <a:r>
              <a:rPr lang="ja-JP" altLang="en-US" sz="1200" dirty="0">
                <a:latin typeface="メイリオ" pitchFamily="50" charset="-128"/>
                <a:ea typeface="メイリオ" pitchFamily="50" charset="-128"/>
                <a:cs typeface="メイリオ" pitchFamily="50" charset="-128"/>
              </a:rPr>
              <a:t>震動</a:t>
            </a:r>
            <a:r>
              <a:rPr lang="ja-JP" altLang="en-US" sz="1200" dirty="0" smtClean="0">
                <a:latin typeface="メイリオ" pitchFamily="50" charset="-128"/>
                <a:ea typeface="メイリオ" pitchFamily="50" charset="-128"/>
                <a:cs typeface="メイリオ" pitchFamily="50" charset="-128"/>
              </a:rPr>
              <a:t>時系列図＞</a:t>
            </a:r>
            <a:r>
              <a:rPr lang="ja-JP" altLang="en-US" sz="1200" dirty="0">
                <a:latin typeface="メイリオ" pitchFamily="50" charset="-128"/>
                <a:ea typeface="メイリオ" pitchFamily="50" charset="-128"/>
                <a:cs typeface="メイリオ" pitchFamily="50" charset="-128"/>
              </a:rPr>
              <a:t>　　　　　　　　　　　　　　　　</a:t>
            </a:r>
            <a:r>
              <a:rPr lang="ja-JP" altLang="en-US" sz="1200" dirty="0" smtClean="0">
                <a:latin typeface="メイリオ" pitchFamily="50" charset="-128"/>
                <a:ea typeface="メイリオ" pitchFamily="50" charset="-128"/>
                <a:cs typeface="メイリオ" pitchFamily="50" charset="-128"/>
              </a:rPr>
              <a:t>＜照査断面＞</a:t>
            </a:r>
            <a:r>
              <a:rPr lang="ja-JP" altLang="en-US" sz="1200" dirty="0">
                <a:latin typeface="メイリオ" pitchFamily="50" charset="-128"/>
                <a:ea typeface="メイリオ" pitchFamily="50" charset="-128"/>
                <a:cs typeface="メイリオ" pitchFamily="50" charset="-128"/>
              </a:rPr>
              <a:t>　　　　　　</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latin typeface="メイリオ" pitchFamily="50" charset="-128"/>
                <a:ea typeface="メイリオ" pitchFamily="50" charset="-128"/>
                <a:cs typeface="メイリオ" pitchFamily="50" charset="-128"/>
              </a:rPr>
              <a:t>　　　　・最大加速度　</a:t>
            </a:r>
            <a:r>
              <a:rPr lang="en-US" altLang="ja-JP" sz="1200" dirty="0" smtClean="0">
                <a:latin typeface="メイリオ" pitchFamily="50" charset="-128"/>
                <a:ea typeface="メイリオ" pitchFamily="50" charset="-128"/>
                <a:cs typeface="メイリオ" pitchFamily="50" charset="-128"/>
              </a:rPr>
              <a:t>-202.9</a:t>
            </a:r>
            <a:r>
              <a:rPr lang="ja-JP" altLang="en-US" sz="1200" dirty="0" smtClean="0">
                <a:latin typeface="メイリオ" pitchFamily="50" charset="-128"/>
                <a:ea typeface="メイリオ" pitchFamily="50" charset="-128"/>
                <a:cs typeface="メイリオ" pitchFamily="50" charset="-128"/>
              </a:rPr>
              <a:t>ｇａｌ</a:t>
            </a:r>
            <a:r>
              <a:rPr lang="ja-JP" altLang="en-US" sz="1200" dirty="0">
                <a:latin typeface="メイリオ" pitchFamily="50" charset="-128"/>
                <a:ea typeface="メイリオ" pitchFamily="50" charset="-128"/>
                <a:cs typeface="メイリオ" pitchFamily="50" charset="-128"/>
              </a:rPr>
              <a:t>（合成）</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latin typeface="メイリオ" pitchFamily="50" charset="-128"/>
                <a:ea typeface="メイリオ" pitchFamily="50" charset="-128"/>
                <a:cs typeface="メイリオ" pitchFamily="50" charset="-128"/>
              </a:rPr>
              <a:t>　　＜</a:t>
            </a:r>
            <a:r>
              <a:rPr lang="ja-JP" altLang="en-US" sz="1200" dirty="0" smtClean="0">
                <a:latin typeface="メイリオ" pitchFamily="50" charset="-128"/>
                <a:ea typeface="メイリオ" pitchFamily="50" charset="-128"/>
                <a:cs typeface="メイリオ" pitchFamily="50" charset="-128"/>
              </a:rPr>
              <a:t>検討モデル＞</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latin typeface="メイリオ" pitchFamily="50" charset="-128"/>
                <a:ea typeface="メイリオ" pitchFamily="50" charset="-128"/>
                <a:cs typeface="メイリオ" pitchFamily="50" charset="-128"/>
              </a:rPr>
              <a:t>　</a:t>
            </a:r>
            <a:r>
              <a:rPr lang="ja-JP" altLang="en-US" sz="1200" dirty="0" smtClean="0">
                <a:latin typeface="メイリオ" pitchFamily="50" charset="-128"/>
                <a:ea typeface="メイリオ" pitchFamily="50" charset="-128"/>
                <a:cs typeface="メイリオ" pitchFamily="50" charset="-128"/>
              </a:rPr>
              <a:t>　　　　　　　　　　　　　　　　　　　　　　　　　　　　　　　　　　　　　　　</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latin typeface="メイリオ" pitchFamily="50" charset="-128"/>
                <a:ea typeface="メイリオ" pitchFamily="50" charset="-128"/>
                <a:cs typeface="メイリオ" pitchFamily="50" charset="-128"/>
              </a:rPr>
              <a:t>　　　　　　</a:t>
            </a:r>
            <a:r>
              <a:rPr lang="ja-JP" altLang="en-US" sz="1200" dirty="0" smtClean="0">
                <a:latin typeface="メイリオ" pitchFamily="50" charset="-128"/>
                <a:ea typeface="メイリオ" pitchFamily="50" charset="-128"/>
                <a:cs typeface="メイリオ" pitchFamily="50" charset="-128"/>
              </a:rPr>
              <a:t>　　　　　　　　　　　　　　　　　　　　　　　　　　　　　　　　　　</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latin typeface="メイリオ" pitchFamily="50" charset="-128"/>
                <a:ea typeface="メイリオ" pitchFamily="50" charset="-128"/>
                <a:cs typeface="メイリオ" pitchFamily="50" charset="-128"/>
              </a:rPr>
              <a:t>　　　　　　　　　　　　　　　　　　　　　　　　　　　　　　　　　　　　　　　　　</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latin typeface="メイリオ" pitchFamily="50" charset="-128"/>
                <a:ea typeface="メイリオ" pitchFamily="50" charset="-128"/>
                <a:cs typeface="メイリオ" pitchFamily="50" charset="-128"/>
              </a:rPr>
              <a:t>　　　　　　　　　　　　　　　　　　　　　　　　　　　　　　　　　　　　　　　　　　　・</a:t>
            </a:r>
            <a:r>
              <a:rPr lang="en-US" altLang="ja-JP" sz="1200" dirty="0" smtClean="0">
                <a:latin typeface="メイリオ" pitchFamily="50" charset="-128"/>
                <a:ea typeface="メイリオ" pitchFamily="50" charset="-128"/>
                <a:cs typeface="メイリオ" pitchFamily="50" charset="-128"/>
              </a:rPr>
              <a:t>FLIP</a:t>
            </a:r>
            <a:r>
              <a:rPr lang="ja-JP" altLang="en-US" sz="1200" dirty="0" smtClean="0">
                <a:latin typeface="メイリオ" pitchFamily="50" charset="-128"/>
                <a:ea typeface="メイリオ" pitchFamily="50" charset="-128"/>
                <a:cs typeface="メイリオ" pitchFamily="50" charset="-128"/>
              </a:rPr>
              <a:t>バージョン　：</a:t>
            </a:r>
            <a:r>
              <a:rPr lang="en-US" altLang="ja-JP" sz="1200" dirty="0" smtClean="0">
                <a:latin typeface="メイリオ" pitchFamily="50" charset="-128"/>
                <a:ea typeface="メイリオ" pitchFamily="50" charset="-128"/>
                <a:cs typeface="メイリオ" pitchFamily="50" charset="-128"/>
              </a:rPr>
              <a:t>7.2.3</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latin typeface="メイリオ" pitchFamily="50" charset="-128"/>
                <a:ea typeface="メイリオ" pitchFamily="50" charset="-128"/>
                <a:cs typeface="メイリオ" pitchFamily="50" charset="-128"/>
              </a:rPr>
              <a:t>　　　　　　　　　　　　　　　　　　　　　　　　　　　　　　　　　　　　　　　　　　　・液状化パラメータ：</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latin typeface="メイリオ" pitchFamily="50" charset="-128"/>
                <a:ea typeface="メイリオ" pitchFamily="50" charset="-128"/>
                <a:cs typeface="メイリオ" pitchFamily="50" charset="-128"/>
              </a:rPr>
              <a:t>　　　　　　　　　　　　　　　　　　　　　　　　　　　　　　　　　　　　　　　　　　　　　　　簡易設定法</a:t>
            </a:r>
            <a:r>
              <a:rPr lang="en-US" altLang="ja-JP" sz="1200" dirty="0" smtClean="0">
                <a:latin typeface="メイリオ" pitchFamily="50" charset="-128"/>
                <a:ea typeface="メイリオ" pitchFamily="50" charset="-128"/>
                <a:cs typeface="メイリオ" pitchFamily="50" charset="-128"/>
              </a:rPr>
              <a:t>(</a:t>
            </a:r>
            <a:r>
              <a:rPr lang="ja-JP" altLang="en-US" sz="1200" dirty="0" smtClean="0">
                <a:latin typeface="メイリオ" pitchFamily="50" charset="-128"/>
                <a:ea typeface="メイリオ" pitchFamily="50" charset="-128"/>
                <a:cs typeface="メイリオ" pitchFamily="50" charset="-128"/>
              </a:rPr>
              <a:t>再訂版</a:t>
            </a:r>
            <a:r>
              <a:rPr lang="en-US" altLang="ja-JP" sz="1200" dirty="0" smtClean="0">
                <a:latin typeface="メイリオ" pitchFamily="50" charset="-128"/>
                <a:ea typeface="メイリオ" pitchFamily="50" charset="-128"/>
                <a:cs typeface="メイリオ" pitchFamily="50" charset="-128"/>
              </a:rPr>
              <a:t>)</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latin typeface="メイリオ" pitchFamily="50" charset="-128"/>
                <a:ea typeface="メイリオ" pitchFamily="50" charset="-128"/>
                <a:cs typeface="メイリオ" pitchFamily="50" charset="-128"/>
              </a:rPr>
              <a:t>　　　　　　　　　　　　　　　　　　　　　　　　　　　　　　　　　　　　　　　</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latin typeface="メイリオ" pitchFamily="50" charset="-128"/>
                <a:ea typeface="メイリオ" pitchFamily="50" charset="-128"/>
                <a:cs typeface="メイリオ" pitchFamily="50" charset="-128"/>
              </a:rPr>
              <a:t>　　　　　　　　　　　　　　</a:t>
            </a: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3" t="17646" r="1351" b="3882"/>
          <a:stretch/>
        </p:blipFill>
        <p:spPr bwMode="auto">
          <a:xfrm>
            <a:off x="539552" y="2296620"/>
            <a:ext cx="4176464" cy="144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861" y="4149080"/>
            <a:ext cx="6445581" cy="22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28</a:t>
            </a:fld>
            <a:endParaRPr lang="en-US" altLang="ja-JP" dirty="0">
              <a:solidFill>
                <a:srgbClr val="898989"/>
              </a:solidFill>
            </a:endParaRPr>
          </a:p>
        </p:txBody>
      </p:sp>
      <p:sp>
        <p:nvSpPr>
          <p:cNvPr id="12" name="正方形/長方形 11"/>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3729508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Picture 9"/>
          <p:cNvSpPr>
            <a:spLocks noChangeAspect="1" noChangeArrowheads="1"/>
          </p:cNvSpPr>
          <p:nvPr/>
        </p:nvSpPr>
        <p:spPr bwMode="auto">
          <a:xfrm>
            <a:off x="2487613" y="1323975"/>
            <a:ext cx="443547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1" name="正方形/長方形 10"/>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cxnSp>
        <p:nvCxnSpPr>
          <p:cNvPr id="9" name="直線矢印コネクタ 8"/>
          <p:cNvCxnSpPr/>
          <p:nvPr/>
        </p:nvCxnSpPr>
        <p:spPr>
          <a:xfrm flipV="1">
            <a:off x="5726113" y="4929188"/>
            <a:ext cx="279400" cy="96837"/>
          </a:xfrm>
          <a:prstGeom prst="straightConnector1">
            <a:avLst/>
          </a:prstGeom>
          <a:ln>
            <a:solidFill>
              <a:srgbClr val="66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102" name="グループ化 11"/>
          <p:cNvGrpSpPr>
            <a:grpSpLocks/>
          </p:cNvGrpSpPr>
          <p:nvPr/>
        </p:nvGrpSpPr>
        <p:grpSpPr bwMode="auto">
          <a:xfrm>
            <a:off x="6350" y="1484313"/>
            <a:ext cx="9145588" cy="4868862"/>
            <a:chOff x="-1128688" y="1349350"/>
            <a:chExt cx="10274300" cy="5508650"/>
          </a:xfrm>
        </p:grpSpPr>
        <p:pic>
          <p:nvPicPr>
            <p:cNvPr id="4135" name="図 12"/>
            <p:cNvPicPr>
              <a:picLocks noChangeAspect="1"/>
            </p:cNvPicPr>
            <p:nvPr/>
          </p:nvPicPr>
          <p:blipFill>
            <a:blip r:embed="rId2">
              <a:extLst>
                <a:ext uri="{28A0092B-C50C-407E-A947-70E740481C1C}">
                  <a14:useLocalDpi xmlns:a14="http://schemas.microsoft.com/office/drawing/2010/main" val="0"/>
                </a:ext>
              </a:extLst>
            </a:blip>
            <a:srcRect l="38953" t="46416" b="4256"/>
            <a:stretch>
              <a:fillRect/>
            </a:stretch>
          </p:blipFill>
          <p:spPr bwMode="auto">
            <a:xfrm>
              <a:off x="-1128688" y="3670300"/>
              <a:ext cx="5582172"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 name="図 13"/>
            <p:cNvPicPr>
              <a:picLocks noChangeAspect="1"/>
            </p:cNvPicPr>
            <p:nvPr/>
          </p:nvPicPr>
          <p:blipFill>
            <a:blip r:embed="rId3">
              <a:extLst>
                <a:ext uri="{28A0092B-C50C-407E-A947-70E740481C1C}">
                  <a14:useLocalDpi xmlns:a14="http://schemas.microsoft.com/office/drawing/2010/main" val="0"/>
                </a:ext>
              </a:extLst>
            </a:blip>
            <a:srcRect l="27081" t="3789" r="9723" b="10963"/>
            <a:stretch>
              <a:fillRect/>
            </a:stretch>
          </p:blipFill>
          <p:spPr bwMode="auto">
            <a:xfrm>
              <a:off x="3367112" y="1349350"/>
              <a:ext cx="5778500" cy="55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テキスト ボックス 20"/>
          <p:cNvSpPr txBox="1"/>
          <p:nvPr/>
        </p:nvSpPr>
        <p:spPr>
          <a:xfrm>
            <a:off x="7248705" y="4987915"/>
            <a:ext cx="705321" cy="169277"/>
          </a:xfrm>
          <a:prstGeom prst="rect">
            <a:avLst/>
          </a:prstGeom>
          <a:solidFill>
            <a:schemeClr val="bg1">
              <a:alpha val="60000"/>
            </a:schemeClr>
          </a:solidFill>
        </p:spPr>
        <p:txBody>
          <a:bodyPr wrap="none" lIns="0" tIns="0" rIns="0" bIns="0" anchor="ctr" anchorCtr="0">
            <a:spAutoFit/>
          </a:bodyPr>
          <a:lstStyle/>
          <a:p>
            <a:pPr algn="ctr">
              <a:defRPr/>
            </a:pPr>
            <a:r>
              <a:rPr lang="ja-JP" altLang="en-US" sz="1100" b="1" dirty="0">
                <a:solidFill>
                  <a:srgbClr val="D965CB"/>
                </a:solidFill>
                <a:latin typeface="Meiryo UI" panose="020B0604030504040204" pitchFamily="50" charset="-128"/>
                <a:ea typeface="Meiryo UI" panose="020B0604030504040204" pitchFamily="50" charset="-128"/>
                <a:cs typeface="Meiryo UI" panose="020B0604030504040204" pitchFamily="50" charset="-128"/>
              </a:rPr>
              <a:t>航路沿護岸</a:t>
            </a:r>
            <a:endParaRPr lang="en-US" altLang="ja-JP" sz="1100" b="1" dirty="0">
              <a:solidFill>
                <a:srgbClr val="D965CB"/>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p:cNvCxnSpPr/>
          <p:nvPr/>
        </p:nvCxnSpPr>
        <p:spPr>
          <a:xfrm>
            <a:off x="7997825" y="4873625"/>
            <a:ext cx="20638" cy="288925"/>
          </a:xfrm>
          <a:prstGeom prst="line">
            <a:avLst/>
          </a:prstGeom>
          <a:ln w="31750">
            <a:solidFill>
              <a:srgbClr val="D965CB"/>
            </a:solidFill>
          </a:ln>
        </p:spPr>
        <p:style>
          <a:lnRef idx="1">
            <a:schemeClr val="accent1"/>
          </a:lnRef>
          <a:fillRef idx="0">
            <a:schemeClr val="accent1"/>
          </a:fillRef>
          <a:effectRef idx="0">
            <a:schemeClr val="accent1"/>
          </a:effectRef>
          <a:fontRef idx="minor">
            <a:schemeClr val="tx1"/>
          </a:fontRef>
        </p:style>
      </p:cxnSp>
      <p:sp>
        <p:nvSpPr>
          <p:cNvPr id="23" name="フリーフォーム 22"/>
          <p:cNvSpPr/>
          <p:nvPr/>
        </p:nvSpPr>
        <p:spPr>
          <a:xfrm>
            <a:off x="7743825" y="2902744"/>
            <a:ext cx="426215" cy="2526476"/>
          </a:xfrm>
          <a:custGeom>
            <a:avLst/>
            <a:gdLst>
              <a:gd name="connsiteX0" fmla="*/ 0 w 576125"/>
              <a:gd name="connsiteY0" fmla="*/ 68712 h 2526492"/>
              <a:gd name="connsiteX1" fmla="*/ 105711 w 576125"/>
              <a:gd name="connsiteY1" fmla="*/ 0 h 2526492"/>
              <a:gd name="connsiteX2" fmla="*/ 465128 w 576125"/>
              <a:gd name="connsiteY2" fmla="*/ 607838 h 2526492"/>
              <a:gd name="connsiteX3" fmla="*/ 512698 w 576125"/>
              <a:gd name="connsiteY3" fmla="*/ 1902797 h 2526492"/>
              <a:gd name="connsiteX4" fmla="*/ 576125 w 576125"/>
              <a:gd name="connsiteY4" fmla="*/ 2457780 h 2526492"/>
              <a:gd name="connsiteX5" fmla="*/ 512698 w 576125"/>
              <a:gd name="connsiteY5" fmla="*/ 2526492 h 2526492"/>
              <a:gd name="connsiteX6" fmla="*/ 428129 w 576125"/>
              <a:gd name="connsiteY6" fmla="*/ 1902797 h 2526492"/>
              <a:gd name="connsiteX7" fmla="*/ 385845 w 576125"/>
              <a:gd name="connsiteY7" fmla="*/ 713549 h 2526492"/>
              <a:gd name="connsiteX8" fmla="*/ 317133 w 576125"/>
              <a:gd name="connsiteY8" fmla="*/ 565553 h 2526492"/>
              <a:gd name="connsiteX9" fmla="*/ 0 w 576125"/>
              <a:gd name="connsiteY9" fmla="*/ 68712 h 2526492"/>
              <a:gd name="connsiteX0" fmla="*/ 0 w 576125"/>
              <a:gd name="connsiteY0" fmla="*/ 68712 h 2526492"/>
              <a:gd name="connsiteX1" fmla="*/ 105711 w 576125"/>
              <a:gd name="connsiteY1" fmla="*/ 0 h 2526492"/>
              <a:gd name="connsiteX2" fmla="*/ 465128 w 576125"/>
              <a:gd name="connsiteY2" fmla="*/ 607838 h 2526492"/>
              <a:gd name="connsiteX3" fmla="*/ 512698 w 576125"/>
              <a:gd name="connsiteY3" fmla="*/ 1902797 h 2526492"/>
              <a:gd name="connsiteX4" fmla="*/ 576125 w 576125"/>
              <a:gd name="connsiteY4" fmla="*/ 2457780 h 2526492"/>
              <a:gd name="connsiteX5" fmla="*/ 512698 w 576125"/>
              <a:gd name="connsiteY5" fmla="*/ 2526492 h 2526492"/>
              <a:gd name="connsiteX6" fmla="*/ 428129 w 576125"/>
              <a:gd name="connsiteY6" fmla="*/ 1902797 h 2526492"/>
              <a:gd name="connsiteX7" fmla="*/ 341395 w 576125"/>
              <a:gd name="connsiteY7" fmla="*/ 726249 h 2526492"/>
              <a:gd name="connsiteX8" fmla="*/ 317133 w 576125"/>
              <a:gd name="connsiteY8" fmla="*/ 565553 h 2526492"/>
              <a:gd name="connsiteX9" fmla="*/ 0 w 576125"/>
              <a:gd name="connsiteY9" fmla="*/ 68712 h 2526492"/>
              <a:gd name="connsiteX0" fmla="*/ 0 w 576125"/>
              <a:gd name="connsiteY0" fmla="*/ 68712 h 2526492"/>
              <a:gd name="connsiteX1" fmla="*/ 105711 w 576125"/>
              <a:gd name="connsiteY1" fmla="*/ 0 h 2526492"/>
              <a:gd name="connsiteX2" fmla="*/ 465128 w 576125"/>
              <a:gd name="connsiteY2" fmla="*/ 607838 h 2526492"/>
              <a:gd name="connsiteX3" fmla="*/ 512698 w 576125"/>
              <a:gd name="connsiteY3" fmla="*/ 1902797 h 2526492"/>
              <a:gd name="connsiteX4" fmla="*/ 576125 w 576125"/>
              <a:gd name="connsiteY4" fmla="*/ 2457780 h 2526492"/>
              <a:gd name="connsiteX5" fmla="*/ 512698 w 576125"/>
              <a:gd name="connsiteY5" fmla="*/ 2526492 h 2526492"/>
              <a:gd name="connsiteX6" fmla="*/ 428129 w 576125"/>
              <a:gd name="connsiteY6" fmla="*/ 1902797 h 2526492"/>
              <a:gd name="connsiteX7" fmla="*/ 341395 w 576125"/>
              <a:gd name="connsiteY7" fmla="*/ 726249 h 2526492"/>
              <a:gd name="connsiteX8" fmla="*/ 291733 w 576125"/>
              <a:gd name="connsiteY8" fmla="*/ 565553 h 2526492"/>
              <a:gd name="connsiteX9" fmla="*/ 0 w 576125"/>
              <a:gd name="connsiteY9" fmla="*/ 68712 h 2526492"/>
              <a:gd name="connsiteX0" fmla="*/ 0 w 576125"/>
              <a:gd name="connsiteY0" fmla="*/ 68712 h 2526492"/>
              <a:gd name="connsiteX1" fmla="*/ 105711 w 576125"/>
              <a:gd name="connsiteY1" fmla="*/ 0 h 2526492"/>
              <a:gd name="connsiteX2" fmla="*/ 465128 w 576125"/>
              <a:gd name="connsiteY2" fmla="*/ 607838 h 2526492"/>
              <a:gd name="connsiteX3" fmla="*/ 512698 w 576125"/>
              <a:gd name="connsiteY3" fmla="*/ 1902797 h 2526492"/>
              <a:gd name="connsiteX4" fmla="*/ 576125 w 576125"/>
              <a:gd name="connsiteY4" fmla="*/ 2457780 h 2526492"/>
              <a:gd name="connsiteX5" fmla="*/ 512698 w 576125"/>
              <a:gd name="connsiteY5" fmla="*/ 2526492 h 2526492"/>
              <a:gd name="connsiteX6" fmla="*/ 301129 w 576125"/>
              <a:gd name="connsiteY6" fmla="*/ 1826597 h 2526492"/>
              <a:gd name="connsiteX7" fmla="*/ 341395 w 576125"/>
              <a:gd name="connsiteY7" fmla="*/ 726249 h 2526492"/>
              <a:gd name="connsiteX8" fmla="*/ 291733 w 576125"/>
              <a:gd name="connsiteY8" fmla="*/ 565553 h 2526492"/>
              <a:gd name="connsiteX9" fmla="*/ 0 w 576125"/>
              <a:gd name="connsiteY9" fmla="*/ 68712 h 2526492"/>
              <a:gd name="connsiteX0" fmla="*/ 0 w 576125"/>
              <a:gd name="connsiteY0" fmla="*/ 68712 h 2526492"/>
              <a:gd name="connsiteX1" fmla="*/ 105711 w 576125"/>
              <a:gd name="connsiteY1" fmla="*/ 0 h 2526492"/>
              <a:gd name="connsiteX2" fmla="*/ 465128 w 576125"/>
              <a:gd name="connsiteY2" fmla="*/ 607838 h 2526492"/>
              <a:gd name="connsiteX3" fmla="*/ 392048 w 576125"/>
              <a:gd name="connsiteY3" fmla="*/ 1851997 h 2526492"/>
              <a:gd name="connsiteX4" fmla="*/ 576125 w 576125"/>
              <a:gd name="connsiteY4" fmla="*/ 2457780 h 2526492"/>
              <a:gd name="connsiteX5" fmla="*/ 512698 w 576125"/>
              <a:gd name="connsiteY5" fmla="*/ 2526492 h 2526492"/>
              <a:gd name="connsiteX6" fmla="*/ 301129 w 576125"/>
              <a:gd name="connsiteY6" fmla="*/ 1826597 h 2526492"/>
              <a:gd name="connsiteX7" fmla="*/ 341395 w 576125"/>
              <a:gd name="connsiteY7" fmla="*/ 726249 h 2526492"/>
              <a:gd name="connsiteX8" fmla="*/ 291733 w 576125"/>
              <a:gd name="connsiteY8" fmla="*/ 565553 h 2526492"/>
              <a:gd name="connsiteX9" fmla="*/ 0 w 576125"/>
              <a:gd name="connsiteY9" fmla="*/ 68712 h 2526492"/>
              <a:gd name="connsiteX0" fmla="*/ 0 w 576125"/>
              <a:gd name="connsiteY0" fmla="*/ 68712 h 2482042"/>
              <a:gd name="connsiteX1" fmla="*/ 105711 w 576125"/>
              <a:gd name="connsiteY1" fmla="*/ 0 h 2482042"/>
              <a:gd name="connsiteX2" fmla="*/ 465128 w 576125"/>
              <a:gd name="connsiteY2" fmla="*/ 607838 h 2482042"/>
              <a:gd name="connsiteX3" fmla="*/ 392048 w 576125"/>
              <a:gd name="connsiteY3" fmla="*/ 1851997 h 2482042"/>
              <a:gd name="connsiteX4" fmla="*/ 576125 w 576125"/>
              <a:gd name="connsiteY4" fmla="*/ 2457780 h 2482042"/>
              <a:gd name="connsiteX5" fmla="*/ 322198 w 576125"/>
              <a:gd name="connsiteY5" fmla="*/ 2482042 h 2482042"/>
              <a:gd name="connsiteX6" fmla="*/ 301129 w 576125"/>
              <a:gd name="connsiteY6" fmla="*/ 1826597 h 2482042"/>
              <a:gd name="connsiteX7" fmla="*/ 341395 w 576125"/>
              <a:gd name="connsiteY7" fmla="*/ 726249 h 2482042"/>
              <a:gd name="connsiteX8" fmla="*/ 291733 w 576125"/>
              <a:gd name="connsiteY8" fmla="*/ 565553 h 2482042"/>
              <a:gd name="connsiteX9" fmla="*/ 0 w 576125"/>
              <a:gd name="connsiteY9" fmla="*/ 68712 h 2482042"/>
              <a:gd name="connsiteX0" fmla="*/ 0 w 465128"/>
              <a:gd name="connsiteY0" fmla="*/ 68712 h 2482042"/>
              <a:gd name="connsiteX1" fmla="*/ 105711 w 465128"/>
              <a:gd name="connsiteY1" fmla="*/ 0 h 2482042"/>
              <a:gd name="connsiteX2" fmla="*/ 465128 w 465128"/>
              <a:gd name="connsiteY2" fmla="*/ 607838 h 2482042"/>
              <a:gd name="connsiteX3" fmla="*/ 392048 w 465128"/>
              <a:gd name="connsiteY3" fmla="*/ 1851997 h 2482042"/>
              <a:gd name="connsiteX4" fmla="*/ 430075 w 465128"/>
              <a:gd name="connsiteY4" fmla="*/ 2451430 h 2482042"/>
              <a:gd name="connsiteX5" fmla="*/ 322198 w 465128"/>
              <a:gd name="connsiteY5" fmla="*/ 2482042 h 2482042"/>
              <a:gd name="connsiteX6" fmla="*/ 301129 w 465128"/>
              <a:gd name="connsiteY6" fmla="*/ 1826597 h 2482042"/>
              <a:gd name="connsiteX7" fmla="*/ 341395 w 465128"/>
              <a:gd name="connsiteY7" fmla="*/ 726249 h 2482042"/>
              <a:gd name="connsiteX8" fmla="*/ 291733 w 465128"/>
              <a:gd name="connsiteY8" fmla="*/ 565553 h 2482042"/>
              <a:gd name="connsiteX9" fmla="*/ 0 w 465128"/>
              <a:gd name="connsiteY9" fmla="*/ 68712 h 2482042"/>
              <a:gd name="connsiteX0" fmla="*/ 0 w 452428"/>
              <a:gd name="connsiteY0" fmla="*/ 30612 h 2482042"/>
              <a:gd name="connsiteX1" fmla="*/ 93011 w 452428"/>
              <a:gd name="connsiteY1" fmla="*/ 0 h 2482042"/>
              <a:gd name="connsiteX2" fmla="*/ 452428 w 452428"/>
              <a:gd name="connsiteY2" fmla="*/ 607838 h 2482042"/>
              <a:gd name="connsiteX3" fmla="*/ 379348 w 452428"/>
              <a:gd name="connsiteY3" fmla="*/ 1851997 h 2482042"/>
              <a:gd name="connsiteX4" fmla="*/ 417375 w 452428"/>
              <a:gd name="connsiteY4" fmla="*/ 2451430 h 2482042"/>
              <a:gd name="connsiteX5" fmla="*/ 309498 w 452428"/>
              <a:gd name="connsiteY5" fmla="*/ 2482042 h 2482042"/>
              <a:gd name="connsiteX6" fmla="*/ 288429 w 452428"/>
              <a:gd name="connsiteY6" fmla="*/ 1826597 h 2482042"/>
              <a:gd name="connsiteX7" fmla="*/ 328695 w 452428"/>
              <a:gd name="connsiteY7" fmla="*/ 726249 h 2482042"/>
              <a:gd name="connsiteX8" fmla="*/ 279033 w 452428"/>
              <a:gd name="connsiteY8" fmla="*/ 565553 h 2482042"/>
              <a:gd name="connsiteX9" fmla="*/ 0 w 452428"/>
              <a:gd name="connsiteY9" fmla="*/ 30612 h 2482042"/>
              <a:gd name="connsiteX0" fmla="*/ 0 w 452428"/>
              <a:gd name="connsiteY0" fmla="*/ 30612 h 2482042"/>
              <a:gd name="connsiteX1" fmla="*/ 93011 w 452428"/>
              <a:gd name="connsiteY1" fmla="*/ 0 h 2482042"/>
              <a:gd name="connsiteX2" fmla="*/ 452428 w 452428"/>
              <a:gd name="connsiteY2" fmla="*/ 607838 h 2482042"/>
              <a:gd name="connsiteX3" fmla="*/ 379348 w 452428"/>
              <a:gd name="connsiteY3" fmla="*/ 1851997 h 2482042"/>
              <a:gd name="connsiteX4" fmla="*/ 417375 w 452428"/>
              <a:gd name="connsiteY4" fmla="*/ 2451430 h 2482042"/>
              <a:gd name="connsiteX5" fmla="*/ 309498 w 452428"/>
              <a:gd name="connsiteY5" fmla="*/ 2482042 h 2482042"/>
              <a:gd name="connsiteX6" fmla="*/ 288429 w 452428"/>
              <a:gd name="connsiteY6" fmla="*/ 1826597 h 2482042"/>
              <a:gd name="connsiteX7" fmla="*/ 354095 w 452428"/>
              <a:gd name="connsiteY7" fmla="*/ 700849 h 2482042"/>
              <a:gd name="connsiteX8" fmla="*/ 279033 w 452428"/>
              <a:gd name="connsiteY8" fmla="*/ 565553 h 2482042"/>
              <a:gd name="connsiteX9" fmla="*/ 0 w 452428"/>
              <a:gd name="connsiteY9" fmla="*/ 30612 h 2482042"/>
              <a:gd name="connsiteX0" fmla="*/ 0 w 452428"/>
              <a:gd name="connsiteY0" fmla="*/ 49662 h 2501092"/>
              <a:gd name="connsiteX1" fmla="*/ 105711 w 452428"/>
              <a:gd name="connsiteY1" fmla="*/ 0 h 2501092"/>
              <a:gd name="connsiteX2" fmla="*/ 452428 w 452428"/>
              <a:gd name="connsiteY2" fmla="*/ 626888 h 2501092"/>
              <a:gd name="connsiteX3" fmla="*/ 379348 w 452428"/>
              <a:gd name="connsiteY3" fmla="*/ 1871047 h 2501092"/>
              <a:gd name="connsiteX4" fmla="*/ 417375 w 452428"/>
              <a:gd name="connsiteY4" fmla="*/ 2470480 h 2501092"/>
              <a:gd name="connsiteX5" fmla="*/ 309498 w 452428"/>
              <a:gd name="connsiteY5" fmla="*/ 2501092 h 2501092"/>
              <a:gd name="connsiteX6" fmla="*/ 288429 w 452428"/>
              <a:gd name="connsiteY6" fmla="*/ 1845647 h 2501092"/>
              <a:gd name="connsiteX7" fmla="*/ 354095 w 452428"/>
              <a:gd name="connsiteY7" fmla="*/ 719899 h 2501092"/>
              <a:gd name="connsiteX8" fmla="*/ 279033 w 452428"/>
              <a:gd name="connsiteY8" fmla="*/ 584603 h 2501092"/>
              <a:gd name="connsiteX9" fmla="*/ 0 w 452428"/>
              <a:gd name="connsiteY9" fmla="*/ 49662 h 2501092"/>
              <a:gd name="connsiteX0" fmla="*/ 0 w 452428"/>
              <a:gd name="connsiteY0" fmla="*/ 49662 h 2501092"/>
              <a:gd name="connsiteX1" fmla="*/ 105711 w 452428"/>
              <a:gd name="connsiteY1" fmla="*/ 0 h 2501092"/>
              <a:gd name="connsiteX2" fmla="*/ 452428 w 452428"/>
              <a:gd name="connsiteY2" fmla="*/ 626888 h 2501092"/>
              <a:gd name="connsiteX3" fmla="*/ 379348 w 452428"/>
              <a:gd name="connsiteY3" fmla="*/ 1871047 h 2501092"/>
              <a:gd name="connsiteX4" fmla="*/ 417375 w 452428"/>
              <a:gd name="connsiteY4" fmla="*/ 2470480 h 2501092"/>
              <a:gd name="connsiteX5" fmla="*/ 309498 w 452428"/>
              <a:gd name="connsiteY5" fmla="*/ 2501092 h 2501092"/>
              <a:gd name="connsiteX6" fmla="*/ 288429 w 452428"/>
              <a:gd name="connsiteY6" fmla="*/ 1845647 h 2501092"/>
              <a:gd name="connsiteX7" fmla="*/ 328695 w 452428"/>
              <a:gd name="connsiteY7" fmla="*/ 738949 h 2501092"/>
              <a:gd name="connsiteX8" fmla="*/ 279033 w 452428"/>
              <a:gd name="connsiteY8" fmla="*/ 584603 h 2501092"/>
              <a:gd name="connsiteX9" fmla="*/ 0 w 452428"/>
              <a:gd name="connsiteY9" fmla="*/ 49662 h 2501092"/>
              <a:gd name="connsiteX0" fmla="*/ 0 w 433378"/>
              <a:gd name="connsiteY0" fmla="*/ 49662 h 2501092"/>
              <a:gd name="connsiteX1" fmla="*/ 105711 w 433378"/>
              <a:gd name="connsiteY1" fmla="*/ 0 h 2501092"/>
              <a:gd name="connsiteX2" fmla="*/ 433378 w 433378"/>
              <a:gd name="connsiteY2" fmla="*/ 639588 h 2501092"/>
              <a:gd name="connsiteX3" fmla="*/ 379348 w 433378"/>
              <a:gd name="connsiteY3" fmla="*/ 1871047 h 2501092"/>
              <a:gd name="connsiteX4" fmla="*/ 417375 w 433378"/>
              <a:gd name="connsiteY4" fmla="*/ 2470480 h 2501092"/>
              <a:gd name="connsiteX5" fmla="*/ 309498 w 433378"/>
              <a:gd name="connsiteY5" fmla="*/ 2501092 h 2501092"/>
              <a:gd name="connsiteX6" fmla="*/ 288429 w 433378"/>
              <a:gd name="connsiteY6" fmla="*/ 1845647 h 2501092"/>
              <a:gd name="connsiteX7" fmla="*/ 328695 w 433378"/>
              <a:gd name="connsiteY7" fmla="*/ 738949 h 2501092"/>
              <a:gd name="connsiteX8" fmla="*/ 279033 w 433378"/>
              <a:gd name="connsiteY8" fmla="*/ 584603 h 2501092"/>
              <a:gd name="connsiteX9" fmla="*/ 0 w 433378"/>
              <a:gd name="connsiteY9" fmla="*/ 49662 h 2501092"/>
              <a:gd name="connsiteX0" fmla="*/ 0 w 426224"/>
              <a:gd name="connsiteY0" fmla="*/ 49662 h 2501092"/>
              <a:gd name="connsiteX1" fmla="*/ 105711 w 426224"/>
              <a:gd name="connsiteY1" fmla="*/ 0 h 2501092"/>
              <a:gd name="connsiteX2" fmla="*/ 426224 w 426224"/>
              <a:gd name="connsiteY2" fmla="*/ 610816 h 2501092"/>
              <a:gd name="connsiteX3" fmla="*/ 379348 w 426224"/>
              <a:gd name="connsiteY3" fmla="*/ 1871047 h 2501092"/>
              <a:gd name="connsiteX4" fmla="*/ 417375 w 426224"/>
              <a:gd name="connsiteY4" fmla="*/ 2470480 h 2501092"/>
              <a:gd name="connsiteX5" fmla="*/ 309498 w 426224"/>
              <a:gd name="connsiteY5" fmla="*/ 2501092 h 2501092"/>
              <a:gd name="connsiteX6" fmla="*/ 288429 w 426224"/>
              <a:gd name="connsiteY6" fmla="*/ 1845647 h 2501092"/>
              <a:gd name="connsiteX7" fmla="*/ 328695 w 426224"/>
              <a:gd name="connsiteY7" fmla="*/ 738949 h 2501092"/>
              <a:gd name="connsiteX8" fmla="*/ 279033 w 426224"/>
              <a:gd name="connsiteY8" fmla="*/ 584603 h 2501092"/>
              <a:gd name="connsiteX9" fmla="*/ 0 w 426224"/>
              <a:gd name="connsiteY9" fmla="*/ 49662 h 2501092"/>
              <a:gd name="connsiteX0" fmla="*/ 0 w 426224"/>
              <a:gd name="connsiteY0" fmla="*/ 49662 h 2501092"/>
              <a:gd name="connsiteX1" fmla="*/ 105711 w 426224"/>
              <a:gd name="connsiteY1" fmla="*/ 0 h 2501092"/>
              <a:gd name="connsiteX2" fmla="*/ 426224 w 426224"/>
              <a:gd name="connsiteY2" fmla="*/ 610816 h 2501092"/>
              <a:gd name="connsiteX3" fmla="*/ 379348 w 426224"/>
              <a:gd name="connsiteY3" fmla="*/ 1871047 h 2501092"/>
              <a:gd name="connsiteX4" fmla="*/ 417375 w 426224"/>
              <a:gd name="connsiteY4" fmla="*/ 2470480 h 2501092"/>
              <a:gd name="connsiteX5" fmla="*/ 309498 w 426224"/>
              <a:gd name="connsiteY5" fmla="*/ 2501092 h 2501092"/>
              <a:gd name="connsiteX6" fmla="*/ 278897 w 426224"/>
              <a:gd name="connsiteY6" fmla="*/ 1845051 h 2501092"/>
              <a:gd name="connsiteX7" fmla="*/ 328695 w 426224"/>
              <a:gd name="connsiteY7" fmla="*/ 738949 h 2501092"/>
              <a:gd name="connsiteX8" fmla="*/ 279033 w 426224"/>
              <a:gd name="connsiteY8" fmla="*/ 584603 h 2501092"/>
              <a:gd name="connsiteX9" fmla="*/ 0 w 426224"/>
              <a:gd name="connsiteY9" fmla="*/ 49662 h 2501092"/>
              <a:gd name="connsiteX0" fmla="*/ 0 w 426224"/>
              <a:gd name="connsiteY0" fmla="*/ 49662 h 2509806"/>
              <a:gd name="connsiteX1" fmla="*/ 105711 w 426224"/>
              <a:gd name="connsiteY1" fmla="*/ 0 h 2509806"/>
              <a:gd name="connsiteX2" fmla="*/ 426224 w 426224"/>
              <a:gd name="connsiteY2" fmla="*/ 610816 h 2509806"/>
              <a:gd name="connsiteX3" fmla="*/ 379348 w 426224"/>
              <a:gd name="connsiteY3" fmla="*/ 1871047 h 2509806"/>
              <a:gd name="connsiteX4" fmla="*/ 417375 w 426224"/>
              <a:gd name="connsiteY4" fmla="*/ 2470480 h 2509806"/>
              <a:gd name="connsiteX5" fmla="*/ 307109 w 426224"/>
              <a:gd name="connsiteY5" fmla="*/ 2509806 h 2509806"/>
              <a:gd name="connsiteX6" fmla="*/ 278897 w 426224"/>
              <a:gd name="connsiteY6" fmla="*/ 1845051 h 2509806"/>
              <a:gd name="connsiteX7" fmla="*/ 328695 w 426224"/>
              <a:gd name="connsiteY7" fmla="*/ 738949 h 2509806"/>
              <a:gd name="connsiteX8" fmla="*/ 279033 w 426224"/>
              <a:gd name="connsiteY8" fmla="*/ 584603 h 2509806"/>
              <a:gd name="connsiteX9" fmla="*/ 0 w 426224"/>
              <a:gd name="connsiteY9" fmla="*/ 49662 h 2509806"/>
              <a:gd name="connsiteX0" fmla="*/ 0 w 426224"/>
              <a:gd name="connsiteY0" fmla="*/ 49662 h 2509806"/>
              <a:gd name="connsiteX1" fmla="*/ 105711 w 426224"/>
              <a:gd name="connsiteY1" fmla="*/ 0 h 2509806"/>
              <a:gd name="connsiteX2" fmla="*/ 426224 w 426224"/>
              <a:gd name="connsiteY2" fmla="*/ 610816 h 2509806"/>
              <a:gd name="connsiteX3" fmla="*/ 379348 w 426224"/>
              <a:gd name="connsiteY3" fmla="*/ 1871047 h 2509806"/>
              <a:gd name="connsiteX4" fmla="*/ 388791 w 426224"/>
              <a:gd name="connsiteY4" fmla="*/ 2469682 h 2509806"/>
              <a:gd name="connsiteX5" fmla="*/ 307109 w 426224"/>
              <a:gd name="connsiteY5" fmla="*/ 2509806 h 2509806"/>
              <a:gd name="connsiteX6" fmla="*/ 278897 w 426224"/>
              <a:gd name="connsiteY6" fmla="*/ 1845051 h 2509806"/>
              <a:gd name="connsiteX7" fmla="*/ 328695 w 426224"/>
              <a:gd name="connsiteY7" fmla="*/ 738949 h 2509806"/>
              <a:gd name="connsiteX8" fmla="*/ 279033 w 426224"/>
              <a:gd name="connsiteY8" fmla="*/ 584603 h 2509806"/>
              <a:gd name="connsiteX9" fmla="*/ 0 w 426224"/>
              <a:gd name="connsiteY9" fmla="*/ 49662 h 2509806"/>
              <a:gd name="connsiteX0" fmla="*/ 0 w 426224"/>
              <a:gd name="connsiteY0" fmla="*/ 49662 h 2509806"/>
              <a:gd name="connsiteX1" fmla="*/ 105711 w 426224"/>
              <a:gd name="connsiteY1" fmla="*/ 0 h 2509806"/>
              <a:gd name="connsiteX2" fmla="*/ 426224 w 426224"/>
              <a:gd name="connsiteY2" fmla="*/ 610816 h 2509806"/>
              <a:gd name="connsiteX3" fmla="*/ 379348 w 426224"/>
              <a:gd name="connsiteY3" fmla="*/ 1871047 h 2509806"/>
              <a:gd name="connsiteX4" fmla="*/ 403069 w 426224"/>
              <a:gd name="connsiteY4" fmla="*/ 2426036 h 2509806"/>
              <a:gd name="connsiteX5" fmla="*/ 307109 w 426224"/>
              <a:gd name="connsiteY5" fmla="*/ 2509806 h 2509806"/>
              <a:gd name="connsiteX6" fmla="*/ 278897 w 426224"/>
              <a:gd name="connsiteY6" fmla="*/ 1845051 h 2509806"/>
              <a:gd name="connsiteX7" fmla="*/ 328695 w 426224"/>
              <a:gd name="connsiteY7" fmla="*/ 738949 h 2509806"/>
              <a:gd name="connsiteX8" fmla="*/ 279033 w 426224"/>
              <a:gd name="connsiteY8" fmla="*/ 584603 h 2509806"/>
              <a:gd name="connsiteX9" fmla="*/ 0 w 426224"/>
              <a:gd name="connsiteY9" fmla="*/ 49662 h 2509806"/>
              <a:gd name="connsiteX0" fmla="*/ 0 w 426224"/>
              <a:gd name="connsiteY0" fmla="*/ 49662 h 2523279"/>
              <a:gd name="connsiteX1" fmla="*/ 105711 w 426224"/>
              <a:gd name="connsiteY1" fmla="*/ 0 h 2523279"/>
              <a:gd name="connsiteX2" fmla="*/ 426224 w 426224"/>
              <a:gd name="connsiteY2" fmla="*/ 610816 h 2523279"/>
              <a:gd name="connsiteX3" fmla="*/ 379348 w 426224"/>
              <a:gd name="connsiteY3" fmla="*/ 1871047 h 2523279"/>
              <a:gd name="connsiteX4" fmla="*/ 403069 w 426224"/>
              <a:gd name="connsiteY4" fmla="*/ 2426036 h 2523279"/>
              <a:gd name="connsiteX5" fmla="*/ 309484 w 426224"/>
              <a:gd name="connsiteY5" fmla="*/ 2523279 h 2523279"/>
              <a:gd name="connsiteX6" fmla="*/ 278897 w 426224"/>
              <a:gd name="connsiteY6" fmla="*/ 1845051 h 2523279"/>
              <a:gd name="connsiteX7" fmla="*/ 328695 w 426224"/>
              <a:gd name="connsiteY7" fmla="*/ 738949 h 2523279"/>
              <a:gd name="connsiteX8" fmla="*/ 279033 w 426224"/>
              <a:gd name="connsiteY8" fmla="*/ 584603 h 2523279"/>
              <a:gd name="connsiteX9" fmla="*/ 0 w 426224"/>
              <a:gd name="connsiteY9" fmla="*/ 49662 h 2523279"/>
              <a:gd name="connsiteX0" fmla="*/ 0 w 426224"/>
              <a:gd name="connsiteY0" fmla="*/ 49662 h 2523279"/>
              <a:gd name="connsiteX1" fmla="*/ 105711 w 426224"/>
              <a:gd name="connsiteY1" fmla="*/ 0 h 2523279"/>
              <a:gd name="connsiteX2" fmla="*/ 426224 w 426224"/>
              <a:gd name="connsiteY2" fmla="*/ 610816 h 2523279"/>
              <a:gd name="connsiteX3" fmla="*/ 379348 w 426224"/>
              <a:gd name="connsiteY3" fmla="*/ 1871047 h 2523279"/>
              <a:gd name="connsiteX4" fmla="*/ 403069 w 426224"/>
              <a:gd name="connsiteY4" fmla="*/ 2426036 h 2523279"/>
              <a:gd name="connsiteX5" fmla="*/ 309484 w 426224"/>
              <a:gd name="connsiteY5" fmla="*/ 2523279 h 2523279"/>
              <a:gd name="connsiteX6" fmla="*/ 278897 w 426224"/>
              <a:gd name="connsiteY6" fmla="*/ 1845051 h 2523279"/>
              <a:gd name="connsiteX7" fmla="*/ 328695 w 426224"/>
              <a:gd name="connsiteY7" fmla="*/ 738949 h 2523279"/>
              <a:gd name="connsiteX8" fmla="*/ 324269 w 426224"/>
              <a:gd name="connsiteY8" fmla="*/ 584414 h 2523279"/>
              <a:gd name="connsiteX9" fmla="*/ 0 w 426224"/>
              <a:gd name="connsiteY9" fmla="*/ 49662 h 2523279"/>
              <a:gd name="connsiteX0" fmla="*/ 0 w 426224"/>
              <a:gd name="connsiteY0" fmla="*/ 49662 h 2523279"/>
              <a:gd name="connsiteX1" fmla="*/ 105711 w 426224"/>
              <a:gd name="connsiteY1" fmla="*/ 0 h 2523279"/>
              <a:gd name="connsiteX2" fmla="*/ 426224 w 426224"/>
              <a:gd name="connsiteY2" fmla="*/ 610816 h 2523279"/>
              <a:gd name="connsiteX3" fmla="*/ 379348 w 426224"/>
              <a:gd name="connsiteY3" fmla="*/ 1871047 h 2523279"/>
              <a:gd name="connsiteX4" fmla="*/ 403069 w 426224"/>
              <a:gd name="connsiteY4" fmla="*/ 2426036 h 2523279"/>
              <a:gd name="connsiteX5" fmla="*/ 309484 w 426224"/>
              <a:gd name="connsiteY5" fmla="*/ 2523279 h 2523279"/>
              <a:gd name="connsiteX6" fmla="*/ 278897 w 426224"/>
              <a:gd name="connsiteY6" fmla="*/ 1845051 h 2523279"/>
              <a:gd name="connsiteX7" fmla="*/ 328695 w 426224"/>
              <a:gd name="connsiteY7" fmla="*/ 738949 h 2523279"/>
              <a:gd name="connsiteX8" fmla="*/ 276638 w 426224"/>
              <a:gd name="connsiteY8" fmla="*/ 574703 h 2523279"/>
              <a:gd name="connsiteX9" fmla="*/ 0 w 426224"/>
              <a:gd name="connsiteY9" fmla="*/ 49662 h 2523279"/>
              <a:gd name="connsiteX0" fmla="*/ 0 w 403069"/>
              <a:gd name="connsiteY0" fmla="*/ 49662 h 2523279"/>
              <a:gd name="connsiteX1" fmla="*/ 105711 w 403069"/>
              <a:gd name="connsiteY1" fmla="*/ 0 h 2523279"/>
              <a:gd name="connsiteX2" fmla="*/ 392878 w 403069"/>
              <a:gd name="connsiteY2" fmla="*/ 617760 h 2523279"/>
              <a:gd name="connsiteX3" fmla="*/ 379348 w 403069"/>
              <a:gd name="connsiteY3" fmla="*/ 1871047 h 2523279"/>
              <a:gd name="connsiteX4" fmla="*/ 403069 w 403069"/>
              <a:gd name="connsiteY4" fmla="*/ 2426036 h 2523279"/>
              <a:gd name="connsiteX5" fmla="*/ 309484 w 403069"/>
              <a:gd name="connsiteY5" fmla="*/ 2523279 h 2523279"/>
              <a:gd name="connsiteX6" fmla="*/ 278897 w 403069"/>
              <a:gd name="connsiteY6" fmla="*/ 1845051 h 2523279"/>
              <a:gd name="connsiteX7" fmla="*/ 328695 w 403069"/>
              <a:gd name="connsiteY7" fmla="*/ 738949 h 2523279"/>
              <a:gd name="connsiteX8" fmla="*/ 276638 w 403069"/>
              <a:gd name="connsiteY8" fmla="*/ 574703 h 2523279"/>
              <a:gd name="connsiteX9" fmla="*/ 0 w 403069"/>
              <a:gd name="connsiteY9" fmla="*/ 49662 h 2523279"/>
              <a:gd name="connsiteX0" fmla="*/ 0 w 426205"/>
              <a:gd name="connsiteY0" fmla="*/ 49662 h 2523279"/>
              <a:gd name="connsiteX1" fmla="*/ 105711 w 426205"/>
              <a:gd name="connsiteY1" fmla="*/ 0 h 2523279"/>
              <a:gd name="connsiteX2" fmla="*/ 426205 w 426205"/>
              <a:gd name="connsiteY2" fmla="*/ 608039 h 2523279"/>
              <a:gd name="connsiteX3" fmla="*/ 379348 w 426205"/>
              <a:gd name="connsiteY3" fmla="*/ 1871047 h 2523279"/>
              <a:gd name="connsiteX4" fmla="*/ 403069 w 426205"/>
              <a:gd name="connsiteY4" fmla="*/ 2426036 h 2523279"/>
              <a:gd name="connsiteX5" fmla="*/ 309484 w 426205"/>
              <a:gd name="connsiteY5" fmla="*/ 2523279 h 2523279"/>
              <a:gd name="connsiteX6" fmla="*/ 278897 w 426205"/>
              <a:gd name="connsiteY6" fmla="*/ 1845051 h 2523279"/>
              <a:gd name="connsiteX7" fmla="*/ 328695 w 426205"/>
              <a:gd name="connsiteY7" fmla="*/ 738949 h 2523279"/>
              <a:gd name="connsiteX8" fmla="*/ 276638 w 426205"/>
              <a:gd name="connsiteY8" fmla="*/ 574703 h 2523279"/>
              <a:gd name="connsiteX9" fmla="*/ 0 w 426205"/>
              <a:gd name="connsiteY9" fmla="*/ 49662 h 2523279"/>
              <a:gd name="connsiteX0" fmla="*/ 0 w 426205"/>
              <a:gd name="connsiteY0" fmla="*/ 52043 h 2525660"/>
              <a:gd name="connsiteX1" fmla="*/ 108090 w 426205"/>
              <a:gd name="connsiteY1" fmla="*/ 0 h 2525660"/>
              <a:gd name="connsiteX2" fmla="*/ 426205 w 426205"/>
              <a:gd name="connsiteY2" fmla="*/ 610420 h 2525660"/>
              <a:gd name="connsiteX3" fmla="*/ 379348 w 426205"/>
              <a:gd name="connsiteY3" fmla="*/ 1873428 h 2525660"/>
              <a:gd name="connsiteX4" fmla="*/ 403069 w 426205"/>
              <a:gd name="connsiteY4" fmla="*/ 2428417 h 2525660"/>
              <a:gd name="connsiteX5" fmla="*/ 309484 w 426205"/>
              <a:gd name="connsiteY5" fmla="*/ 2525660 h 2525660"/>
              <a:gd name="connsiteX6" fmla="*/ 278897 w 426205"/>
              <a:gd name="connsiteY6" fmla="*/ 1847432 h 2525660"/>
              <a:gd name="connsiteX7" fmla="*/ 328695 w 426205"/>
              <a:gd name="connsiteY7" fmla="*/ 741330 h 2525660"/>
              <a:gd name="connsiteX8" fmla="*/ 276638 w 426205"/>
              <a:gd name="connsiteY8" fmla="*/ 577084 h 2525660"/>
              <a:gd name="connsiteX9" fmla="*/ 0 w 426205"/>
              <a:gd name="connsiteY9" fmla="*/ 52043 h 2525660"/>
              <a:gd name="connsiteX0" fmla="*/ 0 w 426205"/>
              <a:gd name="connsiteY0" fmla="*/ 52043 h 2525660"/>
              <a:gd name="connsiteX1" fmla="*/ 108090 w 426205"/>
              <a:gd name="connsiteY1" fmla="*/ 0 h 2525660"/>
              <a:gd name="connsiteX2" fmla="*/ 426205 w 426205"/>
              <a:gd name="connsiteY2" fmla="*/ 610420 h 2525660"/>
              <a:gd name="connsiteX3" fmla="*/ 379348 w 426205"/>
              <a:gd name="connsiteY3" fmla="*/ 1873428 h 2525660"/>
              <a:gd name="connsiteX4" fmla="*/ 403069 w 426205"/>
              <a:gd name="connsiteY4" fmla="*/ 2428417 h 2525660"/>
              <a:gd name="connsiteX5" fmla="*/ 309484 w 426205"/>
              <a:gd name="connsiteY5" fmla="*/ 2525660 h 2525660"/>
              <a:gd name="connsiteX6" fmla="*/ 278897 w 426205"/>
              <a:gd name="connsiteY6" fmla="*/ 1847432 h 2525660"/>
              <a:gd name="connsiteX7" fmla="*/ 364405 w 426205"/>
              <a:gd name="connsiteY7" fmla="*/ 741091 h 2525660"/>
              <a:gd name="connsiteX8" fmla="*/ 276638 w 426205"/>
              <a:gd name="connsiteY8" fmla="*/ 577084 h 2525660"/>
              <a:gd name="connsiteX9" fmla="*/ 0 w 426205"/>
              <a:gd name="connsiteY9" fmla="*/ 52043 h 2525660"/>
              <a:gd name="connsiteX0" fmla="*/ 0 w 426205"/>
              <a:gd name="connsiteY0" fmla="*/ 52043 h 2525660"/>
              <a:gd name="connsiteX1" fmla="*/ 108090 w 426205"/>
              <a:gd name="connsiteY1" fmla="*/ 0 h 2525660"/>
              <a:gd name="connsiteX2" fmla="*/ 426205 w 426205"/>
              <a:gd name="connsiteY2" fmla="*/ 610420 h 2525660"/>
              <a:gd name="connsiteX3" fmla="*/ 379348 w 426205"/>
              <a:gd name="connsiteY3" fmla="*/ 1873428 h 2525660"/>
              <a:gd name="connsiteX4" fmla="*/ 403069 w 426205"/>
              <a:gd name="connsiteY4" fmla="*/ 2428417 h 2525660"/>
              <a:gd name="connsiteX5" fmla="*/ 309484 w 426205"/>
              <a:gd name="connsiteY5" fmla="*/ 2525660 h 2525660"/>
              <a:gd name="connsiteX6" fmla="*/ 278897 w 426205"/>
              <a:gd name="connsiteY6" fmla="*/ 1847432 h 2525660"/>
              <a:gd name="connsiteX7" fmla="*/ 321534 w 426205"/>
              <a:gd name="connsiteY7" fmla="*/ 724188 h 2525660"/>
              <a:gd name="connsiteX8" fmla="*/ 276638 w 426205"/>
              <a:gd name="connsiteY8" fmla="*/ 577084 h 2525660"/>
              <a:gd name="connsiteX9" fmla="*/ 0 w 426205"/>
              <a:gd name="connsiteY9" fmla="*/ 52043 h 252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205" h="2525660">
                <a:moveTo>
                  <a:pt x="0" y="52043"/>
                </a:moveTo>
                <a:lnTo>
                  <a:pt x="108090" y="0"/>
                </a:lnTo>
                <a:lnTo>
                  <a:pt x="426205" y="610420"/>
                </a:lnTo>
                <a:lnTo>
                  <a:pt x="379348" y="1873428"/>
                </a:lnTo>
                <a:lnTo>
                  <a:pt x="403069" y="2428417"/>
                </a:lnTo>
                <a:lnTo>
                  <a:pt x="309484" y="2525660"/>
                </a:lnTo>
                <a:lnTo>
                  <a:pt x="278897" y="1847432"/>
                </a:lnTo>
                <a:lnTo>
                  <a:pt x="321534" y="724188"/>
                </a:lnTo>
                <a:lnTo>
                  <a:pt x="276638" y="577084"/>
                </a:lnTo>
                <a:lnTo>
                  <a:pt x="0" y="52043"/>
                </a:lnTo>
                <a:close/>
              </a:path>
            </a:pathLst>
          </a:custGeom>
          <a:solidFill>
            <a:schemeClr val="tx2">
              <a:lumMod val="20000"/>
              <a:lumOff val="80000"/>
            </a:schemeClr>
          </a:solidFill>
          <a:ln w="3175">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4" name="直線コネクタ 23"/>
          <p:cNvCxnSpPr/>
          <p:nvPr/>
        </p:nvCxnSpPr>
        <p:spPr>
          <a:xfrm flipH="1">
            <a:off x="5627688" y="5032375"/>
            <a:ext cx="815975" cy="2857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580063" y="5060950"/>
            <a:ext cx="47625" cy="10160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6703764" y="4640855"/>
            <a:ext cx="391099" cy="313981"/>
          </a:xfrm>
          <a:prstGeom prst="line">
            <a:avLst/>
          </a:prstGeom>
          <a:ln w="254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9" name="フリーフォーム 28"/>
          <p:cNvSpPr/>
          <p:nvPr/>
        </p:nvSpPr>
        <p:spPr>
          <a:xfrm>
            <a:off x="4329113" y="4457700"/>
            <a:ext cx="814387" cy="463550"/>
          </a:xfrm>
          <a:custGeom>
            <a:avLst/>
            <a:gdLst>
              <a:gd name="connsiteX0" fmla="*/ 47570 w 761119"/>
              <a:gd name="connsiteY0" fmla="*/ 480985 h 480985"/>
              <a:gd name="connsiteX1" fmla="*/ 58141 w 761119"/>
              <a:gd name="connsiteY1" fmla="*/ 401702 h 480985"/>
              <a:gd name="connsiteX2" fmla="*/ 0 w 761119"/>
              <a:gd name="connsiteY2" fmla="*/ 396416 h 480985"/>
              <a:gd name="connsiteX3" fmla="*/ 63426 w 761119"/>
              <a:gd name="connsiteY3" fmla="*/ 0 h 480985"/>
              <a:gd name="connsiteX4" fmla="*/ 761119 w 761119"/>
              <a:gd name="connsiteY4" fmla="*/ 0 h 480985"/>
              <a:gd name="connsiteX5" fmla="*/ 745262 w 761119"/>
              <a:gd name="connsiteY5" fmla="*/ 110996 h 480985"/>
              <a:gd name="connsiteX6" fmla="*/ 422844 w 761119"/>
              <a:gd name="connsiteY6" fmla="*/ 480985 h 480985"/>
              <a:gd name="connsiteX0" fmla="*/ 47570 w 868952"/>
              <a:gd name="connsiteY0" fmla="*/ 480985 h 480985"/>
              <a:gd name="connsiteX1" fmla="*/ 58141 w 868952"/>
              <a:gd name="connsiteY1" fmla="*/ 401702 h 480985"/>
              <a:gd name="connsiteX2" fmla="*/ 0 w 868952"/>
              <a:gd name="connsiteY2" fmla="*/ 396416 h 480985"/>
              <a:gd name="connsiteX3" fmla="*/ 63426 w 868952"/>
              <a:gd name="connsiteY3" fmla="*/ 0 h 480985"/>
              <a:gd name="connsiteX4" fmla="*/ 868952 w 868952"/>
              <a:gd name="connsiteY4" fmla="*/ 64046 h 480985"/>
              <a:gd name="connsiteX5" fmla="*/ 745262 w 868952"/>
              <a:gd name="connsiteY5" fmla="*/ 110996 h 480985"/>
              <a:gd name="connsiteX6" fmla="*/ 422844 w 868952"/>
              <a:gd name="connsiteY6" fmla="*/ 480985 h 480985"/>
              <a:gd name="connsiteX0" fmla="*/ 47570 w 868952"/>
              <a:gd name="connsiteY0" fmla="*/ 480985 h 480985"/>
              <a:gd name="connsiteX1" fmla="*/ 58141 w 868952"/>
              <a:gd name="connsiteY1" fmla="*/ 401702 h 480985"/>
              <a:gd name="connsiteX2" fmla="*/ 0 w 868952"/>
              <a:gd name="connsiteY2" fmla="*/ 396416 h 480985"/>
              <a:gd name="connsiteX3" fmla="*/ 63426 w 868952"/>
              <a:gd name="connsiteY3" fmla="*/ 0 h 480985"/>
              <a:gd name="connsiteX4" fmla="*/ 868952 w 868952"/>
              <a:gd name="connsiteY4" fmla="*/ 64046 h 480985"/>
              <a:gd name="connsiteX5" fmla="*/ 818904 w 868952"/>
              <a:gd name="connsiteY5" fmla="*/ 177505 h 480985"/>
              <a:gd name="connsiteX6" fmla="*/ 422844 w 868952"/>
              <a:gd name="connsiteY6" fmla="*/ 480985 h 480985"/>
              <a:gd name="connsiteX0" fmla="*/ 47570 w 868952"/>
              <a:gd name="connsiteY0" fmla="*/ 480985 h 480985"/>
              <a:gd name="connsiteX1" fmla="*/ 58141 w 868952"/>
              <a:gd name="connsiteY1" fmla="*/ 401702 h 480985"/>
              <a:gd name="connsiteX2" fmla="*/ 0 w 868952"/>
              <a:gd name="connsiteY2" fmla="*/ 396416 h 480985"/>
              <a:gd name="connsiteX3" fmla="*/ 63426 w 868952"/>
              <a:gd name="connsiteY3" fmla="*/ 0 h 480985"/>
              <a:gd name="connsiteX4" fmla="*/ 868952 w 868952"/>
              <a:gd name="connsiteY4" fmla="*/ 64046 h 480985"/>
              <a:gd name="connsiteX5" fmla="*/ 818904 w 868952"/>
              <a:gd name="connsiteY5" fmla="*/ 177505 h 480985"/>
              <a:gd name="connsiteX6" fmla="*/ 491226 w 868952"/>
              <a:gd name="connsiteY6" fmla="*/ 471132 h 480985"/>
              <a:gd name="connsiteX0" fmla="*/ 76501 w 897883"/>
              <a:gd name="connsiteY0" fmla="*/ 480985 h 480985"/>
              <a:gd name="connsiteX1" fmla="*/ 87072 w 897883"/>
              <a:gd name="connsiteY1" fmla="*/ 401702 h 480985"/>
              <a:gd name="connsiteX2" fmla="*/ 0 w 897883"/>
              <a:gd name="connsiteY2" fmla="*/ 386563 h 480985"/>
              <a:gd name="connsiteX3" fmla="*/ 92357 w 897883"/>
              <a:gd name="connsiteY3" fmla="*/ 0 h 480985"/>
              <a:gd name="connsiteX4" fmla="*/ 897883 w 897883"/>
              <a:gd name="connsiteY4" fmla="*/ 64046 h 480985"/>
              <a:gd name="connsiteX5" fmla="*/ 847835 w 897883"/>
              <a:gd name="connsiteY5" fmla="*/ 177505 h 480985"/>
              <a:gd name="connsiteX6" fmla="*/ 520157 w 897883"/>
              <a:gd name="connsiteY6" fmla="*/ 471132 h 4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883" h="480985">
                <a:moveTo>
                  <a:pt x="76501" y="480985"/>
                </a:moveTo>
                <a:lnTo>
                  <a:pt x="87072" y="401702"/>
                </a:lnTo>
                <a:lnTo>
                  <a:pt x="0" y="386563"/>
                </a:lnTo>
                <a:lnTo>
                  <a:pt x="92357" y="0"/>
                </a:lnTo>
                <a:lnTo>
                  <a:pt x="897883" y="64046"/>
                </a:lnTo>
                <a:lnTo>
                  <a:pt x="847835" y="177505"/>
                </a:lnTo>
                <a:lnTo>
                  <a:pt x="520157" y="471132"/>
                </a:lnTo>
              </a:path>
            </a:pathLst>
          </a:custGeom>
          <a:noFill/>
          <a:ln>
            <a:solidFill>
              <a:srgbClr val="00CC00"/>
            </a:solidFill>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1" name="直線コネクタ 30"/>
          <p:cNvCxnSpPr/>
          <p:nvPr/>
        </p:nvCxnSpPr>
        <p:spPr bwMode="auto">
          <a:xfrm flipV="1">
            <a:off x="3189288" y="4968875"/>
            <a:ext cx="368301" cy="11112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flipV="1">
            <a:off x="3073400" y="5080001"/>
            <a:ext cx="115888" cy="936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flipH="1" flipV="1">
            <a:off x="3073400" y="5160963"/>
            <a:ext cx="1588" cy="555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16" name="グループ化 9"/>
          <p:cNvGrpSpPr>
            <a:grpSpLocks/>
          </p:cNvGrpSpPr>
          <p:nvPr/>
        </p:nvGrpSpPr>
        <p:grpSpPr bwMode="auto">
          <a:xfrm>
            <a:off x="2416175" y="4689475"/>
            <a:ext cx="787400" cy="152400"/>
            <a:chOff x="2416522" y="4689561"/>
            <a:chExt cx="787326" cy="152133"/>
          </a:xfrm>
        </p:grpSpPr>
        <p:cxnSp>
          <p:nvCxnSpPr>
            <p:cNvPr id="34" name="直線コネクタ 33"/>
            <p:cNvCxnSpPr/>
            <p:nvPr/>
          </p:nvCxnSpPr>
          <p:spPr>
            <a:xfrm flipV="1">
              <a:off x="2989556" y="4689561"/>
              <a:ext cx="214292" cy="1521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2416522" y="4836940"/>
              <a:ext cx="577796" cy="158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フリーフォーム 35"/>
          <p:cNvSpPr/>
          <p:nvPr/>
        </p:nvSpPr>
        <p:spPr>
          <a:xfrm>
            <a:off x="2176463" y="4510088"/>
            <a:ext cx="285750" cy="273050"/>
          </a:xfrm>
          <a:custGeom>
            <a:avLst/>
            <a:gdLst>
              <a:gd name="connsiteX0" fmla="*/ 0 w 285750"/>
              <a:gd name="connsiteY0" fmla="*/ 273843 h 273843"/>
              <a:gd name="connsiteX1" fmla="*/ 42862 w 285750"/>
              <a:gd name="connsiteY1" fmla="*/ 176212 h 273843"/>
              <a:gd name="connsiteX2" fmla="*/ 285750 w 285750"/>
              <a:gd name="connsiteY2" fmla="*/ 0 h 273843"/>
            </a:gdLst>
            <a:ahLst/>
            <a:cxnLst>
              <a:cxn ang="0">
                <a:pos x="connsiteX0" y="connsiteY0"/>
              </a:cxn>
              <a:cxn ang="0">
                <a:pos x="connsiteX1" y="connsiteY1"/>
              </a:cxn>
              <a:cxn ang="0">
                <a:pos x="connsiteX2" y="connsiteY2"/>
              </a:cxn>
            </a:cxnLst>
            <a:rect l="l" t="t" r="r" b="b"/>
            <a:pathLst>
              <a:path w="285750" h="273843">
                <a:moveTo>
                  <a:pt x="0" y="273843"/>
                </a:moveTo>
                <a:lnTo>
                  <a:pt x="42862" y="176212"/>
                </a:lnTo>
                <a:lnTo>
                  <a:pt x="28575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400"/>
          </a:p>
        </p:txBody>
      </p:sp>
      <p:sp>
        <p:nvSpPr>
          <p:cNvPr id="4118" name="テキスト ボックス 39"/>
          <p:cNvSpPr txBox="1">
            <a:spLocks noChangeArrowheads="1"/>
          </p:cNvSpPr>
          <p:nvPr/>
        </p:nvSpPr>
        <p:spPr bwMode="auto">
          <a:xfrm>
            <a:off x="4316413" y="4157827"/>
            <a:ext cx="97869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100" b="1" dirty="0">
                <a:solidFill>
                  <a:srgbClr val="00CC00"/>
                </a:solidFill>
                <a:latin typeface="Meiryo UI" pitchFamily="50" charset="-128"/>
                <a:ea typeface="Meiryo UI" pitchFamily="50" charset="-128"/>
                <a:cs typeface="Meiryo UI" pitchFamily="50" charset="-128"/>
              </a:rPr>
              <a:t>廃棄物護岸</a:t>
            </a:r>
            <a:endParaRPr lang="en-US" altLang="ja-JP" sz="1100" b="1" dirty="0">
              <a:solidFill>
                <a:srgbClr val="00CC00"/>
              </a:solidFill>
              <a:latin typeface="Meiryo UI" pitchFamily="50" charset="-128"/>
              <a:ea typeface="Meiryo UI" pitchFamily="50" charset="-128"/>
              <a:cs typeface="Meiryo UI" pitchFamily="50" charset="-128"/>
            </a:endParaRPr>
          </a:p>
        </p:txBody>
      </p:sp>
      <p:sp>
        <p:nvSpPr>
          <p:cNvPr id="4119" name="テキスト ボックス 42"/>
          <p:cNvSpPr txBox="1">
            <a:spLocks noChangeArrowheads="1"/>
          </p:cNvSpPr>
          <p:nvPr/>
        </p:nvSpPr>
        <p:spPr bwMode="auto">
          <a:xfrm>
            <a:off x="2300365" y="4275302"/>
            <a:ext cx="6078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100" b="1" dirty="0">
                <a:solidFill>
                  <a:srgbClr val="FF0000"/>
                </a:solidFill>
                <a:latin typeface="Meiryo UI" pitchFamily="50" charset="-128"/>
                <a:ea typeface="Meiryo UI" pitchFamily="50" charset="-128"/>
                <a:cs typeface="Meiryo UI" pitchFamily="50" charset="-128"/>
              </a:rPr>
              <a:t>防波堤</a:t>
            </a:r>
            <a:endParaRPr lang="en-US" altLang="ja-JP" sz="1100" b="1" dirty="0">
              <a:solidFill>
                <a:srgbClr val="FF0000"/>
              </a:solidFill>
              <a:latin typeface="Meiryo UI" pitchFamily="50" charset="-128"/>
              <a:ea typeface="Meiryo UI" pitchFamily="50" charset="-128"/>
              <a:cs typeface="Meiryo UI" pitchFamily="50" charset="-128"/>
            </a:endParaRPr>
          </a:p>
        </p:txBody>
      </p:sp>
      <p:sp>
        <p:nvSpPr>
          <p:cNvPr id="44" name="フリーフォーム 43"/>
          <p:cNvSpPr/>
          <p:nvPr/>
        </p:nvSpPr>
        <p:spPr>
          <a:xfrm>
            <a:off x="4788694" y="4047331"/>
            <a:ext cx="753269" cy="938212"/>
          </a:xfrm>
          <a:custGeom>
            <a:avLst/>
            <a:gdLst>
              <a:gd name="connsiteX0" fmla="*/ 528555 w 644837"/>
              <a:gd name="connsiteY0" fmla="*/ 0 h 956684"/>
              <a:gd name="connsiteX1" fmla="*/ 644837 w 644837"/>
              <a:gd name="connsiteY1" fmla="*/ 0 h 956684"/>
              <a:gd name="connsiteX2" fmla="*/ 565554 w 644837"/>
              <a:gd name="connsiteY2" fmla="*/ 385845 h 956684"/>
              <a:gd name="connsiteX3" fmla="*/ 158567 w 644837"/>
              <a:gd name="connsiteY3" fmla="*/ 956684 h 956684"/>
              <a:gd name="connsiteX4" fmla="*/ 0 w 644837"/>
              <a:gd name="connsiteY4" fmla="*/ 956684 h 956684"/>
              <a:gd name="connsiteX5" fmla="*/ 475700 w 644837"/>
              <a:gd name="connsiteY5" fmla="*/ 354131 h 956684"/>
              <a:gd name="connsiteX6" fmla="*/ 528555 w 644837"/>
              <a:gd name="connsiteY6" fmla="*/ 0 h 956684"/>
              <a:gd name="connsiteX0" fmla="*/ 366630 w 644837"/>
              <a:gd name="connsiteY0" fmla="*/ 0 h 968590"/>
              <a:gd name="connsiteX1" fmla="*/ 644837 w 644837"/>
              <a:gd name="connsiteY1" fmla="*/ 11906 h 968590"/>
              <a:gd name="connsiteX2" fmla="*/ 565554 w 644837"/>
              <a:gd name="connsiteY2" fmla="*/ 397751 h 968590"/>
              <a:gd name="connsiteX3" fmla="*/ 158567 w 644837"/>
              <a:gd name="connsiteY3" fmla="*/ 968590 h 968590"/>
              <a:gd name="connsiteX4" fmla="*/ 0 w 644837"/>
              <a:gd name="connsiteY4" fmla="*/ 968590 h 968590"/>
              <a:gd name="connsiteX5" fmla="*/ 475700 w 644837"/>
              <a:gd name="connsiteY5" fmla="*/ 366037 h 968590"/>
              <a:gd name="connsiteX6" fmla="*/ 366630 w 644837"/>
              <a:gd name="connsiteY6" fmla="*/ 0 h 968590"/>
              <a:gd name="connsiteX0" fmla="*/ 366630 w 644837"/>
              <a:gd name="connsiteY0" fmla="*/ 0 h 968590"/>
              <a:gd name="connsiteX1" fmla="*/ 644837 w 644837"/>
              <a:gd name="connsiteY1" fmla="*/ 11906 h 968590"/>
              <a:gd name="connsiteX2" fmla="*/ 565554 w 644837"/>
              <a:gd name="connsiteY2" fmla="*/ 397751 h 968590"/>
              <a:gd name="connsiteX3" fmla="*/ 158567 w 644837"/>
              <a:gd name="connsiteY3" fmla="*/ 968590 h 968590"/>
              <a:gd name="connsiteX4" fmla="*/ 0 w 644837"/>
              <a:gd name="connsiteY4" fmla="*/ 968590 h 968590"/>
              <a:gd name="connsiteX5" fmla="*/ 280437 w 644837"/>
              <a:gd name="connsiteY5" fmla="*/ 325555 h 968590"/>
              <a:gd name="connsiteX6" fmla="*/ 366630 w 644837"/>
              <a:gd name="connsiteY6" fmla="*/ 0 h 968590"/>
              <a:gd name="connsiteX0" fmla="*/ 647617 w 925824"/>
              <a:gd name="connsiteY0" fmla="*/ 0 h 968590"/>
              <a:gd name="connsiteX1" fmla="*/ 925824 w 925824"/>
              <a:gd name="connsiteY1" fmla="*/ 11906 h 968590"/>
              <a:gd name="connsiteX2" fmla="*/ 846541 w 925824"/>
              <a:gd name="connsiteY2" fmla="*/ 397751 h 968590"/>
              <a:gd name="connsiteX3" fmla="*/ 439554 w 925824"/>
              <a:gd name="connsiteY3" fmla="*/ 968590 h 968590"/>
              <a:gd name="connsiteX4" fmla="*/ 0 w 925824"/>
              <a:gd name="connsiteY4" fmla="*/ 913821 h 968590"/>
              <a:gd name="connsiteX5" fmla="*/ 561424 w 925824"/>
              <a:gd name="connsiteY5" fmla="*/ 325555 h 968590"/>
              <a:gd name="connsiteX6" fmla="*/ 647617 w 925824"/>
              <a:gd name="connsiteY6" fmla="*/ 0 h 968590"/>
              <a:gd name="connsiteX0" fmla="*/ 647617 w 925824"/>
              <a:gd name="connsiteY0" fmla="*/ 0 h 913821"/>
              <a:gd name="connsiteX1" fmla="*/ 925824 w 925824"/>
              <a:gd name="connsiteY1" fmla="*/ 11906 h 913821"/>
              <a:gd name="connsiteX2" fmla="*/ 846541 w 925824"/>
              <a:gd name="connsiteY2" fmla="*/ 397751 h 913821"/>
              <a:gd name="connsiteX3" fmla="*/ 134754 w 925824"/>
              <a:gd name="connsiteY3" fmla="*/ 901915 h 913821"/>
              <a:gd name="connsiteX4" fmla="*/ 0 w 925824"/>
              <a:gd name="connsiteY4" fmla="*/ 913821 h 913821"/>
              <a:gd name="connsiteX5" fmla="*/ 561424 w 925824"/>
              <a:gd name="connsiteY5" fmla="*/ 325555 h 913821"/>
              <a:gd name="connsiteX6" fmla="*/ 647617 w 925824"/>
              <a:gd name="connsiteY6" fmla="*/ 0 h 913821"/>
              <a:gd name="connsiteX0" fmla="*/ 647617 w 925824"/>
              <a:gd name="connsiteY0" fmla="*/ 0 h 913821"/>
              <a:gd name="connsiteX1" fmla="*/ 925824 w 925824"/>
              <a:gd name="connsiteY1" fmla="*/ 11906 h 913821"/>
              <a:gd name="connsiteX2" fmla="*/ 603654 w 925824"/>
              <a:gd name="connsiteY2" fmla="*/ 378701 h 913821"/>
              <a:gd name="connsiteX3" fmla="*/ 134754 w 925824"/>
              <a:gd name="connsiteY3" fmla="*/ 901915 h 913821"/>
              <a:gd name="connsiteX4" fmla="*/ 0 w 925824"/>
              <a:gd name="connsiteY4" fmla="*/ 913821 h 913821"/>
              <a:gd name="connsiteX5" fmla="*/ 561424 w 925824"/>
              <a:gd name="connsiteY5" fmla="*/ 325555 h 913821"/>
              <a:gd name="connsiteX6" fmla="*/ 647617 w 925824"/>
              <a:gd name="connsiteY6" fmla="*/ 0 h 913821"/>
              <a:gd name="connsiteX0" fmla="*/ 647617 w 787711"/>
              <a:gd name="connsiteY0" fmla="*/ 0 h 913821"/>
              <a:gd name="connsiteX1" fmla="*/ 787711 w 787711"/>
              <a:gd name="connsiteY1" fmla="*/ 2381 h 913821"/>
              <a:gd name="connsiteX2" fmla="*/ 603654 w 787711"/>
              <a:gd name="connsiteY2" fmla="*/ 378701 h 913821"/>
              <a:gd name="connsiteX3" fmla="*/ 134754 w 787711"/>
              <a:gd name="connsiteY3" fmla="*/ 901915 h 913821"/>
              <a:gd name="connsiteX4" fmla="*/ 0 w 787711"/>
              <a:gd name="connsiteY4" fmla="*/ 913821 h 913821"/>
              <a:gd name="connsiteX5" fmla="*/ 561424 w 787711"/>
              <a:gd name="connsiteY5" fmla="*/ 325555 h 913821"/>
              <a:gd name="connsiteX6" fmla="*/ 647617 w 787711"/>
              <a:gd name="connsiteY6" fmla="*/ 0 h 913821"/>
              <a:gd name="connsiteX0" fmla="*/ 647617 w 742467"/>
              <a:gd name="connsiteY0" fmla="*/ 0 h 913821"/>
              <a:gd name="connsiteX1" fmla="*/ 742467 w 742467"/>
              <a:gd name="connsiteY1" fmla="*/ 2381 h 913821"/>
              <a:gd name="connsiteX2" fmla="*/ 603654 w 742467"/>
              <a:gd name="connsiteY2" fmla="*/ 378701 h 913821"/>
              <a:gd name="connsiteX3" fmla="*/ 134754 w 742467"/>
              <a:gd name="connsiteY3" fmla="*/ 901915 h 913821"/>
              <a:gd name="connsiteX4" fmla="*/ 0 w 742467"/>
              <a:gd name="connsiteY4" fmla="*/ 913821 h 913821"/>
              <a:gd name="connsiteX5" fmla="*/ 561424 w 742467"/>
              <a:gd name="connsiteY5" fmla="*/ 325555 h 913821"/>
              <a:gd name="connsiteX6" fmla="*/ 647617 w 742467"/>
              <a:gd name="connsiteY6" fmla="*/ 0 h 913821"/>
              <a:gd name="connsiteX0" fmla="*/ 647617 w 761517"/>
              <a:gd name="connsiteY0" fmla="*/ 0 h 913821"/>
              <a:gd name="connsiteX1" fmla="*/ 761517 w 761517"/>
              <a:gd name="connsiteY1" fmla="*/ 7143 h 913821"/>
              <a:gd name="connsiteX2" fmla="*/ 603654 w 761517"/>
              <a:gd name="connsiteY2" fmla="*/ 378701 h 913821"/>
              <a:gd name="connsiteX3" fmla="*/ 134754 w 761517"/>
              <a:gd name="connsiteY3" fmla="*/ 901915 h 913821"/>
              <a:gd name="connsiteX4" fmla="*/ 0 w 761517"/>
              <a:gd name="connsiteY4" fmla="*/ 913821 h 913821"/>
              <a:gd name="connsiteX5" fmla="*/ 561424 w 761517"/>
              <a:gd name="connsiteY5" fmla="*/ 325555 h 913821"/>
              <a:gd name="connsiteX6" fmla="*/ 647617 w 761517"/>
              <a:gd name="connsiteY6" fmla="*/ 0 h 913821"/>
              <a:gd name="connsiteX0" fmla="*/ 647617 w 761517"/>
              <a:gd name="connsiteY0" fmla="*/ 0 h 913821"/>
              <a:gd name="connsiteX1" fmla="*/ 761517 w 761517"/>
              <a:gd name="connsiteY1" fmla="*/ 7143 h 913821"/>
              <a:gd name="connsiteX2" fmla="*/ 656042 w 761517"/>
              <a:gd name="connsiteY2" fmla="*/ 378701 h 913821"/>
              <a:gd name="connsiteX3" fmla="*/ 134754 w 761517"/>
              <a:gd name="connsiteY3" fmla="*/ 901915 h 913821"/>
              <a:gd name="connsiteX4" fmla="*/ 0 w 761517"/>
              <a:gd name="connsiteY4" fmla="*/ 913821 h 913821"/>
              <a:gd name="connsiteX5" fmla="*/ 561424 w 761517"/>
              <a:gd name="connsiteY5" fmla="*/ 325555 h 913821"/>
              <a:gd name="connsiteX6" fmla="*/ 647617 w 761517"/>
              <a:gd name="connsiteY6" fmla="*/ 0 h 913821"/>
              <a:gd name="connsiteX0" fmla="*/ 647617 w 761517"/>
              <a:gd name="connsiteY0" fmla="*/ 0 h 913821"/>
              <a:gd name="connsiteX1" fmla="*/ 761517 w 761517"/>
              <a:gd name="connsiteY1" fmla="*/ 7143 h 913821"/>
              <a:gd name="connsiteX2" fmla="*/ 656042 w 761517"/>
              <a:gd name="connsiteY2" fmla="*/ 378701 h 913821"/>
              <a:gd name="connsiteX3" fmla="*/ 220479 w 761517"/>
              <a:gd name="connsiteY3" fmla="*/ 863815 h 913821"/>
              <a:gd name="connsiteX4" fmla="*/ 0 w 761517"/>
              <a:gd name="connsiteY4" fmla="*/ 913821 h 913821"/>
              <a:gd name="connsiteX5" fmla="*/ 561424 w 761517"/>
              <a:gd name="connsiteY5" fmla="*/ 325555 h 913821"/>
              <a:gd name="connsiteX6" fmla="*/ 647617 w 761517"/>
              <a:gd name="connsiteY6" fmla="*/ 0 h 913821"/>
              <a:gd name="connsiteX0" fmla="*/ 647617 w 761517"/>
              <a:gd name="connsiteY0" fmla="*/ 0 h 923347"/>
              <a:gd name="connsiteX1" fmla="*/ 761517 w 761517"/>
              <a:gd name="connsiteY1" fmla="*/ 7143 h 923347"/>
              <a:gd name="connsiteX2" fmla="*/ 656042 w 761517"/>
              <a:gd name="connsiteY2" fmla="*/ 378701 h 923347"/>
              <a:gd name="connsiteX3" fmla="*/ 222861 w 761517"/>
              <a:gd name="connsiteY3" fmla="*/ 923347 h 923347"/>
              <a:gd name="connsiteX4" fmla="*/ 0 w 761517"/>
              <a:gd name="connsiteY4" fmla="*/ 913821 h 923347"/>
              <a:gd name="connsiteX5" fmla="*/ 561424 w 761517"/>
              <a:gd name="connsiteY5" fmla="*/ 325555 h 923347"/>
              <a:gd name="connsiteX6" fmla="*/ 647617 w 761517"/>
              <a:gd name="connsiteY6" fmla="*/ 0 h 923347"/>
              <a:gd name="connsiteX0" fmla="*/ 647617 w 761517"/>
              <a:gd name="connsiteY0" fmla="*/ 0 h 923347"/>
              <a:gd name="connsiteX1" fmla="*/ 761517 w 761517"/>
              <a:gd name="connsiteY1" fmla="*/ 7143 h 923347"/>
              <a:gd name="connsiteX2" fmla="*/ 656042 w 761517"/>
              <a:gd name="connsiteY2" fmla="*/ 378701 h 923347"/>
              <a:gd name="connsiteX3" fmla="*/ 250696 w 761517"/>
              <a:gd name="connsiteY3" fmla="*/ 824317 h 923347"/>
              <a:gd name="connsiteX4" fmla="*/ 222861 w 761517"/>
              <a:gd name="connsiteY4" fmla="*/ 923347 h 923347"/>
              <a:gd name="connsiteX5" fmla="*/ 0 w 761517"/>
              <a:gd name="connsiteY5" fmla="*/ 913821 h 923347"/>
              <a:gd name="connsiteX6" fmla="*/ 561424 w 761517"/>
              <a:gd name="connsiteY6" fmla="*/ 325555 h 923347"/>
              <a:gd name="connsiteX7" fmla="*/ 647617 w 761517"/>
              <a:gd name="connsiteY7" fmla="*/ 0 h 923347"/>
              <a:gd name="connsiteX0" fmla="*/ 647617 w 761517"/>
              <a:gd name="connsiteY0" fmla="*/ 0 h 923347"/>
              <a:gd name="connsiteX1" fmla="*/ 761517 w 761517"/>
              <a:gd name="connsiteY1" fmla="*/ 7143 h 923347"/>
              <a:gd name="connsiteX2" fmla="*/ 656042 w 761517"/>
              <a:gd name="connsiteY2" fmla="*/ 378701 h 923347"/>
              <a:gd name="connsiteX3" fmla="*/ 210215 w 761517"/>
              <a:gd name="connsiteY3" fmla="*/ 855274 h 923347"/>
              <a:gd name="connsiteX4" fmla="*/ 222861 w 761517"/>
              <a:gd name="connsiteY4" fmla="*/ 923347 h 923347"/>
              <a:gd name="connsiteX5" fmla="*/ 0 w 761517"/>
              <a:gd name="connsiteY5" fmla="*/ 913821 h 923347"/>
              <a:gd name="connsiteX6" fmla="*/ 561424 w 761517"/>
              <a:gd name="connsiteY6" fmla="*/ 325555 h 923347"/>
              <a:gd name="connsiteX7" fmla="*/ 647617 w 761517"/>
              <a:gd name="connsiteY7" fmla="*/ 0 h 923347"/>
              <a:gd name="connsiteX0" fmla="*/ 647617 w 761517"/>
              <a:gd name="connsiteY0" fmla="*/ 0 h 928110"/>
              <a:gd name="connsiteX1" fmla="*/ 761517 w 761517"/>
              <a:gd name="connsiteY1" fmla="*/ 7143 h 928110"/>
              <a:gd name="connsiteX2" fmla="*/ 656042 w 761517"/>
              <a:gd name="connsiteY2" fmla="*/ 378701 h 928110"/>
              <a:gd name="connsiteX3" fmla="*/ 210215 w 761517"/>
              <a:gd name="connsiteY3" fmla="*/ 855274 h 928110"/>
              <a:gd name="connsiteX4" fmla="*/ 210955 w 761517"/>
              <a:gd name="connsiteY4" fmla="*/ 928110 h 928110"/>
              <a:gd name="connsiteX5" fmla="*/ 0 w 761517"/>
              <a:gd name="connsiteY5" fmla="*/ 913821 h 928110"/>
              <a:gd name="connsiteX6" fmla="*/ 561424 w 761517"/>
              <a:gd name="connsiteY6" fmla="*/ 325555 h 928110"/>
              <a:gd name="connsiteX7" fmla="*/ 647617 w 761517"/>
              <a:gd name="connsiteY7" fmla="*/ 0 h 928110"/>
              <a:gd name="connsiteX0" fmla="*/ 647617 w 761517"/>
              <a:gd name="connsiteY0" fmla="*/ 0 h 932872"/>
              <a:gd name="connsiteX1" fmla="*/ 761517 w 761517"/>
              <a:gd name="connsiteY1" fmla="*/ 7143 h 932872"/>
              <a:gd name="connsiteX2" fmla="*/ 656042 w 761517"/>
              <a:gd name="connsiteY2" fmla="*/ 378701 h 932872"/>
              <a:gd name="connsiteX3" fmla="*/ 210215 w 761517"/>
              <a:gd name="connsiteY3" fmla="*/ 855274 h 932872"/>
              <a:gd name="connsiteX4" fmla="*/ 201430 w 761517"/>
              <a:gd name="connsiteY4" fmla="*/ 932872 h 932872"/>
              <a:gd name="connsiteX5" fmla="*/ 0 w 761517"/>
              <a:gd name="connsiteY5" fmla="*/ 913821 h 932872"/>
              <a:gd name="connsiteX6" fmla="*/ 561424 w 761517"/>
              <a:gd name="connsiteY6" fmla="*/ 325555 h 932872"/>
              <a:gd name="connsiteX7" fmla="*/ 647617 w 761517"/>
              <a:gd name="connsiteY7" fmla="*/ 0 h 932872"/>
              <a:gd name="connsiteX0" fmla="*/ 647617 w 761517"/>
              <a:gd name="connsiteY0" fmla="*/ 0 h 932872"/>
              <a:gd name="connsiteX1" fmla="*/ 761517 w 761517"/>
              <a:gd name="connsiteY1" fmla="*/ 7143 h 932872"/>
              <a:gd name="connsiteX2" fmla="*/ 656042 w 761517"/>
              <a:gd name="connsiteY2" fmla="*/ 378701 h 932872"/>
              <a:gd name="connsiteX3" fmla="*/ 210215 w 761517"/>
              <a:gd name="connsiteY3" fmla="*/ 855274 h 932872"/>
              <a:gd name="connsiteX4" fmla="*/ 201430 w 761517"/>
              <a:gd name="connsiteY4" fmla="*/ 932872 h 932872"/>
              <a:gd name="connsiteX5" fmla="*/ 0 w 761517"/>
              <a:gd name="connsiteY5" fmla="*/ 913821 h 932872"/>
              <a:gd name="connsiteX6" fmla="*/ 573330 w 761517"/>
              <a:gd name="connsiteY6" fmla="*/ 330318 h 932872"/>
              <a:gd name="connsiteX7" fmla="*/ 647617 w 761517"/>
              <a:gd name="connsiteY7" fmla="*/ 0 h 932872"/>
              <a:gd name="connsiteX0" fmla="*/ 647617 w 761517"/>
              <a:gd name="connsiteY0" fmla="*/ 0 h 932872"/>
              <a:gd name="connsiteX1" fmla="*/ 761517 w 761517"/>
              <a:gd name="connsiteY1" fmla="*/ 7143 h 932872"/>
              <a:gd name="connsiteX2" fmla="*/ 656042 w 761517"/>
              <a:gd name="connsiteY2" fmla="*/ 378701 h 932872"/>
              <a:gd name="connsiteX3" fmla="*/ 210215 w 761517"/>
              <a:gd name="connsiteY3" fmla="*/ 855274 h 932872"/>
              <a:gd name="connsiteX4" fmla="*/ 201430 w 761517"/>
              <a:gd name="connsiteY4" fmla="*/ 932872 h 932872"/>
              <a:gd name="connsiteX5" fmla="*/ 0 w 761517"/>
              <a:gd name="connsiteY5" fmla="*/ 913821 h 932872"/>
              <a:gd name="connsiteX6" fmla="*/ 594762 w 761517"/>
              <a:gd name="connsiteY6" fmla="*/ 342224 h 932872"/>
              <a:gd name="connsiteX7" fmla="*/ 647617 w 761517"/>
              <a:gd name="connsiteY7" fmla="*/ 0 h 932872"/>
              <a:gd name="connsiteX0" fmla="*/ 647617 w 761517"/>
              <a:gd name="connsiteY0" fmla="*/ 0 h 932872"/>
              <a:gd name="connsiteX1" fmla="*/ 761517 w 761517"/>
              <a:gd name="connsiteY1" fmla="*/ 7143 h 932872"/>
              <a:gd name="connsiteX2" fmla="*/ 656042 w 761517"/>
              <a:gd name="connsiteY2" fmla="*/ 378701 h 932872"/>
              <a:gd name="connsiteX3" fmla="*/ 210215 w 761517"/>
              <a:gd name="connsiteY3" fmla="*/ 855274 h 932872"/>
              <a:gd name="connsiteX4" fmla="*/ 201430 w 761517"/>
              <a:gd name="connsiteY4" fmla="*/ 932872 h 932872"/>
              <a:gd name="connsiteX5" fmla="*/ 0 w 761517"/>
              <a:gd name="connsiteY5" fmla="*/ 913821 h 932872"/>
              <a:gd name="connsiteX6" fmla="*/ 559043 w 761517"/>
              <a:gd name="connsiteY6" fmla="*/ 332699 h 932872"/>
              <a:gd name="connsiteX7" fmla="*/ 647617 w 761517"/>
              <a:gd name="connsiteY7" fmla="*/ 0 h 932872"/>
              <a:gd name="connsiteX0" fmla="*/ 628567 w 742467"/>
              <a:gd name="connsiteY0" fmla="*/ 0 h 932872"/>
              <a:gd name="connsiteX1" fmla="*/ 742467 w 742467"/>
              <a:gd name="connsiteY1" fmla="*/ 7143 h 932872"/>
              <a:gd name="connsiteX2" fmla="*/ 636992 w 742467"/>
              <a:gd name="connsiteY2" fmla="*/ 378701 h 932872"/>
              <a:gd name="connsiteX3" fmla="*/ 191165 w 742467"/>
              <a:gd name="connsiteY3" fmla="*/ 855274 h 932872"/>
              <a:gd name="connsiteX4" fmla="*/ 182380 w 742467"/>
              <a:gd name="connsiteY4" fmla="*/ 932872 h 932872"/>
              <a:gd name="connsiteX5" fmla="*/ 0 w 742467"/>
              <a:gd name="connsiteY5" fmla="*/ 913821 h 932872"/>
              <a:gd name="connsiteX6" fmla="*/ 539993 w 742467"/>
              <a:gd name="connsiteY6" fmla="*/ 332699 h 932872"/>
              <a:gd name="connsiteX7" fmla="*/ 628567 w 742467"/>
              <a:gd name="connsiteY7" fmla="*/ 0 h 932872"/>
              <a:gd name="connsiteX0" fmla="*/ 628567 w 742467"/>
              <a:gd name="connsiteY0" fmla="*/ 0 h 932872"/>
              <a:gd name="connsiteX1" fmla="*/ 742467 w 742467"/>
              <a:gd name="connsiteY1" fmla="*/ 7143 h 932872"/>
              <a:gd name="connsiteX2" fmla="*/ 636992 w 742467"/>
              <a:gd name="connsiteY2" fmla="*/ 378701 h 932872"/>
              <a:gd name="connsiteX3" fmla="*/ 191165 w 742467"/>
              <a:gd name="connsiteY3" fmla="*/ 855274 h 932872"/>
              <a:gd name="connsiteX4" fmla="*/ 182380 w 742467"/>
              <a:gd name="connsiteY4" fmla="*/ 932872 h 932872"/>
              <a:gd name="connsiteX5" fmla="*/ 0 w 742467"/>
              <a:gd name="connsiteY5" fmla="*/ 913821 h 932872"/>
              <a:gd name="connsiteX6" fmla="*/ 539993 w 742467"/>
              <a:gd name="connsiteY6" fmla="*/ 332699 h 932872"/>
              <a:gd name="connsiteX7" fmla="*/ 628567 w 742467"/>
              <a:gd name="connsiteY7" fmla="*/ 0 h 932872"/>
              <a:gd name="connsiteX0" fmla="*/ 628567 w 742467"/>
              <a:gd name="connsiteY0" fmla="*/ 0 h 928112"/>
              <a:gd name="connsiteX1" fmla="*/ 742467 w 742467"/>
              <a:gd name="connsiteY1" fmla="*/ 7143 h 928112"/>
              <a:gd name="connsiteX2" fmla="*/ 636992 w 742467"/>
              <a:gd name="connsiteY2" fmla="*/ 378701 h 928112"/>
              <a:gd name="connsiteX3" fmla="*/ 191165 w 742467"/>
              <a:gd name="connsiteY3" fmla="*/ 855274 h 928112"/>
              <a:gd name="connsiteX4" fmla="*/ 194304 w 742467"/>
              <a:gd name="connsiteY4" fmla="*/ 928112 h 928112"/>
              <a:gd name="connsiteX5" fmla="*/ 0 w 742467"/>
              <a:gd name="connsiteY5" fmla="*/ 913821 h 928112"/>
              <a:gd name="connsiteX6" fmla="*/ 539993 w 742467"/>
              <a:gd name="connsiteY6" fmla="*/ 332699 h 928112"/>
              <a:gd name="connsiteX7" fmla="*/ 628567 w 742467"/>
              <a:gd name="connsiteY7" fmla="*/ 0 h 928112"/>
              <a:gd name="connsiteX0" fmla="*/ 628567 w 742467"/>
              <a:gd name="connsiteY0" fmla="*/ 0 h 928112"/>
              <a:gd name="connsiteX1" fmla="*/ 742467 w 742467"/>
              <a:gd name="connsiteY1" fmla="*/ 7143 h 928112"/>
              <a:gd name="connsiteX2" fmla="*/ 636992 w 742467"/>
              <a:gd name="connsiteY2" fmla="*/ 378701 h 928112"/>
              <a:gd name="connsiteX3" fmla="*/ 205475 w 742467"/>
              <a:gd name="connsiteY3" fmla="*/ 855274 h 928112"/>
              <a:gd name="connsiteX4" fmla="*/ 194304 w 742467"/>
              <a:gd name="connsiteY4" fmla="*/ 928112 h 928112"/>
              <a:gd name="connsiteX5" fmla="*/ 0 w 742467"/>
              <a:gd name="connsiteY5" fmla="*/ 913821 h 928112"/>
              <a:gd name="connsiteX6" fmla="*/ 539993 w 742467"/>
              <a:gd name="connsiteY6" fmla="*/ 332699 h 928112"/>
              <a:gd name="connsiteX7" fmla="*/ 628567 w 742467"/>
              <a:gd name="connsiteY7" fmla="*/ 0 h 928112"/>
              <a:gd name="connsiteX0" fmla="*/ 640491 w 754391"/>
              <a:gd name="connsiteY0" fmla="*/ 0 h 928112"/>
              <a:gd name="connsiteX1" fmla="*/ 754391 w 754391"/>
              <a:gd name="connsiteY1" fmla="*/ 7143 h 928112"/>
              <a:gd name="connsiteX2" fmla="*/ 648916 w 754391"/>
              <a:gd name="connsiteY2" fmla="*/ 378701 h 928112"/>
              <a:gd name="connsiteX3" fmla="*/ 217399 w 754391"/>
              <a:gd name="connsiteY3" fmla="*/ 855274 h 928112"/>
              <a:gd name="connsiteX4" fmla="*/ 206228 w 754391"/>
              <a:gd name="connsiteY4" fmla="*/ 928112 h 928112"/>
              <a:gd name="connsiteX5" fmla="*/ 0 w 754391"/>
              <a:gd name="connsiteY5" fmla="*/ 918580 h 928112"/>
              <a:gd name="connsiteX6" fmla="*/ 551917 w 754391"/>
              <a:gd name="connsiteY6" fmla="*/ 332699 h 928112"/>
              <a:gd name="connsiteX7" fmla="*/ 640491 w 754391"/>
              <a:gd name="connsiteY7" fmla="*/ 0 h 928112"/>
              <a:gd name="connsiteX0" fmla="*/ 640491 w 754391"/>
              <a:gd name="connsiteY0" fmla="*/ 0 h 928112"/>
              <a:gd name="connsiteX1" fmla="*/ 754391 w 754391"/>
              <a:gd name="connsiteY1" fmla="*/ 7143 h 928112"/>
              <a:gd name="connsiteX2" fmla="*/ 648916 w 754391"/>
              <a:gd name="connsiteY2" fmla="*/ 378701 h 928112"/>
              <a:gd name="connsiteX3" fmla="*/ 217399 w 754391"/>
              <a:gd name="connsiteY3" fmla="*/ 855274 h 928112"/>
              <a:gd name="connsiteX4" fmla="*/ 206228 w 754391"/>
              <a:gd name="connsiteY4" fmla="*/ 928112 h 928112"/>
              <a:gd name="connsiteX5" fmla="*/ 0 w 754391"/>
              <a:gd name="connsiteY5" fmla="*/ 918580 h 928112"/>
              <a:gd name="connsiteX6" fmla="*/ 573380 w 754391"/>
              <a:gd name="connsiteY6" fmla="*/ 356496 h 928112"/>
              <a:gd name="connsiteX7" fmla="*/ 640491 w 754391"/>
              <a:gd name="connsiteY7" fmla="*/ 0 h 928112"/>
              <a:gd name="connsiteX0" fmla="*/ 640491 w 754391"/>
              <a:gd name="connsiteY0" fmla="*/ 0 h 928112"/>
              <a:gd name="connsiteX1" fmla="*/ 754391 w 754391"/>
              <a:gd name="connsiteY1" fmla="*/ 7143 h 928112"/>
              <a:gd name="connsiteX2" fmla="*/ 648916 w 754391"/>
              <a:gd name="connsiteY2" fmla="*/ 378701 h 928112"/>
              <a:gd name="connsiteX3" fmla="*/ 217399 w 754391"/>
              <a:gd name="connsiteY3" fmla="*/ 855274 h 928112"/>
              <a:gd name="connsiteX4" fmla="*/ 206228 w 754391"/>
              <a:gd name="connsiteY4" fmla="*/ 928112 h 928112"/>
              <a:gd name="connsiteX5" fmla="*/ 0 w 754391"/>
              <a:gd name="connsiteY5" fmla="*/ 918580 h 928112"/>
              <a:gd name="connsiteX6" fmla="*/ 544762 w 754391"/>
              <a:gd name="connsiteY6" fmla="*/ 335078 h 928112"/>
              <a:gd name="connsiteX7" fmla="*/ 640491 w 754391"/>
              <a:gd name="connsiteY7" fmla="*/ 0 h 928112"/>
              <a:gd name="connsiteX0" fmla="*/ 640493 w 754393"/>
              <a:gd name="connsiteY0" fmla="*/ 0 h 928112"/>
              <a:gd name="connsiteX1" fmla="*/ 754393 w 754393"/>
              <a:gd name="connsiteY1" fmla="*/ 7143 h 928112"/>
              <a:gd name="connsiteX2" fmla="*/ 648918 w 754393"/>
              <a:gd name="connsiteY2" fmla="*/ 378701 h 928112"/>
              <a:gd name="connsiteX3" fmla="*/ 217401 w 754393"/>
              <a:gd name="connsiteY3" fmla="*/ 855274 h 928112"/>
              <a:gd name="connsiteX4" fmla="*/ 206230 w 754393"/>
              <a:gd name="connsiteY4" fmla="*/ 928112 h 928112"/>
              <a:gd name="connsiteX5" fmla="*/ 2 w 754393"/>
              <a:gd name="connsiteY5" fmla="*/ 918580 h 928112"/>
              <a:gd name="connsiteX6" fmla="*/ 190786 w 754393"/>
              <a:gd name="connsiteY6" fmla="*/ 719486 h 928112"/>
              <a:gd name="connsiteX7" fmla="*/ 544764 w 754393"/>
              <a:gd name="connsiteY7" fmla="*/ 335078 h 928112"/>
              <a:gd name="connsiteX8" fmla="*/ 640493 w 754393"/>
              <a:gd name="connsiteY8" fmla="*/ 0 h 928112"/>
              <a:gd name="connsiteX0" fmla="*/ 640493 w 754393"/>
              <a:gd name="connsiteY0" fmla="*/ 0 h 928112"/>
              <a:gd name="connsiteX1" fmla="*/ 754393 w 754393"/>
              <a:gd name="connsiteY1" fmla="*/ 7143 h 928112"/>
              <a:gd name="connsiteX2" fmla="*/ 648918 w 754393"/>
              <a:gd name="connsiteY2" fmla="*/ 378701 h 928112"/>
              <a:gd name="connsiteX3" fmla="*/ 217401 w 754393"/>
              <a:gd name="connsiteY3" fmla="*/ 855274 h 928112"/>
              <a:gd name="connsiteX4" fmla="*/ 206230 w 754393"/>
              <a:gd name="connsiteY4" fmla="*/ 928112 h 928112"/>
              <a:gd name="connsiteX5" fmla="*/ 2 w 754393"/>
              <a:gd name="connsiteY5" fmla="*/ 918580 h 928112"/>
              <a:gd name="connsiteX6" fmla="*/ 190786 w 754393"/>
              <a:gd name="connsiteY6" fmla="*/ 719486 h 928112"/>
              <a:gd name="connsiteX7" fmla="*/ 544764 w 754393"/>
              <a:gd name="connsiteY7" fmla="*/ 335078 h 928112"/>
              <a:gd name="connsiteX8" fmla="*/ 640493 w 754393"/>
              <a:gd name="connsiteY8" fmla="*/ 0 h 928112"/>
              <a:gd name="connsiteX0" fmla="*/ 640493 w 754393"/>
              <a:gd name="connsiteY0" fmla="*/ 0 h 928112"/>
              <a:gd name="connsiteX1" fmla="*/ 754393 w 754393"/>
              <a:gd name="connsiteY1" fmla="*/ 7143 h 928112"/>
              <a:gd name="connsiteX2" fmla="*/ 648918 w 754393"/>
              <a:gd name="connsiteY2" fmla="*/ 378701 h 928112"/>
              <a:gd name="connsiteX3" fmla="*/ 217401 w 754393"/>
              <a:gd name="connsiteY3" fmla="*/ 855274 h 928112"/>
              <a:gd name="connsiteX4" fmla="*/ 206230 w 754393"/>
              <a:gd name="connsiteY4" fmla="*/ 928112 h 928112"/>
              <a:gd name="connsiteX5" fmla="*/ 2 w 754393"/>
              <a:gd name="connsiteY5" fmla="*/ 918580 h 928112"/>
              <a:gd name="connsiteX6" fmla="*/ 188400 w 754393"/>
              <a:gd name="connsiteY6" fmla="*/ 714726 h 928112"/>
              <a:gd name="connsiteX7" fmla="*/ 544764 w 754393"/>
              <a:gd name="connsiteY7" fmla="*/ 335078 h 928112"/>
              <a:gd name="connsiteX8" fmla="*/ 640493 w 754393"/>
              <a:gd name="connsiteY8" fmla="*/ 0 h 928112"/>
              <a:gd name="connsiteX0" fmla="*/ 640493 w 754393"/>
              <a:gd name="connsiteY0" fmla="*/ 0 h 928112"/>
              <a:gd name="connsiteX1" fmla="*/ 754393 w 754393"/>
              <a:gd name="connsiteY1" fmla="*/ 7143 h 928112"/>
              <a:gd name="connsiteX2" fmla="*/ 648918 w 754393"/>
              <a:gd name="connsiteY2" fmla="*/ 378701 h 928112"/>
              <a:gd name="connsiteX3" fmla="*/ 217401 w 754393"/>
              <a:gd name="connsiteY3" fmla="*/ 855274 h 928112"/>
              <a:gd name="connsiteX4" fmla="*/ 206230 w 754393"/>
              <a:gd name="connsiteY4" fmla="*/ 928112 h 928112"/>
              <a:gd name="connsiteX5" fmla="*/ 2 w 754393"/>
              <a:gd name="connsiteY5" fmla="*/ 918580 h 928112"/>
              <a:gd name="connsiteX6" fmla="*/ 188400 w 754393"/>
              <a:gd name="connsiteY6" fmla="*/ 714726 h 928112"/>
              <a:gd name="connsiteX7" fmla="*/ 544764 w 754393"/>
              <a:gd name="connsiteY7" fmla="*/ 335078 h 928112"/>
              <a:gd name="connsiteX8" fmla="*/ 640493 w 754393"/>
              <a:gd name="connsiteY8" fmla="*/ 0 h 928112"/>
              <a:gd name="connsiteX0" fmla="*/ 640493 w 754393"/>
              <a:gd name="connsiteY0" fmla="*/ 0 h 928112"/>
              <a:gd name="connsiteX1" fmla="*/ 754393 w 754393"/>
              <a:gd name="connsiteY1" fmla="*/ 7143 h 928112"/>
              <a:gd name="connsiteX2" fmla="*/ 648918 w 754393"/>
              <a:gd name="connsiteY2" fmla="*/ 378701 h 928112"/>
              <a:gd name="connsiteX3" fmla="*/ 217401 w 754393"/>
              <a:gd name="connsiteY3" fmla="*/ 855274 h 928112"/>
              <a:gd name="connsiteX4" fmla="*/ 206230 w 754393"/>
              <a:gd name="connsiteY4" fmla="*/ 928112 h 928112"/>
              <a:gd name="connsiteX5" fmla="*/ 2 w 754393"/>
              <a:gd name="connsiteY5" fmla="*/ 918580 h 928112"/>
              <a:gd name="connsiteX6" fmla="*/ 188400 w 754393"/>
              <a:gd name="connsiteY6" fmla="*/ 714726 h 928112"/>
              <a:gd name="connsiteX7" fmla="*/ 539994 w 754393"/>
              <a:gd name="connsiteY7" fmla="*/ 337458 h 928112"/>
              <a:gd name="connsiteX8" fmla="*/ 640493 w 754393"/>
              <a:gd name="connsiteY8" fmla="*/ 0 h 928112"/>
              <a:gd name="connsiteX0" fmla="*/ 640493 w 754393"/>
              <a:gd name="connsiteY0" fmla="*/ 0 h 930492"/>
              <a:gd name="connsiteX1" fmla="*/ 754393 w 754393"/>
              <a:gd name="connsiteY1" fmla="*/ 7143 h 930492"/>
              <a:gd name="connsiteX2" fmla="*/ 648918 w 754393"/>
              <a:gd name="connsiteY2" fmla="*/ 378701 h 930492"/>
              <a:gd name="connsiteX3" fmla="*/ 217401 w 754393"/>
              <a:gd name="connsiteY3" fmla="*/ 855274 h 930492"/>
              <a:gd name="connsiteX4" fmla="*/ 208614 w 754393"/>
              <a:gd name="connsiteY4" fmla="*/ 930492 h 930492"/>
              <a:gd name="connsiteX5" fmla="*/ 2 w 754393"/>
              <a:gd name="connsiteY5" fmla="*/ 918580 h 930492"/>
              <a:gd name="connsiteX6" fmla="*/ 188400 w 754393"/>
              <a:gd name="connsiteY6" fmla="*/ 714726 h 930492"/>
              <a:gd name="connsiteX7" fmla="*/ 539994 w 754393"/>
              <a:gd name="connsiteY7" fmla="*/ 337458 h 930492"/>
              <a:gd name="connsiteX8" fmla="*/ 640493 w 754393"/>
              <a:gd name="connsiteY8" fmla="*/ 0 h 930492"/>
              <a:gd name="connsiteX0" fmla="*/ 640493 w 754393"/>
              <a:gd name="connsiteY0" fmla="*/ 0 h 930558"/>
              <a:gd name="connsiteX1" fmla="*/ 754393 w 754393"/>
              <a:gd name="connsiteY1" fmla="*/ 7143 h 930558"/>
              <a:gd name="connsiteX2" fmla="*/ 648918 w 754393"/>
              <a:gd name="connsiteY2" fmla="*/ 378701 h 930558"/>
              <a:gd name="connsiteX3" fmla="*/ 217401 w 754393"/>
              <a:gd name="connsiteY3" fmla="*/ 855274 h 930558"/>
              <a:gd name="connsiteX4" fmla="*/ 208614 w 754393"/>
              <a:gd name="connsiteY4" fmla="*/ 930492 h 930558"/>
              <a:gd name="connsiteX5" fmla="*/ 2 w 754393"/>
              <a:gd name="connsiteY5" fmla="*/ 918580 h 930558"/>
              <a:gd name="connsiteX6" fmla="*/ 188400 w 754393"/>
              <a:gd name="connsiteY6" fmla="*/ 714726 h 930558"/>
              <a:gd name="connsiteX7" fmla="*/ 539994 w 754393"/>
              <a:gd name="connsiteY7" fmla="*/ 337458 h 930558"/>
              <a:gd name="connsiteX8" fmla="*/ 640493 w 754393"/>
              <a:gd name="connsiteY8" fmla="*/ 0 h 930558"/>
              <a:gd name="connsiteX0" fmla="*/ 640493 w 754393"/>
              <a:gd name="connsiteY0" fmla="*/ 0 h 930558"/>
              <a:gd name="connsiteX1" fmla="*/ 754393 w 754393"/>
              <a:gd name="connsiteY1" fmla="*/ 7143 h 930558"/>
              <a:gd name="connsiteX2" fmla="*/ 648918 w 754393"/>
              <a:gd name="connsiteY2" fmla="*/ 378701 h 930558"/>
              <a:gd name="connsiteX3" fmla="*/ 217401 w 754393"/>
              <a:gd name="connsiteY3" fmla="*/ 855274 h 930558"/>
              <a:gd name="connsiteX4" fmla="*/ 208614 w 754393"/>
              <a:gd name="connsiteY4" fmla="*/ 930492 h 930558"/>
              <a:gd name="connsiteX5" fmla="*/ 2 w 754393"/>
              <a:gd name="connsiteY5" fmla="*/ 918580 h 930558"/>
              <a:gd name="connsiteX6" fmla="*/ 188400 w 754393"/>
              <a:gd name="connsiteY6" fmla="*/ 714726 h 930558"/>
              <a:gd name="connsiteX7" fmla="*/ 539994 w 754393"/>
              <a:gd name="connsiteY7" fmla="*/ 337458 h 930558"/>
              <a:gd name="connsiteX8" fmla="*/ 640493 w 754393"/>
              <a:gd name="connsiteY8" fmla="*/ 0 h 930558"/>
              <a:gd name="connsiteX0" fmla="*/ 640493 w 754393"/>
              <a:gd name="connsiteY0" fmla="*/ 0 h 930558"/>
              <a:gd name="connsiteX1" fmla="*/ 754393 w 754393"/>
              <a:gd name="connsiteY1" fmla="*/ 7143 h 930558"/>
              <a:gd name="connsiteX2" fmla="*/ 648918 w 754393"/>
              <a:gd name="connsiteY2" fmla="*/ 378701 h 930558"/>
              <a:gd name="connsiteX3" fmla="*/ 222170 w 754393"/>
              <a:gd name="connsiteY3" fmla="*/ 855274 h 930558"/>
              <a:gd name="connsiteX4" fmla="*/ 208614 w 754393"/>
              <a:gd name="connsiteY4" fmla="*/ 930492 h 930558"/>
              <a:gd name="connsiteX5" fmla="*/ 2 w 754393"/>
              <a:gd name="connsiteY5" fmla="*/ 918580 h 930558"/>
              <a:gd name="connsiteX6" fmla="*/ 188400 w 754393"/>
              <a:gd name="connsiteY6" fmla="*/ 714726 h 930558"/>
              <a:gd name="connsiteX7" fmla="*/ 539994 w 754393"/>
              <a:gd name="connsiteY7" fmla="*/ 337458 h 930558"/>
              <a:gd name="connsiteX8" fmla="*/ 640493 w 754393"/>
              <a:gd name="connsiteY8" fmla="*/ 0 h 930558"/>
              <a:gd name="connsiteX0" fmla="*/ 640493 w 754393"/>
              <a:gd name="connsiteY0" fmla="*/ 0 h 930558"/>
              <a:gd name="connsiteX1" fmla="*/ 754393 w 754393"/>
              <a:gd name="connsiteY1" fmla="*/ 7143 h 930558"/>
              <a:gd name="connsiteX2" fmla="*/ 648918 w 754393"/>
              <a:gd name="connsiteY2" fmla="*/ 378701 h 930558"/>
              <a:gd name="connsiteX3" fmla="*/ 222170 w 754393"/>
              <a:gd name="connsiteY3" fmla="*/ 855274 h 930558"/>
              <a:gd name="connsiteX4" fmla="*/ 208614 w 754393"/>
              <a:gd name="connsiteY4" fmla="*/ 930492 h 930558"/>
              <a:gd name="connsiteX5" fmla="*/ 2 w 754393"/>
              <a:gd name="connsiteY5" fmla="*/ 918580 h 930558"/>
              <a:gd name="connsiteX6" fmla="*/ 188400 w 754393"/>
              <a:gd name="connsiteY6" fmla="*/ 714726 h 930558"/>
              <a:gd name="connsiteX7" fmla="*/ 539994 w 754393"/>
              <a:gd name="connsiteY7" fmla="*/ 337458 h 930558"/>
              <a:gd name="connsiteX8" fmla="*/ 640493 w 754393"/>
              <a:gd name="connsiteY8" fmla="*/ 0 h 930558"/>
              <a:gd name="connsiteX0" fmla="*/ 640493 w 754393"/>
              <a:gd name="connsiteY0" fmla="*/ 0 h 930558"/>
              <a:gd name="connsiteX1" fmla="*/ 754393 w 754393"/>
              <a:gd name="connsiteY1" fmla="*/ 7143 h 930558"/>
              <a:gd name="connsiteX2" fmla="*/ 648918 w 754393"/>
              <a:gd name="connsiteY2" fmla="*/ 378701 h 930558"/>
              <a:gd name="connsiteX3" fmla="*/ 222170 w 754393"/>
              <a:gd name="connsiteY3" fmla="*/ 855274 h 930558"/>
              <a:gd name="connsiteX4" fmla="*/ 208614 w 754393"/>
              <a:gd name="connsiteY4" fmla="*/ 930492 h 930558"/>
              <a:gd name="connsiteX5" fmla="*/ 2 w 754393"/>
              <a:gd name="connsiteY5" fmla="*/ 918580 h 930558"/>
              <a:gd name="connsiteX6" fmla="*/ 188400 w 754393"/>
              <a:gd name="connsiteY6" fmla="*/ 714726 h 930558"/>
              <a:gd name="connsiteX7" fmla="*/ 539994 w 754393"/>
              <a:gd name="connsiteY7" fmla="*/ 337458 h 930558"/>
              <a:gd name="connsiteX8" fmla="*/ 640493 w 754393"/>
              <a:gd name="connsiteY8" fmla="*/ 0 h 930558"/>
              <a:gd name="connsiteX0" fmla="*/ 640493 w 754393"/>
              <a:gd name="connsiteY0" fmla="*/ 0 h 930558"/>
              <a:gd name="connsiteX1" fmla="*/ 754393 w 754393"/>
              <a:gd name="connsiteY1" fmla="*/ 7143 h 930558"/>
              <a:gd name="connsiteX2" fmla="*/ 653687 w 754393"/>
              <a:gd name="connsiteY2" fmla="*/ 373942 h 930558"/>
              <a:gd name="connsiteX3" fmla="*/ 222170 w 754393"/>
              <a:gd name="connsiteY3" fmla="*/ 855274 h 930558"/>
              <a:gd name="connsiteX4" fmla="*/ 208614 w 754393"/>
              <a:gd name="connsiteY4" fmla="*/ 930492 h 930558"/>
              <a:gd name="connsiteX5" fmla="*/ 2 w 754393"/>
              <a:gd name="connsiteY5" fmla="*/ 918580 h 930558"/>
              <a:gd name="connsiteX6" fmla="*/ 188400 w 754393"/>
              <a:gd name="connsiteY6" fmla="*/ 714726 h 930558"/>
              <a:gd name="connsiteX7" fmla="*/ 539994 w 754393"/>
              <a:gd name="connsiteY7" fmla="*/ 337458 h 930558"/>
              <a:gd name="connsiteX8" fmla="*/ 640493 w 754393"/>
              <a:gd name="connsiteY8" fmla="*/ 0 h 930558"/>
              <a:gd name="connsiteX0" fmla="*/ 640493 w 754393"/>
              <a:gd name="connsiteY0" fmla="*/ 0 h 930558"/>
              <a:gd name="connsiteX1" fmla="*/ 754393 w 754393"/>
              <a:gd name="connsiteY1" fmla="*/ 14282 h 930558"/>
              <a:gd name="connsiteX2" fmla="*/ 653687 w 754393"/>
              <a:gd name="connsiteY2" fmla="*/ 373942 h 930558"/>
              <a:gd name="connsiteX3" fmla="*/ 222170 w 754393"/>
              <a:gd name="connsiteY3" fmla="*/ 855274 h 930558"/>
              <a:gd name="connsiteX4" fmla="*/ 208614 w 754393"/>
              <a:gd name="connsiteY4" fmla="*/ 930492 h 930558"/>
              <a:gd name="connsiteX5" fmla="*/ 2 w 754393"/>
              <a:gd name="connsiteY5" fmla="*/ 918580 h 930558"/>
              <a:gd name="connsiteX6" fmla="*/ 188400 w 754393"/>
              <a:gd name="connsiteY6" fmla="*/ 714726 h 930558"/>
              <a:gd name="connsiteX7" fmla="*/ 539994 w 754393"/>
              <a:gd name="connsiteY7" fmla="*/ 337458 h 930558"/>
              <a:gd name="connsiteX8" fmla="*/ 640493 w 754393"/>
              <a:gd name="connsiteY8" fmla="*/ 0 h 930558"/>
              <a:gd name="connsiteX0" fmla="*/ 640493 w 754393"/>
              <a:gd name="connsiteY0" fmla="*/ 0 h 937697"/>
              <a:gd name="connsiteX1" fmla="*/ 754393 w 754393"/>
              <a:gd name="connsiteY1" fmla="*/ 21421 h 937697"/>
              <a:gd name="connsiteX2" fmla="*/ 653687 w 754393"/>
              <a:gd name="connsiteY2" fmla="*/ 381081 h 937697"/>
              <a:gd name="connsiteX3" fmla="*/ 222170 w 754393"/>
              <a:gd name="connsiteY3" fmla="*/ 862413 h 937697"/>
              <a:gd name="connsiteX4" fmla="*/ 208614 w 754393"/>
              <a:gd name="connsiteY4" fmla="*/ 937631 h 937697"/>
              <a:gd name="connsiteX5" fmla="*/ 2 w 754393"/>
              <a:gd name="connsiteY5" fmla="*/ 925719 h 937697"/>
              <a:gd name="connsiteX6" fmla="*/ 188400 w 754393"/>
              <a:gd name="connsiteY6" fmla="*/ 721865 h 937697"/>
              <a:gd name="connsiteX7" fmla="*/ 539994 w 754393"/>
              <a:gd name="connsiteY7" fmla="*/ 344597 h 937697"/>
              <a:gd name="connsiteX8" fmla="*/ 640493 w 754393"/>
              <a:gd name="connsiteY8" fmla="*/ 0 h 937697"/>
              <a:gd name="connsiteX0" fmla="*/ 640493 w 754393"/>
              <a:gd name="connsiteY0" fmla="*/ 0 h 937697"/>
              <a:gd name="connsiteX1" fmla="*/ 754393 w 754393"/>
              <a:gd name="connsiteY1" fmla="*/ 21421 h 937697"/>
              <a:gd name="connsiteX2" fmla="*/ 653687 w 754393"/>
              <a:gd name="connsiteY2" fmla="*/ 381081 h 937697"/>
              <a:gd name="connsiteX3" fmla="*/ 222170 w 754393"/>
              <a:gd name="connsiteY3" fmla="*/ 862413 h 937697"/>
              <a:gd name="connsiteX4" fmla="*/ 208614 w 754393"/>
              <a:gd name="connsiteY4" fmla="*/ 937631 h 937697"/>
              <a:gd name="connsiteX5" fmla="*/ 2 w 754393"/>
              <a:gd name="connsiteY5" fmla="*/ 925719 h 937697"/>
              <a:gd name="connsiteX6" fmla="*/ 188400 w 754393"/>
              <a:gd name="connsiteY6" fmla="*/ 721865 h 937697"/>
              <a:gd name="connsiteX7" fmla="*/ 537610 w 754393"/>
              <a:gd name="connsiteY7" fmla="*/ 342216 h 937697"/>
              <a:gd name="connsiteX8" fmla="*/ 640493 w 754393"/>
              <a:gd name="connsiteY8" fmla="*/ 0 h 937697"/>
              <a:gd name="connsiteX0" fmla="*/ 640493 w 754393"/>
              <a:gd name="connsiteY0" fmla="*/ 0 h 935351"/>
              <a:gd name="connsiteX1" fmla="*/ 754393 w 754393"/>
              <a:gd name="connsiteY1" fmla="*/ 21421 h 935351"/>
              <a:gd name="connsiteX2" fmla="*/ 653687 w 754393"/>
              <a:gd name="connsiteY2" fmla="*/ 381081 h 935351"/>
              <a:gd name="connsiteX3" fmla="*/ 222170 w 754393"/>
              <a:gd name="connsiteY3" fmla="*/ 862413 h 935351"/>
              <a:gd name="connsiteX4" fmla="*/ 213383 w 754393"/>
              <a:gd name="connsiteY4" fmla="*/ 935252 h 935351"/>
              <a:gd name="connsiteX5" fmla="*/ 2 w 754393"/>
              <a:gd name="connsiteY5" fmla="*/ 925719 h 935351"/>
              <a:gd name="connsiteX6" fmla="*/ 188400 w 754393"/>
              <a:gd name="connsiteY6" fmla="*/ 721865 h 935351"/>
              <a:gd name="connsiteX7" fmla="*/ 537610 w 754393"/>
              <a:gd name="connsiteY7" fmla="*/ 342216 h 935351"/>
              <a:gd name="connsiteX8" fmla="*/ 640493 w 754393"/>
              <a:gd name="connsiteY8" fmla="*/ 0 h 935351"/>
              <a:gd name="connsiteX0" fmla="*/ 640493 w 754393"/>
              <a:gd name="connsiteY0" fmla="*/ 0 h 935351"/>
              <a:gd name="connsiteX1" fmla="*/ 754393 w 754393"/>
              <a:gd name="connsiteY1" fmla="*/ 21421 h 935351"/>
              <a:gd name="connsiteX2" fmla="*/ 653687 w 754393"/>
              <a:gd name="connsiteY2" fmla="*/ 381081 h 935351"/>
              <a:gd name="connsiteX3" fmla="*/ 222170 w 754393"/>
              <a:gd name="connsiteY3" fmla="*/ 867173 h 935351"/>
              <a:gd name="connsiteX4" fmla="*/ 213383 w 754393"/>
              <a:gd name="connsiteY4" fmla="*/ 935252 h 935351"/>
              <a:gd name="connsiteX5" fmla="*/ 2 w 754393"/>
              <a:gd name="connsiteY5" fmla="*/ 925719 h 935351"/>
              <a:gd name="connsiteX6" fmla="*/ 188400 w 754393"/>
              <a:gd name="connsiteY6" fmla="*/ 721865 h 935351"/>
              <a:gd name="connsiteX7" fmla="*/ 537610 w 754393"/>
              <a:gd name="connsiteY7" fmla="*/ 342216 h 935351"/>
              <a:gd name="connsiteX8" fmla="*/ 640493 w 754393"/>
              <a:gd name="connsiteY8" fmla="*/ 0 h 935351"/>
              <a:gd name="connsiteX0" fmla="*/ 640491 w 754391"/>
              <a:gd name="connsiteY0" fmla="*/ 0 h 935351"/>
              <a:gd name="connsiteX1" fmla="*/ 754391 w 754391"/>
              <a:gd name="connsiteY1" fmla="*/ 21421 h 935351"/>
              <a:gd name="connsiteX2" fmla="*/ 653685 w 754391"/>
              <a:gd name="connsiteY2" fmla="*/ 381081 h 935351"/>
              <a:gd name="connsiteX3" fmla="*/ 222168 w 754391"/>
              <a:gd name="connsiteY3" fmla="*/ 867173 h 935351"/>
              <a:gd name="connsiteX4" fmla="*/ 213381 w 754391"/>
              <a:gd name="connsiteY4" fmla="*/ 935252 h 935351"/>
              <a:gd name="connsiteX5" fmla="*/ 0 w 754391"/>
              <a:gd name="connsiteY5" fmla="*/ 925719 h 935351"/>
              <a:gd name="connsiteX6" fmla="*/ 188398 w 754391"/>
              <a:gd name="connsiteY6" fmla="*/ 721865 h 935351"/>
              <a:gd name="connsiteX7" fmla="*/ 537608 w 754391"/>
              <a:gd name="connsiteY7" fmla="*/ 342216 h 935351"/>
              <a:gd name="connsiteX8" fmla="*/ 640491 w 754391"/>
              <a:gd name="connsiteY8" fmla="*/ 0 h 935351"/>
              <a:gd name="connsiteX0" fmla="*/ 566562 w 680462"/>
              <a:gd name="connsiteY0" fmla="*/ 0 h 964582"/>
              <a:gd name="connsiteX1" fmla="*/ 680462 w 680462"/>
              <a:gd name="connsiteY1" fmla="*/ 21421 h 964582"/>
              <a:gd name="connsiteX2" fmla="*/ 579756 w 680462"/>
              <a:gd name="connsiteY2" fmla="*/ 381081 h 964582"/>
              <a:gd name="connsiteX3" fmla="*/ 148239 w 680462"/>
              <a:gd name="connsiteY3" fmla="*/ 867173 h 964582"/>
              <a:gd name="connsiteX4" fmla="*/ 139452 w 680462"/>
              <a:gd name="connsiteY4" fmla="*/ 935252 h 964582"/>
              <a:gd name="connsiteX5" fmla="*/ 0 w 680462"/>
              <a:gd name="connsiteY5" fmla="*/ 963795 h 964582"/>
              <a:gd name="connsiteX6" fmla="*/ 114469 w 680462"/>
              <a:gd name="connsiteY6" fmla="*/ 721865 h 964582"/>
              <a:gd name="connsiteX7" fmla="*/ 463679 w 680462"/>
              <a:gd name="connsiteY7" fmla="*/ 342216 h 964582"/>
              <a:gd name="connsiteX8" fmla="*/ 566562 w 680462"/>
              <a:gd name="connsiteY8" fmla="*/ 0 h 964582"/>
              <a:gd name="connsiteX0" fmla="*/ 633336 w 747236"/>
              <a:gd name="connsiteY0" fmla="*/ 0 h 935776"/>
              <a:gd name="connsiteX1" fmla="*/ 747236 w 747236"/>
              <a:gd name="connsiteY1" fmla="*/ 21421 h 935776"/>
              <a:gd name="connsiteX2" fmla="*/ 646530 w 747236"/>
              <a:gd name="connsiteY2" fmla="*/ 381081 h 935776"/>
              <a:gd name="connsiteX3" fmla="*/ 215013 w 747236"/>
              <a:gd name="connsiteY3" fmla="*/ 867173 h 935776"/>
              <a:gd name="connsiteX4" fmla="*/ 206226 w 747236"/>
              <a:gd name="connsiteY4" fmla="*/ 935252 h 935776"/>
              <a:gd name="connsiteX5" fmla="*/ 0 w 747236"/>
              <a:gd name="connsiteY5" fmla="*/ 930478 h 935776"/>
              <a:gd name="connsiteX6" fmla="*/ 181243 w 747236"/>
              <a:gd name="connsiteY6" fmla="*/ 721865 h 935776"/>
              <a:gd name="connsiteX7" fmla="*/ 530453 w 747236"/>
              <a:gd name="connsiteY7" fmla="*/ 342216 h 935776"/>
              <a:gd name="connsiteX8" fmla="*/ 633336 w 747236"/>
              <a:gd name="connsiteY8" fmla="*/ 0 h 935776"/>
              <a:gd name="connsiteX0" fmla="*/ 633336 w 747236"/>
              <a:gd name="connsiteY0" fmla="*/ 0 h 935776"/>
              <a:gd name="connsiteX1" fmla="*/ 747236 w 747236"/>
              <a:gd name="connsiteY1" fmla="*/ 21421 h 935776"/>
              <a:gd name="connsiteX2" fmla="*/ 646530 w 747236"/>
              <a:gd name="connsiteY2" fmla="*/ 381081 h 935776"/>
              <a:gd name="connsiteX3" fmla="*/ 215013 w 747236"/>
              <a:gd name="connsiteY3" fmla="*/ 867173 h 935776"/>
              <a:gd name="connsiteX4" fmla="*/ 206226 w 747236"/>
              <a:gd name="connsiteY4" fmla="*/ 935252 h 935776"/>
              <a:gd name="connsiteX5" fmla="*/ 0 w 747236"/>
              <a:gd name="connsiteY5" fmla="*/ 930478 h 935776"/>
              <a:gd name="connsiteX6" fmla="*/ 181243 w 747236"/>
              <a:gd name="connsiteY6" fmla="*/ 721865 h 935776"/>
              <a:gd name="connsiteX7" fmla="*/ 530453 w 747236"/>
              <a:gd name="connsiteY7" fmla="*/ 342216 h 935776"/>
              <a:gd name="connsiteX8" fmla="*/ 633336 w 747236"/>
              <a:gd name="connsiteY8" fmla="*/ 0 h 935776"/>
              <a:gd name="connsiteX0" fmla="*/ 640491 w 754391"/>
              <a:gd name="connsiteY0" fmla="*/ 0 h 935351"/>
              <a:gd name="connsiteX1" fmla="*/ 754391 w 754391"/>
              <a:gd name="connsiteY1" fmla="*/ 21421 h 935351"/>
              <a:gd name="connsiteX2" fmla="*/ 653685 w 754391"/>
              <a:gd name="connsiteY2" fmla="*/ 381081 h 935351"/>
              <a:gd name="connsiteX3" fmla="*/ 222168 w 754391"/>
              <a:gd name="connsiteY3" fmla="*/ 867173 h 935351"/>
              <a:gd name="connsiteX4" fmla="*/ 213381 w 754391"/>
              <a:gd name="connsiteY4" fmla="*/ 935252 h 935351"/>
              <a:gd name="connsiteX5" fmla="*/ 0 w 754391"/>
              <a:gd name="connsiteY5" fmla="*/ 925719 h 935351"/>
              <a:gd name="connsiteX6" fmla="*/ 188398 w 754391"/>
              <a:gd name="connsiteY6" fmla="*/ 721865 h 935351"/>
              <a:gd name="connsiteX7" fmla="*/ 537608 w 754391"/>
              <a:gd name="connsiteY7" fmla="*/ 342216 h 935351"/>
              <a:gd name="connsiteX8" fmla="*/ 640491 w 754391"/>
              <a:gd name="connsiteY8" fmla="*/ 0 h 935351"/>
              <a:gd name="connsiteX0" fmla="*/ 640491 w 754391"/>
              <a:gd name="connsiteY0" fmla="*/ 0 h 935351"/>
              <a:gd name="connsiteX1" fmla="*/ 754391 w 754391"/>
              <a:gd name="connsiteY1" fmla="*/ 21421 h 935351"/>
              <a:gd name="connsiteX2" fmla="*/ 653685 w 754391"/>
              <a:gd name="connsiteY2" fmla="*/ 381081 h 935351"/>
              <a:gd name="connsiteX3" fmla="*/ 222168 w 754391"/>
              <a:gd name="connsiteY3" fmla="*/ 867173 h 935351"/>
              <a:gd name="connsiteX4" fmla="*/ 213381 w 754391"/>
              <a:gd name="connsiteY4" fmla="*/ 935252 h 935351"/>
              <a:gd name="connsiteX5" fmla="*/ 0 w 754391"/>
              <a:gd name="connsiteY5" fmla="*/ 925719 h 935351"/>
              <a:gd name="connsiteX6" fmla="*/ 188398 w 754391"/>
              <a:gd name="connsiteY6" fmla="*/ 721865 h 935351"/>
              <a:gd name="connsiteX7" fmla="*/ 537608 w 754391"/>
              <a:gd name="connsiteY7" fmla="*/ 342216 h 935351"/>
              <a:gd name="connsiteX8" fmla="*/ 640491 w 754391"/>
              <a:gd name="connsiteY8" fmla="*/ 0 h 935351"/>
              <a:gd name="connsiteX0" fmla="*/ 640491 w 754391"/>
              <a:gd name="connsiteY0" fmla="*/ 0 h 937698"/>
              <a:gd name="connsiteX1" fmla="*/ 754391 w 754391"/>
              <a:gd name="connsiteY1" fmla="*/ 21421 h 937698"/>
              <a:gd name="connsiteX2" fmla="*/ 653685 w 754391"/>
              <a:gd name="connsiteY2" fmla="*/ 381081 h 937698"/>
              <a:gd name="connsiteX3" fmla="*/ 222168 w 754391"/>
              <a:gd name="connsiteY3" fmla="*/ 867173 h 937698"/>
              <a:gd name="connsiteX4" fmla="*/ 206227 w 754391"/>
              <a:gd name="connsiteY4" fmla="*/ 937632 h 937698"/>
              <a:gd name="connsiteX5" fmla="*/ 0 w 754391"/>
              <a:gd name="connsiteY5" fmla="*/ 925719 h 937698"/>
              <a:gd name="connsiteX6" fmla="*/ 188398 w 754391"/>
              <a:gd name="connsiteY6" fmla="*/ 721865 h 937698"/>
              <a:gd name="connsiteX7" fmla="*/ 537608 w 754391"/>
              <a:gd name="connsiteY7" fmla="*/ 342216 h 937698"/>
              <a:gd name="connsiteX8" fmla="*/ 640491 w 754391"/>
              <a:gd name="connsiteY8" fmla="*/ 0 h 937698"/>
              <a:gd name="connsiteX0" fmla="*/ 640491 w 754391"/>
              <a:gd name="connsiteY0" fmla="*/ 0 h 937682"/>
              <a:gd name="connsiteX1" fmla="*/ 754391 w 754391"/>
              <a:gd name="connsiteY1" fmla="*/ 21421 h 937682"/>
              <a:gd name="connsiteX2" fmla="*/ 653685 w 754391"/>
              <a:gd name="connsiteY2" fmla="*/ 381081 h 937682"/>
              <a:gd name="connsiteX3" fmla="*/ 222168 w 754391"/>
              <a:gd name="connsiteY3" fmla="*/ 867173 h 937682"/>
              <a:gd name="connsiteX4" fmla="*/ 206227 w 754391"/>
              <a:gd name="connsiteY4" fmla="*/ 937632 h 937682"/>
              <a:gd name="connsiteX5" fmla="*/ 0 w 754391"/>
              <a:gd name="connsiteY5" fmla="*/ 925719 h 937682"/>
              <a:gd name="connsiteX6" fmla="*/ 188398 w 754391"/>
              <a:gd name="connsiteY6" fmla="*/ 721865 h 937682"/>
              <a:gd name="connsiteX7" fmla="*/ 537608 w 754391"/>
              <a:gd name="connsiteY7" fmla="*/ 342216 h 937682"/>
              <a:gd name="connsiteX8" fmla="*/ 640491 w 754391"/>
              <a:gd name="connsiteY8" fmla="*/ 0 h 937682"/>
              <a:gd name="connsiteX0" fmla="*/ 640491 w 754391"/>
              <a:gd name="connsiteY0" fmla="*/ 0 h 937632"/>
              <a:gd name="connsiteX1" fmla="*/ 754391 w 754391"/>
              <a:gd name="connsiteY1" fmla="*/ 21421 h 937632"/>
              <a:gd name="connsiteX2" fmla="*/ 653685 w 754391"/>
              <a:gd name="connsiteY2" fmla="*/ 381081 h 937632"/>
              <a:gd name="connsiteX3" fmla="*/ 222168 w 754391"/>
              <a:gd name="connsiteY3" fmla="*/ 867173 h 937632"/>
              <a:gd name="connsiteX4" fmla="*/ 206227 w 754391"/>
              <a:gd name="connsiteY4" fmla="*/ 937632 h 937632"/>
              <a:gd name="connsiteX5" fmla="*/ 0 w 754391"/>
              <a:gd name="connsiteY5" fmla="*/ 925719 h 937632"/>
              <a:gd name="connsiteX6" fmla="*/ 188398 w 754391"/>
              <a:gd name="connsiteY6" fmla="*/ 721865 h 937632"/>
              <a:gd name="connsiteX7" fmla="*/ 537608 w 754391"/>
              <a:gd name="connsiteY7" fmla="*/ 342216 h 937632"/>
              <a:gd name="connsiteX8" fmla="*/ 640491 w 754391"/>
              <a:gd name="connsiteY8" fmla="*/ 0 h 9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391" h="937632">
                <a:moveTo>
                  <a:pt x="640491" y="0"/>
                </a:moveTo>
                <a:lnTo>
                  <a:pt x="754391" y="21421"/>
                </a:lnTo>
                <a:lnTo>
                  <a:pt x="653685" y="381081"/>
                </a:lnTo>
                <a:cubicBezTo>
                  <a:pt x="532064" y="534382"/>
                  <a:pt x="362868" y="716253"/>
                  <a:pt x="222168" y="867173"/>
                </a:cubicBezTo>
                <a:cubicBezTo>
                  <a:pt x="212876" y="917629"/>
                  <a:pt x="205980" y="913353"/>
                  <a:pt x="206227" y="937632"/>
                </a:cubicBezTo>
                <a:cubicBezTo>
                  <a:pt x="123972" y="933662"/>
                  <a:pt x="91796" y="929690"/>
                  <a:pt x="0" y="925719"/>
                </a:cubicBezTo>
                <a:cubicBezTo>
                  <a:pt x="132963" y="769183"/>
                  <a:pt x="97604" y="819115"/>
                  <a:pt x="188398" y="721865"/>
                </a:cubicBezTo>
                <a:cubicBezTo>
                  <a:pt x="283961" y="626996"/>
                  <a:pt x="431257" y="459354"/>
                  <a:pt x="537608" y="342216"/>
                </a:cubicBezTo>
                <a:lnTo>
                  <a:pt x="640491" y="0"/>
                </a:lnTo>
                <a:close/>
              </a:path>
            </a:pathLst>
          </a:custGeom>
          <a:solidFill>
            <a:schemeClr val="tx2">
              <a:lumMod val="20000"/>
              <a:lumOff val="80000"/>
            </a:schemeClr>
          </a:solidFill>
          <a:ln w="3175">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フリーフォーム 44"/>
          <p:cNvSpPr/>
          <p:nvPr/>
        </p:nvSpPr>
        <p:spPr>
          <a:xfrm>
            <a:off x="5295106" y="2755056"/>
            <a:ext cx="1295029" cy="2251194"/>
          </a:xfrm>
          <a:custGeom>
            <a:avLst/>
            <a:gdLst>
              <a:gd name="connsiteX0" fmla="*/ 0 w 1411242"/>
              <a:gd name="connsiteY0" fmla="*/ 63426 h 2188217"/>
              <a:gd name="connsiteX1" fmla="*/ 100426 w 1411242"/>
              <a:gd name="connsiteY1" fmla="*/ 0 h 2188217"/>
              <a:gd name="connsiteX2" fmla="*/ 1411242 w 1411242"/>
              <a:gd name="connsiteY2" fmla="*/ 2140647 h 2188217"/>
              <a:gd name="connsiteX3" fmla="*/ 1321387 w 1411242"/>
              <a:gd name="connsiteY3" fmla="*/ 2188217 h 2188217"/>
              <a:gd name="connsiteX4" fmla="*/ 0 w 1411242"/>
              <a:gd name="connsiteY4" fmla="*/ 63426 h 2188217"/>
              <a:gd name="connsiteX0" fmla="*/ 0 w 1411242"/>
              <a:gd name="connsiteY0" fmla="*/ 96763 h 2221554"/>
              <a:gd name="connsiteX1" fmla="*/ 200438 w 1411242"/>
              <a:gd name="connsiteY1" fmla="*/ 0 h 2221554"/>
              <a:gd name="connsiteX2" fmla="*/ 1411242 w 1411242"/>
              <a:gd name="connsiteY2" fmla="*/ 2173984 h 2221554"/>
              <a:gd name="connsiteX3" fmla="*/ 1321387 w 1411242"/>
              <a:gd name="connsiteY3" fmla="*/ 2221554 h 2221554"/>
              <a:gd name="connsiteX4" fmla="*/ 0 w 1411242"/>
              <a:gd name="connsiteY4" fmla="*/ 96763 h 2221554"/>
              <a:gd name="connsiteX0" fmla="*/ 0 w 1358855"/>
              <a:gd name="connsiteY0" fmla="*/ 77713 h 2221554"/>
              <a:gd name="connsiteX1" fmla="*/ 148051 w 1358855"/>
              <a:gd name="connsiteY1" fmla="*/ 0 h 2221554"/>
              <a:gd name="connsiteX2" fmla="*/ 1358855 w 1358855"/>
              <a:gd name="connsiteY2" fmla="*/ 2173984 h 2221554"/>
              <a:gd name="connsiteX3" fmla="*/ 1269000 w 1358855"/>
              <a:gd name="connsiteY3" fmla="*/ 2221554 h 2221554"/>
              <a:gd name="connsiteX4" fmla="*/ 0 w 1358855"/>
              <a:gd name="connsiteY4" fmla="*/ 77713 h 2221554"/>
              <a:gd name="connsiteX0" fmla="*/ 0 w 1358855"/>
              <a:gd name="connsiteY0" fmla="*/ 77713 h 2231079"/>
              <a:gd name="connsiteX1" fmla="*/ 148051 w 1358855"/>
              <a:gd name="connsiteY1" fmla="*/ 0 h 2231079"/>
              <a:gd name="connsiteX2" fmla="*/ 1358855 w 1358855"/>
              <a:gd name="connsiteY2" fmla="*/ 2173984 h 2231079"/>
              <a:gd name="connsiteX3" fmla="*/ 1216613 w 1358855"/>
              <a:gd name="connsiteY3" fmla="*/ 2231079 h 2231079"/>
              <a:gd name="connsiteX4" fmla="*/ 0 w 1358855"/>
              <a:gd name="connsiteY4" fmla="*/ 77713 h 2231079"/>
              <a:gd name="connsiteX0" fmla="*/ 0 w 1335043"/>
              <a:gd name="connsiteY0" fmla="*/ 77713 h 2231079"/>
              <a:gd name="connsiteX1" fmla="*/ 148051 w 1335043"/>
              <a:gd name="connsiteY1" fmla="*/ 0 h 2231079"/>
              <a:gd name="connsiteX2" fmla="*/ 1335043 w 1335043"/>
              <a:gd name="connsiteY2" fmla="*/ 2164459 h 2231079"/>
              <a:gd name="connsiteX3" fmla="*/ 1216613 w 1335043"/>
              <a:gd name="connsiteY3" fmla="*/ 2231079 h 2231079"/>
              <a:gd name="connsiteX4" fmla="*/ 0 w 1335043"/>
              <a:gd name="connsiteY4" fmla="*/ 77713 h 2231079"/>
              <a:gd name="connsiteX0" fmla="*/ 0 w 1335043"/>
              <a:gd name="connsiteY0" fmla="*/ 63426 h 2216792"/>
              <a:gd name="connsiteX1" fmla="*/ 129001 w 1335043"/>
              <a:gd name="connsiteY1" fmla="*/ 0 h 2216792"/>
              <a:gd name="connsiteX2" fmla="*/ 1335043 w 1335043"/>
              <a:gd name="connsiteY2" fmla="*/ 2150172 h 2216792"/>
              <a:gd name="connsiteX3" fmla="*/ 1216613 w 1335043"/>
              <a:gd name="connsiteY3" fmla="*/ 2216792 h 2216792"/>
              <a:gd name="connsiteX4" fmla="*/ 0 w 1335043"/>
              <a:gd name="connsiteY4" fmla="*/ 63426 h 2216792"/>
              <a:gd name="connsiteX0" fmla="*/ 0 w 1335043"/>
              <a:gd name="connsiteY0" fmla="*/ 63426 h 2216792"/>
              <a:gd name="connsiteX1" fmla="*/ 129001 w 1335043"/>
              <a:gd name="connsiteY1" fmla="*/ 0 h 2216792"/>
              <a:gd name="connsiteX2" fmla="*/ 1335043 w 1335043"/>
              <a:gd name="connsiteY2" fmla="*/ 2169222 h 2216792"/>
              <a:gd name="connsiteX3" fmla="*/ 1216613 w 1335043"/>
              <a:gd name="connsiteY3" fmla="*/ 2216792 h 2216792"/>
              <a:gd name="connsiteX4" fmla="*/ 0 w 1335043"/>
              <a:gd name="connsiteY4" fmla="*/ 63426 h 2216792"/>
              <a:gd name="connsiteX0" fmla="*/ 0 w 1320755"/>
              <a:gd name="connsiteY0" fmla="*/ 58664 h 2216792"/>
              <a:gd name="connsiteX1" fmla="*/ 114713 w 1320755"/>
              <a:gd name="connsiteY1" fmla="*/ 0 h 2216792"/>
              <a:gd name="connsiteX2" fmla="*/ 1320755 w 1320755"/>
              <a:gd name="connsiteY2" fmla="*/ 2169222 h 2216792"/>
              <a:gd name="connsiteX3" fmla="*/ 1202325 w 1320755"/>
              <a:gd name="connsiteY3" fmla="*/ 2216792 h 2216792"/>
              <a:gd name="connsiteX4" fmla="*/ 0 w 1320755"/>
              <a:gd name="connsiteY4" fmla="*/ 58664 h 2216792"/>
              <a:gd name="connsiteX0" fmla="*/ 0 w 1320755"/>
              <a:gd name="connsiteY0" fmla="*/ 80442 h 2238570"/>
              <a:gd name="connsiteX1" fmla="*/ 125595 w 1320755"/>
              <a:gd name="connsiteY1" fmla="*/ 0 h 2238570"/>
              <a:gd name="connsiteX2" fmla="*/ 1320755 w 1320755"/>
              <a:gd name="connsiteY2" fmla="*/ 2191000 h 2238570"/>
              <a:gd name="connsiteX3" fmla="*/ 1202325 w 1320755"/>
              <a:gd name="connsiteY3" fmla="*/ 2238570 h 2238570"/>
              <a:gd name="connsiteX4" fmla="*/ 0 w 1320755"/>
              <a:gd name="connsiteY4" fmla="*/ 80442 h 2238570"/>
              <a:gd name="connsiteX0" fmla="*/ 0 w 1262700"/>
              <a:gd name="connsiteY0" fmla="*/ 87724 h 2238570"/>
              <a:gd name="connsiteX1" fmla="*/ 67540 w 1262700"/>
              <a:gd name="connsiteY1" fmla="*/ 0 h 2238570"/>
              <a:gd name="connsiteX2" fmla="*/ 1262700 w 1262700"/>
              <a:gd name="connsiteY2" fmla="*/ 2191000 h 2238570"/>
              <a:gd name="connsiteX3" fmla="*/ 1144270 w 1262700"/>
              <a:gd name="connsiteY3" fmla="*/ 2238570 h 2238570"/>
              <a:gd name="connsiteX4" fmla="*/ 0 w 1262700"/>
              <a:gd name="connsiteY4" fmla="*/ 87724 h 2238570"/>
              <a:gd name="connsiteX0" fmla="*/ 0 w 1295356"/>
              <a:gd name="connsiteY0" fmla="*/ 62342 h 2238570"/>
              <a:gd name="connsiteX1" fmla="*/ 100196 w 1295356"/>
              <a:gd name="connsiteY1" fmla="*/ 0 h 2238570"/>
              <a:gd name="connsiteX2" fmla="*/ 1295356 w 1295356"/>
              <a:gd name="connsiteY2" fmla="*/ 2191000 h 2238570"/>
              <a:gd name="connsiteX3" fmla="*/ 1176926 w 1295356"/>
              <a:gd name="connsiteY3" fmla="*/ 2238570 h 2238570"/>
              <a:gd name="connsiteX4" fmla="*/ 0 w 1295356"/>
              <a:gd name="connsiteY4" fmla="*/ 62342 h 2238570"/>
              <a:gd name="connsiteX0" fmla="*/ 0 w 1295356"/>
              <a:gd name="connsiteY0" fmla="*/ 0 h 2176228"/>
              <a:gd name="connsiteX1" fmla="*/ 129220 w 1295356"/>
              <a:gd name="connsiteY1" fmla="*/ 2991 h 2176228"/>
              <a:gd name="connsiteX2" fmla="*/ 1295356 w 1295356"/>
              <a:gd name="connsiteY2" fmla="*/ 2128658 h 2176228"/>
              <a:gd name="connsiteX3" fmla="*/ 1176926 w 1295356"/>
              <a:gd name="connsiteY3" fmla="*/ 2176228 h 2176228"/>
              <a:gd name="connsiteX4" fmla="*/ 0 w 1295356"/>
              <a:gd name="connsiteY4" fmla="*/ 0 h 2176228"/>
              <a:gd name="connsiteX0" fmla="*/ 0 w 1295356"/>
              <a:gd name="connsiteY0" fmla="*/ 52046 h 2228274"/>
              <a:gd name="connsiteX1" fmla="*/ 108255 w 1295356"/>
              <a:gd name="connsiteY1" fmla="*/ 0 h 2228274"/>
              <a:gd name="connsiteX2" fmla="*/ 1295356 w 1295356"/>
              <a:gd name="connsiteY2" fmla="*/ 2180704 h 2228274"/>
              <a:gd name="connsiteX3" fmla="*/ 1176926 w 1295356"/>
              <a:gd name="connsiteY3" fmla="*/ 2228274 h 2228274"/>
              <a:gd name="connsiteX4" fmla="*/ 0 w 1295356"/>
              <a:gd name="connsiteY4" fmla="*/ 52046 h 2228274"/>
              <a:gd name="connsiteX0" fmla="*/ 0 w 1295356"/>
              <a:gd name="connsiteY0" fmla="*/ 57288 h 2233516"/>
              <a:gd name="connsiteX1" fmla="*/ 108251 w 1295356"/>
              <a:gd name="connsiteY1" fmla="*/ 0 h 2233516"/>
              <a:gd name="connsiteX2" fmla="*/ 1295356 w 1295356"/>
              <a:gd name="connsiteY2" fmla="*/ 2185946 h 2233516"/>
              <a:gd name="connsiteX3" fmla="*/ 1176926 w 1295356"/>
              <a:gd name="connsiteY3" fmla="*/ 2233516 h 2233516"/>
              <a:gd name="connsiteX4" fmla="*/ 0 w 1295356"/>
              <a:gd name="connsiteY4" fmla="*/ 57288 h 2233516"/>
              <a:gd name="connsiteX0" fmla="*/ 0 w 1295356"/>
              <a:gd name="connsiteY0" fmla="*/ 57288 h 2252510"/>
              <a:gd name="connsiteX1" fmla="*/ 108251 w 1295356"/>
              <a:gd name="connsiteY1" fmla="*/ 0 h 2252510"/>
              <a:gd name="connsiteX2" fmla="*/ 1295356 w 1295356"/>
              <a:gd name="connsiteY2" fmla="*/ 2185946 h 2252510"/>
              <a:gd name="connsiteX3" fmla="*/ 1189986 w 1295356"/>
              <a:gd name="connsiteY3" fmla="*/ 2252510 h 2252510"/>
              <a:gd name="connsiteX4" fmla="*/ 0 w 1295356"/>
              <a:gd name="connsiteY4" fmla="*/ 57288 h 2252510"/>
              <a:gd name="connsiteX0" fmla="*/ 0 w 1300552"/>
              <a:gd name="connsiteY0" fmla="*/ 57288 h 2252510"/>
              <a:gd name="connsiteX1" fmla="*/ 108251 w 1300552"/>
              <a:gd name="connsiteY1" fmla="*/ 0 h 2252510"/>
              <a:gd name="connsiteX2" fmla="*/ 1300552 w 1300552"/>
              <a:gd name="connsiteY2" fmla="*/ 2197063 h 2252510"/>
              <a:gd name="connsiteX3" fmla="*/ 1189986 w 1300552"/>
              <a:gd name="connsiteY3" fmla="*/ 2252510 h 2252510"/>
              <a:gd name="connsiteX4" fmla="*/ 0 w 1300552"/>
              <a:gd name="connsiteY4" fmla="*/ 57288 h 2252510"/>
              <a:gd name="connsiteX0" fmla="*/ 0 w 1300552"/>
              <a:gd name="connsiteY0" fmla="*/ 57288 h 2245301"/>
              <a:gd name="connsiteX1" fmla="*/ 108251 w 1300552"/>
              <a:gd name="connsiteY1" fmla="*/ 0 h 2245301"/>
              <a:gd name="connsiteX2" fmla="*/ 1300552 w 1300552"/>
              <a:gd name="connsiteY2" fmla="*/ 2197063 h 2245301"/>
              <a:gd name="connsiteX3" fmla="*/ 1189946 w 1300552"/>
              <a:gd name="connsiteY3" fmla="*/ 2245301 h 2245301"/>
              <a:gd name="connsiteX4" fmla="*/ 0 w 1300552"/>
              <a:gd name="connsiteY4" fmla="*/ 57288 h 2245301"/>
              <a:gd name="connsiteX0" fmla="*/ 0 w 1290028"/>
              <a:gd name="connsiteY0" fmla="*/ 57288 h 2245301"/>
              <a:gd name="connsiteX1" fmla="*/ 108251 w 1290028"/>
              <a:gd name="connsiteY1" fmla="*/ 0 h 2245301"/>
              <a:gd name="connsiteX2" fmla="*/ 1290028 w 1290028"/>
              <a:gd name="connsiteY2" fmla="*/ 2189838 h 2245301"/>
              <a:gd name="connsiteX3" fmla="*/ 1189946 w 1290028"/>
              <a:gd name="connsiteY3" fmla="*/ 2245301 h 2245301"/>
              <a:gd name="connsiteX4" fmla="*/ 0 w 1290028"/>
              <a:gd name="connsiteY4" fmla="*/ 57288 h 2245301"/>
              <a:gd name="connsiteX0" fmla="*/ 0 w 1290028"/>
              <a:gd name="connsiteY0" fmla="*/ 57288 h 2251194"/>
              <a:gd name="connsiteX1" fmla="*/ 108251 w 1290028"/>
              <a:gd name="connsiteY1" fmla="*/ 0 h 2251194"/>
              <a:gd name="connsiteX2" fmla="*/ 1290028 w 1290028"/>
              <a:gd name="connsiteY2" fmla="*/ 2189838 h 2251194"/>
              <a:gd name="connsiteX3" fmla="*/ 1192525 w 1290028"/>
              <a:gd name="connsiteY3" fmla="*/ 2251194 h 2251194"/>
              <a:gd name="connsiteX4" fmla="*/ 0 w 1290028"/>
              <a:gd name="connsiteY4" fmla="*/ 57288 h 2251194"/>
              <a:gd name="connsiteX0" fmla="*/ 0 w 1292604"/>
              <a:gd name="connsiteY0" fmla="*/ 57288 h 2251194"/>
              <a:gd name="connsiteX1" fmla="*/ 108251 w 1292604"/>
              <a:gd name="connsiteY1" fmla="*/ 0 h 2251194"/>
              <a:gd name="connsiteX2" fmla="*/ 1292604 w 1292604"/>
              <a:gd name="connsiteY2" fmla="*/ 2198336 h 2251194"/>
              <a:gd name="connsiteX3" fmla="*/ 1192525 w 1292604"/>
              <a:gd name="connsiteY3" fmla="*/ 2251194 h 2251194"/>
              <a:gd name="connsiteX4" fmla="*/ 0 w 1292604"/>
              <a:gd name="connsiteY4" fmla="*/ 57288 h 2251194"/>
              <a:gd name="connsiteX0" fmla="*/ 0 w 1292604"/>
              <a:gd name="connsiteY0" fmla="*/ 57288 h 2251847"/>
              <a:gd name="connsiteX1" fmla="*/ 108251 w 1292604"/>
              <a:gd name="connsiteY1" fmla="*/ 0 h 2251847"/>
              <a:gd name="connsiteX2" fmla="*/ 1292604 w 1292604"/>
              <a:gd name="connsiteY2" fmla="*/ 2198336 h 2251847"/>
              <a:gd name="connsiteX3" fmla="*/ 1187722 w 1292604"/>
              <a:gd name="connsiteY3" fmla="*/ 2251847 h 2251847"/>
              <a:gd name="connsiteX4" fmla="*/ 0 w 1292604"/>
              <a:gd name="connsiteY4" fmla="*/ 57288 h 2251847"/>
              <a:gd name="connsiteX0" fmla="*/ 0 w 1294985"/>
              <a:gd name="connsiteY0" fmla="*/ 54923 h 2251847"/>
              <a:gd name="connsiteX1" fmla="*/ 110632 w 1294985"/>
              <a:gd name="connsiteY1" fmla="*/ 0 h 2251847"/>
              <a:gd name="connsiteX2" fmla="*/ 1294985 w 1294985"/>
              <a:gd name="connsiteY2" fmla="*/ 2198336 h 2251847"/>
              <a:gd name="connsiteX3" fmla="*/ 1190103 w 1294985"/>
              <a:gd name="connsiteY3" fmla="*/ 2251847 h 2251847"/>
              <a:gd name="connsiteX4" fmla="*/ 0 w 1294985"/>
              <a:gd name="connsiteY4" fmla="*/ 54923 h 2251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985" h="2251847">
                <a:moveTo>
                  <a:pt x="0" y="54923"/>
                </a:moveTo>
                <a:lnTo>
                  <a:pt x="110632" y="0"/>
                </a:lnTo>
                <a:lnTo>
                  <a:pt x="1294985" y="2198336"/>
                </a:lnTo>
                <a:lnTo>
                  <a:pt x="1190103" y="2251847"/>
                </a:lnTo>
                <a:lnTo>
                  <a:pt x="0" y="54923"/>
                </a:lnTo>
                <a:close/>
              </a:path>
            </a:pathLst>
          </a:custGeom>
          <a:solidFill>
            <a:schemeClr val="tx2">
              <a:lumMod val="20000"/>
              <a:lumOff val="80000"/>
            </a:schemeClr>
          </a:solidFill>
          <a:ln w="3175">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フリーフォーム 45"/>
          <p:cNvSpPr/>
          <p:nvPr/>
        </p:nvSpPr>
        <p:spPr>
          <a:xfrm>
            <a:off x="5510376" y="3907546"/>
            <a:ext cx="524499" cy="1151977"/>
          </a:xfrm>
          <a:custGeom>
            <a:avLst/>
            <a:gdLst>
              <a:gd name="connsiteX0" fmla="*/ 280134 w 443986"/>
              <a:gd name="connsiteY0" fmla="*/ 0 h 1173392"/>
              <a:gd name="connsiteX1" fmla="*/ 306562 w 443986"/>
              <a:gd name="connsiteY1" fmla="*/ 338276 h 1173392"/>
              <a:gd name="connsiteX2" fmla="*/ 0 w 443986"/>
              <a:gd name="connsiteY2" fmla="*/ 1136393 h 1173392"/>
              <a:gd name="connsiteX3" fmla="*/ 105711 w 443986"/>
              <a:gd name="connsiteY3" fmla="*/ 1173392 h 1173392"/>
              <a:gd name="connsiteX4" fmla="*/ 396416 w 443986"/>
              <a:gd name="connsiteY4" fmla="*/ 422844 h 1173392"/>
              <a:gd name="connsiteX5" fmla="*/ 443986 w 443986"/>
              <a:gd name="connsiteY5" fmla="*/ 274849 h 1173392"/>
              <a:gd name="connsiteX6" fmla="*/ 280134 w 443986"/>
              <a:gd name="connsiteY6" fmla="*/ 0 h 1173392"/>
              <a:gd name="connsiteX0" fmla="*/ 256322 w 443986"/>
              <a:gd name="connsiteY0" fmla="*/ 0 h 1168630"/>
              <a:gd name="connsiteX1" fmla="*/ 306562 w 443986"/>
              <a:gd name="connsiteY1" fmla="*/ 333514 h 1168630"/>
              <a:gd name="connsiteX2" fmla="*/ 0 w 443986"/>
              <a:gd name="connsiteY2" fmla="*/ 1131631 h 1168630"/>
              <a:gd name="connsiteX3" fmla="*/ 105711 w 443986"/>
              <a:gd name="connsiteY3" fmla="*/ 1168630 h 1168630"/>
              <a:gd name="connsiteX4" fmla="*/ 396416 w 443986"/>
              <a:gd name="connsiteY4" fmla="*/ 418082 h 1168630"/>
              <a:gd name="connsiteX5" fmla="*/ 443986 w 443986"/>
              <a:gd name="connsiteY5" fmla="*/ 270087 h 1168630"/>
              <a:gd name="connsiteX6" fmla="*/ 256322 w 443986"/>
              <a:gd name="connsiteY6" fmla="*/ 0 h 1168630"/>
              <a:gd name="connsiteX0" fmla="*/ 256322 w 443986"/>
              <a:gd name="connsiteY0" fmla="*/ 0 h 1168630"/>
              <a:gd name="connsiteX1" fmla="*/ 258937 w 443986"/>
              <a:gd name="connsiteY1" fmla="*/ 281126 h 1168630"/>
              <a:gd name="connsiteX2" fmla="*/ 0 w 443986"/>
              <a:gd name="connsiteY2" fmla="*/ 1131631 h 1168630"/>
              <a:gd name="connsiteX3" fmla="*/ 105711 w 443986"/>
              <a:gd name="connsiteY3" fmla="*/ 1168630 h 1168630"/>
              <a:gd name="connsiteX4" fmla="*/ 396416 w 443986"/>
              <a:gd name="connsiteY4" fmla="*/ 418082 h 1168630"/>
              <a:gd name="connsiteX5" fmla="*/ 443986 w 443986"/>
              <a:gd name="connsiteY5" fmla="*/ 270087 h 1168630"/>
              <a:gd name="connsiteX6" fmla="*/ 256322 w 443986"/>
              <a:gd name="connsiteY6" fmla="*/ 0 h 1168630"/>
              <a:gd name="connsiteX0" fmla="*/ 356335 w 543999"/>
              <a:gd name="connsiteY0" fmla="*/ 0 h 1168630"/>
              <a:gd name="connsiteX1" fmla="*/ 358950 w 543999"/>
              <a:gd name="connsiteY1" fmla="*/ 281126 h 1168630"/>
              <a:gd name="connsiteX2" fmla="*/ 0 w 543999"/>
              <a:gd name="connsiteY2" fmla="*/ 1050668 h 1168630"/>
              <a:gd name="connsiteX3" fmla="*/ 205724 w 543999"/>
              <a:gd name="connsiteY3" fmla="*/ 1168630 h 1168630"/>
              <a:gd name="connsiteX4" fmla="*/ 496429 w 543999"/>
              <a:gd name="connsiteY4" fmla="*/ 418082 h 1168630"/>
              <a:gd name="connsiteX5" fmla="*/ 543999 w 543999"/>
              <a:gd name="connsiteY5" fmla="*/ 270087 h 1168630"/>
              <a:gd name="connsiteX6" fmla="*/ 356335 w 543999"/>
              <a:gd name="connsiteY6" fmla="*/ 0 h 1168630"/>
              <a:gd name="connsiteX0" fmla="*/ 356335 w 543999"/>
              <a:gd name="connsiteY0" fmla="*/ 0 h 1168630"/>
              <a:gd name="connsiteX1" fmla="*/ 387525 w 543999"/>
              <a:gd name="connsiteY1" fmla="*/ 281126 h 1168630"/>
              <a:gd name="connsiteX2" fmla="*/ 0 w 543999"/>
              <a:gd name="connsiteY2" fmla="*/ 1050668 h 1168630"/>
              <a:gd name="connsiteX3" fmla="*/ 205724 w 543999"/>
              <a:gd name="connsiteY3" fmla="*/ 1168630 h 1168630"/>
              <a:gd name="connsiteX4" fmla="*/ 496429 w 543999"/>
              <a:gd name="connsiteY4" fmla="*/ 418082 h 1168630"/>
              <a:gd name="connsiteX5" fmla="*/ 543999 w 543999"/>
              <a:gd name="connsiteY5" fmla="*/ 270087 h 1168630"/>
              <a:gd name="connsiteX6" fmla="*/ 356335 w 543999"/>
              <a:gd name="connsiteY6" fmla="*/ 0 h 1168630"/>
              <a:gd name="connsiteX0" fmla="*/ 356335 w 543999"/>
              <a:gd name="connsiteY0" fmla="*/ 0 h 1059093"/>
              <a:gd name="connsiteX1" fmla="*/ 387525 w 543999"/>
              <a:gd name="connsiteY1" fmla="*/ 281126 h 1059093"/>
              <a:gd name="connsiteX2" fmla="*/ 0 w 543999"/>
              <a:gd name="connsiteY2" fmla="*/ 1050668 h 1059093"/>
              <a:gd name="connsiteX3" fmla="*/ 167624 w 543999"/>
              <a:gd name="connsiteY3" fmla="*/ 1059093 h 1059093"/>
              <a:gd name="connsiteX4" fmla="*/ 496429 w 543999"/>
              <a:gd name="connsiteY4" fmla="*/ 418082 h 1059093"/>
              <a:gd name="connsiteX5" fmla="*/ 543999 w 543999"/>
              <a:gd name="connsiteY5" fmla="*/ 270087 h 1059093"/>
              <a:gd name="connsiteX6" fmla="*/ 356335 w 543999"/>
              <a:gd name="connsiteY6" fmla="*/ 0 h 1059093"/>
              <a:gd name="connsiteX0" fmla="*/ 356335 w 543999"/>
              <a:gd name="connsiteY0" fmla="*/ 0 h 1116243"/>
              <a:gd name="connsiteX1" fmla="*/ 387525 w 543999"/>
              <a:gd name="connsiteY1" fmla="*/ 281126 h 1116243"/>
              <a:gd name="connsiteX2" fmla="*/ 0 w 543999"/>
              <a:gd name="connsiteY2" fmla="*/ 1050668 h 1116243"/>
              <a:gd name="connsiteX3" fmla="*/ 96187 w 543999"/>
              <a:gd name="connsiteY3" fmla="*/ 1116243 h 1116243"/>
              <a:gd name="connsiteX4" fmla="*/ 496429 w 543999"/>
              <a:gd name="connsiteY4" fmla="*/ 418082 h 1116243"/>
              <a:gd name="connsiteX5" fmla="*/ 543999 w 543999"/>
              <a:gd name="connsiteY5" fmla="*/ 270087 h 1116243"/>
              <a:gd name="connsiteX6" fmla="*/ 356335 w 543999"/>
              <a:gd name="connsiteY6" fmla="*/ 0 h 1116243"/>
              <a:gd name="connsiteX0" fmla="*/ 356335 w 543999"/>
              <a:gd name="connsiteY0" fmla="*/ 0 h 1116243"/>
              <a:gd name="connsiteX1" fmla="*/ 387525 w 543999"/>
              <a:gd name="connsiteY1" fmla="*/ 281126 h 1116243"/>
              <a:gd name="connsiteX2" fmla="*/ 0 w 543999"/>
              <a:gd name="connsiteY2" fmla="*/ 1050668 h 1116243"/>
              <a:gd name="connsiteX3" fmla="*/ 96187 w 543999"/>
              <a:gd name="connsiteY3" fmla="*/ 1116243 h 1116243"/>
              <a:gd name="connsiteX4" fmla="*/ 444042 w 543999"/>
              <a:gd name="connsiteY4" fmla="*/ 403795 h 1116243"/>
              <a:gd name="connsiteX5" fmla="*/ 543999 w 543999"/>
              <a:gd name="connsiteY5" fmla="*/ 270087 h 1116243"/>
              <a:gd name="connsiteX6" fmla="*/ 356335 w 543999"/>
              <a:gd name="connsiteY6" fmla="*/ 0 h 1116243"/>
              <a:gd name="connsiteX0" fmla="*/ 356335 w 543999"/>
              <a:gd name="connsiteY0" fmla="*/ 0 h 1116243"/>
              <a:gd name="connsiteX1" fmla="*/ 330375 w 543999"/>
              <a:gd name="connsiteY1" fmla="*/ 304938 h 1116243"/>
              <a:gd name="connsiteX2" fmla="*/ 0 w 543999"/>
              <a:gd name="connsiteY2" fmla="*/ 1050668 h 1116243"/>
              <a:gd name="connsiteX3" fmla="*/ 96187 w 543999"/>
              <a:gd name="connsiteY3" fmla="*/ 1116243 h 1116243"/>
              <a:gd name="connsiteX4" fmla="*/ 444042 w 543999"/>
              <a:gd name="connsiteY4" fmla="*/ 403795 h 1116243"/>
              <a:gd name="connsiteX5" fmla="*/ 543999 w 543999"/>
              <a:gd name="connsiteY5" fmla="*/ 270087 h 1116243"/>
              <a:gd name="connsiteX6" fmla="*/ 356335 w 543999"/>
              <a:gd name="connsiteY6" fmla="*/ 0 h 1116243"/>
              <a:gd name="connsiteX0" fmla="*/ 356335 w 543999"/>
              <a:gd name="connsiteY0" fmla="*/ 0 h 1116243"/>
              <a:gd name="connsiteX1" fmla="*/ 344663 w 543999"/>
              <a:gd name="connsiteY1" fmla="*/ 343038 h 1116243"/>
              <a:gd name="connsiteX2" fmla="*/ 0 w 543999"/>
              <a:gd name="connsiteY2" fmla="*/ 1050668 h 1116243"/>
              <a:gd name="connsiteX3" fmla="*/ 96187 w 543999"/>
              <a:gd name="connsiteY3" fmla="*/ 1116243 h 1116243"/>
              <a:gd name="connsiteX4" fmla="*/ 444042 w 543999"/>
              <a:gd name="connsiteY4" fmla="*/ 403795 h 1116243"/>
              <a:gd name="connsiteX5" fmla="*/ 543999 w 543999"/>
              <a:gd name="connsiteY5" fmla="*/ 270087 h 1116243"/>
              <a:gd name="connsiteX6" fmla="*/ 356335 w 543999"/>
              <a:gd name="connsiteY6" fmla="*/ 0 h 1116243"/>
              <a:gd name="connsiteX0" fmla="*/ 356335 w 543999"/>
              <a:gd name="connsiteY0" fmla="*/ 0 h 1116243"/>
              <a:gd name="connsiteX1" fmla="*/ 344663 w 543999"/>
              <a:gd name="connsiteY1" fmla="*/ 343038 h 1116243"/>
              <a:gd name="connsiteX2" fmla="*/ 0 w 543999"/>
              <a:gd name="connsiteY2" fmla="*/ 1050668 h 1116243"/>
              <a:gd name="connsiteX3" fmla="*/ 96187 w 543999"/>
              <a:gd name="connsiteY3" fmla="*/ 1116243 h 1116243"/>
              <a:gd name="connsiteX4" fmla="*/ 410728 w 543999"/>
              <a:gd name="connsiteY4" fmla="*/ 541285 h 1116243"/>
              <a:gd name="connsiteX5" fmla="*/ 444042 w 543999"/>
              <a:gd name="connsiteY5" fmla="*/ 403795 h 1116243"/>
              <a:gd name="connsiteX6" fmla="*/ 543999 w 543999"/>
              <a:gd name="connsiteY6" fmla="*/ 270087 h 1116243"/>
              <a:gd name="connsiteX7" fmla="*/ 356335 w 543999"/>
              <a:gd name="connsiteY7" fmla="*/ 0 h 1116243"/>
              <a:gd name="connsiteX0" fmla="*/ 356335 w 543999"/>
              <a:gd name="connsiteY0" fmla="*/ 0 h 1116243"/>
              <a:gd name="connsiteX1" fmla="*/ 344663 w 543999"/>
              <a:gd name="connsiteY1" fmla="*/ 343038 h 1116243"/>
              <a:gd name="connsiteX2" fmla="*/ 0 w 543999"/>
              <a:gd name="connsiteY2" fmla="*/ 1050668 h 1116243"/>
              <a:gd name="connsiteX3" fmla="*/ 96187 w 543999"/>
              <a:gd name="connsiteY3" fmla="*/ 1116243 h 1116243"/>
              <a:gd name="connsiteX4" fmla="*/ 410728 w 543999"/>
              <a:gd name="connsiteY4" fmla="*/ 541285 h 1116243"/>
              <a:gd name="connsiteX5" fmla="*/ 467854 w 543999"/>
              <a:gd name="connsiteY5" fmla="*/ 403795 h 1116243"/>
              <a:gd name="connsiteX6" fmla="*/ 543999 w 543999"/>
              <a:gd name="connsiteY6" fmla="*/ 270087 h 1116243"/>
              <a:gd name="connsiteX7" fmla="*/ 356335 w 543999"/>
              <a:gd name="connsiteY7" fmla="*/ 0 h 1116243"/>
              <a:gd name="connsiteX0" fmla="*/ 384910 w 543999"/>
              <a:gd name="connsiteY0" fmla="*/ 0 h 1068618"/>
              <a:gd name="connsiteX1" fmla="*/ 344663 w 543999"/>
              <a:gd name="connsiteY1" fmla="*/ 295413 h 1068618"/>
              <a:gd name="connsiteX2" fmla="*/ 0 w 543999"/>
              <a:gd name="connsiteY2" fmla="*/ 1003043 h 1068618"/>
              <a:gd name="connsiteX3" fmla="*/ 96187 w 543999"/>
              <a:gd name="connsiteY3" fmla="*/ 1068618 h 1068618"/>
              <a:gd name="connsiteX4" fmla="*/ 410728 w 543999"/>
              <a:gd name="connsiteY4" fmla="*/ 493660 h 1068618"/>
              <a:gd name="connsiteX5" fmla="*/ 467854 w 543999"/>
              <a:gd name="connsiteY5" fmla="*/ 356170 h 1068618"/>
              <a:gd name="connsiteX6" fmla="*/ 543999 w 543999"/>
              <a:gd name="connsiteY6" fmla="*/ 222462 h 1068618"/>
              <a:gd name="connsiteX7" fmla="*/ 384910 w 543999"/>
              <a:gd name="connsiteY7" fmla="*/ 0 h 1068618"/>
              <a:gd name="connsiteX0" fmla="*/ 384910 w 543999"/>
              <a:gd name="connsiteY0" fmla="*/ 0 h 1068618"/>
              <a:gd name="connsiteX1" fmla="*/ 406575 w 543999"/>
              <a:gd name="connsiteY1" fmla="*/ 300176 h 1068618"/>
              <a:gd name="connsiteX2" fmla="*/ 0 w 543999"/>
              <a:gd name="connsiteY2" fmla="*/ 1003043 h 1068618"/>
              <a:gd name="connsiteX3" fmla="*/ 96187 w 543999"/>
              <a:gd name="connsiteY3" fmla="*/ 1068618 h 1068618"/>
              <a:gd name="connsiteX4" fmla="*/ 410728 w 543999"/>
              <a:gd name="connsiteY4" fmla="*/ 493660 h 1068618"/>
              <a:gd name="connsiteX5" fmla="*/ 467854 w 543999"/>
              <a:gd name="connsiteY5" fmla="*/ 356170 h 1068618"/>
              <a:gd name="connsiteX6" fmla="*/ 543999 w 543999"/>
              <a:gd name="connsiteY6" fmla="*/ 222462 h 1068618"/>
              <a:gd name="connsiteX7" fmla="*/ 384910 w 543999"/>
              <a:gd name="connsiteY7" fmla="*/ 0 h 1068618"/>
              <a:gd name="connsiteX0" fmla="*/ 384910 w 543999"/>
              <a:gd name="connsiteY0" fmla="*/ 0 h 1068618"/>
              <a:gd name="connsiteX1" fmla="*/ 387525 w 543999"/>
              <a:gd name="connsiteY1" fmla="*/ 295413 h 1068618"/>
              <a:gd name="connsiteX2" fmla="*/ 0 w 543999"/>
              <a:gd name="connsiteY2" fmla="*/ 1003043 h 1068618"/>
              <a:gd name="connsiteX3" fmla="*/ 96187 w 543999"/>
              <a:gd name="connsiteY3" fmla="*/ 1068618 h 1068618"/>
              <a:gd name="connsiteX4" fmla="*/ 410728 w 543999"/>
              <a:gd name="connsiteY4" fmla="*/ 493660 h 1068618"/>
              <a:gd name="connsiteX5" fmla="*/ 467854 w 543999"/>
              <a:gd name="connsiteY5" fmla="*/ 356170 h 1068618"/>
              <a:gd name="connsiteX6" fmla="*/ 543999 w 543999"/>
              <a:gd name="connsiteY6" fmla="*/ 222462 h 1068618"/>
              <a:gd name="connsiteX7" fmla="*/ 384910 w 543999"/>
              <a:gd name="connsiteY7" fmla="*/ 0 h 1068618"/>
              <a:gd name="connsiteX0" fmla="*/ 384910 w 543999"/>
              <a:gd name="connsiteY0" fmla="*/ 0 h 1082905"/>
              <a:gd name="connsiteX1" fmla="*/ 387525 w 543999"/>
              <a:gd name="connsiteY1" fmla="*/ 295413 h 1082905"/>
              <a:gd name="connsiteX2" fmla="*/ 0 w 543999"/>
              <a:gd name="connsiteY2" fmla="*/ 1003043 h 1082905"/>
              <a:gd name="connsiteX3" fmla="*/ 120000 w 543999"/>
              <a:gd name="connsiteY3" fmla="*/ 1082905 h 1082905"/>
              <a:gd name="connsiteX4" fmla="*/ 410728 w 543999"/>
              <a:gd name="connsiteY4" fmla="*/ 493660 h 1082905"/>
              <a:gd name="connsiteX5" fmla="*/ 467854 w 543999"/>
              <a:gd name="connsiteY5" fmla="*/ 356170 h 1082905"/>
              <a:gd name="connsiteX6" fmla="*/ 543999 w 543999"/>
              <a:gd name="connsiteY6" fmla="*/ 222462 h 1082905"/>
              <a:gd name="connsiteX7" fmla="*/ 384910 w 543999"/>
              <a:gd name="connsiteY7" fmla="*/ 0 h 1082905"/>
              <a:gd name="connsiteX0" fmla="*/ 375385 w 534474"/>
              <a:gd name="connsiteY0" fmla="*/ 0 h 1082905"/>
              <a:gd name="connsiteX1" fmla="*/ 378000 w 534474"/>
              <a:gd name="connsiteY1" fmla="*/ 295413 h 1082905"/>
              <a:gd name="connsiteX2" fmla="*/ 0 w 534474"/>
              <a:gd name="connsiteY2" fmla="*/ 1060193 h 1082905"/>
              <a:gd name="connsiteX3" fmla="*/ 110475 w 534474"/>
              <a:gd name="connsiteY3" fmla="*/ 1082905 h 1082905"/>
              <a:gd name="connsiteX4" fmla="*/ 401203 w 534474"/>
              <a:gd name="connsiteY4" fmla="*/ 493660 h 1082905"/>
              <a:gd name="connsiteX5" fmla="*/ 458329 w 534474"/>
              <a:gd name="connsiteY5" fmla="*/ 356170 h 1082905"/>
              <a:gd name="connsiteX6" fmla="*/ 534474 w 534474"/>
              <a:gd name="connsiteY6" fmla="*/ 222462 h 1082905"/>
              <a:gd name="connsiteX7" fmla="*/ 375385 w 534474"/>
              <a:gd name="connsiteY7" fmla="*/ 0 h 1082905"/>
              <a:gd name="connsiteX0" fmla="*/ 375385 w 534474"/>
              <a:gd name="connsiteY0" fmla="*/ 0 h 1106491"/>
              <a:gd name="connsiteX1" fmla="*/ 378000 w 534474"/>
              <a:gd name="connsiteY1" fmla="*/ 318999 h 1106491"/>
              <a:gd name="connsiteX2" fmla="*/ 0 w 534474"/>
              <a:gd name="connsiteY2" fmla="*/ 1083779 h 1106491"/>
              <a:gd name="connsiteX3" fmla="*/ 110475 w 534474"/>
              <a:gd name="connsiteY3" fmla="*/ 1106491 h 1106491"/>
              <a:gd name="connsiteX4" fmla="*/ 401203 w 534474"/>
              <a:gd name="connsiteY4" fmla="*/ 517246 h 1106491"/>
              <a:gd name="connsiteX5" fmla="*/ 458329 w 534474"/>
              <a:gd name="connsiteY5" fmla="*/ 379756 h 1106491"/>
              <a:gd name="connsiteX6" fmla="*/ 534474 w 534474"/>
              <a:gd name="connsiteY6" fmla="*/ 246048 h 1106491"/>
              <a:gd name="connsiteX7" fmla="*/ 375385 w 534474"/>
              <a:gd name="connsiteY7" fmla="*/ 0 h 1106491"/>
              <a:gd name="connsiteX0" fmla="*/ 375385 w 526622"/>
              <a:gd name="connsiteY0" fmla="*/ 0 h 1106491"/>
              <a:gd name="connsiteX1" fmla="*/ 378000 w 526622"/>
              <a:gd name="connsiteY1" fmla="*/ 318999 h 1106491"/>
              <a:gd name="connsiteX2" fmla="*/ 0 w 526622"/>
              <a:gd name="connsiteY2" fmla="*/ 1083779 h 1106491"/>
              <a:gd name="connsiteX3" fmla="*/ 110475 w 526622"/>
              <a:gd name="connsiteY3" fmla="*/ 1106491 h 1106491"/>
              <a:gd name="connsiteX4" fmla="*/ 401203 w 526622"/>
              <a:gd name="connsiteY4" fmla="*/ 517246 h 1106491"/>
              <a:gd name="connsiteX5" fmla="*/ 458329 w 526622"/>
              <a:gd name="connsiteY5" fmla="*/ 379756 h 1106491"/>
              <a:gd name="connsiteX6" fmla="*/ 526622 w 526622"/>
              <a:gd name="connsiteY6" fmla="*/ 246048 h 1106491"/>
              <a:gd name="connsiteX7" fmla="*/ 375385 w 526622"/>
              <a:gd name="connsiteY7" fmla="*/ 0 h 1106491"/>
              <a:gd name="connsiteX0" fmla="*/ 375385 w 526622"/>
              <a:gd name="connsiteY0" fmla="*/ 0 h 1106491"/>
              <a:gd name="connsiteX1" fmla="*/ 372765 w 526622"/>
              <a:gd name="connsiteY1" fmla="*/ 305896 h 1106491"/>
              <a:gd name="connsiteX2" fmla="*/ 0 w 526622"/>
              <a:gd name="connsiteY2" fmla="*/ 1083779 h 1106491"/>
              <a:gd name="connsiteX3" fmla="*/ 110475 w 526622"/>
              <a:gd name="connsiteY3" fmla="*/ 1106491 h 1106491"/>
              <a:gd name="connsiteX4" fmla="*/ 401203 w 526622"/>
              <a:gd name="connsiteY4" fmla="*/ 517246 h 1106491"/>
              <a:gd name="connsiteX5" fmla="*/ 458329 w 526622"/>
              <a:gd name="connsiteY5" fmla="*/ 379756 h 1106491"/>
              <a:gd name="connsiteX6" fmla="*/ 526622 w 526622"/>
              <a:gd name="connsiteY6" fmla="*/ 246048 h 1106491"/>
              <a:gd name="connsiteX7" fmla="*/ 375385 w 526622"/>
              <a:gd name="connsiteY7" fmla="*/ 0 h 1106491"/>
              <a:gd name="connsiteX0" fmla="*/ 320417 w 471654"/>
              <a:gd name="connsiteY0" fmla="*/ 0 h 1106491"/>
              <a:gd name="connsiteX1" fmla="*/ 317797 w 471654"/>
              <a:gd name="connsiteY1" fmla="*/ 305896 h 1106491"/>
              <a:gd name="connsiteX2" fmla="*/ 0 w 471654"/>
              <a:gd name="connsiteY2" fmla="*/ 1057573 h 1106491"/>
              <a:gd name="connsiteX3" fmla="*/ 55507 w 471654"/>
              <a:gd name="connsiteY3" fmla="*/ 1106491 h 1106491"/>
              <a:gd name="connsiteX4" fmla="*/ 346235 w 471654"/>
              <a:gd name="connsiteY4" fmla="*/ 517246 h 1106491"/>
              <a:gd name="connsiteX5" fmla="*/ 403361 w 471654"/>
              <a:gd name="connsiteY5" fmla="*/ 379756 h 1106491"/>
              <a:gd name="connsiteX6" fmla="*/ 471654 w 471654"/>
              <a:gd name="connsiteY6" fmla="*/ 246048 h 1106491"/>
              <a:gd name="connsiteX7" fmla="*/ 320417 w 471654"/>
              <a:gd name="connsiteY7" fmla="*/ 0 h 1106491"/>
              <a:gd name="connsiteX0" fmla="*/ 372768 w 524005"/>
              <a:gd name="connsiteY0" fmla="*/ 0 h 1106491"/>
              <a:gd name="connsiteX1" fmla="*/ 370148 w 524005"/>
              <a:gd name="connsiteY1" fmla="*/ 305896 h 1106491"/>
              <a:gd name="connsiteX2" fmla="*/ 0 w 524005"/>
              <a:gd name="connsiteY2" fmla="*/ 1075917 h 1106491"/>
              <a:gd name="connsiteX3" fmla="*/ 107858 w 524005"/>
              <a:gd name="connsiteY3" fmla="*/ 1106491 h 1106491"/>
              <a:gd name="connsiteX4" fmla="*/ 398586 w 524005"/>
              <a:gd name="connsiteY4" fmla="*/ 517246 h 1106491"/>
              <a:gd name="connsiteX5" fmla="*/ 455712 w 524005"/>
              <a:gd name="connsiteY5" fmla="*/ 379756 h 1106491"/>
              <a:gd name="connsiteX6" fmla="*/ 524005 w 524005"/>
              <a:gd name="connsiteY6" fmla="*/ 246048 h 1106491"/>
              <a:gd name="connsiteX7" fmla="*/ 372768 w 524005"/>
              <a:gd name="connsiteY7" fmla="*/ 0 h 1106491"/>
              <a:gd name="connsiteX0" fmla="*/ 372768 w 524005"/>
              <a:gd name="connsiteY0" fmla="*/ 0 h 1106491"/>
              <a:gd name="connsiteX1" fmla="*/ 370148 w 524005"/>
              <a:gd name="connsiteY1" fmla="*/ 305896 h 1106491"/>
              <a:gd name="connsiteX2" fmla="*/ 260414 w 524005"/>
              <a:gd name="connsiteY2" fmla="*/ 607186 h 1106491"/>
              <a:gd name="connsiteX3" fmla="*/ 0 w 524005"/>
              <a:gd name="connsiteY3" fmla="*/ 1075917 h 1106491"/>
              <a:gd name="connsiteX4" fmla="*/ 107858 w 524005"/>
              <a:gd name="connsiteY4" fmla="*/ 1106491 h 1106491"/>
              <a:gd name="connsiteX5" fmla="*/ 398586 w 524005"/>
              <a:gd name="connsiteY5" fmla="*/ 517246 h 1106491"/>
              <a:gd name="connsiteX6" fmla="*/ 455712 w 524005"/>
              <a:gd name="connsiteY6" fmla="*/ 379756 h 1106491"/>
              <a:gd name="connsiteX7" fmla="*/ 524005 w 524005"/>
              <a:gd name="connsiteY7" fmla="*/ 246048 h 1106491"/>
              <a:gd name="connsiteX8" fmla="*/ 372768 w 524005"/>
              <a:gd name="connsiteY8" fmla="*/ 0 h 1106491"/>
              <a:gd name="connsiteX0" fmla="*/ 372768 w 524005"/>
              <a:gd name="connsiteY0" fmla="*/ 0 h 1106491"/>
              <a:gd name="connsiteX1" fmla="*/ 370148 w 524005"/>
              <a:gd name="connsiteY1" fmla="*/ 305896 h 1106491"/>
              <a:gd name="connsiteX2" fmla="*/ 341558 w 524005"/>
              <a:gd name="connsiteY2" fmla="*/ 515464 h 1106491"/>
              <a:gd name="connsiteX3" fmla="*/ 0 w 524005"/>
              <a:gd name="connsiteY3" fmla="*/ 1075917 h 1106491"/>
              <a:gd name="connsiteX4" fmla="*/ 107858 w 524005"/>
              <a:gd name="connsiteY4" fmla="*/ 1106491 h 1106491"/>
              <a:gd name="connsiteX5" fmla="*/ 398586 w 524005"/>
              <a:gd name="connsiteY5" fmla="*/ 517246 h 1106491"/>
              <a:gd name="connsiteX6" fmla="*/ 455712 w 524005"/>
              <a:gd name="connsiteY6" fmla="*/ 379756 h 1106491"/>
              <a:gd name="connsiteX7" fmla="*/ 524005 w 524005"/>
              <a:gd name="connsiteY7" fmla="*/ 246048 h 1106491"/>
              <a:gd name="connsiteX8" fmla="*/ 372768 w 524005"/>
              <a:gd name="connsiteY8" fmla="*/ 0 h 1106491"/>
              <a:gd name="connsiteX0" fmla="*/ 372768 w 524005"/>
              <a:gd name="connsiteY0" fmla="*/ 0 h 1106491"/>
              <a:gd name="connsiteX1" fmla="*/ 370148 w 524005"/>
              <a:gd name="connsiteY1" fmla="*/ 305896 h 1106491"/>
              <a:gd name="connsiteX2" fmla="*/ 291824 w 524005"/>
              <a:gd name="connsiteY2" fmla="*/ 512844 h 1106491"/>
              <a:gd name="connsiteX3" fmla="*/ 0 w 524005"/>
              <a:gd name="connsiteY3" fmla="*/ 1075917 h 1106491"/>
              <a:gd name="connsiteX4" fmla="*/ 107858 w 524005"/>
              <a:gd name="connsiteY4" fmla="*/ 1106491 h 1106491"/>
              <a:gd name="connsiteX5" fmla="*/ 398586 w 524005"/>
              <a:gd name="connsiteY5" fmla="*/ 517246 h 1106491"/>
              <a:gd name="connsiteX6" fmla="*/ 455712 w 524005"/>
              <a:gd name="connsiteY6" fmla="*/ 379756 h 1106491"/>
              <a:gd name="connsiteX7" fmla="*/ 524005 w 524005"/>
              <a:gd name="connsiteY7" fmla="*/ 246048 h 1106491"/>
              <a:gd name="connsiteX8" fmla="*/ 372768 w 524005"/>
              <a:gd name="connsiteY8" fmla="*/ 0 h 1106491"/>
              <a:gd name="connsiteX0" fmla="*/ 372768 w 524005"/>
              <a:gd name="connsiteY0" fmla="*/ 0 h 1106491"/>
              <a:gd name="connsiteX1" fmla="*/ 435587 w 524005"/>
              <a:gd name="connsiteY1" fmla="*/ 334722 h 1106491"/>
              <a:gd name="connsiteX2" fmla="*/ 291824 w 524005"/>
              <a:gd name="connsiteY2" fmla="*/ 512844 h 1106491"/>
              <a:gd name="connsiteX3" fmla="*/ 0 w 524005"/>
              <a:gd name="connsiteY3" fmla="*/ 1075917 h 1106491"/>
              <a:gd name="connsiteX4" fmla="*/ 107858 w 524005"/>
              <a:gd name="connsiteY4" fmla="*/ 1106491 h 1106491"/>
              <a:gd name="connsiteX5" fmla="*/ 398586 w 524005"/>
              <a:gd name="connsiteY5" fmla="*/ 517246 h 1106491"/>
              <a:gd name="connsiteX6" fmla="*/ 455712 w 524005"/>
              <a:gd name="connsiteY6" fmla="*/ 379756 h 1106491"/>
              <a:gd name="connsiteX7" fmla="*/ 524005 w 524005"/>
              <a:gd name="connsiteY7" fmla="*/ 246048 h 1106491"/>
              <a:gd name="connsiteX8" fmla="*/ 372768 w 524005"/>
              <a:gd name="connsiteY8" fmla="*/ 0 h 1106491"/>
              <a:gd name="connsiteX0" fmla="*/ 372768 w 524005"/>
              <a:gd name="connsiteY0" fmla="*/ 0 h 1106491"/>
              <a:gd name="connsiteX1" fmla="*/ 367531 w 524005"/>
              <a:gd name="connsiteY1" fmla="*/ 321619 h 1106491"/>
              <a:gd name="connsiteX2" fmla="*/ 291824 w 524005"/>
              <a:gd name="connsiteY2" fmla="*/ 512844 h 1106491"/>
              <a:gd name="connsiteX3" fmla="*/ 0 w 524005"/>
              <a:gd name="connsiteY3" fmla="*/ 1075917 h 1106491"/>
              <a:gd name="connsiteX4" fmla="*/ 107858 w 524005"/>
              <a:gd name="connsiteY4" fmla="*/ 1106491 h 1106491"/>
              <a:gd name="connsiteX5" fmla="*/ 398586 w 524005"/>
              <a:gd name="connsiteY5" fmla="*/ 517246 h 1106491"/>
              <a:gd name="connsiteX6" fmla="*/ 455712 w 524005"/>
              <a:gd name="connsiteY6" fmla="*/ 379756 h 1106491"/>
              <a:gd name="connsiteX7" fmla="*/ 524005 w 524005"/>
              <a:gd name="connsiteY7" fmla="*/ 246048 h 1106491"/>
              <a:gd name="connsiteX8" fmla="*/ 372768 w 524005"/>
              <a:gd name="connsiteY8" fmla="*/ 0 h 1106491"/>
              <a:gd name="connsiteX0" fmla="*/ 372768 w 524005"/>
              <a:gd name="connsiteY0" fmla="*/ 0 h 1106491"/>
              <a:gd name="connsiteX1" fmla="*/ 367531 w 524005"/>
              <a:gd name="connsiteY1" fmla="*/ 321619 h 1106491"/>
              <a:gd name="connsiteX2" fmla="*/ 291824 w 524005"/>
              <a:gd name="connsiteY2" fmla="*/ 512844 h 1106491"/>
              <a:gd name="connsiteX3" fmla="*/ 0 w 524005"/>
              <a:gd name="connsiteY3" fmla="*/ 1075917 h 1106491"/>
              <a:gd name="connsiteX4" fmla="*/ 107858 w 524005"/>
              <a:gd name="connsiteY4" fmla="*/ 1106491 h 1106491"/>
              <a:gd name="connsiteX5" fmla="*/ 398586 w 524005"/>
              <a:gd name="connsiteY5" fmla="*/ 517246 h 1106491"/>
              <a:gd name="connsiteX6" fmla="*/ 455712 w 524005"/>
              <a:gd name="connsiteY6" fmla="*/ 379756 h 1106491"/>
              <a:gd name="connsiteX7" fmla="*/ 524005 w 524005"/>
              <a:gd name="connsiteY7" fmla="*/ 246048 h 1106491"/>
              <a:gd name="connsiteX8" fmla="*/ 372768 w 524005"/>
              <a:gd name="connsiteY8" fmla="*/ 0 h 1106491"/>
              <a:gd name="connsiteX0" fmla="*/ 372768 w 524005"/>
              <a:gd name="connsiteY0" fmla="*/ 0 h 1106491"/>
              <a:gd name="connsiteX1" fmla="*/ 367531 w 524005"/>
              <a:gd name="connsiteY1" fmla="*/ 321619 h 1106491"/>
              <a:gd name="connsiteX2" fmla="*/ 291824 w 524005"/>
              <a:gd name="connsiteY2" fmla="*/ 512844 h 1106491"/>
              <a:gd name="connsiteX3" fmla="*/ 0 w 524005"/>
              <a:gd name="connsiteY3" fmla="*/ 1075917 h 1106491"/>
              <a:gd name="connsiteX4" fmla="*/ 107858 w 524005"/>
              <a:gd name="connsiteY4" fmla="*/ 1106491 h 1106491"/>
              <a:gd name="connsiteX5" fmla="*/ 398586 w 524005"/>
              <a:gd name="connsiteY5" fmla="*/ 517246 h 1106491"/>
              <a:gd name="connsiteX6" fmla="*/ 455712 w 524005"/>
              <a:gd name="connsiteY6" fmla="*/ 379756 h 1106491"/>
              <a:gd name="connsiteX7" fmla="*/ 524005 w 524005"/>
              <a:gd name="connsiteY7" fmla="*/ 246048 h 1106491"/>
              <a:gd name="connsiteX8" fmla="*/ 372768 w 524005"/>
              <a:gd name="connsiteY8" fmla="*/ 0 h 1106491"/>
              <a:gd name="connsiteX0" fmla="*/ 372768 w 524005"/>
              <a:gd name="connsiteY0" fmla="*/ 0 h 1106491"/>
              <a:gd name="connsiteX1" fmla="*/ 367531 w 524005"/>
              <a:gd name="connsiteY1" fmla="*/ 321619 h 1106491"/>
              <a:gd name="connsiteX2" fmla="*/ 291824 w 524005"/>
              <a:gd name="connsiteY2" fmla="*/ 512844 h 1106491"/>
              <a:gd name="connsiteX3" fmla="*/ 0 w 524005"/>
              <a:gd name="connsiteY3" fmla="*/ 1075917 h 1106491"/>
              <a:gd name="connsiteX4" fmla="*/ 107858 w 524005"/>
              <a:gd name="connsiteY4" fmla="*/ 1106491 h 1106491"/>
              <a:gd name="connsiteX5" fmla="*/ 390734 w 524005"/>
              <a:gd name="connsiteY5" fmla="*/ 551314 h 1106491"/>
              <a:gd name="connsiteX6" fmla="*/ 455712 w 524005"/>
              <a:gd name="connsiteY6" fmla="*/ 379756 h 1106491"/>
              <a:gd name="connsiteX7" fmla="*/ 524005 w 524005"/>
              <a:gd name="connsiteY7" fmla="*/ 246048 h 1106491"/>
              <a:gd name="connsiteX8" fmla="*/ 372768 w 524005"/>
              <a:gd name="connsiteY8" fmla="*/ 0 h 1106491"/>
              <a:gd name="connsiteX0" fmla="*/ 372768 w 524005"/>
              <a:gd name="connsiteY0" fmla="*/ 0 h 1127456"/>
              <a:gd name="connsiteX1" fmla="*/ 367531 w 524005"/>
              <a:gd name="connsiteY1" fmla="*/ 321619 h 1127456"/>
              <a:gd name="connsiteX2" fmla="*/ 291824 w 524005"/>
              <a:gd name="connsiteY2" fmla="*/ 512844 h 1127456"/>
              <a:gd name="connsiteX3" fmla="*/ 0 w 524005"/>
              <a:gd name="connsiteY3" fmla="*/ 1075917 h 1127456"/>
              <a:gd name="connsiteX4" fmla="*/ 100005 w 524005"/>
              <a:gd name="connsiteY4" fmla="*/ 1127456 h 1127456"/>
              <a:gd name="connsiteX5" fmla="*/ 390734 w 524005"/>
              <a:gd name="connsiteY5" fmla="*/ 551314 h 1127456"/>
              <a:gd name="connsiteX6" fmla="*/ 455712 w 524005"/>
              <a:gd name="connsiteY6" fmla="*/ 379756 h 1127456"/>
              <a:gd name="connsiteX7" fmla="*/ 524005 w 524005"/>
              <a:gd name="connsiteY7" fmla="*/ 246048 h 1127456"/>
              <a:gd name="connsiteX8" fmla="*/ 372768 w 524005"/>
              <a:gd name="connsiteY8" fmla="*/ 0 h 1127456"/>
              <a:gd name="connsiteX0" fmla="*/ 372768 w 524005"/>
              <a:gd name="connsiteY0" fmla="*/ 0 h 1127456"/>
              <a:gd name="connsiteX1" fmla="*/ 367531 w 524005"/>
              <a:gd name="connsiteY1" fmla="*/ 321619 h 1127456"/>
              <a:gd name="connsiteX2" fmla="*/ 291824 w 524005"/>
              <a:gd name="connsiteY2" fmla="*/ 512844 h 1127456"/>
              <a:gd name="connsiteX3" fmla="*/ 0 w 524005"/>
              <a:gd name="connsiteY3" fmla="*/ 1075917 h 1127456"/>
              <a:gd name="connsiteX4" fmla="*/ 100005 w 524005"/>
              <a:gd name="connsiteY4" fmla="*/ 1127456 h 1127456"/>
              <a:gd name="connsiteX5" fmla="*/ 390734 w 524005"/>
              <a:gd name="connsiteY5" fmla="*/ 551314 h 1127456"/>
              <a:gd name="connsiteX6" fmla="*/ 416449 w 524005"/>
              <a:gd name="connsiteY6" fmla="*/ 384998 h 1127456"/>
              <a:gd name="connsiteX7" fmla="*/ 524005 w 524005"/>
              <a:gd name="connsiteY7" fmla="*/ 246048 h 1127456"/>
              <a:gd name="connsiteX8" fmla="*/ 372768 w 524005"/>
              <a:gd name="connsiteY8" fmla="*/ 0 h 1127456"/>
              <a:gd name="connsiteX0" fmla="*/ 372768 w 524005"/>
              <a:gd name="connsiteY0" fmla="*/ 0 h 1127456"/>
              <a:gd name="connsiteX1" fmla="*/ 367531 w 524005"/>
              <a:gd name="connsiteY1" fmla="*/ 321619 h 1127456"/>
              <a:gd name="connsiteX2" fmla="*/ 291824 w 524005"/>
              <a:gd name="connsiteY2" fmla="*/ 512844 h 1127456"/>
              <a:gd name="connsiteX3" fmla="*/ 0 w 524005"/>
              <a:gd name="connsiteY3" fmla="*/ 1075917 h 1127456"/>
              <a:gd name="connsiteX4" fmla="*/ 100005 w 524005"/>
              <a:gd name="connsiteY4" fmla="*/ 1127456 h 1127456"/>
              <a:gd name="connsiteX5" fmla="*/ 390734 w 524005"/>
              <a:gd name="connsiteY5" fmla="*/ 551314 h 1127456"/>
              <a:gd name="connsiteX6" fmla="*/ 453095 w 524005"/>
              <a:gd name="connsiteY6" fmla="*/ 398101 h 1127456"/>
              <a:gd name="connsiteX7" fmla="*/ 524005 w 524005"/>
              <a:gd name="connsiteY7" fmla="*/ 246048 h 1127456"/>
              <a:gd name="connsiteX8" fmla="*/ 372768 w 524005"/>
              <a:gd name="connsiteY8" fmla="*/ 0 h 1127456"/>
              <a:gd name="connsiteX0" fmla="*/ 372768 w 482124"/>
              <a:gd name="connsiteY0" fmla="*/ 0 h 1127456"/>
              <a:gd name="connsiteX1" fmla="*/ 367531 w 482124"/>
              <a:gd name="connsiteY1" fmla="*/ 321619 h 1127456"/>
              <a:gd name="connsiteX2" fmla="*/ 291824 w 482124"/>
              <a:gd name="connsiteY2" fmla="*/ 512844 h 1127456"/>
              <a:gd name="connsiteX3" fmla="*/ 0 w 482124"/>
              <a:gd name="connsiteY3" fmla="*/ 1075917 h 1127456"/>
              <a:gd name="connsiteX4" fmla="*/ 100005 w 482124"/>
              <a:gd name="connsiteY4" fmla="*/ 1127456 h 1127456"/>
              <a:gd name="connsiteX5" fmla="*/ 390734 w 482124"/>
              <a:gd name="connsiteY5" fmla="*/ 551314 h 1127456"/>
              <a:gd name="connsiteX6" fmla="*/ 453095 w 482124"/>
              <a:gd name="connsiteY6" fmla="*/ 398101 h 1127456"/>
              <a:gd name="connsiteX7" fmla="*/ 482124 w 482124"/>
              <a:gd name="connsiteY7" fmla="*/ 248670 h 1127456"/>
              <a:gd name="connsiteX8" fmla="*/ 372768 w 482124"/>
              <a:gd name="connsiteY8" fmla="*/ 0 h 1127456"/>
              <a:gd name="connsiteX0" fmla="*/ 372768 w 513535"/>
              <a:gd name="connsiteY0" fmla="*/ 0 h 1127456"/>
              <a:gd name="connsiteX1" fmla="*/ 367531 w 513535"/>
              <a:gd name="connsiteY1" fmla="*/ 321619 h 1127456"/>
              <a:gd name="connsiteX2" fmla="*/ 291824 w 513535"/>
              <a:gd name="connsiteY2" fmla="*/ 512844 h 1127456"/>
              <a:gd name="connsiteX3" fmla="*/ 0 w 513535"/>
              <a:gd name="connsiteY3" fmla="*/ 1075917 h 1127456"/>
              <a:gd name="connsiteX4" fmla="*/ 100005 w 513535"/>
              <a:gd name="connsiteY4" fmla="*/ 1127456 h 1127456"/>
              <a:gd name="connsiteX5" fmla="*/ 390734 w 513535"/>
              <a:gd name="connsiteY5" fmla="*/ 551314 h 1127456"/>
              <a:gd name="connsiteX6" fmla="*/ 453095 w 513535"/>
              <a:gd name="connsiteY6" fmla="*/ 398101 h 1127456"/>
              <a:gd name="connsiteX7" fmla="*/ 513535 w 513535"/>
              <a:gd name="connsiteY7" fmla="*/ 246049 h 1127456"/>
              <a:gd name="connsiteX8" fmla="*/ 372768 w 513535"/>
              <a:gd name="connsiteY8" fmla="*/ 0 h 1127456"/>
              <a:gd name="connsiteX0" fmla="*/ 372768 w 513535"/>
              <a:gd name="connsiteY0" fmla="*/ 0 h 1127456"/>
              <a:gd name="connsiteX1" fmla="*/ 367531 w 513535"/>
              <a:gd name="connsiteY1" fmla="*/ 321619 h 1127456"/>
              <a:gd name="connsiteX2" fmla="*/ 291824 w 513535"/>
              <a:gd name="connsiteY2" fmla="*/ 512844 h 1127456"/>
              <a:gd name="connsiteX3" fmla="*/ 0 w 513535"/>
              <a:gd name="connsiteY3" fmla="*/ 1075917 h 1127456"/>
              <a:gd name="connsiteX4" fmla="*/ 100005 w 513535"/>
              <a:gd name="connsiteY4" fmla="*/ 1127456 h 1127456"/>
              <a:gd name="connsiteX5" fmla="*/ 390734 w 513535"/>
              <a:gd name="connsiteY5" fmla="*/ 551314 h 1127456"/>
              <a:gd name="connsiteX6" fmla="*/ 453095 w 513535"/>
              <a:gd name="connsiteY6" fmla="*/ 398101 h 1127456"/>
              <a:gd name="connsiteX7" fmla="*/ 513535 w 513535"/>
              <a:gd name="connsiteY7" fmla="*/ 246049 h 1127456"/>
              <a:gd name="connsiteX8" fmla="*/ 372768 w 513535"/>
              <a:gd name="connsiteY8" fmla="*/ 0 h 1127456"/>
              <a:gd name="connsiteX0" fmla="*/ 367533 w 513535"/>
              <a:gd name="connsiteY0" fmla="*/ 0 h 1145800"/>
              <a:gd name="connsiteX1" fmla="*/ 367531 w 513535"/>
              <a:gd name="connsiteY1" fmla="*/ 339963 h 1145800"/>
              <a:gd name="connsiteX2" fmla="*/ 291824 w 513535"/>
              <a:gd name="connsiteY2" fmla="*/ 531188 h 1145800"/>
              <a:gd name="connsiteX3" fmla="*/ 0 w 513535"/>
              <a:gd name="connsiteY3" fmla="*/ 1094261 h 1145800"/>
              <a:gd name="connsiteX4" fmla="*/ 100005 w 513535"/>
              <a:gd name="connsiteY4" fmla="*/ 1145800 h 1145800"/>
              <a:gd name="connsiteX5" fmla="*/ 390734 w 513535"/>
              <a:gd name="connsiteY5" fmla="*/ 569658 h 1145800"/>
              <a:gd name="connsiteX6" fmla="*/ 453095 w 513535"/>
              <a:gd name="connsiteY6" fmla="*/ 416445 h 1145800"/>
              <a:gd name="connsiteX7" fmla="*/ 513535 w 513535"/>
              <a:gd name="connsiteY7" fmla="*/ 264393 h 1145800"/>
              <a:gd name="connsiteX8" fmla="*/ 367533 w 513535"/>
              <a:gd name="connsiteY8" fmla="*/ 0 h 1145800"/>
              <a:gd name="connsiteX0" fmla="*/ 359681 w 505683"/>
              <a:gd name="connsiteY0" fmla="*/ 0 h 1145800"/>
              <a:gd name="connsiteX1" fmla="*/ 359679 w 505683"/>
              <a:gd name="connsiteY1" fmla="*/ 339963 h 1145800"/>
              <a:gd name="connsiteX2" fmla="*/ 283972 w 505683"/>
              <a:gd name="connsiteY2" fmla="*/ 531188 h 1145800"/>
              <a:gd name="connsiteX3" fmla="*/ 0 w 505683"/>
              <a:gd name="connsiteY3" fmla="*/ 1094261 h 1145800"/>
              <a:gd name="connsiteX4" fmla="*/ 92153 w 505683"/>
              <a:gd name="connsiteY4" fmla="*/ 1145800 h 1145800"/>
              <a:gd name="connsiteX5" fmla="*/ 382882 w 505683"/>
              <a:gd name="connsiteY5" fmla="*/ 569658 h 1145800"/>
              <a:gd name="connsiteX6" fmla="*/ 445243 w 505683"/>
              <a:gd name="connsiteY6" fmla="*/ 416445 h 1145800"/>
              <a:gd name="connsiteX7" fmla="*/ 505683 w 505683"/>
              <a:gd name="connsiteY7" fmla="*/ 264393 h 1145800"/>
              <a:gd name="connsiteX8" fmla="*/ 359681 w 505683"/>
              <a:gd name="connsiteY8" fmla="*/ 0 h 1145800"/>
              <a:gd name="connsiteX0" fmla="*/ 359681 w 505683"/>
              <a:gd name="connsiteY0" fmla="*/ 0 h 1135317"/>
              <a:gd name="connsiteX1" fmla="*/ 359679 w 505683"/>
              <a:gd name="connsiteY1" fmla="*/ 339963 h 1135317"/>
              <a:gd name="connsiteX2" fmla="*/ 283972 w 505683"/>
              <a:gd name="connsiteY2" fmla="*/ 531188 h 1135317"/>
              <a:gd name="connsiteX3" fmla="*/ 0 w 505683"/>
              <a:gd name="connsiteY3" fmla="*/ 1094261 h 1135317"/>
              <a:gd name="connsiteX4" fmla="*/ 94770 w 505683"/>
              <a:gd name="connsiteY4" fmla="*/ 1135317 h 1135317"/>
              <a:gd name="connsiteX5" fmla="*/ 382882 w 505683"/>
              <a:gd name="connsiteY5" fmla="*/ 569658 h 1135317"/>
              <a:gd name="connsiteX6" fmla="*/ 445243 w 505683"/>
              <a:gd name="connsiteY6" fmla="*/ 416445 h 1135317"/>
              <a:gd name="connsiteX7" fmla="*/ 505683 w 505683"/>
              <a:gd name="connsiteY7" fmla="*/ 264393 h 1135317"/>
              <a:gd name="connsiteX8" fmla="*/ 359681 w 505683"/>
              <a:gd name="connsiteY8" fmla="*/ 0 h 1135317"/>
              <a:gd name="connsiteX0" fmla="*/ 359681 w 505683"/>
              <a:gd name="connsiteY0" fmla="*/ 0 h 1135317"/>
              <a:gd name="connsiteX1" fmla="*/ 359679 w 505683"/>
              <a:gd name="connsiteY1" fmla="*/ 339963 h 1135317"/>
              <a:gd name="connsiteX2" fmla="*/ 283972 w 505683"/>
              <a:gd name="connsiteY2" fmla="*/ 531188 h 1135317"/>
              <a:gd name="connsiteX3" fmla="*/ 0 w 505683"/>
              <a:gd name="connsiteY3" fmla="*/ 1094261 h 1135317"/>
              <a:gd name="connsiteX4" fmla="*/ 94770 w 505683"/>
              <a:gd name="connsiteY4" fmla="*/ 1135317 h 1135317"/>
              <a:gd name="connsiteX5" fmla="*/ 380264 w 505683"/>
              <a:gd name="connsiteY5" fmla="*/ 567037 h 1135317"/>
              <a:gd name="connsiteX6" fmla="*/ 445243 w 505683"/>
              <a:gd name="connsiteY6" fmla="*/ 416445 h 1135317"/>
              <a:gd name="connsiteX7" fmla="*/ 505683 w 505683"/>
              <a:gd name="connsiteY7" fmla="*/ 264393 h 1135317"/>
              <a:gd name="connsiteX8" fmla="*/ 359681 w 505683"/>
              <a:gd name="connsiteY8" fmla="*/ 0 h 1135317"/>
              <a:gd name="connsiteX0" fmla="*/ 359681 w 505683"/>
              <a:gd name="connsiteY0" fmla="*/ 0 h 1135317"/>
              <a:gd name="connsiteX1" fmla="*/ 359679 w 505683"/>
              <a:gd name="connsiteY1" fmla="*/ 339963 h 1135317"/>
              <a:gd name="connsiteX2" fmla="*/ 283972 w 505683"/>
              <a:gd name="connsiteY2" fmla="*/ 531188 h 1135317"/>
              <a:gd name="connsiteX3" fmla="*/ 0 w 505683"/>
              <a:gd name="connsiteY3" fmla="*/ 1094261 h 1135317"/>
              <a:gd name="connsiteX4" fmla="*/ 94770 w 505683"/>
              <a:gd name="connsiteY4" fmla="*/ 1135317 h 1135317"/>
              <a:gd name="connsiteX5" fmla="*/ 380264 w 505683"/>
              <a:gd name="connsiteY5" fmla="*/ 567037 h 1135317"/>
              <a:gd name="connsiteX6" fmla="*/ 442625 w 505683"/>
              <a:gd name="connsiteY6" fmla="*/ 411204 h 1135317"/>
              <a:gd name="connsiteX7" fmla="*/ 505683 w 505683"/>
              <a:gd name="connsiteY7" fmla="*/ 264393 h 1135317"/>
              <a:gd name="connsiteX8" fmla="*/ 359681 w 505683"/>
              <a:gd name="connsiteY8" fmla="*/ 0 h 1135317"/>
              <a:gd name="connsiteX0" fmla="*/ 359681 w 497831"/>
              <a:gd name="connsiteY0" fmla="*/ 0 h 1135317"/>
              <a:gd name="connsiteX1" fmla="*/ 359679 w 497831"/>
              <a:gd name="connsiteY1" fmla="*/ 339963 h 1135317"/>
              <a:gd name="connsiteX2" fmla="*/ 283972 w 497831"/>
              <a:gd name="connsiteY2" fmla="*/ 531188 h 1135317"/>
              <a:gd name="connsiteX3" fmla="*/ 0 w 497831"/>
              <a:gd name="connsiteY3" fmla="*/ 1094261 h 1135317"/>
              <a:gd name="connsiteX4" fmla="*/ 94770 w 497831"/>
              <a:gd name="connsiteY4" fmla="*/ 1135317 h 1135317"/>
              <a:gd name="connsiteX5" fmla="*/ 380264 w 497831"/>
              <a:gd name="connsiteY5" fmla="*/ 567037 h 1135317"/>
              <a:gd name="connsiteX6" fmla="*/ 442625 w 497831"/>
              <a:gd name="connsiteY6" fmla="*/ 411204 h 1135317"/>
              <a:gd name="connsiteX7" fmla="*/ 497831 w 497831"/>
              <a:gd name="connsiteY7" fmla="*/ 264393 h 1135317"/>
              <a:gd name="connsiteX8" fmla="*/ 359681 w 497831"/>
              <a:gd name="connsiteY8" fmla="*/ 0 h 1135317"/>
              <a:gd name="connsiteX0" fmla="*/ 367534 w 497831"/>
              <a:gd name="connsiteY0" fmla="*/ 0 h 1111732"/>
              <a:gd name="connsiteX1" fmla="*/ 359679 w 497831"/>
              <a:gd name="connsiteY1" fmla="*/ 316378 h 1111732"/>
              <a:gd name="connsiteX2" fmla="*/ 283972 w 497831"/>
              <a:gd name="connsiteY2" fmla="*/ 507603 h 1111732"/>
              <a:gd name="connsiteX3" fmla="*/ 0 w 497831"/>
              <a:gd name="connsiteY3" fmla="*/ 1070676 h 1111732"/>
              <a:gd name="connsiteX4" fmla="*/ 94770 w 497831"/>
              <a:gd name="connsiteY4" fmla="*/ 1111732 h 1111732"/>
              <a:gd name="connsiteX5" fmla="*/ 380264 w 497831"/>
              <a:gd name="connsiteY5" fmla="*/ 543452 h 1111732"/>
              <a:gd name="connsiteX6" fmla="*/ 442625 w 497831"/>
              <a:gd name="connsiteY6" fmla="*/ 387619 h 1111732"/>
              <a:gd name="connsiteX7" fmla="*/ 497831 w 497831"/>
              <a:gd name="connsiteY7" fmla="*/ 240808 h 1111732"/>
              <a:gd name="connsiteX8" fmla="*/ 367534 w 497831"/>
              <a:gd name="connsiteY8" fmla="*/ 0 h 1111732"/>
              <a:gd name="connsiteX0" fmla="*/ 367534 w 497831"/>
              <a:gd name="connsiteY0" fmla="*/ 0 h 1111732"/>
              <a:gd name="connsiteX1" fmla="*/ 364914 w 497831"/>
              <a:gd name="connsiteY1" fmla="*/ 316378 h 1111732"/>
              <a:gd name="connsiteX2" fmla="*/ 283972 w 497831"/>
              <a:gd name="connsiteY2" fmla="*/ 507603 h 1111732"/>
              <a:gd name="connsiteX3" fmla="*/ 0 w 497831"/>
              <a:gd name="connsiteY3" fmla="*/ 1070676 h 1111732"/>
              <a:gd name="connsiteX4" fmla="*/ 94770 w 497831"/>
              <a:gd name="connsiteY4" fmla="*/ 1111732 h 1111732"/>
              <a:gd name="connsiteX5" fmla="*/ 380264 w 497831"/>
              <a:gd name="connsiteY5" fmla="*/ 543452 h 1111732"/>
              <a:gd name="connsiteX6" fmla="*/ 442625 w 497831"/>
              <a:gd name="connsiteY6" fmla="*/ 387619 h 1111732"/>
              <a:gd name="connsiteX7" fmla="*/ 497831 w 497831"/>
              <a:gd name="connsiteY7" fmla="*/ 240808 h 1111732"/>
              <a:gd name="connsiteX8" fmla="*/ 367534 w 497831"/>
              <a:gd name="connsiteY8" fmla="*/ 0 h 1111732"/>
              <a:gd name="connsiteX0" fmla="*/ 367534 w 497831"/>
              <a:gd name="connsiteY0" fmla="*/ 0 h 1111732"/>
              <a:gd name="connsiteX1" fmla="*/ 364914 w 497831"/>
              <a:gd name="connsiteY1" fmla="*/ 316378 h 1111732"/>
              <a:gd name="connsiteX2" fmla="*/ 286590 w 497831"/>
              <a:gd name="connsiteY2" fmla="*/ 512844 h 1111732"/>
              <a:gd name="connsiteX3" fmla="*/ 0 w 497831"/>
              <a:gd name="connsiteY3" fmla="*/ 1070676 h 1111732"/>
              <a:gd name="connsiteX4" fmla="*/ 94770 w 497831"/>
              <a:gd name="connsiteY4" fmla="*/ 1111732 h 1111732"/>
              <a:gd name="connsiteX5" fmla="*/ 380264 w 497831"/>
              <a:gd name="connsiteY5" fmla="*/ 543452 h 1111732"/>
              <a:gd name="connsiteX6" fmla="*/ 442625 w 497831"/>
              <a:gd name="connsiteY6" fmla="*/ 387619 h 1111732"/>
              <a:gd name="connsiteX7" fmla="*/ 497831 w 497831"/>
              <a:gd name="connsiteY7" fmla="*/ 240808 h 1111732"/>
              <a:gd name="connsiteX8" fmla="*/ 367534 w 497831"/>
              <a:gd name="connsiteY8" fmla="*/ 0 h 1111732"/>
              <a:gd name="connsiteX0" fmla="*/ 364917 w 495214"/>
              <a:gd name="connsiteY0" fmla="*/ 0 h 1111732"/>
              <a:gd name="connsiteX1" fmla="*/ 362297 w 495214"/>
              <a:gd name="connsiteY1" fmla="*/ 316378 h 1111732"/>
              <a:gd name="connsiteX2" fmla="*/ 283973 w 495214"/>
              <a:gd name="connsiteY2" fmla="*/ 512844 h 1111732"/>
              <a:gd name="connsiteX3" fmla="*/ 0 w 495214"/>
              <a:gd name="connsiteY3" fmla="*/ 1068056 h 1111732"/>
              <a:gd name="connsiteX4" fmla="*/ 92153 w 495214"/>
              <a:gd name="connsiteY4" fmla="*/ 1111732 h 1111732"/>
              <a:gd name="connsiteX5" fmla="*/ 377647 w 495214"/>
              <a:gd name="connsiteY5" fmla="*/ 543452 h 1111732"/>
              <a:gd name="connsiteX6" fmla="*/ 440008 w 495214"/>
              <a:gd name="connsiteY6" fmla="*/ 387619 h 1111732"/>
              <a:gd name="connsiteX7" fmla="*/ 495214 w 495214"/>
              <a:gd name="connsiteY7" fmla="*/ 240808 h 1111732"/>
              <a:gd name="connsiteX8" fmla="*/ 364917 w 495214"/>
              <a:gd name="connsiteY8" fmla="*/ 0 h 1111732"/>
              <a:gd name="connsiteX0" fmla="*/ 367534 w 497831"/>
              <a:gd name="connsiteY0" fmla="*/ 0 h 1111732"/>
              <a:gd name="connsiteX1" fmla="*/ 364914 w 497831"/>
              <a:gd name="connsiteY1" fmla="*/ 316378 h 1111732"/>
              <a:gd name="connsiteX2" fmla="*/ 286590 w 497831"/>
              <a:gd name="connsiteY2" fmla="*/ 512844 h 1111732"/>
              <a:gd name="connsiteX3" fmla="*/ 0 w 497831"/>
              <a:gd name="connsiteY3" fmla="*/ 1065435 h 1111732"/>
              <a:gd name="connsiteX4" fmla="*/ 94770 w 497831"/>
              <a:gd name="connsiteY4" fmla="*/ 1111732 h 1111732"/>
              <a:gd name="connsiteX5" fmla="*/ 380264 w 497831"/>
              <a:gd name="connsiteY5" fmla="*/ 543452 h 1111732"/>
              <a:gd name="connsiteX6" fmla="*/ 442625 w 497831"/>
              <a:gd name="connsiteY6" fmla="*/ 387619 h 1111732"/>
              <a:gd name="connsiteX7" fmla="*/ 497831 w 497831"/>
              <a:gd name="connsiteY7" fmla="*/ 240808 h 1111732"/>
              <a:gd name="connsiteX8" fmla="*/ 367534 w 497831"/>
              <a:gd name="connsiteY8" fmla="*/ 0 h 1111732"/>
              <a:gd name="connsiteX0" fmla="*/ 367534 w 497831"/>
              <a:gd name="connsiteY0" fmla="*/ 0 h 1123641"/>
              <a:gd name="connsiteX1" fmla="*/ 364914 w 497831"/>
              <a:gd name="connsiteY1" fmla="*/ 316378 h 1123641"/>
              <a:gd name="connsiteX2" fmla="*/ 286590 w 497831"/>
              <a:gd name="connsiteY2" fmla="*/ 512844 h 1123641"/>
              <a:gd name="connsiteX3" fmla="*/ 0 w 497831"/>
              <a:gd name="connsiteY3" fmla="*/ 1065435 h 1123641"/>
              <a:gd name="connsiteX4" fmla="*/ 92390 w 497831"/>
              <a:gd name="connsiteY4" fmla="*/ 1123641 h 1123641"/>
              <a:gd name="connsiteX5" fmla="*/ 380264 w 497831"/>
              <a:gd name="connsiteY5" fmla="*/ 543452 h 1123641"/>
              <a:gd name="connsiteX6" fmla="*/ 442625 w 497831"/>
              <a:gd name="connsiteY6" fmla="*/ 387619 h 1123641"/>
              <a:gd name="connsiteX7" fmla="*/ 497831 w 497831"/>
              <a:gd name="connsiteY7" fmla="*/ 240808 h 1123641"/>
              <a:gd name="connsiteX8" fmla="*/ 367534 w 497831"/>
              <a:gd name="connsiteY8" fmla="*/ 0 h 1123641"/>
              <a:gd name="connsiteX0" fmla="*/ 384186 w 514483"/>
              <a:gd name="connsiteY0" fmla="*/ 0 h 1123641"/>
              <a:gd name="connsiteX1" fmla="*/ 381566 w 514483"/>
              <a:gd name="connsiteY1" fmla="*/ 316378 h 1123641"/>
              <a:gd name="connsiteX2" fmla="*/ 303242 w 514483"/>
              <a:gd name="connsiteY2" fmla="*/ 512844 h 1123641"/>
              <a:gd name="connsiteX3" fmla="*/ 0 w 514483"/>
              <a:gd name="connsiteY3" fmla="*/ 1077343 h 1123641"/>
              <a:gd name="connsiteX4" fmla="*/ 109042 w 514483"/>
              <a:gd name="connsiteY4" fmla="*/ 1123641 h 1123641"/>
              <a:gd name="connsiteX5" fmla="*/ 396916 w 514483"/>
              <a:gd name="connsiteY5" fmla="*/ 543452 h 1123641"/>
              <a:gd name="connsiteX6" fmla="*/ 459277 w 514483"/>
              <a:gd name="connsiteY6" fmla="*/ 387619 h 1123641"/>
              <a:gd name="connsiteX7" fmla="*/ 514483 w 514483"/>
              <a:gd name="connsiteY7" fmla="*/ 240808 h 1123641"/>
              <a:gd name="connsiteX8" fmla="*/ 384186 w 514483"/>
              <a:gd name="connsiteY8" fmla="*/ 0 h 1123641"/>
              <a:gd name="connsiteX0" fmla="*/ 384186 w 514483"/>
              <a:gd name="connsiteY0" fmla="*/ 0 h 1123641"/>
              <a:gd name="connsiteX1" fmla="*/ 381566 w 514483"/>
              <a:gd name="connsiteY1" fmla="*/ 316378 h 1123641"/>
              <a:gd name="connsiteX2" fmla="*/ 300863 w 514483"/>
              <a:gd name="connsiteY2" fmla="*/ 503317 h 1123641"/>
              <a:gd name="connsiteX3" fmla="*/ 0 w 514483"/>
              <a:gd name="connsiteY3" fmla="*/ 1077343 h 1123641"/>
              <a:gd name="connsiteX4" fmla="*/ 109042 w 514483"/>
              <a:gd name="connsiteY4" fmla="*/ 1123641 h 1123641"/>
              <a:gd name="connsiteX5" fmla="*/ 396916 w 514483"/>
              <a:gd name="connsiteY5" fmla="*/ 543452 h 1123641"/>
              <a:gd name="connsiteX6" fmla="*/ 459277 w 514483"/>
              <a:gd name="connsiteY6" fmla="*/ 387619 h 1123641"/>
              <a:gd name="connsiteX7" fmla="*/ 514483 w 514483"/>
              <a:gd name="connsiteY7" fmla="*/ 240808 h 1123641"/>
              <a:gd name="connsiteX8" fmla="*/ 384186 w 514483"/>
              <a:gd name="connsiteY8" fmla="*/ 0 h 1123641"/>
              <a:gd name="connsiteX0" fmla="*/ 384186 w 514483"/>
              <a:gd name="connsiteY0" fmla="*/ 0 h 1123641"/>
              <a:gd name="connsiteX1" fmla="*/ 381566 w 514483"/>
              <a:gd name="connsiteY1" fmla="*/ 316378 h 1123641"/>
              <a:gd name="connsiteX2" fmla="*/ 300863 w 514483"/>
              <a:gd name="connsiteY2" fmla="*/ 503317 h 1123641"/>
              <a:gd name="connsiteX3" fmla="*/ 0 w 514483"/>
              <a:gd name="connsiteY3" fmla="*/ 1077343 h 1123641"/>
              <a:gd name="connsiteX4" fmla="*/ 109042 w 514483"/>
              <a:gd name="connsiteY4" fmla="*/ 1123641 h 1123641"/>
              <a:gd name="connsiteX5" fmla="*/ 404053 w 514483"/>
              <a:gd name="connsiteY5" fmla="*/ 545834 h 1123641"/>
              <a:gd name="connsiteX6" fmla="*/ 459277 w 514483"/>
              <a:gd name="connsiteY6" fmla="*/ 387619 h 1123641"/>
              <a:gd name="connsiteX7" fmla="*/ 514483 w 514483"/>
              <a:gd name="connsiteY7" fmla="*/ 240808 h 1123641"/>
              <a:gd name="connsiteX8" fmla="*/ 384186 w 514483"/>
              <a:gd name="connsiteY8" fmla="*/ 0 h 1123641"/>
              <a:gd name="connsiteX0" fmla="*/ 384186 w 514483"/>
              <a:gd name="connsiteY0" fmla="*/ 0 h 1123641"/>
              <a:gd name="connsiteX1" fmla="*/ 381566 w 514483"/>
              <a:gd name="connsiteY1" fmla="*/ 316378 h 1123641"/>
              <a:gd name="connsiteX2" fmla="*/ 300863 w 514483"/>
              <a:gd name="connsiteY2" fmla="*/ 498554 h 1123641"/>
              <a:gd name="connsiteX3" fmla="*/ 0 w 514483"/>
              <a:gd name="connsiteY3" fmla="*/ 1077343 h 1123641"/>
              <a:gd name="connsiteX4" fmla="*/ 109042 w 514483"/>
              <a:gd name="connsiteY4" fmla="*/ 1123641 h 1123641"/>
              <a:gd name="connsiteX5" fmla="*/ 404053 w 514483"/>
              <a:gd name="connsiteY5" fmla="*/ 545834 h 1123641"/>
              <a:gd name="connsiteX6" fmla="*/ 459277 w 514483"/>
              <a:gd name="connsiteY6" fmla="*/ 387619 h 1123641"/>
              <a:gd name="connsiteX7" fmla="*/ 514483 w 514483"/>
              <a:gd name="connsiteY7" fmla="*/ 240808 h 1123641"/>
              <a:gd name="connsiteX8" fmla="*/ 384186 w 514483"/>
              <a:gd name="connsiteY8" fmla="*/ 0 h 1123641"/>
              <a:gd name="connsiteX0" fmla="*/ 384186 w 514483"/>
              <a:gd name="connsiteY0" fmla="*/ 0 h 1123641"/>
              <a:gd name="connsiteX1" fmla="*/ 374429 w 514483"/>
              <a:gd name="connsiteY1" fmla="*/ 306851 h 1123641"/>
              <a:gd name="connsiteX2" fmla="*/ 300863 w 514483"/>
              <a:gd name="connsiteY2" fmla="*/ 498554 h 1123641"/>
              <a:gd name="connsiteX3" fmla="*/ 0 w 514483"/>
              <a:gd name="connsiteY3" fmla="*/ 1077343 h 1123641"/>
              <a:gd name="connsiteX4" fmla="*/ 109042 w 514483"/>
              <a:gd name="connsiteY4" fmla="*/ 1123641 h 1123641"/>
              <a:gd name="connsiteX5" fmla="*/ 404053 w 514483"/>
              <a:gd name="connsiteY5" fmla="*/ 545834 h 1123641"/>
              <a:gd name="connsiteX6" fmla="*/ 459277 w 514483"/>
              <a:gd name="connsiteY6" fmla="*/ 387619 h 1123641"/>
              <a:gd name="connsiteX7" fmla="*/ 514483 w 514483"/>
              <a:gd name="connsiteY7" fmla="*/ 240808 h 1123641"/>
              <a:gd name="connsiteX8" fmla="*/ 384186 w 514483"/>
              <a:gd name="connsiteY8" fmla="*/ 0 h 1123641"/>
              <a:gd name="connsiteX0" fmla="*/ 384186 w 523999"/>
              <a:gd name="connsiteY0" fmla="*/ 0 h 1123641"/>
              <a:gd name="connsiteX1" fmla="*/ 374429 w 523999"/>
              <a:gd name="connsiteY1" fmla="*/ 306851 h 1123641"/>
              <a:gd name="connsiteX2" fmla="*/ 300863 w 523999"/>
              <a:gd name="connsiteY2" fmla="*/ 498554 h 1123641"/>
              <a:gd name="connsiteX3" fmla="*/ 0 w 523999"/>
              <a:gd name="connsiteY3" fmla="*/ 1077343 h 1123641"/>
              <a:gd name="connsiteX4" fmla="*/ 109042 w 523999"/>
              <a:gd name="connsiteY4" fmla="*/ 1123641 h 1123641"/>
              <a:gd name="connsiteX5" fmla="*/ 404053 w 523999"/>
              <a:gd name="connsiteY5" fmla="*/ 545834 h 1123641"/>
              <a:gd name="connsiteX6" fmla="*/ 459277 w 523999"/>
              <a:gd name="connsiteY6" fmla="*/ 387619 h 1123641"/>
              <a:gd name="connsiteX7" fmla="*/ 523999 w 523999"/>
              <a:gd name="connsiteY7" fmla="*/ 233663 h 1123641"/>
              <a:gd name="connsiteX8" fmla="*/ 384186 w 523999"/>
              <a:gd name="connsiteY8" fmla="*/ 0 h 1123641"/>
              <a:gd name="connsiteX0" fmla="*/ 384186 w 523999"/>
              <a:gd name="connsiteY0" fmla="*/ 0 h 1123641"/>
              <a:gd name="connsiteX1" fmla="*/ 374429 w 523999"/>
              <a:gd name="connsiteY1" fmla="*/ 306851 h 1123641"/>
              <a:gd name="connsiteX2" fmla="*/ 300863 w 523999"/>
              <a:gd name="connsiteY2" fmla="*/ 498554 h 1123641"/>
              <a:gd name="connsiteX3" fmla="*/ 0 w 523999"/>
              <a:gd name="connsiteY3" fmla="*/ 1077343 h 1123641"/>
              <a:gd name="connsiteX4" fmla="*/ 109042 w 523999"/>
              <a:gd name="connsiteY4" fmla="*/ 1123641 h 1123641"/>
              <a:gd name="connsiteX5" fmla="*/ 404053 w 523999"/>
              <a:gd name="connsiteY5" fmla="*/ 545834 h 1123641"/>
              <a:gd name="connsiteX6" fmla="*/ 464035 w 523999"/>
              <a:gd name="connsiteY6" fmla="*/ 387619 h 1123641"/>
              <a:gd name="connsiteX7" fmla="*/ 523999 w 523999"/>
              <a:gd name="connsiteY7" fmla="*/ 233663 h 1123641"/>
              <a:gd name="connsiteX8" fmla="*/ 384186 w 523999"/>
              <a:gd name="connsiteY8" fmla="*/ 0 h 1123641"/>
              <a:gd name="connsiteX0" fmla="*/ 377049 w 523999"/>
              <a:gd name="connsiteY0" fmla="*/ 0 h 1152222"/>
              <a:gd name="connsiteX1" fmla="*/ 374429 w 523999"/>
              <a:gd name="connsiteY1" fmla="*/ 335432 h 1152222"/>
              <a:gd name="connsiteX2" fmla="*/ 300863 w 523999"/>
              <a:gd name="connsiteY2" fmla="*/ 527135 h 1152222"/>
              <a:gd name="connsiteX3" fmla="*/ 0 w 523999"/>
              <a:gd name="connsiteY3" fmla="*/ 1105924 h 1152222"/>
              <a:gd name="connsiteX4" fmla="*/ 109042 w 523999"/>
              <a:gd name="connsiteY4" fmla="*/ 1152222 h 1152222"/>
              <a:gd name="connsiteX5" fmla="*/ 404053 w 523999"/>
              <a:gd name="connsiteY5" fmla="*/ 574415 h 1152222"/>
              <a:gd name="connsiteX6" fmla="*/ 464035 w 523999"/>
              <a:gd name="connsiteY6" fmla="*/ 416200 h 1152222"/>
              <a:gd name="connsiteX7" fmla="*/ 523999 w 523999"/>
              <a:gd name="connsiteY7" fmla="*/ 262244 h 1152222"/>
              <a:gd name="connsiteX8" fmla="*/ 377049 w 523999"/>
              <a:gd name="connsiteY8" fmla="*/ 0 h 1152222"/>
              <a:gd name="connsiteX0" fmla="*/ 377049 w 523999"/>
              <a:gd name="connsiteY0" fmla="*/ 0 h 1152222"/>
              <a:gd name="connsiteX1" fmla="*/ 374429 w 523999"/>
              <a:gd name="connsiteY1" fmla="*/ 335432 h 1152222"/>
              <a:gd name="connsiteX2" fmla="*/ 300863 w 523999"/>
              <a:gd name="connsiteY2" fmla="*/ 527135 h 1152222"/>
              <a:gd name="connsiteX3" fmla="*/ 0 w 523999"/>
              <a:gd name="connsiteY3" fmla="*/ 1105924 h 1152222"/>
              <a:gd name="connsiteX4" fmla="*/ 109042 w 523999"/>
              <a:gd name="connsiteY4" fmla="*/ 1152222 h 1152222"/>
              <a:gd name="connsiteX5" fmla="*/ 404053 w 523999"/>
              <a:gd name="connsiteY5" fmla="*/ 574415 h 1152222"/>
              <a:gd name="connsiteX6" fmla="*/ 464035 w 523999"/>
              <a:gd name="connsiteY6" fmla="*/ 416200 h 1152222"/>
              <a:gd name="connsiteX7" fmla="*/ 523999 w 523999"/>
              <a:gd name="connsiteY7" fmla="*/ 262244 h 1152222"/>
              <a:gd name="connsiteX8" fmla="*/ 377049 w 523999"/>
              <a:gd name="connsiteY8" fmla="*/ 0 h 1152222"/>
              <a:gd name="connsiteX0" fmla="*/ 377049 w 523999"/>
              <a:gd name="connsiteY0" fmla="*/ 0 h 1152222"/>
              <a:gd name="connsiteX1" fmla="*/ 374429 w 523999"/>
              <a:gd name="connsiteY1" fmla="*/ 330668 h 1152222"/>
              <a:gd name="connsiteX2" fmla="*/ 300863 w 523999"/>
              <a:gd name="connsiteY2" fmla="*/ 527135 h 1152222"/>
              <a:gd name="connsiteX3" fmla="*/ 0 w 523999"/>
              <a:gd name="connsiteY3" fmla="*/ 1105924 h 1152222"/>
              <a:gd name="connsiteX4" fmla="*/ 109042 w 523999"/>
              <a:gd name="connsiteY4" fmla="*/ 1152222 h 1152222"/>
              <a:gd name="connsiteX5" fmla="*/ 404053 w 523999"/>
              <a:gd name="connsiteY5" fmla="*/ 574415 h 1152222"/>
              <a:gd name="connsiteX6" fmla="*/ 464035 w 523999"/>
              <a:gd name="connsiteY6" fmla="*/ 416200 h 1152222"/>
              <a:gd name="connsiteX7" fmla="*/ 523999 w 523999"/>
              <a:gd name="connsiteY7" fmla="*/ 262244 h 1152222"/>
              <a:gd name="connsiteX8" fmla="*/ 377049 w 523999"/>
              <a:gd name="connsiteY8" fmla="*/ 0 h 1152222"/>
              <a:gd name="connsiteX0" fmla="*/ 377049 w 523999"/>
              <a:gd name="connsiteY0" fmla="*/ 0 h 1152222"/>
              <a:gd name="connsiteX1" fmla="*/ 374429 w 523999"/>
              <a:gd name="connsiteY1" fmla="*/ 330668 h 1152222"/>
              <a:gd name="connsiteX2" fmla="*/ 300863 w 523999"/>
              <a:gd name="connsiteY2" fmla="*/ 527135 h 1152222"/>
              <a:gd name="connsiteX3" fmla="*/ 0 w 523999"/>
              <a:gd name="connsiteY3" fmla="*/ 1105924 h 1152222"/>
              <a:gd name="connsiteX4" fmla="*/ 109042 w 523999"/>
              <a:gd name="connsiteY4" fmla="*/ 1152222 h 1152222"/>
              <a:gd name="connsiteX5" fmla="*/ 404053 w 523999"/>
              <a:gd name="connsiteY5" fmla="*/ 574415 h 1152222"/>
              <a:gd name="connsiteX6" fmla="*/ 464035 w 523999"/>
              <a:gd name="connsiteY6" fmla="*/ 416200 h 1152222"/>
              <a:gd name="connsiteX7" fmla="*/ 523999 w 523999"/>
              <a:gd name="connsiteY7" fmla="*/ 262244 h 1152222"/>
              <a:gd name="connsiteX8" fmla="*/ 377049 w 523999"/>
              <a:gd name="connsiteY8" fmla="*/ 0 h 1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999" h="1152222">
                <a:moveTo>
                  <a:pt x="377049" y="0"/>
                </a:moveTo>
                <a:cubicBezTo>
                  <a:pt x="377921" y="93709"/>
                  <a:pt x="373557" y="236959"/>
                  <a:pt x="374429" y="330668"/>
                </a:cubicBezTo>
                <a:cubicBezTo>
                  <a:pt x="334360" y="424983"/>
                  <a:pt x="331415" y="444490"/>
                  <a:pt x="300863" y="527135"/>
                </a:cubicBezTo>
                <a:lnTo>
                  <a:pt x="0" y="1105924"/>
                </a:lnTo>
                <a:lnTo>
                  <a:pt x="109042" y="1152222"/>
                </a:lnTo>
                <a:lnTo>
                  <a:pt x="404053" y="574415"/>
                </a:lnTo>
                <a:lnTo>
                  <a:pt x="464035" y="416200"/>
                </a:lnTo>
                <a:lnTo>
                  <a:pt x="523999" y="262244"/>
                </a:lnTo>
                <a:cubicBezTo>
                  <a:pt x="484056" y="188090"/>
                  <a:pt x="427700" y="88444"/>
                  <a:pt x="377049" y="0"/>
                </a:cubicBezTo>
                <a:close/>
              </a:path>
            </a:pathLst>
          </a:custGeom>
          <a:solidFill>
            <a:schemeClr val="tx2">
              <a:lumMod val="20000"/>
              <a:lumOff val="80000"/>
            </a:schemeClr>
          </a:solidFill>
          <a:ln w="3175">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9" name="正方形/長方形 48"/>
          <p:cNvSpPr/>
          <p:nvPr/>
        </p:nvSpPr>
        <p:spPr>
          <a:xfrm>
            <a:off x="5680075" y="2982040"/>
            <a:ext cx="1644650" cy="2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　泉　北　港</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2339975" y="3821034"/>
            <a:ext cx="901700" cy="2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　南　港</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25" name="テキスト ボックス 50"/>
          <p:cNvSpPr txBox="1">
            <a:spLocks noChangeArrowheads="1"/>
          </p:cNvSpPr>
          <p:nvPr/>
        </p:nvSpPr>
        <p:spPr bwMode="auto">
          <a:xfrm>
            <a:off x="6923089" y="3911764"/>
            <a:ext cx="9826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100" b="1" dirty="0">
                <a:solidFill>
                  <a:srgbClr val="00CC00"/>
                </a:solidFill>
                <a:latin typeface="Meiryo UI" pitchFamily="50" charset="-128"/>
                <a:ea typeface="Meiryo UI" pitchFamily="50" charset="-128"/>
                <a:cs typeface="Meiryo UI" pitchFamily="50" charset="-128"/>
              </a:rPr>
              <a:t>廃棄物護岸</a:t>
            </a:r>
            <a:endParaRPr lang="en-US" altLang="ja-JP" sz="1100" b="1" dirty="0">
              <a:solidFill>
                <a:srgbClr val="00CC00"/>
              </a:solidFill>
              <a:latin typeface="Meiryo UI" pitchFamily="50" charset="-128"/>
              <a:ea typeface="Meiryo UI" pitchFamily="50" charset="-128"/>
              <a:cs typeface="Meiryo UI" pitchFamily="50" charset="-128"/>
            </a:endParaRPr>
          </a:p>
        </p:txBody>
      </p:sp>
      <p:sp>
        <p:nvSpPr>
          <p:cNvPr id="8" name="フリーフォーム 7"/>
          <p:cNvSpPr/>
          <p:nvPr/>
        </p:nvSpPr>
        <p:spPr>
          <a:xfrm>
            <a:off x="7101621" y="3948113"/>
            <a:ext cx="900968" cy="1020762"/>
          </a:xfrm>
          <a:custGeom>
            <a:avLst/>
            <a:gdLst>
              <a:gd name="connsiteX0" fmla="*/ 0 w 903829"/>
              <a:gd name="connsiteY0" fmla="*/ 676550 h 1020111"/>
              <a:gd name="connsiteX1" fmla="*/ 903829 w 903829"/>
              <a:gd name="connsiteY1" fmla="*/ 0 h 1020111"/>
              <a:gd name="connsiteX2" fmla="*/ 887973 w 903829"/>
              <a:gd name="connsiteY2" fmla="*/ 528555 h 1020111"/>
              <a:gd name="connsiteX3" fmla="*/ 237850 w 903829"/>
              <a:gd name="connsiteY3" fmla="*/ 1020111 h 1020111"/>
              <a:gd name="connsiteX0" fmla="*/ 0 w 899927"/>
              <a:gd name="connsiteY0" fmla="*/ 688266 h 1020111"/>
              <a:gd name="connsiteX1" fmla="*/ 899927 w 899927"/>
              <a:gd name="connsiteY1" fmla="*/ 0 h 1020111"/>
              <a:gd name="connsiteX2" fmla="*/ 884071 w 899927"/>
              <a:gd name="connsiteY2" fmla="*/ 528555 h 1020111"/>
              <a:gd name="connsiteX3" fmla="*/ 233948 w 899927"/>
              <a:gd name="connsiteY3" fmla="*/ 1020111 h 1020111"/>
            </a:gdLst>
            <a:ahLst/>
            <a:cxnLst>
              <a:cxn ang="0">
                <a:pos x="connsiteX0" y="connsiteY0"/>
              </a:cxn>
              <a:cxn ang="0">
                <a:pos x="connsiteX1" y="connsiteY1"/>
              </a:cxn>
              <a:cxn ang="0">
                <a:pos x="connsiteX2" y="connsiteY2"/>
              </a:cxn>
              <a:cxn ang="0">
                <a:pos x="connsiteX3" y="connsiteY3"/>
              </a:cxn>
            </a:cxnLst>
            <a:rect l="l" t="t" r="r" b="b"/>
            <a:pathLst>
              <a:path w="899927" h="1020111">
                <a:moveTo>
                  <a:pt x="0" y="688266"/>
                </a:moveTo>
                <a:lnTo>
                  <a:pt x="899927" y="0"/>
                </a:lnTo>
                <a:lnTo>
                  <a:pt x="884071" y="528555"/>
                </a:lnTo>
                <a:lnTo>
                  <a:pt x="233948" y="1020111"/>
                </a:lnTo>
              </a:path>
            </a:pathLst>
          </a:custGeom>
          <a:noFill/>
          <a:ln>
            <a:solidFill>
              <a:srgbClr val="00CC00"/>
            </a:solidFill>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正方形/長方形 25"/>
          <p:cNvSpPr/>
          <p:nvPr/>
        </p:nvSpPr>
        <p:spPr>
          <a:xfrm rot="20954949">
            <a:off x="5361414" y="4630630"/>
            <a:ext cx="1661585" cy="16927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chorCtr="0">
            <a:spAutoFit/>
          </a:bodyPr>
          <a:lstStyle/>
          <a:p>
            <a:pPr algn="ctr">
              <a:defRPr/>
            </a:pPr>
            <a:r>
              <a:rPr lang="ja-JP" altLang="en-US" sz="1100" b="1" dirty="0" smtClean="0">
                <a:solidFill>
                  <a:schemeClr val="accent6">
                    <a:lumMod val="75000"/>
                  </a:schemeClr>
                </a:solidFill>
                <a:latin typeface="Meiryo UI" panose="020B0604030504040204" pitchFamily="50" charset="-128"/>
                <a:ea typeface="Meiryo UI" panose="020B0604030504040204" pitchFamily="50" charset="-128"/>
                <a:cs typeface="Meiryo UI" panose="020B0604030504040204" pitchFamily="50" charset="-128"/>
              </a:rPr>
              <a:t>埋立護岸</a:t>
            </a:r>
            <a:r>
              <a:rPr lang="en-US" altLang="ja-JP" sz="1100" b="1" dirty="0" smtClean="0">
                <a:solidFill>
                  <a:schemeClr val="accent6">
                    <a:lumMod val="7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accent6">
                    <a:lumMod val="75000"/>
                  </a:schemeClr>
                </a:solidFill>
                <a:latin typeface="Meiryo UI" panose="020B0604030504040204" pitchFamily="50" charset="-128"/>
                <a:ea typeface="Meiryo UI" panose="020B0604030504040204" pitchFamily="50" charset="-128"/>
                <a:cs typeface="Meiryo UI" panose="020B0604030504040204" pitchFamily="50" charset="-128"/>
              </a:rPr>
              <a:t>コンビナート地区</a:t>
            </a:r>
            <a:r>
              <a:rPr lang="en-US" altLang="ja-JP" sz="1100" b="1" dirty="0" smtClean="0">
                <a:solidFill>
                  <a:schemeClr val="accent6">
                    <a:lumMod val="7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1" dirty="0">
              <a:solidFill>
                <a:schemeClr val="accent6">
                  <a:lumMod val="7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28" name="テキスト ボックス 57"/>
          <p:cNvSpPr txBox="1">
            <a:spLocks noChangeArrowheads="1"/>
          </p:cNvSpPr>
          <p:nvPr/>
        </p:nvSpPr>
        <p:spPr bwMode="auto">
          <a:xfrm>
            <a:off x="3170315" y="4675352"/>
            <a:ext cx="6078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100" b="1" dirty="0">
                <a:solidFill>
                  <a:srgbClr val="FF0000"/>
                </a:solidFill>
                <a:latin typeface="Meiryo UI" pitchFamily="50" charset="-128"/>
                <a:ea typeface="Meiryo UI" pitchFamily="50" charset="-128"/>
                <a:cs typeface="Meiryo UI" pitchFamily="50" charset="-128"/>
              </a:rPr>
              <a:t>防波堤</a:t>
            </a:r>
            <a:endParaRPr lang="en-US" altLang="ja-JP" sz="1100" b="1" dirty="0">
              <a:solidFill>
                <a:srgbClr val="FF0000"/>
              </a:solidFill>
              <a:latin typeface="Meiryo UI" pitchFamily="50" charset="-128"/>
              <a:ea typeface="Meiryo UI" pitchFamily="50" charset="-128"/>
              <a:cs typeface="Meiryo UI" pitchFamily="50" charset="-128"/>
            </a:endParaRPr>
          </a:p>
        </p:txBody>
      </p:sp>
      <p:sp>
        <p:nvSpPr>
          <p:cNvPr id="53" name="フリーフォーム 52"/>
          <p:cNvSpPr/>
          <p:nvPr/>
        </p:nvSpPr>
        <p:spPr>
          <a:xfrm>
            <a:off x="3557589" y="4344988"/>
            <a:ext cx="660401" cy="711200"/>
          </a:xfrm>
          <a:custGeom>
            <a:avLst/>
            <a:gdLst>
              <a:gd name="connsiteX0" fmla="*/ 0 w 674483"/>
              <a:gd name="connsiteY0" fmla="*/ 620163 h 710697"/>
              <a:gd name="connsiteX1" fmla="*/ 316871 w 674483"/>
              <a:gd name="connsiteY1" fmla="*/ 425513 h 710697"/>
              <a:gd name="connsiteX2" fmla="*/ 561315 w 674483"/>
              <a:gd name="connsiteY2" fmla="*/ 0 h 710697"/>
              <a:gd name="connsiteX3" fmla="*/ 674483 w 674483"/>
              <a:gd name="connsiteY3" fmla="*/ 27161 h 710697"/>
              <a:gd name="connsiteX4" fmla="*/ 398352 w 674483"/>
              <a:gd name="connsiteY4" fmla="*/ 475307 h 710697"/>
              <a:gd name="connsiteX5" fmla="*/ 40740 w 674483"/>
              <a:gd name="connsiteY5" fmla="*/ 710697 h 710697"/>
              <a:gd name="connsiteX6" fmla="*/ 0 w 674483"/>
              <a:gd name="connsiteY6" fmla="*/ 620163 h 710697"/>
              <a:gd name="connsiteX0" fmla="*/ 0 w 674483"/>
              <a:gd name="connsiteY0" fmla="*/ 620163 h 710697"/>
              <a:gd name="connsiteX1" fmla="*/ 304968 w 674483"/>
              <a:gd name="connsiteY1" fmla="*/ 423134 h 710697"/>
              <a:gd name="connsiteX2" fmla="*/ 561315 w 674483"/>
              <a:gd name="connsiteY2" fmla="*/ 0 h 710697"/>
              <a:gd name="connsiteX3" fmla="*/ 674483 w 674483"/>
              <a:gd name="connsiteY3" fmla="*/ 27161 h 710697"/>
              <a:gd name="connsiteX4" fmla="*/ 398352 w 674483"/>
              <a:gd name="connsiteY4" fmla="*/ 475307 h 710697"/>
              <a:gd name="connsiteX5" fmla="*/ 40740 w 674483"/>
              <a:gd name="connsiteY5" fmla="*/ 710697 h 710697"/>
              <a:gd name="connsiteX6" fmla="*/ 0 w 674483"/>
              <a:gd name="connsiteY6" fmla="*/ 620163 h 710697"/>
              <a:gd name="connsiteX0" fmla="*/ 0 w 674483"/>
              <a:gd name="connsiteY0" fmla="*/ 620163 h 710697"/>
              <a:gd name="connsiteX1" fmla="*/ 304968 w 674483"/>
              <a:gd name="connsiteY1" fmla="*/ 423134 h 710697"/>
              <a:gd name="connsiteX2" fmla="*/ 561315 w 674483"/>
              <a:gd name="connsiteY2" fmla="*/ 0 h 710697"/>
              <a:gd name="connsiteX3" fmla="*/ 674483 w 674483"/>
              <a:gd name="connsiteY3" fmla="*/ 27161 h 710697"/>
              <a:gd name="connsiteX4" fmla="*/ 398352 w 674483"/>
              <a:gd name="connsiteY4" fmla="*/ 475307 h 710697"/>
              <a:gd name="connsiteX5" fmla="*/ 40740 w 674483"/>
              <a:gd name="connsiteY5" fmla="*/ 710697 h 710697"/>
              <a:gd name="connsiteX6" fmla="*/ 0 w 674483"/>
              <a:gd name="connsiteY6" fmla="*/ 620163 h 710697"/>
              <a:gd name="connsiteX0" fmla="*/ 0 w 674483"/>
              <a:gd name="connsiteY0" fmla="*/ 620163 h 710697"/>
              <a:gd name="connsiteX1" fmla="*/ 297826 w 674483"/>
              <a:gd name="connsiteY1" fmla="*/ 423134 h 710697"/>
              <a:gd name="connsiteX2" fmla="*/ 561315 w 674483"/>
              <a:gd name="connsiteY2" fmla="*/ 0 h 710697"/>
              <a:gd name="connsiteX3" fmla="*/ 674483 w 674483"/>
              <a:gd name="connsiteY3" fmla="*/ 27161 h 710697"/>
              <a:gd name="connsiteX4" fmla="*/ 398352 w 674483"/>
              <a:gd name="connsiteY4" fmla="*/ 475307 h 710697"/>
              <a:gd name="connsiteX5" fmla="*/ 40740 w 674483"/>
              <a:gd name="connsiteY5" fmla="*/ 710697 h 710697"/>
              <a:gd name="connsiteX6" fmla="*/ 0 w 674483"/>
              <a:gd name="connsiteY6" fmla="*/ 620163 h 710697"/>
              <a:gd name="connsiteX0" fmla="*/ 0 w 674483"/>
              <a:gd name="connsiteY0" fmla="*/ 620163 h 710697"/>
              <a:gd name="connsiteX1" fmla="*/ 297826 w 674483"/>
              <a:gd name="connsiteY1" fmla="*/ 423134 h 710697"/>
              <a:gd name="connsiteX2" fmla="*/ 418973 w 674483"/>
              <a:gd name="connsiteY2" fmla="*/ 250648 h 710697"/>
              <a:gd name="connsiteX3" fmla="*/ 561315 w 674483"/>
              <a:gd name="connsiteY3" fmla="*/ 0 h 710697"/>
              <a:gd name="connsiteX4" fmla="*/ 674483 w 674483"/>
              <a:gd name="connsiteY4" fmla="*/ 27161 h 710697"/>
              <a:gd name="connsiteX5" fmla="*/ 398352 w 674483"/>
              <a:gd name="connsiteY5" fmla="*/ 475307 h 710697"/>
              <a:gd name="connsiteX6" fmla="*/ 40740 w 674483"/>
              <a:gd name="connsiteY6" fmla="*/ 710697 h 710697"/>
              <a:gd name="connsiteX7" fmla="*/ 0 w 674483"/>
              <a:gd name="connsiteY7" fmla="*/ 620163 h 710697"/>
              <a:gd name="connsiteX0" fmla="*/ 0 w 561315"/>
              <a:gd name="connsiteY0" fmla="*/ 620163 h 710697"/>
              <a:gd name="connsiteX1" fmla="*/ 297826 w 561315"/>
              <a:gd name="connsiteY1" fmla="*/ 423134 h 710697"/>
              <a:gd name="connsiteX2" fmla="*/ 418973 w 561315"/>
              <a:gd name="connsiteY2" fmla="*/ 250648 h 710697"/>
              <a:gd name="connsiteX3" fmla="*/ 561315 w 561315"/>
              <a:gd name="connsiteY3" fmla="*/ 0 h 710697"/>
              <a:gd name="connsiteX4" fmla="*/ 560218 w 561315"/>
              <a:gd name="connsiteY4" fmla="*/ 74752 h 710697"/>
              <a:gd name="connsiteX5" fmla="*/ 398352 w 561315"/>
              <a:gd name="connsiteY5" fmla="*/ 475307 h 710697"/>
              <a:gd name="connsiteX6" fmla="*/ 40740 w 561315"/>
              <a:gd name="connsiteY6" fmla="*/ 710697 h 710697"/>
              <a:gd name="connsiteX7" fmla="*/ 0 w 561315"/>
              <a:gd name="connsiteY7" fmla="*/ 620163 h 710697"/>
              <a:gd name="connsiteX0" fmla="*/ 0 w 655440"/>
              <a:gd name="connsiteY0" fmla="*/ 620163 h 710697"/>
              <a:gd name="connsiteX1" fmla="*/ 297826 w 655440"/>
              <a:gd name="connsiteY1" fmla="*/ 423134 h 710697"/>
              <a:gd name="connsiteX2" fmla="*/ 418973 w 655440"/>
              <a:gd name="connsiteY2" fmla="*/ 250648 h 710697"/>
              <a:gd name="connsiteX3" fmla="*/ 561315 w 655440"/>
              <a:gd name="connsiteY3" fmla="*/ 0 h 710697"/>
              <a:gd name="connsiteX4" fmla="*/ 655439 w 655440"/>
              <a:gd name="connsiteY4" fmla="*/ 24781 h 710697"/>
              <a:gd name="connsiteX5" fmla="*/ 398352 w 655440"/>
              <a:gd name="connsiteY5" fmla="*/ 475307 h 710697"/>
              <a:gd name="connsiteX6" fmla="*/ 40740 w 655440"/>
              <a:gd name="connsiteY6" fmla="*/ 710697 h 710697"/>
              <a:gd name="connsiteX7" fmla="*/ 0 w 655440"/>
              <a:gd name="connsiteY7" fmla="*/ 620163 h 710697"/>
              <a:gd name="connsiteX0" fmla="*/ 0 w 655440"/>
              <a:gd name="connsiteY0" fmla="*/ 620163 h 710697"/>
              <a:gd name="connsiteX1" fmla="*/ 297826 w 655440"/>
              <a:gd name="connsiteY1" fmla="*/ 423134 h 710697"/>
              <a:gd name="connsiteX2" fmla="*/ 418973 w 655440"/>
              <a:gd name="connsiteY2" fmla="*/ 250648 h 710697"/>
              <a:gd name="connsiteX3" fmla="*/ 561315 w 655440"/>
              <a:gd name="connsiteY3" fmla="*/ 0 h 710697"/>
              <a:gd name="connsiteX4" fmla="*/ 655439 w 655440"/>
              <a:gd name="connsiteY4" fmla="*/ 24781 h 710697"/>
              <a:gd name="connsiteX5" fmla="*/ 374547 w 655440"/>
              <a:gd name="connsiteY5" fmla="*/ 463408 h 710697"/>
              <a:gd name="connsiteX6" fmla="*/ 40740 w 655440"/>
              <a:gd name="connsiteY6" fmla="*/ 710697 h 710697"/>
              <a:gd name="connsiteX7" fmla="*/ 0 w 655440"/>
              <a:gd name="connsiteY7" fmla="*/ 620163 h 710697"/>
              <a:gd name="connsiteX0" fmla="*/ 0 w 655440"/>
              <a:gd name="connsiteY0" fmla="*/ 620163 h 710697"/>
              <a:gd name="connsiteX1" fmla="*/ 297826 w 655440"/>
              <a:gd name="connsiteY1" fmla="*/ 423134 h 710697"/>
              <a:gd name="connsiteX2" fmla="*/ 418973 w 655440"/>
              <a:gd name="connsiteY2" fmla="*/ 250648 h 710697"/>
              <a:gd name="connsiteX3" fmla="*/ 561315 w 655440"/>
              <a:gd name="connsiteY3" fmla="*/ 0 h 710697"/>
              <a:gd name="connsiteX4" fmla="*/ 655439 w 655440"/>
              <a:gd name="connsiteY4" fmla="*/ 24781 h 710697"/>
              <a:gd name="connsiteX5" fmla="*/ 403114 w 655440"/>
              <a:gd name="connsiteY5" fmla="*/ 470547 h 710697"/>
              <a:gd name="connsiteX6" fmla="*/ 40740 w 655440"/>
              <a:gd name="connsiteY6" fmla="*/ 710697 h 710697"/>
              <a:gd name="connsiteX7" fmla="*/ 0 w 655440"/>
              <a:gd name="connsiteY7" fmla="*/ 620163 h 710697"/>
              <a:gd name="connsiteX0" fmla="*/ 0 w 660655"/>
              <a:gd name="connsiteY0" fmla="*/ 631403 h 721937"/>
              <a:gd name="connsiteX1" fmla="*/ 297826 w 660655"/>
              <a:gd name="connsiteY1" fmla="*/ 434374 h 721937"/>
              <a:gd name="connsiteX2" fmla="*/ 418973 w 660655"/>
              <a:gd name="connsiteY2" fmla="*/ 261888 h 721937"/>
              <a:gd name="connsiteX3" fmla="*/ 561315 w 660655"/>
              <a:gd name="connsiteY3" fmla="*/ 11240 h 721937"/>
              <a:gd name="connsiteX4" fmla="*/ 566565 w 660655"/>
              <a:gd name="connsiteY4" fmla="*/ 54865 h 721937"/>
              <a:gd name="connsiteX5" fmla="*/ 655439 w 660655"/>
              <a:gd name="connsiteY5" fmla="*/ 36021 h 721937"/>
              <a:gd name="connsiteX6" fmla="*/ 403114 w 660655"/>
              <a:gd name="connsiteY6" fmla="*/ 481787 h 721937"/>
              <a:gd name="connsiteX7" fmla="*/ 40740 w 660655"/>
              <a:gd name="connsiteY7" fmla="*/ 721937 h 721937"/>
              <a:gd name="connsiteX8" fmla="*/ 0 w 660655"/>
              <a:gd name="connsiteY8" fmla="*/ 631403 h 721937"/>
              <a:gd name="connsiteX0" fmla="*/ 0 w 662213"/>
              <a:gd name="connsiteY0" fmla="*/ 634568 h 725102"/>
              <a:gd name="connsiteX1" fmla="*/ 297826 w 662213"/>
              <a:gd name="connsiteY1" fmla="*/ 437539 h 725102"/>
              <a:gd name="connsiteX2" fmla="*/ 418973 w 662213"/>
              <a:gd name="connsiteY2" fmla="*/ 265053 h 725102"/>
              <a:gd name="connsiteX3" fmla="*/ 561315 w 662213"/>
              <a:gd name="connsiteY3" fmla="*/ 14405 h 725102"/>
              <a:gd name="connsiteX4" fmla="*/ 595131 w 662213"/>
              <a:gd name="connsiteY4" fmla="*/ 34234 h 725102"/>
              <a:gd name="connsiteX5" fmla="*/ 655439 w 662213"/>
              <a:gd name="connsiteY5" fmla="*/ 39186 h 725102"/>
              <a:gd name="connsiteX6" fmla="*/ 403114 w 662213"/>
              <a:gd name="connsiteY6" fmla="*/ 484952 h 725102"/>
              <a:gd name="connsiteX7" fmla="*/ 40740 w 662213"/>
              <a:gd name="connsiteY7" fmla="*/ 725102 h 725102"/>
              <a:gd name="connsiteX8" fmla="*/ 0 w 662213"/>
              <a:gd name="connsiteY8" fmla="*/ 634568 h 725102"/>
              <a:gd name="connsiteX0" fmla="*/ 0 w 664196"/>
              <a:gd name="connsiteY0" fmla="*/ 634568 h 725102"/>
              <a:gd name="connsiteX1" fmla="*/ 297826 w 664196"/>
              <a:gd name="connsiteY1" fmla="*/ 437539 h 725102"/>
              <a:gd name="connsiteX2" fmla="*/ 418973 w 664196"/>
              <a:gd name="connsiteY2" fmla="*/ 265053 h 725102"/>
              <a:gd name="connsiteX3" fmla="*/ 561315 w 664196"/>
              <a:gd name="connsiteY3" fmla="*/ 14405 h 725102"/>
              <a:gd name="connsiteX4" fmla="*/ 595131 w 664196"/>
              <a:gd name="connsiteY4" fmla="*/ 34234 h 725102"/>
              <a:gd name="connsiteX5" fmla="*/ 655439 w 664196"/>
              <a:gd name="connsiteY5" fmla="*/ 39186 h 725102"/>
              <a:gd name="connsiteX6" fmla="*/ 403114 w 664196"/>
              <a:gd name="connsiteY6" fmla="*/ 484952 h 725102"/>
              <a:gd name="connsiteX7" fmla="*/ 40740 w 664196"/>
              <a:gd name="connsiteY7" fmla="*/ 725102 h 725102"/>
              <a:gd name="connsiteX8" fmla="*/ 0 w 664196"/>
              <a:gd name="connsiteY8" fmla="*/ 634568 h 725102"/>
              <a:gd name="connsiteX0" fmla="*/ 0 w 655439"/>
              <a:gd name="connsiteY0" fmla="*/ 634568 h 725102"/>
              <a:gd name="connsiteX1" fmla="*/ 297826 w 655439"/>
              <a:gd name="connsiteY1" fmla="*/ 437539 h 725102"/>
              <a:gd name="connsiteX2" fmla="*/ 418973 w 655439"/>
              <a:gd name="connsiteY2" fmla="*/ 265053 h 725102"/>
              <a:gd name="connsiteX3" fmla="*/ 561315 w 655439"/>
              <a:gd name="connsiteY3" fmla="*/ 14405 h 725102"/>
              <a:gd name="connsiteX4" fmla="*/ 595131 w 655439"/>
              <a:gd name="connsiteY4" fmla="*/ 34234 h 725102"/>
              <a:gd name="connsiteX5" fmla="*/ 655439 w 655439"/>
              <a:gd name="connsiteY5" fmla="*/ 39186 h 725102"/>
              <a:gd name="connsiteX6" fmla="*/ 403114 w 655439"/>
              <a:gd name="connsiteY6" fmla="*/ 484952 h 725102"/>
              <a:gd name="connsiteX7" fmla="*/ 40740 w 655439"/>
              <a:gd name="connsiteY7" fmla="*/ 725102 h 725102"/>
              <a:gd name="connsiteX8" fmla="*/ 0 w 655439"/>
              <a:gd name="connsiteY8" fmla="*/ 634568 h 725102"/>
              <a:gd name="connsiteX0" fmla="*/ 0 w 655439"/>
              <a:gd name="connsiteY0" fmla="*/ 620163 h 710697"/>
              <a:gd name="connsiteX1" fmla="*/ 297826 w 655439"/>
              <a:gd name="connsiteY1" fmla="*/ 423134 h 710697"/>
              <a:gd name="connsiteX2" fmla="*/ 418973 w 655439"/>
              <a:gd name="connsiteY2" fmla="*/ 250648 h 710697"/>
              <a:gd name="connsiteX3" fmla="*/ 561315 w 655439"/>
              <a:gd name="connsiteY3" fmla="*/ 0 h 710697"/>
              <a:gd name="connsiteX4" fmla="*/ 595131 w 655439"/>
              <a:gd name="connsiteY4" fmla="*/ 19829 h 710697"/>
              <a:gd name="connsiteX5" fmla="*/ 655439 w 655439"/>
              <a:gd name="connsiteY5" fmla="*/ 24781 h 710697"/>
              <a:gd name="connsiteX6" fmla="*/ 403114 w 655439"/>
              <a:gd name="connsiteY6" fmla="*/ 470547 h 710697"/>
              <a:gd name="connsiteX7" fmla="*/ 40740 w 655439"/>
              <a:gd name="connsiteY7" fmla="*/ 710697 h 710697"/>
              <a:gd name="connsiteX8" fmla="*/ 0 w 655439"/>
              <a:gd name="connsiteY8" fmla="*/ 620163 h 710697"/>
              <a:gd name="connsiteX0" fmla="*/ 0 w 660201"/>
              <a:gd name="connsiteY0" fmla="*/ 620163 h 710697"/>
              <a:gd name="connsiteX1" fmla="*/ 297826 w 660201"/>
              <a:gd name="connsiteY1" fmla="*/ 423134 h 710697"/>
              <a:gd name="connsiteX2" fmla="*/ 418973 w 660201"/>
              <a:gd name="connsiteY2" fmla="*/ 250648 h 710697"/>
              <a:gd name="connsiteX3" fmla="*/ 561315 w 660201"/>
              <a:gd name="connsiteY3" fmla="*/ 0 h 710697"/>
              <a:gd name="connsiteX4" fmla="*/ 595131 w 660201"/>
              <a:gd name="connsiteY4" fmla="*/ 19829 h 710697"/>
              <a:gd name="connsiteX5" fmla="*/ 660201 w 660201"/>
              <a:gd name="connsiteY5" fmla="*/ 15263 h 710697"/>
              <a:gd name="connsiteX6" fmla="*/ 403114 w 660201"/>
              <a:gd name="connsiteY6" fmla="*/ 470547 h 710697"/>
              <a:gd name="connsiteX7" fmla="*/ 40740 w 660201"/>
              <a:gd name="connsiteY7" fmla="*/ 710697 h 710697"/>
              <a:gd name="connsiteX8" fmla="*/ 0 w 660201"/>
              <a:gd name="connsiteY8" fmla="*/ 620163 h 710697"/>
              <a:gd name="connsiteX0" fmla="*/ 0 w 660201"/>
              <a:gd name="connsiteY0" fmla="*/ 620163 h 710697"/>
              <a:gd name="connsiteX1" fmla="*/ 297826 w 660201"/>
              <a:gd name="connsiteY1" fmla="*/ 423134 h 710697"/>
              <a:gd name="connsiteX2" fmla="*/ 418973 w 660201"/>
              <a:gd name="connsiteY2" fmla="*/ 250648 h 710697"/>
              <a:gd name="connsiteX3" fmla="*/ 561315 w 660201"/>
              <a:gd name="connsiteY3" fmla="*/ 0 h 710697"/>
              <a:gd name="connsiteX4" fmla="*/ 595131 w 660201"/>
              <a:gd name="connsiteY4" fmla="*/ 19829 h 710697"/>
              <a:gd name="connsiteX5" fmla="*/ 660201 w 660201"/>
              <a:gd name="connsiteY5" fmla="*/ 15263 h 710697"/>
              <a:gd name="connsiteX6" fmla="*/ 403114 w 660201"/>
              <a:gd name="connsiteY6" fmla="*/ 470547 h 710697"/>
              <a:gd name="connsiteX7" fmla="*/ 40740 w 660201"/>
              <a:gd name="connsiteY7" fmla="*/ 710697 h 710697"/>
              <a:gd name="connsiteX8" fmla="*/ 0 w 660201"/>
              <a:gd name="connsiteY8" fmla="*/ 620163 h 71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201" h="710697">
                <a:moveTo>
                  <a:pt x="0" y="620163"/>
                </a:moveTo>
                <a:lnTo>
                  <a:pt x="297826" y="423134"/>
                </a:lnTo>
                <a:cubicBezTo>
                  <a:pt x="372019" y="362341"/>
                  <a:pt x="375058" y="321170"/>
                  <a:pt x="418973" y="250648"/>
                </a:cubicBezTo>
                <a:cubicBezTo>
                  <a:pt x="462888" y="180126"/>
                  <a:pt x="534733" y="40056"/>
                  <a:pt x="561315" y="0"/>
                </a:cubicBezTo>
                <a:cubicBezTo>
                  <a:pt x="583137" y="2777"/>
                  <a:pt x="579444" y="15699"/>
                  <a:pt x="595131" y="19829"/>
                </a:cubicBezTo>
                <a:cubicBezTo>
                  <a:pt x="634623" y="12061"/>
                  <a:pt x="615632" y="21842"/>
                  <a:pt x="660201" y="15263"/>
                </a:cubicBezTo>
                <a:lnTo>
                  <a:pt x="403114" y="470547"/>
                </a:lnTo>
                <a:lnTo>
                  <a:pt x="40740" y="710697"/>
                </a:lnTo>
                <a:lnTo>
                  <a:pt x="0" y="620163"/>
                </a:lnTo>
                <a:close/>
              </a:path>
            </a:pathLst>
          </a:custGeom>
          <a:solidFill>
            <a:schemeClr val="tx2">
              <a:lumMod val="20000"/>
              <a:lumOff val="80000"/>
            </a:schemeClr>
          </a:solidFill>
          <a:ln w="3175">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2" name="グループ化 11"/>
          <p:cNvGrpSpPr/>
          <p:nvPr/>
        </p:nvGrpSpPr>
        <p:grpSpPr>
          <a:xfrm>
            <a:off x="6940326" y="1607485"/>
            <a:ext cx="1974850" cy="1147571"/>
            <a:chOff x="1014413" y="1763713"/>
            <a:chExt cx="1974850" cy="1147571"/>
          </a:xfrm>
        </p:grpSpPr>
        <p:sp>
          <p:nvSpPr>
            <p:cNvPr id="16" name="正方形/長方形 15"/>
            <p:cNvSpPr/>
            <p:nvPr/>
          </p:nvSpPr>
          <p:spPr>
            <a:xfrm>
              <a:off x="1014413" y="1763713"/>
              <a:ext cx="1974850" cy="1147571"/>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 name="直線コネクタ 16"/>
            <p:cNvCxnSpPr/>
            <p:nvPr/>
          </p:nvCxnSpPr>
          <p:spPr>
            <a:xfrm>
              <a:off x="1296988" y="1988840"/>
              <a:ext cx="647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296988" y="2232574"/>
              <a:ext cx="647700" cy="0"/>
            </a:xfrm>
            <a:prstGeom prst="line">
              <a:avLst/>
            </a:prstGeom>
            <a:ln w="571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296988" y="2492896"/>
              <a:ext cx="6477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07" name="テキスト ボックス 19"/>
            <p:cNvSpPr txBox="1">
              <a:spLocks noChangeArrowheads="1"/>
            </p:cNvSpPr>
            <p:nvPr/>
          </p:nvSpPr>
          <p:spPr bwMode="auto">
            <a:xfrm>
              <a:off x="1993900" y="1884363"/>
              <a:ext cx="930063"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lnSpc>
                  <a:spcPts val="1000"/>
                </a:lnSpc>
              </a:pPr>
              <a:r>
                <a:rPr lang="ja-JP" altLang="en-US" sz="1000" dirty="0">
                  <a:latin typeface="Meiryo UI" pitchFamily="50" charset="-128"/>
                  <a:ea typeface="Meiryo UI" pitchFamily="50" charset="-128"/>
                  <a:cs typeface="Meiryo UI" pitchFamily="50" charset="-128"/>
                </a:rPr>
                <a:t>防波堤</a:t>
              </a:r>
              <a:endParaRPr lang="en-US" altLang="ja-JP" sz="1000" dirty="0">
                <a:latin typeface="Meiryo UI" pitchFamily="50" charset="-128"/>
                <a:ea typeface="Meiryo UI" pitchFamily="50" charset="-128"/>
                <a:cs typeface="Meiryo UI" pitchFamily="50" charset="-128"/>
              </a:endParaRPr>
            </a:p>
            <a:p>
              <a:pPr eaLnBrk="1" hangingPunct="1">
                <a:lnSpc>
                  <a:spcPts val="1000"/>
                </a:lnSpc>
              </a:pPr>
              <a:endParaRPr lang="en-US" altLang="ja-JP" sz="1000" dirty="0">
                <a:latin typeface="Meiryo UI" pitchFamily="50" charset="-128"/>
                <a:ea typeface="Meiryo UI" pitchFamily="50" charset="-128"/>
                <a:cs typeface="Meiryo UI" pitchFamily="50" charset="-128"/>
              </a:endParaRPr>
            </a:p>
            <a:p>
              <a:pPr eaLnBrk="1" hangingPunct="1">
                <a:lnSpc>
                  <a:spcPts val="1000"/>
                </a:lnSpc>
              </a:pPr>
              <a:r>
                <a:rPr lang="ja-JP" altLang="en-US" sz="1000" dirty="0">
                  <a:latin typeface="Meiryo UI" pitchFamily="50" charset="-128"/>
                  <a:ea typeface="Meiryo UI" pitchFamily="50" charset="-128"/>
                  <a:cs typeface="Meiryo UI" pitchFamily="50" charset="-128"/>
                </a:rPr>
                <a:t>廃棄物護岸</a:t>
              </a:r>
              <a:endParaRPr lang="en-US" altLang="ja-JP" sz="1000" dirty="0">
                <a:latin typeface="Meiryo UI" pitchFamily="50" charset="-128"/>
                <a:ea typeface="Meiryo UI" pitchFamily="50" charset="-128"/>
                <a:cs typeface="Meiryo UI" pitchFamily="50" charset="-128"/>
              </a:endParaRPr>
            </a:p>
            <a:p>
              <a:pPr eaLnBrk="1" hangingPunct="1">
                <a:lnSpc>
                  <a:spcPts val="1000"/>
                </a:lnSpc>
              </a:pPr>
              <a:endParaRPr lang="en-US" altLang="ja-JP" sz="1000" dirty="0">
                <a:latin typeface="Meiryo UI" pitchFamily="50" charset="-128"/>
                <a:ea typeface="Meiryo UI" pitchFamily="50" charset="-128"/>
                <a:cs typeface="Meiryo UI" pitchFamily="50" charset="-128"/>
              </a:endParaRPr>
            </a:p>
            <a:p>
              <a:pPr eaLnBrk="1" hangingPunct="1">
                <a:lnSpc>
                  <a:spcPts val="1000"/>
                </a:lnSpc>
              </a:pPr>
              <a:r>
                <a:rPr lang="ja-JP" altLang="en-US" sz="1000" dirty="0">
                  <a:latin typeface="Meiryo UI" pitchFamily="50" charset="-128"/>
                  <a:ea typeface="Meiryo UI" pitchFamily="50" charset="-128"/>
                  <a:cs typeface="Meiryo UI" pitchFamily="50" charset="-128"/>
                </a:rPr>
                <a:t>埋立</a:t>
              </a:r>
              <a:r>
                <a:rPr lang="ja-JP" altLang="en-US" sz="1000" dirty="0" smtClean="0">
                  <a:latin typeface="Meiryo UI" pitchFamily="50" charset="-128"/>
                  <a:ea typeface="Meiryo UI" pitchFamily="50" charset="-128"/>
                  <a:cs typeface="Meiryo UI" pitchFamily="50" charset="-128"/>
                </a:rPr>
                <a:t>護岸</a:t>
              </a:r>
              <a:endParaRPr lang="en-US" altLang="ja-JP" sz="1000" dirty="0" smtClean="0">
                <a:latin typeface="Meiryo UI" pitchFamily="50" charset="-128"/>
                <a:ea typeface="Meiryo UI" pitchFamily="50" charset="-128"/>
                <a:cs typeface="Meiryo UI" pitchFamily="50" charset="-128"/>
              </a:endParaRPr>
            </a:p>
            <a:p>
              <a:pPr eaLnBrk="1" hangingPunct="1">
                <a:lnSpc>
                  <a:spcPts val="1000"/>
                </a:lnSpc>
              </a:pPr>
              <a:endParaRPr lang="en-US" altLang="ja-JP" sz="1000" dirty="0">
                <a:latin typeface="Meiryo UI" pitchFamily="50" charset="-128"/>
                <a:ea typeface="Meiryo UI" pitchFamily="50" charset="-128"/>
                <a:cs typeface="Meiryo UI" pitchFamily="50" charset="-128"/>
              </a:endParaRPr>
            </a:p>
            <a:p>
              <a:pPr eaLnBrk="1" hangingPunct="1">
                <a:lnSpc>
                  <a:spcPts val="1000"/>
                </a:lnSpc>
              </a:pPr>
              <a:r>
                <a:rPr lang="ja-JP" altLang="en-US" sz="1000" dirty="0" smtClean="0">
                  <a:latin typeface="Meiryo UI" pitchFamily="50" charset="-128"/>
                  <a:ea typeface="Meiryo UI" pitchFamily="50" charset="-128"/>
                  <a:cs typeface="Meiryo UI" pitchFamily="50" charset="-128"/>
                </a:rPr>
                <a:t>航路沿い護岸</a:t>
              </a:r>
            </a:p>
          </p:txBody>
        </p:sp>
        <p:cxnSp>
          <p:nvCxnSpPr>
            <p:cNvPr id="47" name="直線コネクタ 46"/>
            <p:cNvCxnSpPr/>
            <p:nvPr/>
          </p:nvCxnSpPr>
          <p:spPr>
            <a:xfrm>
              <a:off x="1296988" y="2748449"/>
              <a:ext cx="647700" cy="0"/>
            </a:xfrm>
            <a:prstGeom prst="line">
              <a:avLst/>
            </a:prstGeom>
            <a:ln w="57150">
              <a:solidFill>
                <a:srgbClr val="D965CB"/>
              </a:solidFill>
            </a:ln>
          </p:spPr>
          <p:style>
            <a:lnRef idx="1">
              <a:schemeClr val="accent1"/>
            </a:lnRef>
            <a:fillRef idx="0">
              <a:schemeClr val="accent1"/>
            </a:fillRef>
            <a:effectRef idx="0">
              <a:schemeClr val="accent1"/>
            </a:effectRef>
            <a:fontRef idx="minor">
              <a:schemeClr val="tx1"/>
            </a:fontRef>
          </p:style>
        </p:cxnSp>
      </p:grpSp>
      <p:sp>
        <p:nvSpPr>
          <p:cNvPr id="48" name="テキスト ボックス 20"/>
          <p:cNvSpPr txBox="1">
            <a:spLocks noChangeArrowheads="1"/>
          </p:cNvSpPr>
          <p:nvPr/>
        </p:nvSpPr>
        <p:spPr bwMode="auto">
          <a:xfrm>
            <a:off x="107950" y="620713"/>
            <a:ext cx="6134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2000" b="1" dirty="0" smtClean="0"/>
              <a:t>点検位置図</a:t>
            </a:r>
            <a:endParaRPr lang="ja-JP" altLang="en-US" sz="2000" b="1"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35" y="1500530"/>
            <a:ext cx="3302593" cy="205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a:t>
            </a:fld>
            <a:endParaRPr lang="en-US" altLang="ja-JP" dirty="0">
              <a:solidFill>
                <a:srgbClr val="898989"/>
              </a:solidFill>
            </a:endParaRPr>
          </a:p>
        </p:txBody>
      </p:sp>
    </p:spTree>
    <p:extLst>
      <p:ext uri="{BB962C8B-B14F-4D97-AF65-F5344CB8AC3E}">
        <p14:creationId xmlns:p14="http://schemas.microsoft.com/office/powerpoint/2010/main" val="3653451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bwMode="auto">
          <a:xfrm>
            <a:off x="141288" y="620688"/>
            <a:ext cx="8751192" cy="47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spcBef>
                <a:spcPct val="20000"/>
              </a:spcBef>
              <a:buFont typeface="Arial" charset="0"/>
              <a:buNone/>
            </a:pPr>
            <a:r>
              <a:rPr lang="ja-JP" altLang="en-US" sz="1400" dirty="0" smtClean="0">
                <a:latin typeface="メイリオ" pitchFamily="50" charset="-128"/>
                <a:ea typeface="メイリオ" pitchFamily="50" charset="-128"/>
                <a:cs typeface="メイリオ" pitchFamily="50" charset="-128"/>
              </a:rPr>
              <a:t>■堺６区 埋立護岸</a:t>
            </a:r>
            <a:r>
              <a:rPr lang="en-US" altLang="ja-JP" sz="1400" dirty="0" smtClean="0">
                <a:latin typeface="メイリオ" pitchFamily="50" charset="-128"/>
                <a:ea typeface="メイリオ" pitchFamily="50" charset="-128"/>
                <a:cs typeface="メイリオ" pitchFamily="50" charset="-128"/>
              </a:rPr>
              <a:t>(</a:t>
            </a:r>
            <a:r>
              <a:rPr lang="ja-JP" altLang="en-US" sz="1400" dirty="0" smtClean="0">
                <a:latin typeface="メイリオ" pitchFamily="50" charset="-128"/>
                <a:ea typeface="メイリオ" pitchFamily="50" charset="-128"/>
                <a:cs typeface="メイリオ" pitchFamily="50" charset="-128"/>
              </a:rPr>
              <a:t>航路沿い</a:t>
            </a:r>
            <a:r>
              <a:rPr lang="en-US" altLang="ja-JP" sz="1400" dirty="0" smtClean="0">
                <a:latin typeface="メイリオ" pitchFamily="50" charset="-128"/>
                <a:ea typeface="メイリオ" pitchFamily="50" charset="-128"/>
                <a:cs typeface="メイリオ" pitchFamily="50" charset="-128"/>
              </a:rPr>
              <a:t>)</a:t>
            </a:r>
            <a:r>
              <a:rPr lang="ja-JP" altLang="en-US" sz="1400" dirty="0" smtClean="0">
                <a:latin typeface="メイリオ" pitchFamily="50" charset="-128"/>
                <a:ea typeface="メイリオ" pitchFamily="50" charset="-128"/>
                <a:cs typeface="メイリオ" pitchFamily="50" charset="-128"/>
              </a:rPr>
              <a:t>の</a:t>
            </a:r>
            <a:r>
              <a:rPr lang="ja-JP" altLang="en-US" sz="1400" dirty="0">
                <a:latin typeface="メイリオ" pitchFamily="50" charset="-128"/>
                <a:ea typeface="メイリオ" pitchFamily="50" charset="-128"/>
                <a:cs typeface="メイリオ" pitchFamily="50" charset="-128"/>
              </a:rPr>
              <a:t>詳細検討（</a:t>
            </a:r>
            <a:r>
              <a:rPr lang="en-US" altLang="ja-JP" sz="1400" dirty="0">
                <a:latin typeface="メイリオ" pitchFamily="50" charset="-128"/>
                <a:ea typeface="メイリオ" pitchFamily="50" charset="-128"/>
                <a:cs typeface="メイリオ" pitchFamily="50" charset="-128"/>
              </a:rPr>
              <a:t>FLIP</a:t>
            </a:r>
            <a:r>
              <a:rPr lang="ja-JP" altLang="en-US" sz="1400" dirty="0">
                <a:latin typeface="メイリオ" pitchFamily="50" charset="-128"/>
                <a:ea typeface="メイリオ" pitchFamily="50" charset="-128"/>
                <a:cs typeface="メイリオ" pitchFamily="50" charset="-128"/>
              </a:rPr>
              <a:t>による耐震診断</a:t>
            </a:r>
            <a:r>
              <a:rPr lang="ja-JP" altLang="en-US" sz="1400" dirty="0" smtClean="0">
                <a:latin typeface="メイリオ" pitchFamily="50" charset="-128"/>
                <a:ea typeface="メイリオ" pitchFamily="50" charset="-128"/>
                <a:cs typeface="メイリオ" pitchFamily="50" charset="-128"/>
              </a:rPr>
              <a:t>）結果</a:t>
            </a:r>
            <a:endParaRPr lang="en-US" altLang="ja-JP" sz="1400" dirty="0">
              <a:latin typeface="メイリオ" pitchFamily="50" charset="-128"/>
              <a:ea typeface="メイリオ" pitchFamily="50" charset="-128"/>
              <a:cs typeface="メイリオ" pitchFamily="50" charset="-128"/>
            </a:endParaRPr>
          </a:p>
          <a:p>
            <a:pPr fontAlgn="auto">
              <a:spcBef>
                <a:spcPts val="0"/>
              </a:spcBef>
              <a:spcAft>
                <a:spcPts val="0"/>
              </a:spcAft>
              <a:defRPr/>
            </a:pPr>
            <a:endParaRPr lang="en-US" altLang="ja-JP" sz="300" dirty="0" smtClean="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400" dirty="0">
                <a:latin typeface="メイリオ" pitchFamily="50" charset="-128"/>
                <a:ea typeface="メイリオ" pitchFamily="50" charset="-128"/>
                <a:cs typeface="メイリオ" pitchFamily="50" charset="-128"/>
              </a:rPr>
              <a:t>　①水平残留</a:t>
            </a:r>
            <a:r>
              <a:rPr lang="ja-JP" altLang="en-US" sz="1400" dirty="0" smtClean="0">
                <a:latin typeface="メイリオ" pitchFamily="50" charset="-128"/>
                <a:ea typeface="メイリオ" pitchFamily="50" charset="-128"/>
                <a:cs typeface="メイリオ" pitchFamily="50" charset="-128"/>
              </a:rPr>
              <a:t>変位</a:t>
            </a:r>
            <a:r>
              <a:rPr lang="ja-JP" altLang="en-US" sz="1400" dirty="0">
                <a:latin typeface="メイリオ" pitchFamily="50" charset="-128"/>
                <a:ea typeface="メイリオ" pitchFamily="50" charset="-128"/>
                <a:cs typeface="メイリオ" pitchFamily="50" charset="-128"/>
              </a:rPr>
              <a:t>　</a:t>
            </a:r>
            <a:r>
              <a:rPr lang="ja-JP" altLang="en-US" sz="1400" dirty="0" smtClean="0">
                <a:latin typeface="メイリオ" pitchFamily="50" charset="-128"/>
                <a:ea typeface="メイリオ" pitchFamily="50" charset="-128"/>
                <a:cs typeface="メイリオ" pitchFamily="50" charset="-128"/>
              </a:rPr>
              <a:t>護岸天端・・・・・・</a:t>
            </a:r>
            <a:r>
              <a:rPr lang="ja-JP" altLang="en-US" sz="1400" b="1" dirty="0" smtClean="0">
                <a:solidFill>
                  <a:srgbClr val="FF0000"/>
                </a:solidFill>
                <a:latin typeface="メイリオ" pitchFamily="50" charset="-128"/>
                <a:ea typeface="メイリオ" pitchFamily="50" charset="-128"/>
                <a:cs typeface="メイリオ" pitchFamily="50" charset="-128"/>
              </a:rPr>
              <a:t>－４．１３ｍ　</a:t>
            </a:r>
            <a:r>
              <a:rPr lang="ja-JP" altLang="en-US" sz="1400" dirty="0" smtClean="0">
                <a:latin typeface="メイリオ" pitchFamily="50" charset="-128"/>
                <a:ea typeface="メイリオ" pitchFamily="50" charset="-128"/>
                <a:cs typeface="メイリオ" pitchFamily="50" charset="-128"/>
              </a:rPr>
              <a:t>，航路端部・・・・・・</a:t>
            </a:r>
            <a:r>
              <a:rPr lang="ja-JP" altLang="en-US" sz="1400" b="1" dirty="0" smtClean="0">
                <a:solidFill>
                  <a:srgbClr val="FF0000"/>
                </a:solidFill>
                <a:latin typeface="メイリオ" pitchFamily="50" charset="-128"/>
                <a:ea typeface="メイリオ" pitchFamily="50" charset="-128"/>
                <a:cs typeface="メイリオ" pitchFamily="50" charset="-128"/>
              </a:rPr>
              <a:t>－２．３４ｍ　</a:t>
            </a:r>
            <a:endParaRPr lang="en-US" altLang="ja-JP" sz="1400" b="1" dirty="0" smtClean="0">
              <a:solidFill>
                <a:srgbClr val="FF0000"/>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400" dirty="0">
                <a:latin typeface="メイリオ" pitchFamily="50" charset="-128"/>
                <a:ea typeface="メイリオ" pitchFamily="50" charset="-128"/>
                <a:cs typeface="メイリオ" pitchFamily="50" charset="-128"/>
              </a:rPr>
              <a:t>　</a:t>
            </a:r>
            <a:r>
              <a:rPr lang="ja-JP" altLang="en-US" sz="1400" b="1" dirty="0" smtClean="0">
                <a:latin typeface="メイリオ" pitchFamily="50" charset="-128"/>
                <a:ea typeface="メイリオ" pitchFamily="50" charset="-128"/>
                <a:cs typeface="メイリオ" pitchFamily="50" charset="-128"/>
              </a:rPr>
              <a:t>②</a:t>
            </a:r>
            <a:r>
              <a:rPr lang="ja-JP" altLang="en-US" sz="1400" dirty="0">
                <a:latin typeface="メイリオ" pitchFamily="50" charset="-128"/>
                <a:ea typeface="メイリオ" pitchFamily="50" charset="-128"/>
                <a:cs typeface="メイリオ" pitchFamily="50" charset="-128"/>
              </a:rPr>
              <a:t>護岸の沈下量　護岸天端・・・・・・　</a:t>
            </a:r>
            <a:r>
              <a:rPr lang="ja-JP" altLang="en-US" sz="1400" b="1" dirty="0" smtClean="0">
                <a:solidFill>
                  <a:srgbClr val="FF0000"/>
                </a:solidFill>
                <a:latin typeface="メイリオ" pitchFamily="50" charset="-128"/>
                <a:ea typeface="メイリオ" pitchFamily="50" charset="-128"/>
                <a:cs typeface="メイリオ" pitchFamily="50" charset="-128"/>
              </a:rPr>
              <a:t>１．７２ｍ</a:t>
            </a:r>
            <a:r>
              <a:rPr lang="ja-JP" altLang="en-US" sz="1400" dirty="0">
                <a:latin typeface="メイリオ" pitchFamily="50" charset="-128"/>
                <a:ea typeface="メイリオ" pitchFamily="50" charset="-128"/>
                <a:cs typeface="メイリオ" pitchFamily="50" charset="-128"/>
              </a:rPr>
              <a:t>　</a:t>
            </a:r>
            <a:r>
              <a:rPr lang="ja-JP" altLang="en-US" sz="1400" dirty="0" smtClean="0">
                <a:latin typeface="メイリオ" pitchFamily="50" charset="-128"/>
                <a:ea typeface="メイリオ" pitchFamily="50" charset="-128"/>
                <a:cs typeface="メイリオ" pitchFamily="50" charset="-128"/>
              </a:rPr>
              <a:t>，航路端部</a:t>
            </a:r>
            <a:r>
              <a:rPr lang="ja-JP" altLang="en-US" sz="1400" dirty="0">
                <a:latin typeface="メイリオ" pitchFamily="50" charset="-128"/>
                <a:ea typeface="メイリオ" pitchFamily="50" charset="-128"/>
                <a:cs typeface="メイリオ" pitchFamily="50" charset="-128"/>
              </a:rPr>
              <a:t>・・・・・</a:t>
            </a:r>
            <a:r>
              <a:rPr lang="ja-JP" altLang="en-US" sz="1400" dirty="0" smtClean="0">
                <a:latin typeface="メイリオ" pitchFamily="50" charset="-128"/>
                <a:ea typeface="メイリオ" pitchFamily="50" charset="-128"/>
                <a:cs typeface="メイリオ" pitchFamily="50" charset="-128"/>
              </a:rPr>
              <a:t>・</a:t>
            </a:r>
            <a:r>
              <a:rPr lang="ja-JP" altLang="en-US" sz="1400" b="1" dirty="0" smtClean="0">
                <a:solidFill>
                  <a:srgbClr val="FF0000"/>
                </a:solidFill>
                <a:latin typeface="メイリオ" pitchFamily="50" charset="-128"/>
                <a:ea typeface="メイリオ" pitchFamily="50" charset="-128"/>
                <a:cs typeface="メイリオ" pitchFamily="50" charset="-128"/>
              </a:rPr>
              <a:t>－０．２７ｍ</a:t>
            </a:r>
            <a:r>
              <a:rPr lang="en-US" altLang="ja-JP" sz="1400" b="1" dirty="0" smtClean="0">
                <a:solidFill>
                  <a:srgbClr val="FF0000"/>
                </a:solidFill>
                <a:latin typeface="メイリオ" pitchFamily="50" charset="-128"/>
                <a:ea typeface="メイリオ" pitchFamily="50" charset="-128"/>
                <a:cs typeface="メイリオ" pitchFamily="50" charset="-128"/>
              </a:rPr>
              <a:t>(</a:t>
            </a:r>
            <a:r>
              <a:rPr lang="ja-JP" altLang="en-US" sz="1400" b="1" dirty="0" smtClean="0">
                <a:solidFill>
                  <a:srgbClr val="FF0000"/>
                </a:solidFill>
                <a:latin typeface="メイリオ" pitchFamily="50" charset="-128"/>
                <a:ea typeface="メイリオ" pitchFamily="50" charset="-128"/>
                <a:cs typeface="メイリオ" pitchFamily="50" charset="-128"/>
              </a:rPr>
              <a:t>隆起</a:t>
            </a:r>
            <a:r>
              <a:rPr lang="en-US" altLang="ja-JP" sz="1400" b="1" dirty="0" smtClean="0">
                <a:solidFill>
                  <a:srgbClr val="FF0000"/>
                </a:solidFill>
                <a:latin typeface="メイリオ" pitchFamily="50" charset="-128"/>
                <a:ea typeface="メイリオ" pitchFamily="50" charset="-128"/>
                <a:cs typeface="メイリオ" pitchFamily="50" charset="-128"/>
              </a:rPr>
              <a:t>)</a:t>
            </a:r>
            <a:endParaRPr lang="en-US" altLang="ja-JP" sz="1200" dirty="0">
              <a:solidFill>
                <a:srgbClr val="FF0000"/>
              </a:solidFill>
              <a:latin typeface="メイリオ" pitchFamily="50" charset="-128"/>
              <a:ea typeface="メイリオ" pitchFamily="50" charset="-128"/>
              <a:cs typeface="メイリオ" pitchFamily="50" charset="-128"/>
            </a:endParaRPr>
          </a:p>
          <a:p>
            <a:pPr>
              <a:spcBef>
                <a:spcPct val="20000"/>
              </a:spcBef>
            </a:pPr>
            <a:endParaRPr lang="en-US" altLang="ja-JP" sz="400" dirty="0" smtClean="0">
              <a:latin typeface="メイリオ" pitchFamily="50" charset="-128"/>
              <a:ea typeface="メイリオ" pitchFamily="50" charset="-128"/>
              <a:cs typeface="メイリオ" pitchFamily="50" charset="-128"/>
            </a:endParaRPr>
          </a:p>
          <a:p>
            <a:pPr>
              <a:spcBef>
                <a:spcPct val="20000"/>
              </a:spcBef>
            </a:pPr>
            <a:r>
              <a:rPr lang="ja-JP" altLang="en-US" sz="1400" dirty="0" smtClean="0">
                <a:latin typeface="メイリオ" pitchFamily="50" charset="-128"/>
                <a:ea typeface="メイリオ" pitchFamily="50" charset="-128"/>
                <a:cs typeface="メイリオ" pitchFamily="50" charset="-128"/>
              </a:rPr>
              <a:t>＜残留変形図＞　　　　　　　　　　　　　　　　　＜過剰間隙水圧図＞</a:t>
            </a:r>
            <a:endParaRPr lang="en-US" altLang="ja-JP" sz="1400" dirty="0" smtClean="0">
              <a:latin typeface="メイリオ" pitchFamily="50" charset="-128"/>
              <a:ea typeface="メイリオ" pitchFamily="50" charset="-128"/>
              <a:cs typeface="メイリオ" pitchFamily="50" charset="-128"/>
            </a:endParaRPr>
          </a:p>
          <a:p>
            <a:pPr>
              <a:spcBef>
                <a:spcPct val="20000"/>
              </a:spcBef>
            </a:pPr>
            <a:endParaRPr lang="en-US" altLang="ja-JP" sz="1200" b="1" dirty="0">
              <a:solidFill>
                <a:srgbClr val="FF0000"/>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latin typeface="メイリオ" pitchFamily="50" charset="-128"/>
                <a:ea typeface="メイリオ" pitchFamily="50" charset="-128"/>
                <a:cs typeface="メイリオ" pitchFamily="50" charset="-128"/>
              </a:rPr>
              <a:t>　</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srgbClr val="FF0000"/>
                </a:solidFill>
                <a:latin typeface="メイリオ" pitchFamily="50" charset="-128"/>
                <a:ea typeface="メイリオ" pitchFamily="50" charset="-128"/>
                <a:cs typeface="メイリオ" pitchFamily="50" charset="-128"/>
              </a:rPr>
              <a:t>　</a:t>
            </a:r>
            <a:r>
              <a:rPr lang="ja-JP" altLang="en-US" sz="1200" dirty="0">
                <a:latin typeface="メイリオ" pitchFamily="50" charset="-128"/>
                <a:ea typeface="メイリオ" pitchFamily="50" charset="-128"/>
                <a:cs typeface="メイリオ" pitchFamily="50" charset="-128"/>
              </a:rPr>
              <a:t>　</a:t>
            </a: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latin typeface="メイリオ" pitchFamily="50" charset="-128"/>
                <a:ea typeface="メイリオ" pitchFamily="50" charset="-128"/>
                <a:cs typeface="メイリオ" pitchFamily="50" charset="-128"/>
              </a:rPr>
              <a:t>　　　　　　　　</a:t>
            </a:r>
            <a:endParaRPr lang="en-US" altLang="ja-JP" sz="1200" dirty="0" smtClean="0">
              <a:latin typeface="メイリオ" pitchFamily="50" charset="-128"/>
              <a:ea typeface="メイリオ" pitchFamily="50" charset="-128"/>
              <a:cs typeface="メイリオ" pitchFamily="50" charset="-128"/>
            </a:endParaRPr>
          </a:p>
          <a:p>
            <a:pPr>
              <a:spcBef>
                <a:spcPct val="20000"/>
              </a:spcBef>
            </a:pPr>
            <a:endParaRPr lang="en-US" altLang="ja-JP" sz="1200" dirty="0" smtClean="0">
              <a:latin typeface="メイリオ" pitchFamily="50" charset="-128"/>
              <a:ea typeface="メイリオ" pitchFamily="50" charset="-128"/>
              <a:cs typeface="メイリオ" pitchFamily="50" charset="-128"/>
            </a:endParaRPr>
          </a:p>
          <a:p>
            <a:pPr>
              <a:spcBef>
                <a:spcPct val="20000"/>
              </a:spcBef>
            </a:pPr>
            <a:endParaRPr lang="en-US" altLang="ja-JP" sz="1200" dirty="0" smtClean="0">
              <a:latin typeface="メイリオ" pitchFamily="50" charset="-128"/>
              <a:ea typeface="メイリオ" pitchFamily="50" charset="-128"/>
              <a:cs typeface="メイリオ" pitchFamily="50" charset="-128"/>
            </a:endParaRPr>
          </a:p>
          <a:p>
            <a:pPr>
              <a:spcBef>
                <a:spcPct val="20000"/>
              </a:spcBef>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400" b="1" dirty="0" smtClean="0">
                <a:latin typeface="メイリオ" pitchFamily="50" charset="-128"/>
                <a:ea typeface="メイリオ" pitchFamily="50" charset="-128"/>
                <a:cs typeface="メイリオ" pitchFamily="50" charset="-128"/>
              </a:rPr>
              <a:t>■まとめ</a:t>
            </a:r>
            <a:r>
              <a:rPr lang="ja-JP" altLang="en-US" sz="1200" b="1" dirty="0">
                <a:latin typeface="メイリオ" pitchFamily="50" charset="-128"/>
                <a:ea typeface="メイリオ" pitchFamily="50" charset="-128"/>
                <a:cs typeface="メイリオ" pitchFamily="50" charset="-128"/>
              </a:rPr>
              <a:t>　</a:t>
            </a:r>
            <a:r>
              <a:rPr lang="ja-JP" altLang="en-US" sz="1200" dirty="0">
                <a:latin typeface="メイリオ" pitchFamily="50" charset="-128"/>
                <a:ea typeface="メイリオ" pitchFamily="50" charset="-128"/>
                <a:cs typeface="メイリオ" pitchFamily="50" charset="-128"/>
              </a:rPr>
              <a:t>　　　　　　　　　　　　</a:t>
            </a:r>
          </a:p>
        </p:txBody>
      </p:sp>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4" name="グループ化 23"/>
          <p:cNvGrpSpPr/>
          <p:nvPr/>
        </p:nvGrpSpPr>
        <p:grpSpPr>
          <a:xfrm>
            <a:off x="160512" y="1772816"/>
            <a:ext cx="8803976" cy="2272905"/>
            <a:chOff x="160512" y="1844824"/>
            <a:chExt cx="8803976" cy="2272905"/>
          </a:xfrm>
        </p:grpSpPr>
        <p:sp>
          <p:nvSpPr>
            <p:cNvPr id="2" name="フローチャート: 処理 1"/>
            <p:cNvSpPr/>
            <p:nvPr/>
          </p:nvSpPr>
          <p:spPr>
            <a:xfrm>
              <a:off x="323528" y="1844824"/>
              <a:ext cx="1296144" cy="518548"/>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航路端部</a:t>
              </a:r>
              <a:endParaRPr kumimoji="1"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水平変位　</a:t>
              </a:r>
              <a:r>
                <a:rPr kumimoji="1"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-2.34m</a:t>
              </a:r>
            </a:p>
            <a:p>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鉛直</a:t>
              </a: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変位　</a:t>
              </a:r>
              <a:r>
                <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-0.27m</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フローチャート: 処理 14"/>
            <p:cNvSpPr/>
            <p:nvPr/>
          </p:nvSpPr>
          <p:spPr>
            <a:xfrm>
              <a:off x="3107148" y="1844824"/>
              <a:ext cx="1296144" cy="518548"/>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護岸天端</a:t>
              </a:r>
              <a:endParaRPr kumimoji="1"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水平変位　</a:t>
              </a:r>
              <a:r>
                <a:rPr kumimoji="1"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-4.13m</a:t>
              </a:r>
            </a:p>
            <a:p>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鉛直</a:t>
              </a: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変位　 </a:t>
              </a:r>
              <a:r>
                <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1.72m</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35"/>
            <a:stretch/>
          </p:blipFill>
          <p:spPr bwMode="auto">
            <a:xfrm>
              <a:off x="160512" y="2374227"/>
              <a:ext cx="4248472" cy="174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132856"/>
              <a:ext cx="4464496" cy="194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直線コネクタ 13"/>
            <p:cNvCxnSpPr/>
            <p:nvPr/>
          </p:nvCxnSpPr>
          <p:spPr>
            <a:xfrm flipV="1">
              <a:off x="3804515" y="2366320"/>
              <a:ext cx="0" cy="3103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539552" y="2366320"/>
              <a:ext cx="0" cy="10159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7" y="4005063"/>
            <a:ext cx="8416677" cy="145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角丸四角形 17"/>
          <p:cNvSpPr/>
          <p:nvPr/>
        </p:nvSpPr>
        <p:spPr>
          <a:xfrm>
            <a:off x="323528" y="5733256"/>
            <a:ext cx="8424936" cy="86409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0" anchor="ctr">
            <a:noAutofit/>
          </a:bodyPr>
          <a:lstStyle/>
          <a:p>
            <a:pPr>
              <a:spcBef>
                <a:spcPct val="20000"/>
              </a:spcBef>
              <a:buFont typeface="Arial" charset="0"/>
              <a:buNone/>
            </a:pPr>
            <a:r>
              <a:rPr lang="ja-JP" altLang="en-US" sz="1400" dirty="0" smtClean="0">
                <a:solidFill>
                  <a:schemeClr val="tx1"/>
                </a:solidFill>
                <a:latin typeface="メイリオ" pitchFamily="50" charset="-128"/>
                <a:ea typeface="メイリオ" pitchFamily="50" charset="-128"/>
                <a:cs typeface="メイリオ" pitchFamily="50" charset="-128"/>
              </a:rPr>
              <a:t>航路端</a:t>
            </a:r>
            <a:r>
              <a:rPr lang="ja-JP" altLang="en-US" sz="1400" dirty="0">
                <a:solidFill>
                  <a:schemeClr val="tx1"/>
                </a:solidFill>
                <a:latin typeface="メイリオ" pitchFamily="50" charset="-128"/>
                <a:ea typeface="メイリオ" pitchFamily="50" charset="-128"/>
                <a:cs typeface="メイリオ" pitchFamily="50" charset="-128"/>
              </a:rPr>
              <a:t>での変位が</a:t>
            </a:r>
            <a:r>
              <a:rPr lang="ja-JP" altLang="en-US" sz="1400" u="sng" dirty="0">
                <a:solidFill>
                  <a:schemeClr val="tx1"/>
                </a:solidFill>
                <a:latin typeface="メイリオ" pitchFamily="50" charset="-128"/>
                <a:ea typeface="メイリオ" pitchFamily="50" charset="-128"/>
                <a:cs typeface="メイリオ" pitchFamily="50" charset="-128"/>
              </a:rPr>
              <a:t>水平変位</a:t>
            </a:r>
            <a:r>
              <a:rPr lang="ja-JP" altLang="en-US" sz="1400" u="sng" dirty="0" smtClean="0">
                <a:solidFill>
                  <a:schemeClr val="tx1"/>
                </a:solidFill>
                <a:latin typeface="メイリオ" pitchFamily="50" charset="-128"/>
                <a:ea typeface="メイリオ" pitchFamily="50" charset="-128"/>
                <a:cs typeface="メイリオ" pitchFamily="50" charset="-128"/>
              </a:rPr>
              <a:t>が</a:t>
            </a:r>
            <a:r>
              <a:rPr lang="en-US" altLang="ja-JP" sz="1400" u="sng" dirty="0" smtClean="0">
                <a:solidFill>
                  <a:schemeClr val="tx1"/>
                </a:solidFill>
                <a:latin typeface="メイリオ" pitchFamily="50" charset="-128"/>
                <a:ea typeface="メイリオ" pitchFamily="50" charset="-128"/>
                <a:cs typeface="メイリオ" pitchFamily="50" charset="-128"/>
              </a:rPr>
              <a:t>2.34m</a:t>
            </a:r>
            <a:r>
              <a:rPr lang="ja-JP" altLang="en-US" sz="1400" dirty="0" err="1" smtClean="0">
                <a:solidFill>
                  <a:schemeClr val="tx1"/>
                </a:solidFill>
                <a:latin typeface="メイリオ" pitchFamily="50" charset="-128"/>
                <a:ea typeface="メイリオ" pitchFamily="50" charset="-128"/>
                <a:cs typeface="メイリオ" pitchFamily="50" charset="-128"/>
              </a:rPr>
              <a:t>、</a:t>
            </a:r>
            <a:r>
              <a:rPr lang="ja-JP" altLang="en-US" sz="1400" u="sng" dirty="0" smtClean="0">
                <a:solidFill>
                  <a:schemeClr val="tx1"/>
                </a:solidFill>
                <a:latin typeface="メイリオ" pitchFamily="50" charset="-128"/>
                <a:ea typeface="メイリオ" pitchFamily="50" charset="-128"/>
                <a:cs typeface="メイリオ" pitchFamily="50" charset="-128"/>
              </a:rPr>
              <a:t>鉛直</a:t>
            </a:r>
            <a:r>
              <a:rPr lang="ja-JP" altLang="en-US" sz="1400" u="sng" dirty="0">
                <a:solidFill>
                  <a:schemeClr val="tx1"/>
                </a:solidFill>
                <a:latin typeface="メイリオ" pitchFamily="50" charset="-128"/>
                <a:ea typeface="メイリオ" pitchFamily="50" charset="-128"/>
                <a:cs typeface="メイリオ" pitchFamily="50" charset="-128"/>
              </a:rPr>
              <a:t>変位</a:t>
            </a:r>
            <a:r>
              <a:rPr lang="ja-JP" altLang="en-US" sz="1400" u="sng" dirty="0" smtClean="0">
                <a:solidFill>
                  <a:schemeClr val="tx1"/>
                </a:solidFill>
                <a:latin typeface="メイリオ" pitchFamily="50" charset="-128"/>
                <a:ea typeface="メイリオ" pitchFamily="50" charset="-128"/>
                <a:cs typeface="メイリオ" pitchFamily="50" charset="-128"/>
              </a:rPr>
              <a:t>が</a:t>
            </a:r>
            <a:r>
              <a:rPr lang="en-US" altLang="ja-JP" sz="1400" u="sng" dirty="0" smtClean="0">
                <a:solidFill>
                  <a:schemeClr val="tx1"/>
                </a:solidFill>
                <a:latin typeface="メイリオ" pitchFamily="50" charset="-128"/>
                <a:ea typeface="メイリオ" pitchFamily="50" charset="-128"/>
                <a:cs typeface="メイリオ" pitchFamily="50" charset="-128"/>
              </a:rPr>
              <a:t>0.27</a:t>
            </a:r>
            <a:r>
              <a:rPr lang="ja-JP" altLang="en-US" sz="1400" u="sng" dirty="0" err="1" smtClean="0">
                <a:solidFill>
                  <a:schemeClr val="tx1"/>
                </a:solidFill>
                <a:latin typeface="メイリオ" pitchFamily="50" charset="-128"/>
                <a:ea typeface="メイリオ" pitchFamily="50" charset="-128"/>
                <a:cs typeface="メイリオ" pitchFamily="50" charset="-128"/>
              </a:rPr>
              <a:t>ｍ</a:t>
            </a:r>
            <a:r>
              <a:rPr lang="ja-JP" altLang="en-US" sz="1400" u="sng" dirty="0" smtClean="0">
                <a:solidFill>
                  <a:schemeClr val="tx1"/>
                </a:solidFill>
                <a:latin typeface="メイリオ" pitchFamily="50" charset="-128"/>
                <a:ea typeface="メイリオ" pitchFamily="50" charset="-128"/>
                <a:cs typeface="メイリオ" pitchFamily="50" charset="-128"/>
              </a:rPr>
              <a:t>の</a:t>
            </a:r>
            <a:r>
              <a:rPr lang="ja-JP" altLang="en-US" sz="1400" u="sng" dirty="0">
                <a:solidFill>
                  <a:schemeClr val="tx1"/>
                </a:solidFill>
                <a:latin typeface="メイリオ" pitchFamily="50" charset="-128"/>
                <a:ea typeface="メイリオ" pitchFamily="50" charset="-128"/>
                <a:cs typeface="メイリオ" pitchFamily="50" charset="-128"/>
              </a:rPr>
              <a:t>隆起</a:t>
            </a:r>
            <a:r>
              <a:rPr lang="ja-JP" altLang="en-US" sz="1400" dirty="0">
                <a:solidFill>
                  <a:schemeClr val="tx1"/>
                </a:solidFill>
                <a:latin typeface="メイリオ" pitchFamily="50" charset="-128"/>
                <a:ea typeface="メイリオ" pitchFamily="50" charset="-128"/>
                <a:cs typeface="メイリオ" pitchFamily="50" charset="-128"/>
              </a:rPr>
              <a:t>で</a:t>
            </a:r>
            <a:r>
              <a:rPr lang="ja-JP" altLang="en-US" sz="1400" dirty="0" smtClean="0">
                <a:solidFill>
                  <a:schemeClr val="tx1"/>
                </a:solidFill>
                <a:latin typeface="メイリオ" pitchFamily="50" charset="-128"/>
                <a:ea typeface="メイリオ" pitchFamily="50" charset="-128"/>
                <a:cs typeface="メイリオ" pitchFamily="50" charset="-128"/>
              </a:rPr>
              <a:t>ある。よって、地震後の護岸の変位により、航行</a:t>
            </a:r>
            <a:r>
              <a:rPr lang="ja-JP" altLang="en-US" sz="1400" dirty="0">
                <a:solidFill>
                  <a:schemeClr val="tx1"/>
                </a:solidFill>
                <a:latin typeface="メイリオ" pitchFamily="50" charset="-128"/>
                <a:ea typeface="メイリオ" pitchFamily="50" charset="-128"/>
                <a:cs typeface="メイリオ" pitchFamily="50" charset="-128"/>
              </a:rPr>
              <a:t>船舶への影響はないものと</a:t>
            </a:r>
            <a:r>
              <a:rPr lang="ja-JP" altLang="en-US" sz="1400" dirty="0" smtClean="0">
                <a:solidFill>
                  <a:schemeClr val="tx1"/>
                </a:solidFill>
                <a:latin typeface="メイリオ" pitchFamily="50" charset="-128"/>
                <a:ea typeface="メイリオ" pitchFamily="50" charset="-128"/>
                <a:cs typeface="メイリオ" pitchFamily="50" charset="-128"/>
              </a:rPr>
              <a:t>判断できる。</a:t>
            </a:r>
            <a:endParaRPr lang="en-US" altLang="ja-JP" sz="1400" dirty="0">
              <a:solidFill>
                <a:schemeClr val="tx1"/>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400" dirty="0">
                <a:solidFill>
                  <a:srgbClr val="FF0000"/>
                </a:solidFill>
                <a:latin typeface="メイリオ" pitchFamily="50" charset="-128"/>
                <a:ea typeface="メイリオ" pitchFamily="50" charset="-128"/>
                <a:cs typeface="メイリオ" pitchFamily="50" charset="-128"/>
              </a:rPr>
              <a:t>　</a:t>
            </a:r>
            <a:r>
              <a:rPr lang="ja-JP" altLang="en-US" sz="1400" dirty="0" smtClean="0">
                <a:solidFill>
                  <a:srgbClr val="FF0000"/>
                </a:solidFill>
                <a:latin typeface="メイリオ" pitchFamily="50" charset="-128"/>
                <a:ea typeface="メイリオ" pitchFamily="50" charset="-128"/>
                <a:cs typeface="メイリオ" pitchFamily="50" charset="-128"/>
              </a:rPr>
              <a:t>⇒</a:t>
            </a:r>
            <a:r>
              <a:rPr lang="ja-JP" altLang="en-US" sz="1400" b="1" u="sng" dirty="0" smtClean="0">
                <a:solidFill>
                  <a:srgbClr val="FF0000"/>
                </a:solidFill>
                <a:latin typeface="メイリオ" pitchFamily="50" charset="-128"/>
                <a:ea typeface="メイリオ" pitchFamily="50" charset="-128"/>
                <a:cs typeface="メイリオ" pitchFamily="50" charset="-128"/>
              </a:rPr>
              <a:t>航路沿い</a:t>
            </a:r>
            <a:r>
              <a:rPr lang="ja-JP" altLang="en-US" sz="1400" b="1" u="sng" dirty="0">
                <a:solidFill>
                  <a:srgbClr val="FF0000"/>
                </a:solidFill>
                <a:latin typeface="メイリオ" pitchFamily="50" charset="-128"/>
                <a:ea typeface="メイリオ" pitchFamily="50" charset="-128"/>
                <a:cs typeface="メイリオ" pitchFamily="50" charset="-128"/>
              </a:rPr>
              <a:t>護岸については、被災後の応急復旧にて対応</a:t>
            </a:r>
            <a:r>
              <a:rPr lang="ja-JP" altLang="en-US" sz="1400" dirty="0">
                <a:solidFill>
                  <a:srgbClr val="FF0000"/>
                </a:solidFill>
                <a:latin typeface="メイリオ" pitchFamily="50" charset="-128"/>
                <a:ea typeface="メイリオ" pitchFamily="50" charset="-128"/>
                <a:cs typeface="メイリオ" pitchFamily="50" charset="-128"/>
              </a:rPr>
              <a:t>する。</a:t>
            </a:r>
            <a:endParaRPr lang="en-US" altLang="ja-JP" sz="1400" dirty="0">
              <a:solidFill>
                <a:srgbClr val="FF0000"/>
              </a:solidFill>
              <a:latin typeface="メイリオ" pitchFamily="50" charset="-128"/>
              <a:ea typeface="メイリオ" pitchFamily="50" charset="-128"/>
              <a:cs typeface="メイリオ" pitchFamily="50" charset="-128"/>
            </a:endParaRPr>
          </a:p>
        </p:txBody>
      </p:sp>
      <p:sp>
        <p:nvSpPr>
          <p:cNvPr id="17"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29</a:t>
            </a:fld>
            <a:endParaRPr lang="en-US" altLang="ja-JP" dirty="0">
              <a:solidFill>
                <a:srgbClr val="898989"/>
              </a:solidFill>
            </a:endParaRPr>
          </a:p>
        </p:txBody>
      </p:sp>
      <p:sp>
        <p:nvSpPr>
          <p:cNvPr id="19" name="正方形/長方形 18"/>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1597763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（４）</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堺泉北港</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（泉北</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）埋立護岸の詳細耐震点検</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defRPr/>
            </a:pPr>
            <a:endPar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0" name="正方形/長方形 9"/>
          <p:cNvSpPr/>
          <p:nvPr/>
        </p:nvSpPr>
        <p:spPr>
          <a:xfrm>
            <a:off x="179512" y="4725144"/>
            <a:ext cx="8820150" cy="18002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■点検手法</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概略点検：チャート式</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耐震診断システムを用いて、地震発生時の変形量</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を算定</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し、地震に対する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危険性が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高い</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施設を抽出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詳細点検：危険性</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が高い施設について動的有効応力解析により、地震時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の地盤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の液状化に伴う地盤</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変動を</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時刻歴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で解析</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。解析</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で得られた地震後の残留変位や液状化発生状況などの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解析結果</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基づいて</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、耐震性能</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を照査。</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照査項目</a:t>
            </a: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護岸及び護岸周辺の変位（①水平残留変位　②護岸の沈下量）</a:t>
            </a:r>
          </a:p>
          <a:p>
            <a:pPr fontAlgn="auto">
              <a:lnSpc>
                <a:spcPts val="1400"/>
              </a:lnSpc>
              <a:spcBef>
                <a:spcPts val="0"/>
              </a:spcBef>
              <a:spcAft>
                <a:spcPts val="0"/>
              </a:spcAft>
              <a:defRPr/>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238399" y="984096"/>
            <a:ext cx="5053682"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■検討地区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概要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395536" y="1196752"/>
            <a:ext cx="4968551" cy="158080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当地区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は、堺市、高石市及び泉大津市の臨海部に位置する堺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泉北臨海</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工業地帯の大部分を占める地域で、大阪湾及び大和川に面し</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、面積</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は約</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1,801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万ｍ２である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な業種は、石油精製、石油</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化学</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、石油貯蔵、製鋼、ガス、電気業等の重化学工業であり、</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これら</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の事業所が石油コンビナート地区を形成。多量の石油、高圧</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ガス</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等を貯蔵・処理等を行っている。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238399" y="2769862"/>
            <a:ext cx="5053682"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■照査基準</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395537" y="2996837"/>
            <a:ext cx="4896544"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H19.7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港湾の施設の技術上の基準・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同解説</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238399" y="3357572"/>
            <a:ext cx="5053682"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点検の考え方</a:t>
            </a:r>
          </a:p>
        </p:txBody>
      </p:sp>
      <p:sp>
        <p:nvSpPr>
          <p:cNvPr id="16" name="正方形/長方形 15"/>
          <p:cNvSpPr/>
          <p:nvPr/>
        </p:nvSpPr>
        <p:spPr>
          <a:xfrm>
            <a:off x="395536" y="3572901"/>
            <a:ext cx="4896544"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照査対象範囲　埋立護岸Ｌ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＝３．６㎞</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238398" y="3933056"/>
            <a:ext cx="5053682"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spAutoFit/>
          </a:bodyPr>
          <a:lstStyle/>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≪求める耐震性≫</a:t>
            </a:r>
          </a:p>
        </p:txBody>
      </p:sp>
      <p:sp>
        <p:nvSpPr>
          <p:cNvPr id="18" name="正方形/長方形 17"/>
          <p:cNvSpPr/>
          <p:nvPr/>
        </p:nvSpPr>
        <p:spPr>
          <a:xfrm>
            <a:off x="395536" y="4150650"/>
            <a:ext cx="8588846" cy="5035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南海</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トラフ巨大地震対しては、大阪府石油コンビナート等防災本部「地震・津波被害想定等検討部会」</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にて検討中。（通常の耐震性は、波浪に対して安定かつ越波及び高潮から背後の埋立地を防護できる事）</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p:cNvGrpSpPr/>
          <p:nvPr/>
        </p:nvGrpSpPr>
        <p:grpSpPr>
          <a:xfrm>
            <a:off x="5436096" y="980752"/>
            <a:ext cx="3548286" cy="2736280"/>
            <a:chOff x="5436096" y="980752"/>
            <a:chExt cx="3548286" cy="2736280"/>
          </a:xfrm>
        </p:grpSpPr>
        <p:pic>
          <p:nvPicPr>
            <p:cNvPr id="133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1"/>
            <a:stretch/>
          </p:blipFill>
          <p:spPr bwMode="auto">
            <a:xfrm>
              <a:off x="5436096" y="980752"/>
              <a:ext cx="3548286" cy="27362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四角形吹き出し 6"/>
            <p:cNvSpPr/>
            <p:nvPr/>
          </p:nvSpPr>
          <p:spPr bwMode="auto">
            <a:xfrm>
              <a:off x="5630677" y="2535510"/>
              <a:ext cx="886230" cy="342074"/>
            </a:xfrm>
            <a:prstGeom prst="wedgeRectCallout">
              <a:avLst>
                <a:gd name="adj1" fmla="val 77202"/>
                <a:gd name="adj2" fmla="val -21284"/>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36000" anchor="ctr">
              <a:spAutoFit/>
            </a:bodyPr>
            <a:lstStyle/>
            <a:p>
              <a:pPr algn="ctr">
                <a:defRPr/>
              </a:pPr>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点検個所</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円/楕円 1"/>
            <p:cNvSpPr>
              <a:spLocks noChangeAspect="1"/>
            </p:cNvSpPr>
            <p:nvPr/>
          </p:nvSpPr>
          <p:spPr>
            <a:xfrm rot="656303">
              <a:off x="6759464" y="2077353"/>
              <a:ext cx="454268" cy="10402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テキスト ボックス 18"/>
            <p:cNvSpPr txBox="1"/>
            <p:nvPr/>
          </p:nvSpPr>
          <p:spPr>
            <a:xfrm>
              <a:off x="6445225" y="3547755"/>
              <a:ext cx="2539157" cy="169277"/>
            </a:xfrm>
            <a:prstGeom prst="rect">
              <a:avLst/>
            </a:prstGeom>
            <a:solidFill>
              <a:schemeClr val="bg1">
                <a:alpha val="60000"/>
              </a:schemeClr>
            </a:solidFill>
          </p:spPr>
          <p:txBody>
            <a:bodyPr wrap="none" lIns="0" tIns="0" rIns="0" bIns="0"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H25.8</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大阪府津波浸水想定より抜粋）</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1"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30</a:t>
            </a:fld>
            <a:endParaRPr lang="en-US" altLang="ja-JP" dirty="0">
              <a:solidFill>
                <a:srgbClr val="898989"/>
              </a:solidFill>
            </a:endParaRPr>
          </a:p>
        </p:txBody>
      </p:sp>
      <p:sp>
        <p:nvSpPr>
          <p:cNvPr id="22" name="正方形/長方形 21"/>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39365332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7" t="6504" r="593" b="9583"/>
          <a:stretch/>
        </p:blipFill>
        <p:spPr bwMode="auto">
          <a:xfrm>
            <a:off x="4355977" y="692696"/>
            <a:ext cx="4680520" cy="581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南海トラフ巨大地震による地震動</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○点検箇所</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a:t>
            </a:r>
            <a:r>
              <a:rPr lang="zh-TW"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泉北港</a:t>
            </a:r>
            <a:r>
              <a:rPr lang="zh-TW"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泉北１区</a:t>
            </a:r>
            <a:r>
              <a:rPr lang="zh-TW"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）埋立</a:t>
            </a:r>
            <a:r>
              <a:rPr lang="zh-TW"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護岸</a:t>
            </a:r>
            <a:endParaRPr lang="en-US" altLang="zh-TW"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AT2A</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ｿﾞｰﾝ：</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No.51356322)</a:t>
            </a: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○入力地震動波形</a:t>
            </a:r>
            <a:endParaRPr lang="en-US" altLang="zh-TW"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・最大加速度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ｇａｌ</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（合成）</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円/楕円 4"/>
          <p:cNvSpPr>
            <a:spLocks noChangeAspect="1"/>
          </p:cNvSpPr>
          <p:nvPr/>
        </p:nvSpPr>
        <p:spPr bwMode="auto">
          <a:xfrm>
            <a:off x="6587493" y="4331673"/>
            <a:ext cx="217487" cy="217487"/>
          </a:xfrm>
          <a:prstGeom prst="ellipse">
            <a:avLst/>
          </a:prstGeom>
          <a:solidFill>
            <a:srgbClr val="FF0000">
              <a:alpha val="7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四角形吹き出し 6"/>
          <p:cNvSpPr/>
          <p:nvPr/>
        </p:nvSpPr>
        <p:spPr bwMode="auto">
          <a:xfrm>
            <a:off x="5254556" y="3598460"/>
            <a:ext cx="1550424" cy="405683"/>
          </a:xfrm>
          <a:prstGeom prst="wedgeRectCallout">
            <a:avLst>
              <a:gd name="adj1" fmla="val 35875"/>
              <a:gd name="adj2" fmla="val 12017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tIns="36000" bIns="0" anchor="ctr">
            <a:spAutoFit/>
          </a:bodyPr>
          <a:lstStyle/>
          <a:p>
            <a:pPr algn="ctr">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埋立護岸</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泉北１区</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ＡＴ２Ａゾーン</a:t>
            </a:r>
          </a:p>
        </p:txBody>
      </p:sp>
      <p:pic>
        <p:nvPicPr>
          <p:cNvPr id="1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81" y="4874089"/>
            <a:ext cx="3704245" cy="166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グループ化 1"/>
          <p:cNvGrpSpPr>
            <a:grpSpLocks noChangeAspect="1"/>
          </p:cNvGrpSpPr>
          <p:nvPr/>
        </p:nvGrpSpPr>
        <p:grpSpPr>
          <a:xfrm>
            <a:off x="379693" y="1729685"/>
            <a:ext cx="3407719" cy="2620263"/>
            <a:chOff x="1325365" y="1838081"/>
            <a:chExt cx="1467949" cy="1128734"/>
          </a:xfrm>
        </p:grpSpPr>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343" t="50404" r="2728" b="7170"/>
            <a:stretch/>
          </p:blipFill>
          <p:spPr bwMode="auto">
            <a:xfrm>
              <a:off x="1325366" y="1838081"/>
              <a:ext cx="949082" cy="59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6135" t="22419" r="2264" b="28641"/>
            <a:stretch/>
          </p:blipFill>
          <p:spPr bwMode="auto">
            <a:xfrm>
              <a:off x="1325365" y="2282750"/>
              <a:ext cx="961743" cy="6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9928" t="22932" r="41087" b="28421"/>
            <a:stretch/>
          </p:blipFill>
          <p:spPr bwMode="auto">
            <a:xfrm>
              <a:off x="2066585" y="2286972"/>
              <a:ext cx="726729" cy="67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20007" t="52487" r="40857" b="7278"/>
            <a:stretch/>
          </p:blipFill>
          <p:spPr bwMode="auto">
            <a:xfrm>
              <a:off x="2063947" y="1838081"/>
              <a:ext cx="729367" cy="56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p:cNvSpPr/>
            <p:nvPr/>
          </p:nvSpPr>
          <p:spPr bwMode="auto">
            <a:xfrm>
              <a:off x="1569210" y="2121814"/>
              <a:ext cx="848328" cy="685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1" name="テキスト ボックス 15"/>
            <p:cNvSpPr txBox="1">
              <a:spLocks noChangeArrowheads="1"/>
            </p:cNvSpPr>
            <p:nvPr/>
          </p:nvSpPr>
          <p:spPr bwMode="auto">
            <a:xfrm>
              <a:off x="1725449" y="2385141"/>
              <a:ext cx="535850" cy="15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2400" b="1" dirty="0" smtClean="0">
                  <a:latin typeface="MS UI Gothic" panose="020B0600070205080204" pitchFamily="50" charset="-128"/>
                  <a:ea typeface="MS UI Gothic" panose="020B0600070205080204" pitchFamily="50" charset="-128"/>
                </a:rPr>
                <a:t>51356322</a:t>
              </a:r>
              <a:endParaRPr lang="en-US" altLang="ja-JP" sz="2400" b="1" dirty="0">
                <a:latin typeface="MS UI Gothic" panose="020B0600070205080204" pitchFamily="50" charset="-128"/>
                <a:ea typeface="MS UI Gothic" panose="020B0600070205080204" pitchFamily="50" charset="-128"/>
              </a:endParaRPr>
            </a:p>
          </p:txBody>
        </p:sp>
      </p:grpSp>
      <p:sp>
        <p:nvSpPr>
          <p:cNvPr id="16"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31</a:t>
            </a:fld>
            <a:endParaRPr lang="en-US" altLang="ja-JP" dirty="0">
              <a:solidFill>
                <a:srgbClr val="898989"/>
              </a:solidFill>
            </a:endParaRPr>
          </a:p>
        </p:txBody>
      </p:sp>
      <p:sp>
        <p:nvSpPr>
          <p:cNvPr id="20" name="正方形/長方形 19"/>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1617261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p:cNvGrpSpPr>
            <a:grpSpLocks noChangeAspect="1"/>
          </p:cNvGrpSpPr>
          <p:nvPr/>
        </p:nvGrpSpPr>
        <p:grpSpPr>
          <a:xfrm>
            <a:off x="279106" y="2780928"/>
            <a:ext cx="8613374" cy="3672408"/>
            <a:chOff x="194722" y="1052736"/>
            <a:chExt cx="8401367" cy="3582018"/>
          </a:xfrm>
        </p:grpSpPr>
        <p:pic>
          <p:nvPicPr>
            <p:cNvPr id="1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3083"/>
            <a:stretch/>
          </p:blipFill>
          <p:spPr bwMode="auto">
            <a:xfrm>
              <a:off x="225774" y="1176791"/>
              <a:ext cx="6653941" cy="341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直線コネクタ 12"/>
            <p:cNvCxnSpPr/>
            <p:nvPr/>
          </p:nvCxnSpPr>
          <p:spPr>
            <a:xfrm>
              <a:off x="652558" y="2381036"/>
              <a:ext cx="611076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691949" y="2154213"/>
              <a:ext cx="0" cy="5834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907154" y="2154214"/>
              <a:ext cx="0" cy="5834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126323" y="2154214"/>
              <a:ext cx="0" cy="5834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257111" y="2381036"/>
              <a:ext cx="411861" cy="7371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7760143" y="1661772"/>
              <a:ext cx="811784" cy="550643"/>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7760143" y="2212412"/>
              <a:ext cx="811784" cy="2090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21"/>
            <p:cNvSpPr txBox="1">
              <a:spLocks noChangeArrowheads="1"/>
            </p:cNvSpPr>
            <p:nvPr/>
          </p:nvSpPr>
          <p:spPr bwMode="auto">
            <a:xfrm>
              <a:off x="4563438" y="1875692"/>
              <a:ext cx="257022" cy="27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400" dirty="0">
                  <a:solidFill>
                    <a:srgbClr val="FF0000"/>
                  </a:solidFill>
                </a:rPr>
                <a:t>D1</a:t>
              </a:r>
              <a:endParaRPr lang="ja-JP" altLang="en-US" sz="1400" dirty="0">
                <a:solidFill>
                  <a:srgbClr val="FF0000"/>
                </a:solidFill>
              </a:endParaRPr>
            </a:p>
          </p:txBody>
        </p:sp>
        <p:sp>
          <p:nvSpPr>
            <p:cNvPr id="21" name="テキスト ボックス 27"/>
            <p:cNvSpPr txBox="1">
              <a:spLocks noChangeArrowheads="1"/>
            </p:cNvSpPr>
            <p:nvPr/>
          </p:nvSpPr>
          <p:spPr bwMode="auto">
            <a:xfrm>
              <a:off x="3778643" y="1875692"/>
              <a:ext cx="257022" cy="27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400" dirty="0">
                  <a:solidFill>
                    <a:srgbClr val="FF0000"/>
                  </a:solidFill>
                </a:rPr>
                <a:t>D2</a:t>
              </a:r>
              <a:endParaRPr lang="ja-JP" altLang="en-US" sz="1400" dirty="0">
                <a:solidFill>
                  <a:srgbClr val="FF0000"/>
                </a:solidFill>
              </a:endParaRPr>
            </a:p>
          </p:txBody>
        </p:sp>
        <p:sp>
          <p:nvSpPr>
            <p:cNvPr id="22" name="テキスト ボックス 28"/>
            <p:cNvSpPr txBox="1">
              <a:spLocks noChangeArrowheads="1"/>
            </p:cNvSpPr>
            <p:nvPr/>
          </p:nvSpPr>
          <p:spPr bwMode="auto">
            <a:xfrm>
              <a:off x="4997812" y="1875692"/>
              <a:ext cx="257022" cy="27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400" dirty="0">
                  <a:solidFill>
                    <a:srgbClr val="FF0000"/>
                  </a:solidFill>
                </a:rPr>
                <a:t>D3</a:t>
              </a:r>
              <a:endParaRPr lang="ja-JP" altLang="en-US" sz="1400" dirty="0">
                <a:solidFill>
                  <a:srgbClr val="FF0000"/>
                </a:solidFill>
              </a:endParaRPr>
            </a:p>
          </p:txBody>
        </p:sp>
        <p:sp>
          <p:nvSpPr>
            <p:cNvPr id="23" name="テキスト ボックス 22"/>
            <p:cNvSpPr txBox="1"/>
            <p:nvPr/>
          </p:nvSpPr>
          <p:spPr>
            <a:xfrm>
              <a:off x="6170005" y="1299102"/>
              <a:ext cx="2088914" cy="360242"/>
            </a:xfrm>
            <a:prstGeom prst="rect">
              <a:avLst/>
            </a:prstGeom>
            <a:noFill/>
          </p:spPr>
          <p:txBody>
            <a:bodyPr wrap="square" lIns="0" tIns="0" rIns="0" bIns="0">
              <a:spAutoFit/>
            </a:bodyPr>
            <a:lstStyle/>
            <a:p>
              <a:pPr algn="ctr" fontAlgn="auto">
                <a:spcBef>
                  <a:spcPts val="0"/>
                </a:spcBef>
                <a:spcAft>
                  <a:spcPts val="0"/>
                </a:spcAft>
                <a:defRPr/>
              </a:pPr>
              <a:r>
                <a:rPr lang="ja-JP" altLang="en-US" sz="1200" dirty="0">
                  <a:solidFill>
                    <a:schemeClr val="accent6">
                      <a:lumMod val="75000"/>
                    </a:schemeClr>
                  </a:solidFill>
                  <a:latin typeface="+mn-lt"/>
                  <a:ea typeface="+mn-ea"/>
                </a:rPr>
                <a:t>埋立</a:t>
              </a:r>
              <a:r>
                <a:rPr lang="ja-JP" altLang="en-US" sz="1200" dirty="0" smtClean="0">
                  <a:solidFill>
                    <a:schemeClr val="accent6">
                      <a:lumMod val="75000"/>
                    </a:schemeClr>
                  </a:solidFill>
                  <a:latin typeface="+mn-lt"/>
                  <a:ea typeface="+mn-ea"/>
                </a:rPr>
                <a:t>護岸</a:t>
              </a:r>
              <a:endParaRPr lang="en-US" altLang="ja-JP" sz="1200" dirty="0" smtClean="0">
                <a:solidFill>
                  <a:schemeClr val="accent6">
                    <a:lumMod val="75000"/>
                  </a:schemeClr>
                </a:solidFill>
                <a:latin typeface="+mn-lt"/>
                <a:ea typeface="+mn-ea"/>
              </a:endParaRPr>
            </a:p>
            <a:p>
              <a:pPr algn="ctr" fontAlgn="auto">
                <a:spcBef>
                  <a:spcPts val="0"/>
                </a:spcBef>
                <a:spcAft>
                  <a:spcPts val="0"/>
                </a:spcAft>
                <a:defRPr/>
              </a:pPr>
              <a:r>
                <a:rPr lang="ja-JP" altLang="en-US" sz="1200" dirty="0" smtClean="0">
                  <a:solidFill>
                    <a:schemeClr val="accent6">
                      <a:lumMod val="75000"/>
                    </a:schemeClr>
                  </a:solidFill>
                  <a:latin typeface="+mn-lt"/>
                  <a:ea typeface="+mn-ea"/>
                </a:rPr>
                <a:t>（</a:t>
              </a:r>
              <a:r>
                <a:rPr lang="ja-JP" altLang="en-US" sz="1200" dirty="0">
                  <a:solidFill>
                    <a:schemeClr val="accent6">
                      <a:lumMod val="75000"/>
                    </a:schemeClr>
                  </a:solidFill>
                  <a:latin typeface="+mn-lt"/>
                  <a:ea typeface="+mn-ea"/>
                </a:rPr>
                <a:t>コンビナート地区）</a:t>
              </a:r>
            </a:p>
          </p:txBody>
        </p:sp>
        <p:cxnSp>
          <p:nvCxnSpPr>
            <p:cNvPr id="24" name="直線矢印コネクタ 23"/>
            <p:cNvCxnSpPr/>
            <p:nvPr/>
          </p:nvCxnSpPr>
          <p:spPr>
            <a:xfrm flipH="1">
              <a:off x="6322178" y="1719094"/>
              <a:ext cx="557538" cy="616481"/>
            </a:xfrm>
            <a:prstGeom prst="straightConnector1">
              <a:avLst/>
            </a:prstGeom>
            <a:ln w="1905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7576951" y="1719094"/>
              <a:ext cx="321233" cy="353001"/>
            </a:xfrm>
            <a:prstGeom prst="straightConnector1">
              <a:avLst/>
            </a:prstGeom>
            <a:ln w="1905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194722" y="1052736"/>
              <a:ext cx="8401367" cy="35820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28" name="正方形/長方形 27"/>
          <p:cNvSpPr/>
          <p:nvPr/>
        </p:nvSpPr>
        <p:spPr>
          <a:xfrm>
            <a:off x="174542" y="651351"/>
            <a:ext cx="4931406"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spAutoFit/>
          </a:bodyPr>
          <a:lstStyle/>
          <a:p>
            <a:pPr>
              <a:spcBef>
                <a:spcPct val="20000"/>
              </a:spcBef>
              <a:buFont typeface="Arial" charset="0"/>
              <a:buNone/>
            </a:pPr>
            <a:r>
              <a:rPr lang="ja-JP" altLang="en-US" sz="1400" dirty="0">
                <a:solidFill>
                  <a:prstClr val="black"/>
                </a:solidFill>
                <a:latin typeface="メイリオ" pitchFamily="50" charset="-128"/>
                <a:ea typeface="メイリオ" pitchFamily="50" charset="-128"/>
                <a:cs typeface="メイリオ" pitchFamily="50" charset="-128"/>
              </a:rPr>
              <a:t>■泉北１区　埋立</a:t>
            </a:r>
            <a:r>
              <a:rPr lang="ja-JP" altLang="en-US" sz="1400" dirty="0" smtClean="0">
                <a:solidFill>
                  <a:prstClr val="black"/>
                </a:solidFill>
                <a:latin typeface="メイリオ" pitchFamily="50" charset="-128"/>
                <a:ea typeface="メイリオ" pitchFamily="50" charset="-128"/>
                <a:cs typeface="メイリオ" pitchFamily="50" charset="-128"/>
              </a:rPr>
              <a:t>護岸の</a:t>
            </a:r>
            <a:r>
              <a:rPr lang="ja-JP" altLang="en-US" sz="1400" dirty="0">
                <a:solidFill>
                  <a:prstClr val="black"/>
                </a:solidFill>
                <a:latin typeface="メイリオ" pitchFamily="50" charset="-128"/>
                <a:ea typeface="メイリオ" pitchFamily="50" charset="-128"/>
                <a:cs typeface="メイリオ" pitchFamily="50" charset="-128"/>
              </a:rPr>
              <a:t>詳細検討</a:t>
            </a:r>
            <a:r>
              <a:rPr lang="ja-JP" altLang="en-US" sz="1400" dirty="0" smtClean="0">
                <a:solidFill>
                  <a:prstClr val="black"/>
                </a:solidFill>
                <a:latin typeface="メイリオ" pitchFamily="50" charset="-128"/>
                <a:ea typeface="メイリオ" pitchFamily="50" charset="-128"/>
                <a:cs typeface="メイリオ" pitchFamily="50" charset="-128"/>
              </a:rPr>
              <a:t>（</a:t>
            </a:r>
            <a:r>
              <a:rPr lang="en-US" altLang="ja-JP" sz="1400" dirty="0" smtClean="0">
                <a:solidFill>
                  <a:prstClr val="black"/>
                </a:solidFill>
                <a:latin typeface="メイリオ" pitchFamily="50" charset="-128"/>
                <a:ea typeface="メイリオ" pitchFamily="50" charset="-128"/>
                <a:cs typeface="メイリオ" pitchFamily="50" charset="-128"/>
              </a:rPr>
              <a:t>LIQCA</a:t>
            </a:r>
            <a:r>
              <a:rPr lang="ja-JP" altLang="en-US" sz="1400" dirty="0" smtClean="0">
                <a:solidFill>
                  <a:prstClr val="black"/>
                </a:solidFill>
                <a:latin typeface="メイリオ" pitchFamily="50" charset="-128"/>
                <a:ea typeface="メイリオ" pitchFamily="50" charset="-128"/>
                <a:cs typeface="メイリオ" pitchFamily="50" charset="-128"/>
              </a:rPr>
              <a:t>に</a:t>
            </a:r>
            <a:r>
              <a:rPr lang="ja-JP" altLang="en-US" sz="1400" dirty="0">
                <a:solidFill>
                  <a:prstClr val="black"/>
                </a:solidFill>
                <a:latin typeface="メイリオ" pitchFamily="50" charset="-128"/>
                <a:ea typeface="メイリオ" pitchFamily="50" charset="-128"/>
                <a:cs typeface="メイリオ" pitchFamily="50" charset="-128"/>
              </a:rPr>
              <a:t>よる耐震診断）</a:t>
            </a:r>
          </a:p>
        </p:txBody>
      </p:sp>
      <p:sp>
        <p:nvSpPr>
          <p:cNvPr id="30" name="正方形/長方形 29"/>
          <p:cNvSpPr/>
          <p:nvPr/>
        </p:nvSpPr>
        <p:spPr>
          <a:xfrm>
            <a:off x="174542" y="939498"/>
            <a:ext cx="790848"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spAutoFit/>
          </a:bodyPr>
          <a:lstStyle/>
          <a:p>
            <a:pPr>
              <a:spcBef>
                <a:spcPct val="20000"/>
              </a:spcBef>
              <a:buFont typeface="Arial" charset="0"/>
              <a:buNone/>
            </a:pPr>
            <a:r>
              <a:rPr lang="ja-JP" altLang="en-US" sz="1400" dirty="0" smtClean="0">
                <a:solidFill>
                  <a:prstClr val="black"/>
                </a:solidFill>
                <a:latin typeface="メイリオ" pitchFamily="50" charset="-128"/>
                <a:ea typeface="メイリオ" pitchFamily="50" charset="-128"/>
                <a:cs typeface="メイリオ" pitchFamily="50" charset="-128"/>
              </a:rPr>
              <a:t>○位置図</a:t>
            </a:r>
            <a:endParaRPr lang="ja-JP" altLang="en-US" sz="1400" dirty="0">
              <a:solidFill>
                <a:prstClr val="black"/>
              </a:solidFill>
              <a:latin typeface="メイリオ" pitchFamily="50" charset="-128"/>
              <a:ea typeface="メイリオ" pitchFamily="50" charset="-128"/>
              <a:cs typeface="メイリオ" pitchFamily="50" charset="-128"/>
            </a:endParaRPr>
          </a:p>
        </p:txBody>
      </p:sp>
      <p:grpSp>
        <p:nvGrpSpPr>
          <p:cNvPr id="6155" name="グループ化 6154"/>
          <p:cNvGrpSpPr>
            <a:grpSpLocks noChangeAspect="1"/>
          </p:cNvGrpSpPr>
          <p:nvPr/>
        </p:nvGrpSpPr>
        <p:grpSpPr>
          <a:xfrm>
            <a:off x="1135541" y="975027"/>
            <a:ext cx="3936247" cy="1762571"/>
            <a:chOff x="269011" y="1173932"/>
            <a:chExt cx="4742468" cy="212358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011" y="1173932"/>
              <a:ext cx="4742468" cy="212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 name="正方形/長方形 6153"/>
            <p:cNvSpPr/>
            <p:nvPr/>
          </p:nvSpPr>
          <p:spPr>
            <a:xfrm>
              <a:off x="3040144" y="2333135"/>
              <a:ext cx="933254" cy="391211"/>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157" name="直線コネクタ 6156"/>
          <p:cNvCxnSpPr/>
          <p:nvPr/>
        </p:nvCxnSpPr>
        <p:spPr>
          <a:xfrm flipV="1">
            <a:off x="277586" y="2263141"/>
            <a:ext cx="3157945" cy="51924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59" name="直線コネクタ 6158"/>
          <p:cNvCxnSpPr/>
          <p:nvPr/>
        </p:nvCxnSpPr>
        <p:spPr>
          <a:xfrm flipH="1" flipV="1">
            <a:off x="4209506" y="2263140"/>
            <a:ext cx="4682975" cy="51778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1" name="テキスト ボックス 39"/>
          <p:cNvSpPr txBox="1">
            <a:spLocks noChangeArrowheads="1"/>
          </p:cNvSpPr>
          <p:nvPr/>
        </p:nvSpPr>
        <p:spPr bwMode="auto">
          <a:xfrm>
            <a:off x="2024692" y="1006627"/>
            <a:ext cx="1231106" cy="221018"/>
          </a:xfrm>
          <a:prstGeom prst="rect">
            <a:avLst/>
          </a:prstGeom>
          <a:solidFill>
            <a:schemeClr val="bg1">
              <a:alpha val="40000"/>
            </a:schemeClr>
          </a:solidFill>
          <a:ln>
            <a:noFill/>
          </a:ln>
          <a:extLst/>
        </p:spPr>
        <p:txBody>
          <a:bodyPr wrap="none" lIns="0" tIns="0" rIns="0" bIns="3600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200" dirty="0"/>
              <a:t>（大阪府検討範囲）</a:t>
            </a:r>
          </a:p>
        </p:txBody>
      </p:sp>
      <p:sp>
        <p:nvSpPr>
          <p:cNvPr id="32"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32</a:t>
            </a:fld>
            <a:endParaRPr lang="en-US" altLang="ja-JP" dirty="0">
              <a:solidFill>
                <a:srgbClr val="898989"/>
              </a:solidFill>
            </a:endParaRPr>
          </a:p>
        </p:txBody>
      </p:sp>
      <p:sp>
        <p:nvSpPr>
          <p:cNvPr id="29" name="正方形/長方形 28"/>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12873137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74542" y="651351"/>
            <a:ext cx="4931406"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spAutoFit/>
          </a:bodyPr>
          <a:lstStyle/>
          <a:p>
            <a:pPr>
              <a:spcBef>
                <a:spcPct val="20000"/>
              </a:spcBef>
              <a:buFont typeface="Arial" charset="0"/>
              <a:buNone/>
            </a:pPr>
            <a:r>
              <a:rPr lang="ja-JP" altLang="en-US" sz="1400" dirty="0">
                <a:solidFill>
                  <a:prstClr val="black"/>
                </a:solidFill>
                <a:latin typeface="メイリオ" pitchFamily="50" charset="-128"/>
                <a:ea typeface="メイリオ" pitchFamily="50" charset="-128"/>
                <a:cs typeface="メイリオ" pitchFamily="50" charset="-128"/>
              </a:rPr>
              <a:t>■泉北１区　埋立</a:t>
            </a:r>
            <a:r>
              <a:rPr lang="ja-JP" altLang="en-US" sz="1400" dirty="0" smtClean="0">
                <a:solidFill>
                  <a:prstClr val="black"/>
                </a:solidFill>
                <a:latin typeface="メイリオ" pitchFamily="50" charset="-128"/>
                <a:ea typeface="メイリオ" pitchFamily="50" charset="-128"/>
                <a:cs typeface="メイリオ" pitchFamily="50" charset="-128"/>
              </a:rPr>
              <a:t>護岸の</a:t>
            </a:r>
            <a:r>
              <a:rPr lang="ja-JP" altLang="en-US" sz="1400" dirty="0">
                <a:solidFill>
                  <a:prstClr val="black"/>
                </a:solidFill>
                <a:latin typeface="メイリオ" pitchFamily="50" charset="-128"/>
                <a:ea typeface="メイリオ" pitchFamily="50" charset="-128"/>
                <a:cs typeface="メイリオ" pitchFamily="50" charset="-128"/>
              </a:rPr>
              <a:t>詳細検討</a:t>
            </a:r>
            <a:r>
              <a:rPr lang="ja-JP" altLang="en-US" sz="1400" dirty="0" smtClean="0">
                <a:solidFill>
                  <a:prstClr val="black"/>
                </a:solidFill>
                <a:latin typeface="メイリオ" pitchFamily="50" charset="-128"/>
                <a:ea typeface="メイリオ" pitchFamily="50" charset="-128"/>
                <a:cs typeface="メイリオ" pitchFamily="50" charset="-128"/>
              </a:rPr>
              <a:t>（</a:t>
            </a:r>
            <a:r>
              <a:rPr lang="en-US" altLang="ja-JP" sz="1400" dirty="0" smtClean="0">
                <a:solidFill>
                  <a:prstClr val="black"/>
                </a:solidFill>
                <a:latin typeface="メイリオ" pitchFamily="50" charset="-128"/>
                <a:ea typeface="メイリオ" pitchFamily="50" charset="-128"/>
                <a:cs typeface="メイリオ" pitchFamily="50" charset="-128"/>
              </a:rPr>
              <a:t>LIQCA</a:t>
            </a:r>
            <a:r>
              <a:rPr lang="ja-JP" altLang="en-US" sz="1400" dirty="0" smtClean="0">
                <a:solidFill>
                  <a:prstClr val="black"/>
                </a:solidFill>
                <a:latin typeface="メイリオ" pitchFamily="50" charset="-128"/>
                <a:ea typeface="メイリオ" pitchFamily="50" charset="-128"/>
                <a:cs typeface="メイリオ" pitchFamily="50" charset="-128"/>
              </a:rPr>
              <a:t>に</a:t>
            </a:r>
            <a:r>
              <a:rPr lang="ja-JP" altLang="en-US" sz="1400" dirty="0">
                <a:solidFill>
                  <a:prstClr val="black"/>
                </a:solidFill>
                <a:latin typeface="メイリオ" pitchFamily="50" charset="-128"/>
                <a:ea typeface="メイリオ" pitchFamily="50" charset="-128"/>
                <a:cs typeface="メイリオ" pitchFamily="50" charset="-128"/>
              </a:rPr>
              <a:t>よる耐震診断）</a:t>
            </a:r>
          </a:p>
        </p:txBody>
      </p:sp>
      <p:sp>
        <p:nvSpPr>
          <p:cNvPr id="30" name="正方形/長方形 29"/>
          <p:cNvSpPr/>
          <p:nvPr/>
        </p:nvSpPr>
        <p:spPr>
          <a:xfrm>
            <a:off x="179512" y="980728"/>
            <a:ext cx="1508994"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spAutoFit/>
          </a:bodyPr>
          <a:lstStyle/>
          <a:p>
            <a:pPr>
              <a:spcBef>
                <a:spcPct val="20000"/>
              </a:spcBef>
              <a:buFont typeface="Arial" charset="0"/>
              <a:buNone/>
            </a:pPr>
            <a:r>
              <a:rPr lang="ja-JP" altLang="en-US" sz="1400" dirty="0" smtClean="0">
                <a:solidFill>
                  <a:prstClr val="black"/>
                </a:solidFill>
                <a:latin typeface="メイリオ" pitchFamily="50" charset="-128"/>
                <a:ea typeface="メイリオ" pitchFamily="50" charset="-128"/>
                <a:cs typeface="メイリオ" pitchFamily="50" charset="-128"/>
              </a:rPr>
              <a:t>○断面イメージ図</a:t>
            </a:r>
            <a:endParaRPr lang="ja-JP" altLang="en-US" sz="1400" dirty="0">
              <a:solidFill>
                <a:prstClr val="black"/>
              </a:solidFill>
              <a:latin typeface="メイリオ" pitchFamily="50" charset="-128"/>
              <a:ea typeface="メイリオ" pitchFamily="50" charset="-128"/>
              <a:cs typeface="メイリオ" pitchFamily="50" charset="-128"/>
            </a:endParaRPr>
          </a:p>
        </p:txBody>
      </p:sp>
      <p:graphicFrame>
        <p:nvGraphicFramePr>
          <p:cNvPr id="64" name="表 63"/>
          <p:cNvGraphicFramePr>
            <a:graphicFrameLocks noGrp="1"/>
          </p:cNvGraphicFramePr>
          <p:nvPr>
            <p:extLst>
              <p:ext uri="{D42A27DB-BD31-4B8C-83A1-F6EECF244321}">
                <p14:modId xmlns:p14="http://schemas.microsoft.com/office/powerpoint/2010/main" val="2258154306"/>
              </p:ext>
            </p:extLst>
          </p:nvPr>
        </p:nvGraphicFramePr>
        <p:xfrm>
          <a:off x="444115" y="4402568"/>
          <a:ext cx="8232341" cy="2194784"/>
        </p:xfrm>
        <a:graphic>
          <a:graphicData uri="http://schemas.openxmlformats.org/drawingml/2006/table">
            <a:tbl>
              <a:tblPr firstRow="1" bandRow="1">
                <a:tableStyleId>{5C22544A-7EE6-4342-B048-85BDC9FD1C3A}</a:tableStyleId>
              </a:tblPr>
              <a:tblGrid>
                <a:gridCol w="1015693"/>
                <a:gridCol w="1015693"/>
                <a:gridCol w="1016380"/>
                <a:gridCol w="1202088"/>
                <a:gridCol w="1389856"/>
                <a:gridCol w="1389856"/>
                <a:gridCol w="1202775"/>
              </a:tblGrid>
              <a:tr h="259159">
                <a:tc rowSpan="2">
                  <a:txBody>
                    <a:bodyPr/>
                    <a:lstStyle/>
                    <a:p>
                      <a:pPr algn="ctr"/>
                      <a:r>
                        <a:rPr kumimoji="1" lang="ja-JP" altLang="en-US" sz="1200" b="0" dirty="0" smtClean="0">
                          <a:solidFill>
                            <a:schemeClr val="tx1"/>
                          </a:solidFill>
                        </a:rPr>
                        <a:t>検討断面</a:t>
                      </a:r>
                      <a:endParaRPr kumimoji="1" lang="ja-JP" altLang="en-US" sz="1200" b="0" dirty="0">
                        <a:solidFill>
                          <a:schemeClr val="tx1"/>
                        </a:solidFill>
                      </a:endParaRPr>
                    </a:p>
                  </a:txBody>
                  <a:tcPr marL="91438" marR="91438" marT="45734" marB="45734" anchor="ctr">
                    <a:lnR w="952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tx2">
                        <a:lumMod val="40000"/>
                        <a:lumOff val="60000"/>
                      </a:schemeClr>
                    </a:solidFill>
                  </a:tcPr>
                </a:tc>
                <a:tc rowSpan="2">
                  <a:txBody>
                    <a:bodyPr/>
                    <a:lstStyle/>
                    <a:p>
                      <a:pPr algn="ctr"/>
                      <a:r>
                        <a:rPr kumimoji="1" lang="ja-JP" altLang="en-US" sz="1200" b="0" dirty="0" smtClean="0">
                          <a:solidFill>
                            <a:schemeClr val="tx1"/>
                          </a:solidFill>
                        </a:rPr>
                        <a:t>検討点</a:t>
                      </a:r>
                      <a:endParaRPr kumimoji="1" lang="ja-JP" altLang="en-US" sz="1200" b="0" dirty="0">
                        <a:solidFill>
                          <a:schemeClr val="tx1"/>
                        </a:solidFill>
                      </a:endParaRPr>
                    </a:p>
                  </a:txBody>
                  <a:tcPr marL="91438" marR="91438" marT="45734" marB="4573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tx2">
                        <a:lumMod val="40000"/>
                        <a:lumOff val="60000"/>
                      </a:schemeClr>
                    </a:solidFill>
                  </a:tcPr>
                </a:tc>
                <a:tc gridSpan="2">
                  <a:txBody>
                    <a:bodyPr/>
                    <a:lstStyle/>
                    <a:p>
                      <a:pPr algn="ctr"/>
                      <a:r>
                        <a:rPr kumimoji="1" lang="en-US" altLang="ja-JP" sz="1200" b="0" dirty="0" smtClean="0">
                          <a:solidFill>
                            <a:schemeClr val="tx1"/>
                          </a:solidFill>
                        </a:rPr>
                        <a:t>LIQCA</a:t>
                      </a:r>
                      <a:r>
                        <a:rPr kumimoji="1" lang="ja-JP" altLang="en-US" sz="1200" b="0" dirty="0" smtClean="0">
                          <a:solidFill>
                            <a:schemeClr val="tx1"/>
                          </a:solidFill>
                        </a:rPr>
                        <a:t>解析結果</a:t>
                      </a:r>
                      <a:endParaRPr kumimoji="1" lang="ja-JP" altLang="en-US" sz="1200" b="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kumimoji="1" lang="ja-JP" altLang="en-US" sz="1100" b="0" dirty="0">
                        <a:solidFill>
                          <a:schemeClr val="tx1"/>
                        </a:solidFill>
                      </a:endParaRPr>
                    </a:p>
                  </a:txBody>
                  <a:tcPr>
                    <a:lnB w="12700" cap="flat" cmpd="sng" algn="ctr">
                      <a:solidFill>
                        <a:schemeClr val="bg1"/>
                      </a:solidFill>
                      <a:prstDash val="solid"/>
                      <a:round/>
                      <a:headEnd type="none" w="med" len="med"/>
                      <a:tailEnd type="none" w="med" len="med"/>
                    </a:lnB>
                    <a:solidFill>
                      <a:schemeClr val="tx2">
                        <a:lumMod val="40000"/>
                        <a:lumOff val="60000"/>
                      </a:schemeClr>
                    </a:solidFill>
                  </a:tcPr>
                </a:tc>
                <a:tc rowSpan="2">
                  <a:txBody>
                    <a:bodyPr/>
                    <a:lstStyle/>
                    <a:p>
                      <a:r>
                        <a:rPr kumimoji="1" lang="ja-JP" altLang="en-US" sz="1200" b="0" dirty="0" smtClean="0">
                          <a:solidFill>
                            <a:schemeClr val="tx1"/>
                          </a:solidFill>
                        </a:rPr>
                        <a:t>②排水沈下量</a:t>
                      </a:r>
                      <a:endParaRPr kumimoji="1" lang="ja-JP" altLang="en-US" sz="1200" b="0" dirty="0">
                        <a:solidFill>
                          <a:schemeClr val="tx1"/>
                        </a:solidFill>
                      </a:endParaRPr>
                    </a:p>
                  </a:txBody>
                  <a:tcPr marL="91438" marR="91438" marT="45734" marB="4573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tx2">
                        <a:lumMod val="40000"/>
                        <a:lumOff val="6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③広域沈下量</a:t>
                      </a:r>
                    </a:p>
                    <a:p>
                      <a:pPr algn="ctr"/>
                      <a:r>
                        <a:rPr kumimoji="1" lang="ja-JP" altLang="en-US" sz="1200" b="0" dirty="0" smtClean="0">
                          <a:solidFill>
                            <a:schemeClr val="tx1"/>
                          </a:solidFill>
                        </a:rPr>
                        <a:t>（地盤沈降量）</a:t>
                      </a:r>
                      <a:endParaRPr kumimoji="1" lang="ja-JP" altLang="en-US" sz="1200" b="0" dirty="0">
                        <a:solidFill>
                          <a:schemeClr val="tx1"/>
                        </a:solidFill>
                      </a:endParaRPr>
                    </a:p>
                  </a:txBody>
                  <a:tcPr marL="91438" marR="91438" marT="45734" marB="4573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tx2">
                        <a:lumMod val="40000"/>
                        <a:lumOff val="60000"/>
                      </a:schemeClr>
                    </a:solidFill>
                  </a:tcPr>
                </a:tc>
                <a:tc rowSpan="2">
                  <a:txBody>
                    <a:bodyPr/>
                    <a:lstStyle/>
                    <a:p>
                      <a:pPr algn="ctr"/>
                      <a:r>
                        <a:rPr kumimoji="1" lang="ja-JP" altLang="en-US" sz="1200" b="0" dirty="0" smtClean="0">
                          <a:solidFill>
                            <a:schemeClr val="tx1"/>
                          </a:solidFill>
                        </a:rPr>
                        <a:t>沈下量合計</a:t>
                      </a:r>
                      <a:endParaRPr kumimoji="1" lang="en-US" altLang="ja-JP" sz="1200" b="0" dirty="0" smtClean="0">
                        <a:solidFill>
                          <a:schemeClr val="tx1"/>
                        </a:solidFill>
                      </a:endParaRPr>
                    </a:p>
                    <a:p>
                      <a:pPr algn="ctr"/>
                      <a:r>
                        <a:rPr kumimoji="1" lang="ja-JP" altLang="en-US" sz="1200" b="0" dirty="0" smtClean="0">
                          <a:solidFill>
                            <a:schemeClr val="tx1"/>
                          </a:solidFill>
                        </a:rPr>
                        <a:t>①＋②＋③</a:t>
                      </a:r>
                      <a:endParaRPr kumimoji="1" lang="ja-JP" altLang="en-US" sz="1200" b="0" dirty="0">
                        <a:solidFill>
                          <a:schemeClr val="tx1"/>
                        </a:solidFill>
                      </a:endParaRPr>
                    </a:p>
                  </a:txBody>
                  <a:tcPr marL="91438" marR="91438" marT="45734" marB="45734" anchor="ctr">
                    <a:lnL w="952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tx2">
                        <a:lumMod val="40000"/>
                        <a:lumOff val="60000"/>
                      </a:schemeClr>
                    </a:solidFill>
                  </a:tcPr>
                </a:tc>
              </a:tr>
              <a:tr h="259159">
                <a:tc vMerge="1">
                  <a:txBody>
                    <a:bodyPr/>
                    <a:lstStyle/>
                    <a:p>
                      <a:endParaRPr kumimoji="1" lang="ja-JP" altLang="en-US" sz="1100" dirty="0">
                        <a:solidFill>
                          <a:schemeClr val="tx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40000"/>
                        <a:lumOff val="60000"/>
                      </a:schemeClr>
                    </a:solidFill>
                  </a:tcPr>
                </a:tc>
                <a:tc vMerge="1">
                  <a:txBody>
                    <a:bodyPr/>
                    <a:lstStyle/>
                    <a:p>
                      <a:endParaRPr lang="ja-JP" altLang="en-US" sz="1100" dirty="0">
                        <a:solidFill>
                          <a:schemeClr val="tx1"/>
                        </a:solidFill>
                      </a:endParaRP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r>
                        <a:rPr kumimoji="1" lang="ja-JP" altLang="en-US" sz="1200" b="0" dirty="0" smtClean="0">
                          <a:solidFill>
                            <a:schemeClr val="tx1"/>
                          </a:solidFill>
                        </a:rPr>
                        <a:t>水平変位</a:t>
                      </a:r>
                      <a:endParaRPr kumimoji="1" lang="ja-JP" altLang="en-US" sz="1200" b="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kumimoji="1" lang="ja-JP" altLang="en-US" sz="1200" b="0" dirty="0" smtClean="0">
                          <a:solidFill>
                            <a:schemeClr val="tx1"/>
                          </a:solidFill>
                        </a:rPr>
                        <a:t>①鉛直変位</a:t>
                      </a:r>
                      <a:endParaRPr kumimoji="1" lang="ja-JP" altLang="en-US" sz="1200" b="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40000"/>
                        <a:lumOff val="60000"/>
                      </a:schemeClr>
                    </a:solidFill>
                  </a:tcPr>
                </a:tc>
                <a:tc vMerge="1">
                  <a:txBody>
                    <a:bodyPr/>
                    <a:lstStyle/>
                    <a:p>
                      <a:endParaRPr kumimoji="1" lang="ja-JP" altLang="en-US" sz="1100" dirty="0">
                        <a:solidFill>
                          <a:schemeClr val="tx1"/>
                        </a:solidFill>
                      </a:endParaRP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40000"/>
                        <a:lumOff val="60000"/>
                      </a:schemeClr>
                    </a:solidFill>
                  </a:tcPr>
                </a:tc>
                <a:tc vMerge="1">
                  <a:txBody>
                    <a:bodyPr/>
                    <a:lstStyle/>
                    <a:p>
                      <a:pPr algn="ctr"/>
                      <a:endParaRPr kumimoji="1" lang="ja-JP" altLang="en-US" sz="1100" dirty="0">
                        <a:solidFill>
                          <a:schemeClr val="tx1"/>
                        </a:solidFill>
                      </a:endParaRP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40000"/>
                        <a:lumOff val="60000"/>
                      </a:schemeClr>
                    </a:solidFill>
                  </a:tcPr>
                </a:tc>
                <a:tc vMerge="1">
                  <a:txBody>
                    <a:bodyPr/>
                    <a:lstStyle/>
                    <a:p>
                      <a:pPr algn="ctr"/>
                      <a:endParaRPr kumimoji="1" lang="ja-JP" altLang="en-US" sz="1100" dirty="0">
                        <a:solidFill>
                          <a:schemeClr val="tx1"/>
                        </a:solidFill>
                      </a:endParaRP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40000"/>
                        <a:lumOff val="60000"/>
                      </a:schemeClr>
                    </a:solidFill>
                  </a:tcPr>
                </a:tc>
              </a:tr>
              <a:tr h="259159">
                <a:tc>
                  <a:txBody>
                    <a:bodyPr/>
                    <a:lstStyle/>
                    <a:p>
                      <a:pPr algn="ctr"/>
                      <a:r>
                        <a:rPr kumimoji="1" lang="en-US" altLang="ja-JP" sz="1200" dirty="0" smtClean="0">
                          <a:solidFill>
                            <a:schemeClr val="tx1"/>
                          </a:solidFill>
                        </a:rPr>
                        <a:t>D1</a:t>
                      </a:r>
                      <a:endParaRPr kumimoji="1" lang="ja-JP" altLang="en-US" sz="1200" dirty="0">
                        <a:solidFill>
                          <a:schemeClr val="tx1"/>
                        </a:solidFill>
                      </a:endParaRPr>
                    </a:p>
                  </a:txBody>
                  <a:tcPr marL="91438" marR="91438" marT="45734" marB="45734">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kumimoji="1" lang="ja-JP" altLang="en-US" sz="1200" dirty="0" smtClean="0">
                          <a:solidFill>
                            <a:schemeClr val="tx1"/>
                          </a:solidFill>
                        </a:rPr>
                        <a:t>護岸天端</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-147.0cm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67.0cm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kumimoji="1" lang="ja-JP" altLang="en-US" sz="1200" dirty="0" smtClean="0">
                          <a:solidFill>
                            <a:schemeClr val="tx1"/>
                          </a:solidFill>
                        </a:rPr>
                        <a:t>①に含む</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26.0cm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93.0m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r>
              <a:tr h="259159">
                <a:tc>
                  <a:txBody>
                    <a:bodyPr/>
                    <a:lstStyle/>
                    <a:p>
                      <a:pPr algn="ctr"/>
                      <a:endParaRPr kumimoji="1" lang="ja-JP" altLang="en-US" sz="1200" dirty="0">
                        <a:solidFill>
                          <a:schemeClr val="tx1"/>
                        </a:solidFill>
                      </a:endParaRPr>
                    </a:p>
                  </a:txBody>
                  <a:tcPr marL="91438" marR="91438" marT="45734" marB="45734">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rPr>
                        <a:t>境界</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-106.0cm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154.0cm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①に含む</a:t>
                      </a: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26.0cm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180.0cm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259159">
                <a:tc>
                  <a:txBody>
                    <a:bodyPr/>
                    <a:lstStyle/>
                    <a:p>
                      <a:pPr algn="ctr"/>
                      <a:r>
                        <a:rPr kumimoji="1" lang="en-US" altLang="ja-JP" sz="1200" dirty="0" smtClean="0">
                          <a:solidFill>
                            <a:schemeClr val="tx1"/>
                          </a:solidFill>
                        </a:rPr>
                        <a:t>D2</a:t>
                      </a:r>
                      <a:endParaRPr kumimoji="1" lang="ja-JP" altLang="en-US" sz="1200" dirty="0">
                        <a:solidFill>
                          <a:schemeClr val="tx1"/>
                        </a:solidFill>
                      </a:endParaRPr>
                    </a:p>
                  </a:txBody>
                  <a:tcPr marL="91438" marR="91438" marT="45734" marB="45734">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a:r>
                        <a:rPr kumimoji="1" lang="ja-JP" altLang="en-US" sz="1200" dirty="0" smtClean="0">
                          <a:solidFill>
                            <a:schemeClr val="tx1"/>
                          </a:solidFill>
                        </a:rPr>
                        <a:t>護岸天端</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-70.0cm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2.0cm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①に含む</a:t>
                      </a: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26.0cm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28.0cm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r h="259159">
                <a:tc>
                  <a:txBody>
                    <a:bodyPr/>
                    <a:lstStyle/>
                    <a:p>
                      <a:pPr algn="ctr"/>
                      <a:endParaRPr kumimoji="1" lang="ja-JP" altLang="en-US" sz="1200" dirty="0">
                        <a:solidFill>
                          <a:schemeClr val="tx1"/>
                        </a:solidFill>
                      </a:endParaRPr>
                    </a:p>
                  </a:txBody>
                  <a:tcPr marL="91438" marR="91438" marT="45734" marB="45734">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rPr>
                        <a:t>境界</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-70.0cm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29.0cm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ja-JP" altLang="en-US" sz="1200" dirty="0" smtClean="0">
                          <a:solidFill>
                            <a:schemeClr val="tx1"/>
                          </a:solidFill>
                        </a:rPr>
                        <a:t>①に含む</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26.0cm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55.0cm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259159">
                <a:tc>
                  <a:txBody>
                    <a:bodyPr/>
                    <a:lstStyle/>
                    <a:p>
                      <a:pPr algn="ctr"/>
                      <a:r>
                        <a:rPr kumimoji="1" lang="en-US" altLang="ja-JP" sz="1200" dirty="0" smtClean="0">
                          <a:solidFill>
                            <a:schemeClr val="tx1"/>
                          </a:solidFill>
                        </a:rPr>
                        <a:t>D3</a:t>
                      </a:r>
                      <a:endParaRPr kumimoji="1" lang="ja-JP" altLang="en-US" sz="1200" dirty="0">
                        <a:solidFill>
                          <a:schemeClr val="tx1"/>
                        </a:solidFill>
                      </a:endParaRPr>
                    </a:p>
                  </a:txBody>
                  <a:tcPr marL="91438" marR="91438" marT="45734" marB="45734">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a:r>
                        <a:rPr kumimoji="1" lang="ja-JP" altLang="en-US" sz="1200" dirty="0" smtClean="0">
                          <a:solidFill>
                            <a:schemeClr val="tx1"/>
                          </a:solidFill>
                        </a:rPr>
                        <a:t>護岸天端</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-23.0cm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29.0cm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r"/>
                      <a:r>
                        <a:rPr kumimoji="1" lang="ja-JP" altLang="en-US" sz="1200" dirty="0" smtClean="0">
                          <a:solidFill>
                            <a:schemeClr val="tx1"/>
                          </a:solidFill>
                        </a:rPr>
                        <a:t>①に含む</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26.0cm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r"/>
                      <a:r>
                        <a:rPr kumimoji="1" lang="en-US" altLang="ja-JP" sz="1200" dirty="0" smtClean="0">
                          <a:solidFill>
                            <a:schemeClr val="tx1"/>
                          </a:solidFill>
                        </a:rPr>
                        <a:t>55.0cm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r h="259159">
                <a:tc>
                  <a:txBody>
                    <a:bodyPr/>
                    <a:lstStyle/>
                    <a:p>
                      <a:endParaRPr kumimoji="1" lang="ja-JP" altLang="en-US" sz="1200" dirty="0">
                        <a:solidFill>
                          <a:schemeClr val="tx1"/>
                        </a:solidFill>
                      </a:endParaRPr>
                    </a:p>
                  </a:txBody>
                  <a:tcPr marL="91438" marR="91438" marT="45734" marB="45734">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rPr>
                        <a:t>境界</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-22.0cm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21.0cm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ja-JP" altLang="en-US" sz="1200" dirty="0" smtClean="0">
                          <a:solidFill>
                            <a:schemeClr val="tx1"/>
                          </a:solidFill>
                        </a:rPr>
                        <a:t>①に含む</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26.0cm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r"/>
                      <a:r>
                        <a:rPr kumimoji="1" lang="en-US" altLang="ja-JP" sz="1200" dirty="0" smtClean="0">
                          <a:solidFill>
                            <a:schemeClr val="tx1"/>
                          </a:solidFill>
                        </a:rPr>
                        <a:t>47.0cm</a:t>
                      </a:r>
                      <a:endParaRPr kumimoji="1" lang="ja-JP" altLang="en-US" sz="1200" dirty="0">
                        <a:solidFill>
                          <a:schemeClr val="tx1"/>
                        </a:solidFill>
                      </a:endParaRPr>
                    </a:p>
                  </a:txBody>
                  <a:tcPr marL="91438" marR="91438" marT="45734" marB="45734">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bl>
          </a:graphicData>
        </a:graphic>
      </p:graphicFrame>
      <p:grpSp>
        <p:nvGrpSpPr>
          <p:cNvPr id="70" name="グループ化 69"/>
          <p:cNvGrpSpPr/>
          <p:nvPr/>
        </p:nvGrpSpPr>
        <p:grpSpPr>
          <a:xfrm>
            <a:off x="539552" y="1103272"/>
            <a:ext cx="7990372" cy="2973800"/>
            <a:chOff x="539552" y="1052736"/>
            <a:chExt cx="7990372" cy="2973800"/>
          </a:xfrm>
        </p:grpSpPr>
        <p:grpSp>
          <p:nvGrpSpPr>
            <p:cNvPr id="34" name="グループ化 33"/>
            <p:cNvGrpSpPr>
              <a:grpSpLocks noChangeAspect="1"/>
            </p:cNvGrpSpPr>
            <p:nvPr/>
          </p:nvGrpSpPr>
          <p:grpSpPr>
            <a:xfrm>
              <a:off x="539552" y="1628809"/>
              <a:ext cx="7114882" cy="2397727"/>
              <a:chOff x="298143" y="1988840"/>
              <a:chExt cx="11160600" cy="3761140"/>
            </a:xfrm>
          </p:grpSpPr>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143" y="1988840"/>
                <a:ext cx="7287209" cy="3761140"/>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4" name="直線コネクタ 3"/>
              <p:cNvCxnSpPr>
                <a:endCxn id="43" idx="2"/>
              </p:cNvCxnSpPr>
              <p:nvPr/>
            </p:nvCxnSpPr>
            <p:spPr>
              <a:xfrm>
                <a:off x="5911450" y="3208874"/>
                <a:ext cx="55472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フリーフォーム 42"/>
            <p:cNvSpPr/>
            <p:nvPr/>
          </p:nvSpPr>
          <p:spPr>
            <a:xfrm>
              <a:off x="7654434" y="1137374"/>
              <a:ext cx="875490" cy="1269207"/>
            </a:xfrm>
            <a:custGeom>
              <a:avLst/>
              <a:gdLst>
                <a:gd name="connsiteX0" fmla="*/ 875490 w 875490"/>
                <a:gd name="connsiteY0" fmla="*/ 0 h 749030"/>
                <a:gd name="connsiteX1" fmla="*/ 0 w 875490"/>
                <a:gd name="connsiteY1" fmla="*/ 0 h 749030"/>
                <a:gd name="connsiteX2" fmla="*/ 0 w 875490"/>
                <a:gd name="connsiteY2" fmla="*/ 749030 h 749030"/>
                <a:gd name="connsiteX3" fmla="*/ 875490 w 875490"/>
                <a:gd name="connsiteY3" fmla="*/ 749030 h 749030"/>
              </a:gdLst>
              <a:ahLst/>
              <a:cxnLst>
                <a:cxn ang="0">
                  <a:pos x="connsiteX0" y="connsiteY0"/>
                </a:cxn>
                <a:cxn ang="0">
                  <a:pos x="connsiteX1" y="connsiteY1"/>
                </a:cxn>
                <a:cxn ang="0">
                  <a:pos x="connsiteX2" y="connsiteY2"/>
                </a:cxn>
                <a:cxn ang="0">
                  <a:pos x="connsiteX3" y="connsiteY3"/>
                </a:cxn>
              </a:cxnLst>
              <a:rect l="l" t="t" r="r" b="b"/>
              <a:pathLst>
                <a:path w="875490" h="749030">
                  <a:moveTo>
                    <a:pt x="875490" y="0"/>
                  </a:moveTo>
                  <a:lnTo>
                    <a:pt x="0" y="0"/>
                  </a:lnTo>
                  <a:lnTo>
                    <a:pt x="0" y="749030"/>
                  </a:lnTo>
                  <a:lnTo>
                    <a:pt x="875490" y="749030"/>
                  </a:lnTo>
                </a:path>
              </a:pathLst>
            </a:custGeom>
            <a:pattFill prst="pct20">
              <a:fgClr>
                <a:schemeClr val="tx2">
                  <a:lumMod val="40000"/>
                  <a:lumOff val="60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6133852" y="1771696"/>
              <a:ext cx="380253" cy="896022"/>
            </a:xfrm>
            <a:prstGeom prst="ellipse">
              <a:avLst/>
            </a:prstGeom>
            <a:pattFill prst="pct20">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矢印コネクタ 49"/>
            <p:cNvCxnSpPr/>
            <p:nvPr/>
          </p:nvCxnSpPr>
          <p:spPr>
            <a:xfrm>
              <a:off x="4118034" y="1477895"/>
              <a:ext cx="35280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61" idx="2"/>
            </p:cNvCxnSpPr>
            <p:nvPr/>
          </p:nvCxnSpPr>
          <p:spPr>
            <a:xfrm flipV="1">
              <a:off x="4112857" y="1222013"/>
              <a:ext cx="0" cy="1054860"/>
            </a:xfrm>
            <a:prstGeom prst="line">
              <a:avLst/>
            </a:prstGeom>
            <a:ln w="12700">
              <a:solidFill>
                <a:srgbClr val="FF0000"/>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5635696" y="1315507"/>
              <a:ext cx="458459" cy="169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spAutoFit/>
            </a:bodyPr>
            <a:lstStyle/>
            <a:p>
              <a:pPr>
                <a:spcBef>
                  <a:spcPct val="20000"/>
                </a:spcBef>
                <a:buFont typeface="Arial" charset="0"/>
                <a:buNone/>
              </a:pPr>
              <a:r>
                <a:rPr lang="ja-JP" altLang="en-US" sz="1100" dirty="0" smtClean="0">
                  <a:solidFill>
                    <a:prstClr val="black"/>
                  </a:solidFill>
                  <a:latin typeface="メイリオ" pitchFamily="50" charset="-128"/>
                  <a:ea typeface="メイリオ" pitchFamily="50" charset="-128"/>
                  <a:cs typeface="メイリオ" pitchFamily="50" charset="-128"/>
                </a:rPr>
                <a:t>約</a:t>
              </a:r>
              <a:r>
                <a:rPr lang="en-US" altLang="ja-JP" sz="1100" dirty="0" smtClean="0">
                  <a:solidFill>
                    <a:prstClr val="black"/>
                  </a:solidFill>
                  <a:latin typeface="メイリオ" pitchFamily="50" charset="-128"/>
                  <a:ea typeface="メイリオ" pitchFamily="50" charset="-128"/>
                  <a:cs typeface="メイリオ" pitchFamily="50" charset="-128"/>
                </a:rPr>
                <a:t>50</a:t>
              </a:r>
              <a:r>
                <a:rPr lang="ja-JP" altLang="en-US" sz="1100" dirty="0" smtClean="0">
                  <a:solidFill>
                    <a:prstClr val="black"/>
                  </a:solidFill>
                  <a:latin typeface="メイリオ" pitchFamily="50" charset="-128"/>
                  <a:ea typeface="メイリオ" pitchFamily="50" charset="-128"/>
                  <a:cs typeface="メイリオ" pitchFamily="50" charset="-128"/>
                </a:rPr>
                <a:t>ｍ</a:t>
              </a:r>
              <a:endParaRPr lang="ja-JP" altLang="en-US" sz="1100" dirty="0">
                <a:solidFill>
                  <a:prstClr val="black"/>
                </a:solidFill>
                <a:latin typeface="メイリオ" pitchFamily="50" charset="-128"/>
                <a:ea typeface="メイリオ" pitchFamily="50" charset="-128"/>
                <a:cs typeface="メイリオ" pitchFamily="50" charset="-128"/>
              </a:endParaRPr>
            </a:p>
          </p:txBody>
        </p:sp>
        <p:cxnSp>
          <p:nvCxnSpPr>
            <p:cNvPr id="57" name="直線矢印コネクタ 56"/>
            <p:cNvCxnSpPr/>
            <p:nvPr/>
          </p:nvCxnSpPr>
          <p:spPr>
            <a:xfrm>
              <a:off x="4112857" y="1700808"/>
              <a:ext cx="22068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4950675" y="1531531"/>
              <a:ext cx="458459" cy="169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b" anchorCtr="0">
              <a:spAutoFit/>
            </a:bodyPr>
            <a:lstStyle/>
            <a:p>
              <a:pPr>
                <a:spcBef>
                  <a:spcPct val="20000"/>
                </a:spcBef>
                <a:buFont typeface="Arial" charset="0"/>
                <a:buNone/>
              </a:pPr>
              <a:r>
                <a:rPr lang="ja-JP" altLang="en-US" sz="1100" dirty="0" smtClean="0">
                  <a:solidFill>
                    <a:prstClr val="black"/>
                  </a:solidFill>
                  <a:latin typeface="メイリオ" pitchFamily="50" charset="-128"/>
                  <a:ea typeface="メイリオ" pitchFamily="50" charset="-128"/>
                  <a:cs typeface="メイリオ" pitchFamily="50" charset="-128"/>
                </a:rPr>
                <a:t>約</a:t>
              </a:r>
              <a:r>
                <a:rPr lang="en-US" altLang="ja-JP" sz="1100" dirty="0">
                  <a:solidFill>
                    <a:prstClr val="black"/>
                  </a:solidFill>
                  <a:latin typeface="メイリオ" pitchFamily="50" charset="-128"/>
                  <a:ea typeface="メイリオ" pitchFamily="50" charset="-128"/>
                  <a:cs typeface="メイリオ" pitchFamily="50" charset="-128"/>
                </a:rPr>
                <a:t>25</a:t>
              </a:r>
              <a:r>
                <a:rPr lang="ja-JP" altLang="en-US" sz="1100" dirty="0" smtClean="0">
                  <a:solidFill>
                    <a:prstClr val="black"/>
                  </a:solidFill>
                  <a:latin typeface="メイリオ" pitchFamily="50" charset="-128"/>
                  <a:ea typeface="メイリオ" pitchFamily="50" charset="-128"/>
                  <a:cs typeface="メイリオ" pitchFamily="50" charset="-128"/>
                </a:rPr>
                <a:t>ｍ</a:t>
              </a:r>
              <a:endParaRPr lang="ja-JP" altLang="en-US" sz="1100" dirty="0">
                <a:solidFill>
                  <a:prstClr val="black"/>
                </a:solidFill>
                <a:latin typeface="メイリオ" pitchFamily="50" charset="-128"/>
                <a:ea typeface="メイリオ" pitchFamily="50" charset="-128"/>
                <a:cs typeface="メイリオ" pitchFamily="50" charset="-128"/>
              </a:endParaRPr>
            </a:p>
          </p:txBody>
        </p:sp>
        <p:sp>
          <p:nvSpPr>
            <p:cNvPr id="61" name="正方形/長方形 60"/>
            <p:cNvSpPr/>
            <p:nvPr/>
          </p:nvSpPr>
          <p:spPr>
            <a:xfrm>
              <a:off x="3971792" y="1052736"/>
              <a:ext cx="282129" cy="169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spAutoFit/>
            </a:bodyPr>
            <a:lstStyle/>
            <a:p>
              <a:pPr algn="ctr">
                <a:spcBef>
                  <a:spcPct val="20000"/>
                </a:spcBef>
                <a:buFont typeface="Arial" charset="0"/>
                <a:buNone/>
              </a:pPr>
              <a:r>
                <a:rPr lang="ja-JP" altLang="en-US" sz="1100" dirty="0" smtClean="0">
                  <a:solidFill>
                    <a:prstClr val="black"/>
                  </a:solidFill>
                  <a:latin typeface="メイリオ" pitchFamily="50" charset="-128"/>
                  <a:ea typeface="メイリオ" pitchFamily="50" charset="-128"/>
                  <a:cs typeface="メイリオ" pitchFamily="50" charset="-128"/>
                </a:rPr>
                <a:t>境界</a:t>
              </a:r>
              <a:endParaRPr lang="ja-JP" altLang="en-US" sz="1100" dirty="0">
                <a:solidFill>
                  <a:prstClr val="black"/>
                </a:solidFill>
                <a:latin typeface="メイリオ" pitchFamily="50" charset="-128"/>
                <a:ea typeface="メイリオ" pitchFamily="50" charset="-128"/>
                <a:cs typeface="メイリオ" pitchFamily="50" charset="-128"/>
              </a:endParaRPr>
            </a:p>
          </p:txBody>
        </p:sp>
        <p:sp>
          <p:nvSpPr>
            <p:cNvPr id="65" name="正方形/長方形 64"/>
            <p:cNvSpPr/>
            <p:nvPr/>
          </p:nvSpPr>
          <p:spPr>
            <a:xfrm>
              <a:off x="3244633" y="2838454"/>
              <a:ext cx="282129" cy="20562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a:spAutoFit/>
            </a:bodyPr>
            <a:lstStyle/>
            <a:p>
              <a:pPr>
                <a:spcBef>
                  <a:spcPct val="20000"/>
                </a:spcBef>
                <a:buFont typeface="Arial" charset="0"/>
                <a:buNone/>
              </a:pPr>
              <a:r>
                <a:rPr lang="ja-JP" altLang="en-US" sz="1100" dirty="0">
                  <a:solidFill>
                    <a:prstClr val="black"/>
                  </a:solidFill>
                  <a:latin typeface="メイリオ" pitchFamily="50" charset="-128"/>
                  <a:ea typeface="メイリオ" pitchFamily="50" charset="-128"/>
                  <a:cs typeface="メイリオ" pitchFamily="50" charset="-128"/>
                </a:rPr>
                <a:t>捨石</a:t>
              </a:r>
            </a:p>
          </p:txBody>
        </p:sp>
        <p:sp>
          <p:nvSpPr>
            <p:cNvPr id="66" name="正方形/長方形 65"/>
            <p:cNvSpPr/>
            <p:nvPr/>
          </p:nvSpPr>
          <p:spPr>
            <a:xfrm>
              <a:off x="1691680" y="3437252"/>
              <a:ext cx="648072" cy="20562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0">
              <a:spAutoFit/>
            </a:bodyPr>
            <a:lstStyle/>
            <a:p>
              <a:pPr algn="ctr">
                <a:spcBef>
                  <a:spcPct val="20000"/>
                </a:spcBef>
                <a:buFont typeface="Arial" charset="0"/>
                <a:buNone/>
              </a:pPr>
              <a:r>
                <a:rPr lang="ja-JP" altLang="en-US" sz="1100" dirty="0" smtClean="0">
                  <a:solidFill>
                    <a:prstClr val="black"/>
                  </a:solidFill>
                  <a:latin typeface="メイリオ" pitchFamily="50" charset="-128"/>
                  <a:ea typeface="メイリオ" pitchFamily="50" charset="-128"/>
                  <a:cs typeface="メイリオ" pitchFamily="50" charset="-128"/>
                </a:rPr>
                <a:t>置 換 砂</a:t>
              </a:r>
              <a:endParaRPr lang="en-US" altLang="ja-JP" sz="1100" dirty="0" smtClean="0">
                <a:solidFill>
                  <a:prstClr val="black"/>
                </a:solidFill>
                <a:latin typeface="メイリオ" pitchFamily="50" charset="-128"/>
                <a:ea typeface="メイリオ" pitchFamily="50" charset="-128"/>
                <a:cs typeface="メイリオ" pitchFamily="50" charset="-128"/>
              </a:endParaRPr>
            </a:p>
          </p:txBody>
        </p:sp>
        <p:sp>
          <p:nvSpPr>
            <p:cNvPr id="67" name="フリーフォーム 66"/>
            <p:cNvSpPr/>
            <p:nvPr/>
          </p:nvSpPr>
          <p:spPr>
            <a:xfrm>
              <a:off x="967926" y="3331984"/>
              <a:ext cx="2386361" cy="454970"/>
            </a:xfrm>
            <a:custGeom>
              <a:avLst/>
              <a:gdLst>
                <a:gd name="connsiteX0" fmla="*/ 0 w 2386361"/>
                <a:gd name="connsiteY0" fmla="*/ 0 h 454970"/>
                <a:gd name="connsiteX1" fmla="*/ 642310 w 2386361"/>
                <a:gd name="connsiteY1" fmla="*/ 454970 h 454970"/>
                <a:gd name="connsiteX2" fmla="*/ 1703906 w 2386361"/>
                <a:gd name="connsiteY2" fmla="*/ 454970 h 454970"/>
                <a:gd name="connsiteX3" fmla="*/ 2386361 w 2386361"/>
                <a:gd name="connsiteY3" fmla="*/ 8921 h 454970"/>
                <a:gd name="connsiteX4" fmla="*/ 0 w 2386361"/>
                <a:gd name="connsiteY4" fmla="*/ 0 h 454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361" h="454970">
                  <a:moveTo>
                    <a:pt x="0" y="0"/>
                  </a:moveTo>
                  <a:lnTo>
                    <a:pt x="642310" y="454970"/>
                  </a:lnTo>
                  <a:lnTo>
                    <a:pt x="1703906" y="454970"/>
                  </a:lnTo>
                  <a:lnTo>
                    <a:pt x="2386361" y="8921"/>
                  </a:lnTo>
                  <a:lnTo>
                    <a:pt x="0"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4355976" y="2564904"/>
              <a:ext cx="1826178" cy="20562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0">
              <a:spAutoFit/>
            </a:bodyPr>
            <a:lstStyle/>
            <a:p>
              <a:pPr>
                <a:spcBef>
                  <a:spcPct val="20000"/>
                </a:spcBef>
                <a:buFont typeface="Arial" charset="0"/>
                <a:buNone/>
              </a:pPr>
              <a:r>
                <a:rPr lang="ja-JP" altLang="en-US" sz="1100" dirty="0" smtClean="0">
                  <a:solidFill>
                    <a:prstClr val="black"/>
                  </a:solidFill>
                  <a:latin typeface="メイリオ" pitchFamily="50" charset="-128"/>
                  <a:ea typeface="メイリオ" pitchFamily="50" charset="-128"/>
                  <a:cs typeface="メイリオ" pitchFamily="50" charset="-128"/>
                </a:rPr>
                <a:t>埋立側（民間事業者所有地）</a:t>
              </a:r>
              <a:endParaRPr lang="ja-JP" altLang="en-US" sz="1100" dirty="0">
                <a:solidFill>
                  <a:prstClr val="black"/>
                </a:solidFill>
                <a:latin typeface="メイリオ" pitchFamily="50" charset="-128"/>
                <a:ea typeface="メイリオ" pitchFamily="50" charset="-128"/>
                <a:cs typeface="メイリオ" pitchFamily="50" charset="-128"/>
              </a:endParaRPr>
            </a:p>
          </p:txBody>
        </p:sp>
        <p:sp>
          <p:nvSpPr>
            <p:cNvPr id="69" name="正方形/長方形 68"/>
            <p:cNvSpPr/>
            <p:nvPr/>
          </p:nvSpPr>
          <p:spPr>
            <a:xfrm>
              <a:off x="732866" y="2564904"/>
              <a:ext cx="465047" cy="20562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0">
              <a:spAutoFit/>
            </a:bodyPr>
            <a:lstStyle/>
            <a:p>
              <a:pPr algn="ctr">
                <a:spcBef>
                  <a:spcPct val="20000"/>
                </a:spcBef>
                <a:buFont typeface="Arial" charset="0"/>
                <a:buNone/>
              </a:pPr>
              <a:r>
                <a:rPr lang="ja-JP" altLang="en-US" sz="1100" dirty="0">
                  <a:solidFill>
                    <a:prstClr val="black"/>
                  </a:solidFill>
                  <a:latin typeface="メイリオ" pitchFamily="50" charset="-128"/>
                  <a:ea typeface="メイリオ" pitchFamily="50" charset="-128"/>
                  <a:cs typeface="メイリオ" pitchFamily="50" charset="-128"/>
                </a:rPr>
                <a:t>海</a:t>
              </a:r>
              <a:r>
                <a:rPr lang="ja-JP" altLang="en-US" sz="1100" dirty="0" smtClean="0">
                  <a:solidFill>
                    <a:prstClr val="black"/>
                  </a:solidFill>
                  <a:latin typeface="メイリオ" pitchFamily="50" charset="-128"/>
                  <a:ea typeface="メイリオ" pitchFamily="50" charset="-128"/>
                  <a:cs typeface="メイリオ" pitchFamily="50" charset="-128"/>
                </a:rPr>
                <a:t>側</a:t>
              </a:r>
              <a:endParaRPr lang="ja-JP" altLang="en-US" sz="1100" dirty="0">
                <a:solidFill>
                  <a:prstClr val="black"/>
                </a:solidFill>
                <a:latin typeface="メイリオ" pitchFamily="50" charset="-128"/>
                <a:ea typeface="メイリオ" pitchFamily="50" charset="-128"/>
                <a:cs typeface="メイリオ" pitchFamily="50" charset="-128"/>
              </a:endParaRPr>
            </a:p>
          </p:txBody>
        </p:sp>
        <p:sp>
          <p:nvSpPr>
            <p:cNvPr id="59" name="正方形/長方形 58"/>
            <p:cNvSpPr>
              <a:spLocks noChangeAspect="1"/>
            </p:cNvSpPr>
            <p:nvPr/>
          </p:nvSpPr>
          <p:spPr>
            <a:xfrm>
              <a:off x="6221163" y="1963434"/>
              <a:ext cx="205629" cy="42319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36000" bIns="0" anchor="ctr" anchorCtr="0">
              <a:spAutoFit/>
            </a:bodyPr>
            <a:lstStyle/>
            <a:p>
              <a:pPr algn="ctr">
                <a:spcBef>
                  <a:spcPct val="20000"/>
                </a:spcBef>
                <a:buFont typeface="Arial" charset="0"/>
                <a:buNone/>
              </a:pPr>
              <a:r>
                <a:rPr lang="ja-JP" altLang="en-US" sz="1100" dirty="0" smtClean="0">
                  <a:solidFill>
                    <a:prstClr val="black"/>
                  </a:solidFill>
                  <a:latin typeface="メイリオ" pitchFamily="50" charset="-128"/>
                  <a:ea typeface="メイリオ" pitchFamily="50" charset="-128"/>
                  <a:cs typeface="メイリオ" pitchFamily="50" charset="-128"/>
                </a:rPr>
                <a:t>配管類</a:t>
              </a:r>
              <a:endParaRPr lang="ja-JP" altLang="en-US" sz="1100" dirty="0">
                <a:solidFill>
                  <a:prstClr val="black"/>
                </a:solidFill>
                <a:latin typeface="メイリオ" pitchFamily="50" charset="-128"/>
                <a:ea typeface="メイリオ" pitchFamily="50" charset="-128"/>
                <a:cs typeface="メイリオ" pitchFamily="50" charset="-128"/>
              </a:endParaRPr>
            </a:p>
          </p:txBody>
        </p:sp>
        <p:sp>
          <p:nvSpPr>
            <p:cNvPr id="46" name="正方形/長方形 45"/>
            <p:cNvSpPr/>
            <p:nvPr/>
          </p:nvSpPr>
          <p:spPr>
            <a:xfrm>
              <a:off x="7844231" y="1610758"/>
              <a:ext cx="495896" cy="24198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spAutoFit/>
            </a:bodyPr>
            <a:lstStyle/>
            <a:p>
              <a:pPr>
                <a:spcBef>
                  <a:spcPct val="20000"/>
                </a:spcBef>
                <a:buFont typeface="Arial" charset="0"/>
                <a:buNone/>
              </a:pPr>
              <a:r>
                <a:rPr lang="ja-JP" altLang="en-US" sz="1100" dirty="0">
                  <a:solidFill>
                    <a:prstClr val="black"/>
                  </a:solidFill>
                  <a:latin typeface="メイリオ" pitchFamily="50" charset="-128"/>
                  <a:ea typeface="メイリオ" pitchFamily="50" charset="-128"/>
                  <a:cs typeface="メイリオ" pitchFamily="50" charset="-128"/>
                </a:rPr>
                <a:t>タンク</a:t>
              </a:r>
            </a:p>
          </p:txBody>
        </p:sp>
      </p:grpSp>
      <p:sp>
        <p:nvSpPr>
          <p:cNvPr id="71" name="正方形/長方形 70"/>
          <p:cNvSpPr/>
          <p:nvPr/>
        </p:nvSpPr>
        <p:spPr>
          <a:xfrm>
            <a:off x="182686" y="4148965"/>
            <a:ext cx="2586212"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spAutoFit/>
          </a:bodyPr>
          <a:lstStyle/>
          <a:p>
            <a:pPr>
              <a:spcBef>
                <a:spcPct val="20000"/>
              </a:spcBef>
              <a:buFont typeface="Arial" charset="0"/>
              <a:buNone/>
            </a:pPr>
            <a:r>
              <a:rPr lang="ja-JP" altLang="en-US" sz="1400" dirty="0" smtClean="0">
                <a:solidFill>
                  <a:prstClr val="black"/>
                </a:solidFill>
                <a:latin typeface="メイリオ" pitchFamily="50" charset="-128"/>
                <a:ea typeface="メイリオ" pitchFamily="50" charset="-128"/>
                <a:cs typeface="メイリオ" pitchFamily="50" charset="-128"/>
              </a:rPr>
              <a:t>○</a:t>
            </a:r>
            <a:r>
              <a:rPr lang="ja-JP" altLang="en-US" sz="1400" dirty="0">
                <a:solidFill>
                  <a:prstClr val="black"/>
                </a:solidFill>
                <a:latin typeface="メイリオ" pitchFamily="50" charset="-128"/>
                <a:ea typeface="メイリオ" pitchFamily="50" charset="-128"/>
                <a:cs typeface="メイリオ" pitchFamily="50" charset="-128"/>
              </a:rPr>
              <a:t>解析結果（構内条件を考慮）</a:t>
            </a:r>
          </a:p>
        </p:txBody>
      </p:sp>
      <p:sp>
        <p:nvSpPr>
          <p:cNvPr id="31"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33</a:t>
            </a:fld>
            <a:endParaRPr lang="en-US" altLang="ja-JP" dirty="0">
              <a:solidFill>
                <a:srgbClr val="898989"/>
              </a:solidFill>
            </a:endParaRPr>
          </a:p>
        </p:txBody>
      </p:sp>
      <p:sp>
        <p:nvSpPr>
          <p:cNvPr id="32" name="正方形/長方形 31"/>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723612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（５）</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阪南</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港 防波堤の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詳細耐震点検</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defRPr/>
            </a:pPr>
            <a:endPar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0" name="正方形/長方形 9"/>
          <p:cNvSpPr/>
          <p:nvPr/>
        </p:nvSpPr>
        <p:spPr>
          <a:xfrm>
            <a:off x="179512" y="4581128"/>
            <a:ext cx="8820150" cy="18002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■点検手法</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概略点検：チャート式</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耐震診断システムを用いて、地震発生時の変形量</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を算定</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し、地震に対する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危険性が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高い</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施設を抽出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詳細点検：危険性</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が高い施設について動的有効応力解析により、地震時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の地盤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の液状化に伴う地盤</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変動を</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時刻歴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で解析</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。解析</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で得られた地震後の残留変位や液状化発生状況などの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解析結果</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基づいて</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ts val="1600"/>
              </a:lnSpc>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、耐震性能</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を照査。</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照査項目</a:t>
            </a:r>
          </a:p>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○防波堤の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変位（①水平残留変位　②護岸の沈下量）</a:t>
            </a:r>
          </a:p>
          <a:p>
            <a:pPr fontAlgn="auto">
              <a:lnSpc>
                <a:spcPts val="1400"/>
              </a:lnSpc>
              <a:spcBef>
                <a:spcPts val="0"/>
              </a:spcBef>
              <a:spcAft>
                <a:spcPts val="0"/>
              </a:spcAft>
              <a:defRPr/>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238399" y="984096"/>
            <a:ext cx="5053682"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■検討地区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概要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395536" y="1196752"/>
            <a:ext cx="5112568" cy="9344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当地区は</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、岸和田市、及び貝塚市</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の臨海部に位置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する阪南港の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木材港</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地区、阪南２区、阪南４区の埋立地に隣接する防波堤である。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陸側は、浸水深の大きな堤内地が広がる地域となっている。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238399" y="2420888"/>
            <a:ext cx="5053682"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■照査基準</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395537" y="2647863"/>
            <a:ext cx="4896544"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H19.7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港湾の施設の技術上の基準・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同解説</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238399" y="2996952"/>
            <a:ext cx="5053682"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点検の考え方</a:t>
            </a:r>
          </a:p>
        </p:txBody>
      </p:sp>
      <p:sp>
        <p:nvSpPr>
          <p:cNvPr id="16" name="正方形/長方形 15"/>
          <p:cNvSpPr/>
          <p:nvPr/>
        </p:nvSpPr>
        <p:spPr>
          <a:xfrm>
            <a:off x="395536" y="3212281"/>
            <a:ext cx="4896544" cy="2881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照査対象範囲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防波堤Ｌ＝４．５㎞</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238398" y="3715928"/>
            <a:ext cx="5053682"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spAutoFit/>
          </a:bodyPr>
          <a:lstStyle/>
          <a:p>
            <a:pPr fontAlgn="auto">
              <a:spcBef>
                <a:spcPts val="0"/>
              </a:spcBef>
              <a:spcAft>
                <a:spcPts val="0"/>
              </a:spcAft>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≪求める耐震性≫</a:t>
            </a:r>
          </a:p>
        </p:txBody>
      </p:sp>
      <p:sp>
        <p:nvSpPr>
          <p:cNvPr id="18" name="正方形/長方形 17"/>
          <p:cNvSpPr/>
          <p:nvPr/>
        </p:nvSpPr>
        <p:spPr>
          <a:xfrm>
            <a:off x="395536" y="3933522"/>
            <a:ext cx="8588846" cy="5035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spAutoFit/>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南海</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トラフ巨大</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地震に対して、構造の安定に重大な影響を及ぼさない事。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a:grpSpLocks noChangeAspect="1"/>
          </p:cNvGrpSpPr>
          <p:nvPr/>
        </p:nvGrpSpPr>
        <p:grpSpPr>
          <a:xfrm>
            <a:off x="5652119" y="681545"/>
            <a:ext cx="3281000" cy="2459037"/>
            <a:chOff x="5719036" y="651718"/>
            <a:chExt cx="3185437" cy="2387415"/>
          </a:xfrm>
        </p:grpSpPr>
        <p:pic>
          <p:nvPicPr>
            <p:cNvPr id="25" name="Picture 3" descr="130712【大阪府】浸水想定区域図（詳細版130712版：全包絡）-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13" t="12582" r="22591" b="7393"/>
            <a:stretch/>
          </p:blipFill>
          <p:spPr bwMode="auto">
            <a:xfrm>
              <a:off x="5719036" y="651718"/>
              <a:ext cx="3185437" cy="238741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円/楕円 26"/>
            <p:cNvSpPr/>
            <p:nvPr/>
          </p:nvSpPr>
          <p:spPr>
            <a:xfrm rot="18975444">
              <a:off x="6353050" y="1035314"/>
              <a:ext cx="1773162" cy="609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四角形吹き出し 27"/>
            <p:cNvSpPr/>
            <p:nvPr/>
          </p:nvSpPr>
          <p:spPr bwMode="auto">
            <a:xfrm>
              <a:off x="6007920" y="834448"/>
              <a:ext cx="760959" cy="293721"/>
            </a:xfrm>
            <a:prstGeom prst="wedgeRectCallout">
              <a:avLst>
                <a:gd name="adj1" fmla="val 81091"/>
                <a:gd name="adj2" fmla="val 55772"/>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36000" anchor="ctr">
              <a:spAutoFit/>
            </a:bodyPr>
            <a:lstStyle/>
            <a:p>
              <a:pPr algn="ctr">
                <a:defRPr/>
              </a:pPr>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点検個所</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6348232" y="2851371"/>
              <a:ext cx="2539157" cy="169277"/>
            </a:xfrm>
            <a:prstGeom prst="rect">
              <a:avLst/>
            </a:prstGeom>
            <a:solidFill>
              <a:schemeClr val="bg1">
                <a:alpha val="60000"/>
              </a:schemeClr>
            </a:solidFill>
          </p:spPr>
          <p:txBody>
            <a:bodyPr wrap="none" lIns="0" tIns="0" rIns="0" bIns="0"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H25.8</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大阪府津波浸水想定より抜粋）</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0"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34</a:t>
            </a:fld>
            <a:endParaRPr lang="en-US" altLang="ja-JP" dirty="0">
              <a:solidFill>
                <a:srgbClr val="898989"/>
              </a:solidFill>
            </a:endParaRPr>
          </a:p>
        </p:txBody>
      </p:sp>
      <p:sp>
        <p:nvSpPr>
          <p:cNvPr id="21" name="正方形/長方形 20"/>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2418695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7" t="6504" r="593" b="9583"/>
          <a:stretch/>
        </p:blipFill>
        <p:spPr bwMode="auto">
          <a:xfrm>
            <a:off x="4355977" y="785823"/>
            <a:ext cx="4680520" cy="581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南海トラフ巨大地震による地震動</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○点検箇所</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阪南</a:t>
            </a:r>
            <a:r>
              <a:rPr lang="zh-TW"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港</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防波堤</a:t>
            </a:r>
            <a:r>
              <a:rPr lang="zh-TW"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木材港地区・阪南２区・阪南４区</a:t>
            </a:r>
            <a:r>
              <a:rPr lang="zh-TW"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AT3B</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ｿﾞｰﾝ：</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No.</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51355277</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円/楕円 4"/>
          <p:cNvSpPr>
            <a:spLocks noChangeAspect="1"/>
          </p:cNvSpPr>
          <p:nvPr/>
        </p:nvSpPr>
        <p:spPr bwMode="auto">
          <a:xfrm>
            <a:off x="6228183" y="4765344"/>
            <a:ext cx="217487" cy="217487"/>
          </a:xfrm>
          <a:prstGeom prst="ellipse">
            <a:avLst/>
          </a:prstGeom>
          <a:solidFill>
            <a:srgbClr val="FF0000">
              <a:alpha val="7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四角形吹き出し 6"/>
          <p:cNvSpPr/>
          <p:nvPr/>
        </p:nvSpPr>
        <p:spPr bwMode="auto">
          <a:xfrm>
            <a:off x="5148064" y="3992970"/>
            <a:ext cx="1611587" cy="405683"/>
          </a:xfrm>
          <a:prstGeom prst="wedgeRectCallout">
            <a:avLst>
              <a:gd name="adj1" fmla="val 21137"/>
              <a:gd name="adj2" fmla="val 12569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0" anchor="ctr">
            <a:spAutoFit/>
          </a:bodyPr>
          <a:lstStyle/>
          <a:p>
            <a:pPr algn="ctr">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防波堤</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ＡＴ３Ｂゾーン</a:t>
            </a: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35</a:t>
            </a:fld>
            <a:endParaRPr lang="en-US" altLang="ja-JP" dirty="0">
              <a:solidFill>
                <a:srgbClr val="898989"/>
              </a:solidFill>
            </a:endParaRPr>
          </a:p>
        </p:txBody>
      </p:sp>
      <p:grpSp>
        <p:nvGrpSpPr>
          <p:cNvPr id="8" name="グループ化 7"/>
          <p:cNvGrpSpPr/>
          <p:nvPr/>
        </p:nvGrpSpPr>
        <p:grpSpPr>
          <a:xfrm>
            <a:off x="354275" y="1684003"/>
            <a:ext cx="3785677" cy="3041141"/>
            <a:chOff x="433900" y="1684003"/>
            <a:chExt cx="3785677" cy="3041141"/>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 t="26401" r="834" b="18360"/>
            <a:stretch/>
          </p:blipFill>
          <p:spPr bwMode="auto">
            <a:xfrm>
              <a:off x="433900" y="1684003"/>
              <a:ext cx="3785677" cy="304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539552" y="2014654"/>
              <a:ext cx="1440160" cy="26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15"/>
            <p:cNvSpPr txBox="1">
              <a:spLocks noChangeArrowheads="1"/>
            </p:cNvSpPr>
            <p:nvPr/>
          </p:nvSpPr>
          <p:spPr bwMode="auto">
            <a:xfrm>
              <a:off x="491230" y="1754975"/>
              <a:ext cx="1056434" cy="360040"/>
            </a:xfrm>
            <a:prstGeom prst="rect">
              <a:avLst/>
            </a:prstGeom>
            <a:solidFill>
              <a:schemeClr val="bg1"/>
            </a:solidFill>
            <a:ln w="12700">
              <a:solidFill>
                <a:schemeClr val="tx1"/>
              </a:solidFill>
            </a:ln>
            <a:extLst/>
          </p:spPr>
          <p:txBody>
            <a:bodyPr wrap="none" lIns="36000" tIns="0" rIns="36000" bIns="0" anchor="ctr" anchorCtr="0">
              <a:no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b="1" dirty="0" smtClean="0">
                  <a:latin typeface="MS UI Gothic" panose="020B0600070205080204" pitchFamily="50" charset="-128"/>
                  <a:ea typeface="MS UI Gothic" panose="020B0600070205080204" pitchFamily="50" charset="-128"/>
                </a:rPr>
                <a:t>51355277</a:t>
              </a:r>
              <a:endParaRPr lang="en-US" altLang="ja-JP" b="1" dirty="0">
                <a:latin typeface="MS UI Gothic" panose="020B0600070205080204" pitchFamily="50" charset="-128"/>
                <a:ea typeface="MS UI Gothic" panose="020B0600070205080204" pitchFamily="50" charset="-128"/>
              </a:endParaRPr>
            </a:p>
          </p:txBody>
        </p:sp>
        <p:sp>
          <p:nvSpPr>
            <p:cNvPr id="4" name="円/楕円 3"/>
            <p:cNvSpPr/>
            <p:nvPr/>
          </p:nvSpPr>
          <p:spPr>
            <a:xfrm rot="2981322">
              <a:off x="1119740" y="1863307"/>
              <a:ext cx="673270" cy="1349429"/>
            </a:xfrm>
            <a:prstGeom prst="ellipse">
              <a:avLst/>
            </a:prstGeom>
            <a:solidFill>
              <a:srgbClr val="FFFF00">
                <a:alpha val="20000"/>
              </a:srgbClr>
            </a:solidFill>
            <a:ln w="22225" cap="rnd">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5133920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2"/>
          <a:stretch>
            <a:fillRect/>
          </a:stretch>
        </p:blipFill>
        <p:spPr>
          <a:xfrm>
            <a:off x="4788024" y="1844824"/>
            <a:ext cx="4104183" cy="1931868"/>
          </a:xfrm>
          <a:prstGeom prst="rect">
            <a:avLst/>
          </a:prstGeom>
        </p:spPr>
      </p:pic>
      <p:pic>
        <p:nvPicPr>
          <p:cNvPr id="2" name="図 1"/>
          <p:cNvPicPr>
            <a:picLocks noChangeAspect="1"/>
          </p:cNvPicPr>
          <p:nvPr/>
        </p:nvPicPr>
        <p:blipFill>
          <a:blip r:embed="rId3"/>
          <a:stretch>
            <a:fillRect/>
          </a:stretch>
        </p:blipFill>
        <p:spPr>
          <a:xfrm>
            <a:off x="397562" y="2286706"/>
            <a:ext cx="4130030" cy="1516581"/>
          </a:xfrm>
          <a:prstGeom prst="rect">
            <a:avLst/>
          </a:prstGeom>
        </p:spPr>
      </p:pic>
      <p:sp>
        <p:nvSpPr>
          <p:cNvPr id="4" name="コンテンツ プレースホルダー 2"/>
          <p:cNvSpPr txBox="1">
            <a:spLocks/>
          </p:cNvSpPr>
          <p:nvPr/>
        </p:nvSpPr>
        <p:spPr bwMode="auto">
          <a:xfrm>
            <a:off x="141288" y="620713"/>
            <a:ext cx="8751192" cy="27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spcBef>
                <a:spcPct val="20000"/>
              </a:spcBef>
              <a:buFont typeface="Arial" charset="0"/>
              <a:buNone/>
            </a:pPr>
            <a:r>
              <a:rPr lang="ja-JP" altLang="en-US" sz="1400" dirty="0" smtClean="0">
                <a:solidFill>
                  <a:prstClr val="black"/>
                </a:solidFill>
                <a:latin typeface="メイリオ" pitchFamily="50" charset="-128"/>
                <a:ea typeface="メイリオ" pitchFamily="50" charset="-128"/>
                <a:cs typeface="メイリオ" pitchFamily="50" charset="-128"/>
              </a:rPr>
              <a:t>■</a:t>
            </a:r>
            <a:r>
              <a:rPr lang="ja-JP" altLang="en-US" sz="1400" dirty="0">
                <a:solidFill>
                  <a:prstClr val="black"/>
                </a:solidFill>
                <a:latin typeface="メイリオ" pitchFamily="50" charset="-128"/>
                <a:ea typeface="メイリオ" pitchFamily="50" charset="-128"/>
                <a:cs typeface="メイリオ" pitchFamily="50" charset="-128"/>
              </a:rPr>
              <a:t>木材港</a:t>
            </a:r>
            <a:r>
              <a:rPr lang="ja-JP" altLang="en-US" sz="1400" dirty="0" smtClean="0">
                <a:solidFill>
                  <a:prstClr val="black"/>
                </a:solidFill>
                <a:latin typeface="メイリオ" pitchFamily="50" charset="-128"/>
                <a:ea typeface="メイリオ" pitchFamily="50" charset="-128"/>
                <a:cs typeface="メイリオ" pitchFamily="50" charset="-128"/>
              </a:rPr>
              <a:t>地区 防波堤</a:t>
            </a:r>
            <a:r>
              <a:rPr lang="en-US" altLang="ja-JP" sz="1400" dirty="0" smtClean="0">
                <a:solidFill>
                  <a:prstClr val="black"/>
                </a:solidFill>
                <a:latin typeface="メイリオ" pitchFamily="50" charset="-128"/>
                <a:ea typeface="メイリオ" pitchFamily="50" charset="-128"/>
                <a:cs typeface="メイリオ" pitchFamily="50" charset="-128"/>
              </a:rPr>
              <a:t>(No.6401</a:t>
            </a:r>
            <a:r>
              <a:rPr lang="en-US" altLang="ja-JP" sz="1400" dirty="0">
                <a:solidFill>
                  <a:prstClr val="black"/>
                </a:solidFill>
                <a:latin typeface="メイリオ" pitchFamily="50" charset="-128"/>
                <a:ea typeface="メイリオ" pitchFamily="50" charset="-128"/>
                <a:cs typeface="メイリオ" pitchFamily="50" charset="-128"/>
              </a:rPr>
              <a:t>)</a:t>
            </a:r>
            <a:r>
              <a:rPr lang="ja-JP" altLang="en-US" sz="1400" dirty="0" smtClean="0">
                <a:solidFill>
                  <a:prstClr val="black"/>
                </a:solidFill>
                <a:latin typeface="メイリオ" pitchFamily="50" charset="-128"/>
                <a:ea typeface="メイリオ" pitchFamily="50" charset="-128"/>
                <a:cs typeface="メイリオ" pitchFamily="50" charset="-128"/>
              </a:rPr>
              <a:t>の</a:t>
            </a:r>
            <a:r>
              <a:rPr lang="ja-JP" altLang="en-US" sz="1400" dirty="0">
                <a:solidFill>
                  <a:prstClr val="black"/>
                </a:solidFill>
                <a:latin typeface="メイリオ" pitchFamily="50" charset="-128"/>
                <a:ea typeface="メイリオ" pitchFamily="50" charset="-128"/>
                <a:cs typeface="メイリオ" pitchFamily="50" charset="-128"/>
              </a:rPr>
              <a:t>詳細検討（</a:t>
            </a:r>
            <a:r>
              <a:rPr lang="en-US" altLang="ja-JP" sz="1400" dirty="0">
                <a:solidFill>
                  <a:prstClr val="black"/>
                </a:solidFill>
                <a:latin typeface="メイリオ" pitchFamily="50" charset="-128"/>
                <a:ea typeface="メイリオ" pitchFamily="50" charset="-128"/>
                <a:cs typeface="メイリオ" pitchFamily="50" charset="-128"/>
              </a:rPr>
              <a:t>FLIP</a:t>
            </a:r>
            <a:r>
              <a:rPr lang="ja-JP" altLang="en-US" sz="1400" dirty="0">
                <a:solidFill>
                  <a:prstClr val="black"/>
                </a:solidFill>
                <a:latin typeface="メイリオ" pitchFamily="50" charset="-128"/>
                <a:ea typeface="メイリオ" pitchFamily="50" charset="-128"/>
                <a:cs typeface="メイリオ" pitchFamily="50" charset="-128"/>
              </a:rPr>
              <a:t>による耐震診断</a:t>
            </a:r>
            <a:r>
              <a:rPr lang="ja-JP" altLang="en-US" sz="1400" dirty="0" smtClean="0">
                <a:solidFill>
                  <a:prstClr val="black"/>
                </a:solidFill>
                <a:latin typeface="メイリオ" pitchFamily="50" charset="-128"/>
                <a:ea typeface="メイリオ" pitchFamily="50" charset="-128"/>
                <a:cs typeface="メイリオ" pitchFamily="50" charset="-128"/>
              </a:rPr>
              <a:t>）</a:t>
            </a:r>
            <a:endParaRPr lang="en-US" altLang="ja-JP" sz="14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defRPr/>
            </a:pPr>
            <a:r>
              <a:rPr lang="ja-JP" altLang="en-US" sz="1200" dirty="0">
                <a:solidFill>
                  <a:prstClr val="black"/>
                </a:solidFill>
                <a:latin typeface="メイリオ" pitchFamily="50" charset="-128"/>
                <a:ea typeface="メイリオ" pitchFamily="50" charset="-128"/>
                <a:cs typeface="メイリオ" pitchFamily="50" charset="-128"/>
              </a:rPr>
              <a:t>　南海トラフ巨大地震による地震動</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工学的基盤面</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➢阪南港</a:t>
            </a:r>
            <a:r>
              <a:rPr lang="zh-TW"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木材港地区</a:t>
            </a:r>
            <a:r>
              <a:rPr lang="zh-TW"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防波堤</a:t>
            </a:r>
            <a:endParaRPr lang="en-US" altLang="zh-TW"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M9</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地震動：</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No.51355277)</a:t>
            </a: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20000"/>
              </a:spcBef>
            </a:pP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＜加速度地</a:t>
            </a:r>
            <a:r>
              <a:rPr lang="ja-JP" altLang="en-US" sz="1200" dirty="0">
                <a:solidFill>
                  <a:prstClr val="black"/>
                </a:solidFill>
                <a:latin typeface="メイリオ" pitchFamily="50" charset="-128"/>
                <a:ea typeface="メイリオ" pitchFamily="50" charset="-128"/>
                <a:cs typeface="メイリオ" pitchFamily="50" charset="-128"/>
              </a:rPr>
              <a:t>震動</a:t>
            </a:r>
            <a:r>
              <a:rPr lang="ja-JP" altLang="en-US" sz="1200" dirty="0" smtClean="0">
                <a:solidFill>
                  <a:prstClr val="black"/>
                </a:solidFill>
                <a:latin typeface="メイリオ" pitchFamily="50" charset="-128"/>
                <a:ea typeface="メイリオ" pitchFamily="50" charset="-128"/>
                <a:cs typeface="メイリオ" pitchFamily="50" charset="-128"/>
              </a:rPr>
              <a:t>時系列図＞</a:t>
            </a: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＜照査断面＞</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pPr>
            <a:r>
              <a:rPr lang="ja-JP" altLang="en-US" sz="1200" dirty="0" smtClean="0">
                <a:solidFill>
                  <a:prstClr val="black"/>
                </a:solidFill>
                <a:latin typeface="メイリオ" pitchFamily="50" charset="-128"/>
                <a:ea typeface="メイリオ" pitchFamily="50" charset="-128"/>
                <a:cs typeface="メイリオ" pitchFamily="50" charset="-128"/>
              </a:rPr>
              <a:t>　</a:t>
            </a: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・最大</a:t>
            </a:r>
            <a:r>
              <a:rPr lang="ja-JP" altLang="en-US" sz="1200" dirty="0">
                <a:solidFill>
                  <a:prstClr val="black"/>
                </a:solidFill>
                <a:latin typeface="メイリオ" pitchFamily="50" charset="-128"/>
                <a:ea typeface="メイリオ" pitchFamily="50" charset="-128"/>
                <a:cs typeface="メイリオ" pitchFamily="50" charset="-128"/>
              </a:rPr>
              <a:t>加速度　</a:t>
            </a:r>
            <a:r>
              <a:rPr lang="en-US" altLang="ja-JP" sz="1200" dirty="0" smtClean="0">
                <a:solidFill>
                  <a:prstClr val="black"/>
                </a:solidFill>
                <a:latin typeface="メイリオ" pitchFamily="50" charset="-128"/>
                <a:ea typeface="メイリオ" pitchFamily="50" charset="-128"/>
                <a:cs typeface="メイリオ" pitchFamily="50" charset="-128"/>
              </a:rPr>
              <a:t>265.</a:t>
            </a:r>
            <a:r>
              <a:rPr lang="en-US" altLang="ja-JP" sz="1200" dirty="0">
                <a:solidFill>
                  <a:prstClr val="black"/>
                </a:solidFill>
                <a:latin typeface="メイリオ" pitchFamily="50" charset="-128"/>
                <a:ea typeface="メイリオ" pitchFamily="50" charset="-128"/>
                <a:cs typeface="メイリオ" pitchFamily="50" charset="-128"/>
              </a:rPr>
              <a:t>7</a:t>
            </a:r>
            <a:r>
              <a:rPr lang="ja-JP" altLang="en-US" sz="1200" dirty="0" smtClean="0">
                <a:solidFill>
                  <a:prstClr val="black"/>
                </a:solidFill>
                <a:latin typeface="メイリオ" pitchFamily="50" charset="-128"/>
                <a:ea typeface="メイリオ" pitchFamily="50" charset="-128"/>
                <a:cs typeface="メイリオ" pitchFamily="50" charset="-128"/>
              </a:rPr>
              <a:t>ｇａｌ</a:t>
            </a:r>
            <a:r>
              <a:rPr lang="ja-JP" altLang="en-US" sz="1200" dirty="0">
                <a:solidFill>
                  <a:prstClr val="black"/>
                </a:solidFill>
                <a:latin typeface="メイリオ" pitchFamily="50" charset="-128"/>
                <a:ea typeface="メイリオ" pitchFamily="50" charset="-128"/>
                <a:cs typeface="メイリオ" pitchFamily="50" charset="-128"/>
              </a:rPr>
              <a:t>（合成）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＜検討モデル＞</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　　　　　　　　　　　　　　　　　　　　　　　　　　　　　　　　　　　　　　　　　　・</a:t>
            </a:r>
            <a:r>
              <a:rPr lang="en-US" altLang="ja-JP" sz="1200" dirty="0" smtClean="0">
                <a:solidFill>
                  <a:prstClr val="black"/>
                </a:solidFill>
                <a:latin typeface="メイリオ" pitchFamily="50" charset="-128"/>
                <a:ea typeface="メイリオ" pitchFamily="50" charset="-128"/>
                <a:cs typeface="メイリオ" pitchFamily="50" charset="-128"/>
              </a:rPr>
              <a:t>FLIP</a:t>
            </a:r>
            <a:r>
              <a:rPr lang="ja-JP" altLang="en-US" sz="1200" dirty="0" smtClean="0">
                <a:solidFill>
                  <a:prstClr val="black"/>
                </a:solidFill>
                <a:latin typeface="メイリオ" pitchFamily="50" charset="-128"/>
                <a:ea typeface="メイリオ" pitchFamily="50" charset="-128"/>
                <a:cs typeface="メイリオ" pitchFamily="50" charset="-128"/>
              </a:rPr>
              <a:t>バージョン　：</a:t>
            </a:r>
            <a:r>
              <a:rPr lang="en-US" altLang="ja-JP" sz="1200" dirty="0" smtClean="0">
                <a:solidFill>
                  <a:prstClr val="black"/>
                </a:solidFill>
                <a:latin typeface="メイリオ" pitchFamily="50" charset="-128"/>
                <a:ea typeface="メイリオ" pitchFamily="50" charset="-128"/>
                <a:cs typeface="メイリオ" pitchFamily="50" charset="-128"/>
              </a:rPr>
              <a:t>7.2.3</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　　　　　　　　　　　　　　　　　　　　　　　　　　　　　　　　　　　　　　　　　　・液状化パラメータ：</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　　　　　　　　　　　　　　　　　　　　　　　　　　　　　　　　　　　　　　　　　　　　　　簡易設定法</a:t>
            </a:r>
            <a:r>
              <a:rPr lang="en-US" altLang="ja-JP" sz="1200" dirty="0" smtClean="0">
                <a:solidFill>
                  <a:prstClr val="black"/>
                </a:solidFill>
                <a:latin typeface="メイリオ" pitchFamily="50" charset="-128"/>
                <a:ea typeface="メイリオ" pitchFamily="50" charset="-128"/>
                <a:cs typeface="メイリオ" pitchFamily="50" charset="-128"/>
              </a:rPr>
              <a:t>(</a:t>
            </a:r>
            <a:r>
              <a:rPr lang="ja-JP" altLang="en-US" sz="1200" dirty="0" smtClean="0">
                <a:solidFill>
                  <a:prstClr val="black"/>
                </a:solidFill>
                <a:latin typeface="メイリオ" pitchFamily="50" charset="-128"/>
                <a:ea typeface="メイリオ" pitchFamily="50" charset="-128"/>
                <a:cs typeface="メイリオ" pitchFamily="50" charset="-128"/>
              </a:rPr>
              <a:t>再訂版</a:t>
            </a:r>
            <a:r>
              <a:rPr lang="en-US" altLang="ja-JP" sz="1200" dirty="0" smtClean="0">
                <a:solidFill>
                  <a:prstClr val="black"/>
                </a:solidFill>
                <a:latin typeface="メイリオ" pitchFamily="50" charset="-128"/>
                <a:ea typeface="メイリオ" pitchFamily="50" charset="-128"/>
                <a:cs typeface="メイリオ" pitchFamily="50" charset="-128"/>
              </a:rPr>
              <a:t>)</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p>
        </p:txBody>
      </p:sp>
      <p:sp>
        <p:nvSpPr>
          <p:cNvPr id="12"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36</a:t>
            </a:fld>
            <a:endParaRPr lang="en-US" altLang="ja-JP" dirty="0">
              <a:solidFill>
                <a:srgbClr val="898989"/>
              </a:solidFill>
            </a:endParaRPr>
          </a:p>
        </p:txBody>
      </p:sp>
      <p:pic>
        <p:nvPicPr>
          <p:cNvPr id="10" name="図 9"/>
          <p:cNvPicPr>
            <a:picLocks noChangeAspect="1"/>
          </p:cNvPicPr>
          <p:nvPr/>
        </p:nvPicPr>
        <p:blipFill>
          <a:blip r:embed="rId4"/>
          <a:stretch>
            <a:fillRect/>
          </a:stretch>
        </p:blipFill>
        <p:spPr>
          <a:xfrm>
            <a:off x="611560" y="4221088"/>
            <a:ext cx="5999979" cy="2340586"/>
          </a:xfrm>
          <a:prstGeom prst="rect">
            <a:avLst/>
          </a:prstGeom>
        </p:spPr>
      </p:pic>
      <p:sp>
        <p:nvSpPr>
          <p:cNvPr id="9" name="正方形/長方形 8"/>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17067806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07" r="8549" b="35771"/>
          <a:stretch/>
        </p:blipFill>
        <p:spPr bwMode="auto">
          <a:xfrm>
            <a:off x="4386839" y="2003332"/>
            <a:ext cx="4032000" cy="198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コンテンツ プレースホルダー 2"/>
          <p:cNvSpPr txBox="1">
            <a:spLocks/>
          </p:cNvSpPr>
          <p:nvPr/>
        </p:nvSpPr>
        <p:spPr bwMode="auto">
          <a:xfrm>
            <a:off x="141288" y="620713"/>
            <a:ext cx="875119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spcBef>
                <a:spcPct val="20000"/>
              </a:spcBef>
              <a:buFont typeface="Arial" charset="0"/>
              <a:buNone/>
            </a:pPr>
            <a:r>
              <a:rPr lang="ja-JP" altLang="en-US" sz="1400" dirty="0" smtClean="0">
                <a:solidFill>
                  <a:prstClr val="black"/>
                </a:solidFill>
                <a:latin typeface="メイリオ" pitchFamily="50" charset="-128"/>
                <a:ea typeface="メイリオ" pitchFamily="50" charset="-128"/>
                <a:cs typeface="メイリオ" pitchFamily="50" charset="-128"/>
              </a:rPr>
              <a:t>■</a:t>
            </a:r>
            <a:r>
              <a:rPr lang="ja-JP" altLang="en-US" sz="1400" dirty="0">
                <a:solidFill>
                  <a:prstClr val="black"/>
                </a:solidFill>
                <a:latin typeface="メイリオ" pitchFamily="50" charset="-128"/>
                <a:ea typeface="メイリオ" pitchFamily="50" charset="-128"/>
                <a:cs typeface="メイリオ" pitchFamily="50" charset="-128"/>
              </a:rPr>
              <a:t>木材港</a:t>
            </a:r>
            <a:r>
              <a:rPr lang="ja-JP" altLang="en-US" sz="1400" dirty="0" smtClean="0">
                <a:solidFill>
                  <a:prstClr val="black"/>
                </a:solidFill>
                <a:latin typeface="メイリオ" pitchFamily="50" charset="-128"/>
                <a:ea typeface="メイリオ" pitchFamily="50" charset="-128"/>
                <a:cs typeface="メイリオ" pitchFamily="50" charset="-128"/>
              </a:rPr>
              <a:t>地区 防波堤</a:t>
            </a:r>
            <a:r>
              <a:rPr lang="en-US" altLang="ja-JP" sz="1400" dirty="0" smtClean="0">
                <a:solidFill>
                  <a:prstClr val="black"/>
                </a:solidFill>
                <a:latin typeface="メイリオ" pitchFamily="50" charset="-128"/>
                <a:ea typeface="メイリオ" pitchFamily="50" charset="-128"/>
                <a:cs typeface="メイリオ" pitchFamily="50" charset="-128"/>
              </a:rPr>
              <a:t>(No.6401</a:t>
            </a:r>
            <a:r>
              <a:rPr lang="en-US" altLang="ja-JP" sz="1400" dirty="0">
                <a:solidFill>
                  <a:prstClr val="black"/>
                </a:solidFill>
                <a:latin typeface="メイリオ" pitchFamily="50" charset="-128"/>
                <a:ea typeface="メイリオ" pitchFamily="50" charset="-128"/>
                <a:cs typeface="メイリオ" pitchFamily="50" charset="-128"/>
              </a:rPr>
              <a:t>)</a:t>
            </a:r>
            <a:r>
              <a:rPr lang="ja-JP" altLang="en-US" sz="1400" dirty="0" smtClean="0">
                <a:solidFill>
                  <a:prstClr val="black"/>
                </a:solidFill>
                <a:latin typeface="メイリオ" pitchFamily="50" charset="-128"/>
                <a:ea typeface="メイリオ" pitchFamily="50" charset="-128"/>
                <a:cs typeface="メイリオ" pitchFamily="50" charset="-128"/>
              </a:rPr>
              <a:t>の</a:t>
            </a:r>
            <a:r>
              <a:rPr lang="ja-JP" altLang="en-US" sz="1400" dirty="0">
                <a:solidFill>
                  <a:prstClr val="black"/>
                </a:solidFill>
                <a:latin typeface="メイリオ" pitchFamily="50" charset="-128"/>
                <a:ea typeface="メイリオ" pitchFamily="50" charset="-128"/>
                <a:cs typeface="メイリオ" pitchFamily="50" charset="-128"/>
              </a:rPr>
              <a:t>詳細検討（</a:t>
            </a:r>
            <a:r>
              <a:rPr lang="en-US" altLang="ja-JP" sz="1400" dirty="0">
                <a:solidFill>
                  <a:prstClr val="black"/>
                </a:solidFill>
                <a:latin typeface="メイリオ" pitchFamily="50" charset="-128"/>
                <a:ea typeface="メイリオ" pitchFamily="50" charset="-128"/>
                <a:cs typeface="メイリオ" pitchFamily="50" charset="-128"/>
              </a:rPr>
              <a:t>FLIP</a:t>
            </a:r>
            <a:r>
              <a:rPr lang="ja-JP" altLang="en-US" sz="1400" dirty="0">
                <a:solidFill>
                  <a:prstClr val="black"/>
                </a:solidFill>
                <a:latin typeface="メイリオ" pitchFamily="50" charset="-128"/>
                <a:ea typeface="メイリオ" pitchFamily="50" charset="-128"/>
                <a:cs typeface="メイリオ" pitchFamily="50" charset="-128"/>
              </a:rPr>
              <a:t>による耐震診断</a:t>
            </a:r>
            <a:r>
              <a:rPr lang="ja-JP" altLang="en-US" sz="1400" dirty="0" smtClean="0">
                <a:solidFill>
                  <a:prstClr val="black"/>
                </a:solidFill>
                <a:latin typeface="メイリオ" pitchFamily="50" charset="-128"/>
                <a:ea typeface="メイリオ" pitchFamily="50" charset="-128"/>
                <a:cs typeface="メイリオ" pitchFamily="50" charset="-128"/>
              </a:rPr>
              <a:t>）結果</a:t>
            </a:r>
            <a:endParaRPr lang="en-US" altLang="ja-JP" sz="1400" dirty="0">
              <a:solidFill>
                <a:prstClr val="black"/>
              </a:solidFill>
              <a:latin typeface="メイリオ" pitchFamily="50" charset="-128"/>
              <a:ea typeface="メイリオ" pitchFamily="50" charset="-128"/>
              <a:cs typeface="メイリオ" pitchFamily="50" charset="-128"/>
            </a:endParaRPr>
          </a:p>
          <a:p>
            <a:pPr>
              <a:defRPr/>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b="1" dirty="0" smtClean="0">
                <a:solidFill>
                  <a:srgbClr val="FF0000"/>
                </a:solidFill>
                <a:latin typeface="メイリオ" pitchFamily="50" charset="-128"/>
                <a:ea typeface="メイリオ" pitchFamily="50" charset="-128"/>
                <a:cs typeface="メイリオ" pitchFamily="50" charset="-128"/>
              </a:rPr>
              <a:t>　　　　　　　　　　　　</a:t>
            </a:r>
            <a:endParaRPr lang="en-US" altLang="ja-JP" sz="1200" b="1" dirty="0" smtClean="0">
              <a:solidFill>
                <a:srgbClr val="FF0000"/>
              </a:solidFill>
              <a:latin typeface="メイリオ" pitchFamily="50" charset="-128"/>
              <a:ea typeface="メイリオ" pitchFamily="50" charset="-128"/>
              <a:cs typeface="メイリオ" pitchFamily="50" charset="-128"/>
            </a:endParaRPr>
          </a:p>
          <a:p>
            <a:pPr>
              <a:spcBef>
                <a:spcPct val="20000"/>
              </a:spcBef>
            </a:pPr>
            <a:r>
              <a:rPr lang="ja-JP" altLang="en-US" sz="1200" dirty="0" smtClean="0">
                <a:solidFill>
                  <a:prstClr val="black"/>
                </a:solidFill>
                <a:latin typeface="メイリオ" pitchFamily="50" charset="-128"/>
                <a:ea typeface="メイリオ" pitchFamily="50" charset="-128"/>
                <a:cs typeface="メイリオ" pitchFamily="50" charset="-128"/>
              </a:rPr>
              <a:t> ○残留変形図　　　　　　　　　　　　　　　　　　　　　　○過剰間隙水圧図</a:t>
            </a: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pPr>
            <a:endParaRPr lang="en-US" altLang="ja-JP" sz="1200" b="1" dirty="0">
              <a:solidFill>
                <a:srgbClr val="FF0000"/>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pPr>
            <a:r>
              <a:rPr lang="ja-JP" altLang="en-US" sz="1200" dirty="0">
                <a:solidFill>
                  <a:srgbClr val="FF0000"/>
                </a:solidFill>
                <a:latin typeface="メイリオ" pitchFamily="50" charset="-128"/>
                <a:ea typeface="メイリオ" pitchFamily="50" charset="-128"/>
                <a:cs typeface="メイリオ" pitchFamily="50" charset="-128"/>
              </a:rPr>
              <a:t>　</a:t>
            </a:r>
            <a:r>
              <a:rPr lang="ja-JP" altLang="en-US" sz="1200" dirty="0">
                <a:solidFill>
                  <a:prstClr val="black"/>
                </a:solidFill>
                <a:latin typeface="メイリオ" pitchFamily="50" charset="-128"/>
                <a:ea typeface="メイリオ" pitchFamily="50" charset="-128"/>
                <a:cs typeface="メイリオ" pitchFamily="50" charset="-128"/>
              </a:rPr>
              <a:t>　　　　　　　　</a:t>
            </a:r>
            <a:endParaRPr lang="en-US" altLang="ja-JP" sz="1200" b="1" dirty="0">
              <a:solidFill>
                <a:srgbClr val="FF0000"/>
              </a:solidFill>
              <a:latin typeface="メイリオ" pitchFamily="50" charset="-128"/>
              <a:ea typeface="メイリオ" pitchFamily="50" charset="-128"/>
              <a:cs typeface="メイリオ" pitchFamily="50" charset="-128"/>
            </a:endParaRPr>
          </a:p>
          <a:p>
            <a:pPr>
              <a:spcBef>
                <a:spcPct val="20000"/>
              </a:spcBef>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p>
        </p:txBody>
      </p:sp>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37</a:t>
            </a:fld>
            <a:endParaRPr lang="en-US" altLang="ja-JP" dirty="0">
              <a:solidFill>
                <a:srgbClr val="898989"/>
              </a:solidFill>
            </a:endParaRPr>
          </a:p>
        </p:txBody>
      </p:sp>
      <p:sp>
        <p:nvSpPr>
          <p:cNvPr id="18" name="テキスト ボックス 17"/>
          <p:cNvSpPr txBox="1"/>
          <p:nvPr/>
        </p:nvSpPr>
        <p:spPr>
          <a:xfrm>
            <a:off x="229219" y="939383"/>
            <a:ext cx="3789032" cy="257369"/>
          </a:xfrm>
          <a:prstGeom prst="rect">
            <a:avLst/>
          </a:prstGeom>
          <a:noFill/>
          <a:ln w="6350">
            <a:noFill/>
          </a:ln>
        </p:spPr>
        <p:txBody>
          <a:bodyPr wrap="none" lIns="72000" tIns="36000" rIns="72000" bIns="36000" rtlCol="0" anchor="ctr" anchorCtr="0">
            <a:spAutoFit/>
          </a:bodyPr>
          <a:lstStyle/>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○水平残留変位　護岸天端・・・・・・</a:t>
            </a:r>
            <a:r>
              <a:rPr lang="ja-JP" altLang="en-US" sz="1200" b="1" dirty="0" smtClean="0">
                <a:solidFill>
                  <a:srgbClr val="FF0000"/>
                </a:solidFill>
                <a:latin typeface="メイリオ" pitchFamily="50" charset="-128"/>
                <a:ea typeface="メイリオ" pitchFamily="50" charset="-128"/>
                <a:cs typeface="メイリオ" pitchFamily="50" charset="-128"/>
              </a:rPr>
              <a:t>－０．０</a:t>
            </a:r>
            <a:r>
              <a:rPr lang="en-US" altLang="ja-JP" sz="1200" b="1" dirty="0" smtClean="0">
                <a:solidFill>
                  <a:srgbClr val="FF0000"/>
                </a:solidFill>
                <a:latin typeface="メイリオ" pitchFamily="50" charset="-128"/>
                <a:ea typeface="メイリオ" pitchFamily="50" charset="-128"/>
                <a:cs typeface="メイリオ" pitchFamily="50" charset="-128"/>
              </a:rPr>
              <a:t>3</a:t>
            </a:r>
            <a:r>
              <a:rPr lang="ja-JP" altLang="en-US" sz="1200" b="1" dirty="0" err="1" smtClean="0">
                <a:solidFill>
                  <a:srgbClr val="FF0000"/>
                </a:solidFill>
                <a:latin typeface="メイリオ" pitchFamily="50" charset="-128"/>
                <a:ea typeface="メイリオ" pitchFamily="50" charset="-128"/>
                <a:cs typeface="メイリオ" pitchFamily="50" charset="-128"/>
              </a:rPr>
              <a:t>ｍ</a:t>
            </a:r>
            <a:endParaRPr lang="en-US" altLang="ja-JP" sz="1200" b="1" dirty="0" smtClean="0">
              <a:solidFill>
                <a:srgbClr val="FF0000"/>
              </a:solidFill>
              <a:latin typeface="メイリオ" pitchFamily="50" charset="-128"/>
              <a:ea typeface="メイリオ" pitchFamily="50" charset="-128"/>
              <a:cs typeface="メイリオ" pitchFamily="50" charset="-128"/>
            </a:endParaRPr>
          </a:p>
        </p:txBody>
      </p:sp>
      <p:sp>
        <p:nvSpPr>
          <p:cNvPr id="19" name="テキスト ボックス 18"/>
          <p:cNvSpPr txBox="1"/>
          <p:nvPr/>
        </p:nvSpPr>
        <p:spPr>
          <a:xfrm>
            <a:off x="4427984" y="939383"/>
            <a:ext cx="3838725" cy="257369"/>
          </a:xfrm>
          <a:prstGeom prst="rect">
            <a:avLst/>
          </a:prstGeom>
          <a:noFill/>
          <a:ln w="6350">
            <a:noFill/>
          </a:ln>
        </p:spPr>
        <p:txBody>
          <a:bodyPr wrap="none" lIns="72000" tIns="36000" rIns="72000" bIns="36000" rtlCol="0" anchor="ctr" anchorCtr="0">
            <a:spAutoFit/>
          </a:bodyPr>
          <a:lstStyle/>
          <a:p>
            <a:pPr>
              <a:spcBef>
                <a:spcPct val="20000"/>
              </a:spcBef>
              <a:buFont typeface="Arial" charset="0"/>
              <a:buNone/>
            </a:pPr>
            <a:r>
              <a:rPr lang="ja-JP" altLang="en-US" sz="1200" b="1" dirty="0" smtClean="0">
                <a:solidFill>
                  <a:prstClr val="black"/>
                </a:solidFill>
                <a:latin typeface="メイリオ" pitchFamily="50" charset="-128"/>
                <a:ea typeface="メイリオ" pitchFamily="50" charset="-128"/>
                <a:cs typeface="メイリオ" pitchFamily="50" charset="-128"/>
              </a:rPr>
              <a:t>○</a:t>
            </a:r>
            <a:r>
              <a:rPr lang="ja-JP" altLang="en-US" sz="1200" dirty="0" smtClean="0">
                <a:solidFill>
                  <a:prstClr val="black"/>
                </a:solidFill>
                <a:latin typeface="メイリオ" pitchFamily="50" charset="-128"/>
                <a:ea typeface="メイリオ" pitchFamily="50" charset="-128"/>
                <a:cs typeface="メイリオ" pitchFamily="50" charset="-128"/>
              </a:rPr>
              <a:t>護岸の沈下量　護岸天端・・・・・・　</a:t>
            </a:r>
            <a:r>
              <a:rPr lang="ja-JP" altLang="en-US" sz="1200" b="1" dirty="0" smtClean="0">
                <a:solidFill>
                  <a:srgbClr val="FF0000"/>
                </a:solidFill>
                <a:latin typeface="メイリオ" pitchFamily="50" charset="-128"/>
                <a:ea typeface="メイリオ" pitchFamily="50" charset="-128"/>
                <a:cs typeface="メイリオ" pitchFamily="50" charset="-128"/>
              </a:rPr>
              <a:t>０．</a:t>
            </a:r>
            <a:r>
              <a:rPr lang="ja-JP" altLang="en-US" sz="1200" b="1" dirty="0">
                <a:solidFill>
                  <a:srgbClr val="FF0000"/>
                </a:solidFill>
                <a:latin typeface="メイリオ" pitchFamily="50" charset="-128"/>
                <a:ea typeface="メイリオ" pitchFamily="50" charset="-128"/>
                <a:cs typeface="メイリオ" pitchFamily="50" charset="-128"/>
              </a:rPr>
              <a:t>６２</a:t>
            </a:r>
            <a:r>
              <a:rPr lang="ja-JP" altLang="en-US" sz="1200" b="1" dirty="0" smtClean="0">
                <a:solidFill>
                  <a:srgbClr val="FF0000"/>
                </a:solidFill>
                <a:latin typeface="メイリオ" pitchFamily="50" charset="-128"/>
                <a:ea typeface="メイリオ" pitchFamily="50" charset="-128"/>
                <a:cs typeface="メイリオ" pitchFamily="50" charset="-128"/>
              </a:rPr>
              <a:t>ｍ</a:t>
            </a:r>
          </a:p>
        </p:txBody>
      </p:sp>
      <p:pic>
        <p:nvPicPr>
          <p:cNvPr id="5" name="図 4"/>
          <p:cNvPicPr>
            <a:picLocks noChangeAspect="1"/>
          </p:cNvPicPr>
          <p:nvPr/>
        </p:nvPicPr>
        <p:blipFill>
          <a:blip r:embed="rId3"/>
          <a:stretch>
            <a:fillRect/>
          </a:stretch>
        </p:blipFill>
        <p:spPr>
          <a:xfrm>
            <a:off x="1121767" y="4191858"/>
            <a:ext cx="6732766" cy="1469390"/>
          </a:xfrm>
          <a:prstGeom prst="rect">
            <a:avLst/>
          </a:prstGeom>
        </p:spPr>
      </p:pic>
      <p:sp>
        <p:nvSpPr>
          <p:cNvPr id="15" name="フローチャート: 処理 14"/>
          <p:cNvSpPr/>
          <p:nvPr/>
        </p:nvSpPr>
        <p:spPr>
          <a:xfrm>
            <a:off x="1602744" y="1484784"/>
            <a:ext cx="1296144" cy="518548"/>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護岸天端</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水平変位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-0.0</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m</a:t>
            </a: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鉛直</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変位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0.62m</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 name="直線コネクタ 13"/>
          <p:cNvCxnSpPr/>
          <p:nvPr/>
        </p:nvCxnSpPr>
        <p:spPr>
          <a:xfrm flipV="1">
            <a:off x="2139121" y="2003332"/>
            <a:ext cx="0" cy="645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rotWithShape="1">
          <a:blip r:embed="rId4"/>
          <a:srcRect b="1478"/>
          <a:stretch/>
        </p:blipFill>
        <p:spPr>
          <a:xfrm>
            <a:off x="323528" y="2067836"/>
            <a:ext cx="4031820" cy="1916390"/>
          </a:xfrm>
          <a:prstGeom prst="rect">
            <a:avLst/>
          </a:prstGeom>
        </p:spPr>
      </p:pic>
      <p:pic>
        <p:nvPicPr>
          <p:cNvPr id="17" name="図 16"/>
          <p:cNvPicPr>
            <a:picLocks noChangeAspect="1"/>
          </p:cNvPicPr>
          <p:nvPr/>
        </p:nvPicPr>
        <p:blipFill>
          <a:blip r:embed="rId5"/>
          <a:stretch>
            <a:fillRect/>
          </a:stretch>
        </p:blipFill>
        <p:spPr>
          <a:xfrm>
            <a:off x="8418839" y="2640168"/>
            <a:ext cx="552960" cy="1344057"/>
          </a:xfrm>
          <a:prstGeom prst="rect">
            <a:avLst/>
          </a:prstGeom>
        </p:spPr>
      </p:pic>
      <p:sp>
        <p:nvSpPr>
          <p:cNvPr id="20" name="フローチャート: 処理 19"/>
          <p:cNvSpPr/>
          <p:nvPr/>
        </p:nvSpPr>
        <p:spPr>
          <a:xfrm>
            <a:off x="323528" y="2064212"/>
            <a:ext cx="611312" cy="197934"/>
          </a:xfrm>
          <a:prstGeom prst="flowChartProcess">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0" rtlCol="0" anchor="ctr">
            <a:spAutoFit/>
          </a:bodyP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（海側）</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フローチャート: 処理 20"/>
          <p:cNvSpPr/>
          <p:nvPr/>
        </p:nvSpPr>
        <p:spPr>
          <a:xfrm>
            <a:off x="3744079" y="2060848"/>
            <a:ext cx="611312" cy="197934"/>
          </a:xfrm>
          <a:prstGeom prst="flowChartProcess">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0" rtlCol="0" anchor="ctr">
            <a:spAutoFit/>
          </a:bodyP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（陸側）</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フローチャート: 処理 21"/>
          <p:cNvSpPr/>
          <p:nvPr/>
        </p:nvSpPr>
        <p:spPr>
          <a:xfrm>
            <a:off x="4529837" y="2064212"/>
            <a:ext cx="611312" cy="197934"/>
          </a:xfrm>
          <a:prstGeom prst="flowChartProcess">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0" rtlCol="0" anchor="ctr">
            <a:spAutoFit/>
          </a:bodyP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（海側）</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フローチャート: 処理 22"/>
          <p:cNvSpPr/>
          <p:nvPr/>
        </p:nvSpPr>
        <p:spPr>
          <a:xfrm>
            <a:off x="7648575" y="2060848"/>
            <a:ext cx="611312" cy="197934"/>
          </a:xfrm>
          <a:prstGeom prst="flowChartProcess">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0" rtlCol="0" anchor="ctr">
            <a:spAutoFit/>
          </a:bodyP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（陸側）</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10163824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38</a:t>
            </a:fld>
            <a:endParaRPr lang="en-US" altLang="ja-JP" dirty="0">
              <a:solidFill>
                <a:srgbClr val="898989"/>
              </a:solidFill>
            </a:endParaRPr>
          </a:p>
        </p:txBody>
      </p:sp>
      <p:pic>
        <p:nvPicPr>
          <p:cNvPr id="3" name="図 2"/>
          <p:cNvPicPr>
            <a:picLocks noChangeAspect="1"/>
          </p:cNvPicPr>
          <p:nvPr/>
        </p:nvPicPr>
        <p:blipFill>
          <a:blip r:embed="rId2"/>
          <a:stretch>
            <a:fillRect/>
          </a:stretch>
        </p:blipFill>
        <p:spPr>
          <a:xfrm>
            <a:off x="5447381" y="1793092"/>
            <a:ext cx="3589115" cy="2403872"/>
          </a:xfrm>
          <a:prstGeom prst="rect">
            <a:avLst/>
          </a:prstGeom>
        </p:spPr>
      </p:pic>
      <p:pic>
        <p:nvPicPr>
          <p:cNvPr id="5" name="図 4"/>
          <p:cNvPicPr>
            <a:picLocks noChangeAspect="1"/>
          </p:cNvPicPr>
          <p:nvPr/>
        </p:nvPicPr>
        <p:blipFill>
          <a:blip r:embed="rId3"/>
          <a:stretch>
            <a:fillRect/>
          </a:stretch>
        </p:blipFill>
        <p:spPr>
          <a:xfrm>
            <a:off x="467544" y="2268715"/>
            <a:ext cx="4101597" cy="1520325"/>
          </a:xfrm>
          <a:prstGeom prst="rect">
            <a:avLst/>
          </a:prstGeom>
        </p:spPr>
      </p:pic>
      <p:pic>
        <p:nvPicPr>
          <p:cNvPr id="11" name="図 10"/>
          <p:cNvPicPr>
            <a:picLocks noChangeAspect="1"/>
          </p:cNvPicPr>
          <p:nvPr/>
        </p:nvPicPr>
        <p:blipFill>
          <a:blip r:embed="rId4"/>
          <a:stretch>
            <a:fillRect/>
          </a:stretch>
        </p:blipFill>
        <p:spPr>
          <a:xfrm>
            <a:off x="560784" y="4005064"/>
            <a:ext cx="5739408" cy="2532397"/>
          </a:xfrm>
          <a:prstGeom prst="rect">
            <a:avLst/>
          </a:prstGeom>
        </p:spPr>
      </p:pic>
      <p:sp>
        <p:nvSpPr>
          <p:cNvPr id="4" name="コンテンツ プレースホルダー 2"/>
          <p:cNvSpPr txBox="1">
            <a:spLocks/>
          </p:cNvSpPr>
          <p:nvPr/>
        </p:nvSpPr>
        <p:spPr bwMode="auto">
          <a:xfrm>
            <a:off x="141288" y="620713"/>
            <a:ext cx="8751192" cy="26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spcBef>
                <a:spcPct val="20000"/>
              </a:spcBef>
              <a:buFont typeface="Arial" charset="0"/>
              <a:buNone/>
            </a:pPr>
            <a:r>
              <a:rPr lang="ja-JP" altLang="en-US" sz="1400" dirty="0" smtClean="0">
                <a:solidFill>
                  <a:prstClr val="black"/>
                </a:solidFill>
                <a:latin typeface="メイリオ" pitchFamily="50" charset="-128"/>
                <a:ea typeface="メイリオ" pitchFamily="50" charset="-128"/>
                <a:cs typeface="メイリオ" pitchFamily="50" charset="-128"/>
              </a:rPr>
              <a:t>■阪南</a:t>
            </a:r>
            <a:r>
              <a:rPr lang="en-US" altLang="ja-JP" sz="1400" dirty="0" smtClean="0">
                <a:solidFill>
                  <a:prstClr val="black"/>
                </a:solidFill>
                <a:latin typeface="メイリオ" pitchFamily="50" charset="-128"/>
                <a:ea typeface="メイリオ" pitchFamily="50" charset="-128"/>
                <a:cs typeface="メイリオ" pitchFamily="50" charset="-128"/>
              </a:rPr>
              <a:t>2</a:t>
            </a:r>
            <a:r>
              <a:rPr lang="ja-JP" altLang="en-US" sz="1400" dirty="0" smtClean="0">
                <a:solidFill>
                  <a:prstClr val="black"/>
                </a:solidFill>
                <a:latin typeface="メイリオ" pitchFamily="50" charset="-128"/>
                <a:ea typeface="メイリオ" pitchFamily="50" charset="-128"/>
                <a:cs typeface="メイリオ" pitchFamily="50" charset="-128"/>
              </a:rPr>
              <a:t>区 防波堤</a:t>
            </a:r>
            <a:r>
              <a:rPr lang="en-US" altLang="ja-JP" sz="1400" dirty="0">
                <a:solidFill>
                  <a:prstClr val="black"/>
                </a:solidFill>
                <a:latin typeface="メイリオ" pitchFamily="50" charset="-128"/>
                <a:ea typeface="メイリオ" pitchFamily="50" charset="-128"/>
                <a:cs typeface="メイリオ" pitchFamily="50" charset="-128"/>
              </a:rPr>
              <a:t>(</a:t>
            </a:r>
            <a:r>
              <a:rPr lang="en-US" altLang="ja-JP" sz="1400" dirty="0" smtClean="0">
                <a:solidFill>
                  <a:prstClr val="black"/>
                </a:solidFill>
                <a:latin typeface="メイリオ" pitchFamily="50" charset="-128"/>
                <a:ea typeface="メイリオ" pitchFamily="50" charset="-128"/>
                <a:cs typeface="メイリオ" pitchFamily="50" charset="-128"/>
              </a:rPr>
              <a:t>No.6503</a:t>
            </a:r>
            <a:r>
              <a:rPr lang="en-US" altLang="ja-JP" sz="1400" dirty="0">
                <a:solidFill>
                  <a:prstClr val="black"/>
                </a:solidFill>
                <a:latin typeface="メイリオ" pitchFamily="50" charset="-128"/>
                <a:ea typeface="メイリオ" pitchFamily="50" charset="-128"/>
                <a:cs typeface="メイリオ" pitchFamily="50" charset="-128"/>
              </a:rPr>
              <a:t>)</a:t>
            </a:r>
            <a:r>
              <a:rPr lang="ja-JP" altLang="en-US" sz="1400" dirty="0" smtClean="0">
                <a:solidFill>
                  <a:prstClr val="black"/>
                </a:solidFill>
                <a:latin typeface="メイリオ" pitchFamily="50" charset="-128"/>
                <a:ea typeface="メイリオ" pitchFamily="50" charset="-128"/>
                <a:cs typeface="メイリオ" pitchFamily="50" charset="-128"/>
              </a:rPr>
              <a:t>の</a:t>
            </a:r>
            <a:r>
              <a:rPr lang="ja-JP" altLang="en-US" sz="1400" dirty="0">
                <a:solidFill>
                  <a:prstClr val="black"/>
                </a:solidFill>
                <a:latin typeface="メイリオ" pitchFamily="50" charset="-128"/>
                <a:ea typeface="メイリオ" pitchFamily="50" charset="-128"/>
                <a:cs typeface="メイリオ" pitchFamily="50" charset="-128"/>
              </a:rPr>
              <a:t>詳細検討（</a:t>
            </a:r>
            <a:r>
              <a:rPr lang="en-US" altLang="ja-JP" sz="1400" dirty="0">
                <a:solidFill>
                  <a:prstClr val="black"/>
                </a:solidFill>
                <a:latin typeface="メイリオ" pitchFamily="50" charset="-128"/>
                <a:ea typeface="メイリオ" pitchFamily="50" charset="-128"/>
                <a:cs typeface="メイリオ" pitchFamily="50" charset="-128"/>
              </a:rPr>
              <a:t>FLIP</a:t>
            </a:r>
            <a:r>
              <a:rPr lang="ja-JP" altLang="en-US" sz="1400" dirty="0">
                <a:solidFill>
                  <a:prstClr val="black"/>
                </a:solidFill>
                <a:latin typeface="メイリオ" pitchFamily="50" charset="-128"/>
                <a:ea typeface="メイリオ" pitchFamily="50" charset="-128"/>
                <a:cs typeface="メイリオ" pitchFamily="50" charset="-128"/>
              </a:rPr>
              <a:t>による耐震診断</a:t>
            </a:r>
            <a:r>
              <a:rPr lang="ja-JP" altLang="en-US" sz="1400" dirty="0" smtClean="0">
                <a:solidFill>
                  <a:prstClr val="black"/>
                </a:solidFill>
                <a:latin typeface="メイリオ" pitchFamily="50" charset="-128"/>
                <a:ea typeface="メイリオ" pitchFamily="50" charset="-128"/>
                <a:cs typeface="メイリオ" pitchFamily="50" charset="-128"/>
              </a:rPr>
              <a:t>）</a:t>
            </a:r>
            <a:endParaRPr lang="en-US" altLang="ja-JP" sz="14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defRPr/>
            </a:pPr>
            <a:r>
              <a:rPr lang="ja-JP" altLang="en-US" sz="1200" dirty="0">
                <a:solidFill>
                  <a:prstClr val="black"/>
                </a:solidFill>
                <a:latin typeface="メイリオ" pitchFamily="50" charset="-128"/>
                <a:ea typeface="メイリオ" pitchFamily="50" charset="-128"/>
                <a:cs typeface="メイリオ" pitchFamily="50" charset="-128"/>
              </a:rPr>
              <a:t>　南海トラフ巨大地震による地震動</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工学的基盤面</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➢阪南港</a:t>
            </a:r>
            <a:r>
              <a:rPr lang="zh-TW"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阪南</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区</a:t>
            </a:r>
            <a:r>
              <a:rPr lang="zh-TW"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防波堤</a:t>
            </a:r>
            <a:endParaRPr lang="en-US" altLang="zh-TW"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M9</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地震動：</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No51355277)</a:t>
            </a: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20000"/>
              </a:spcBef>
            </a:pP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加速度地</a:t>
            </a:r>
            <a:r>
              <a:rPr lang="ja-JP" altLang="en-US" sz="1200" dirty="0">
                <a:solidFill>
                  <a:prstClr val="black"/>
                </a:solidFill>
                <a:latin typeface="メイリオ" pitchFamily="50" charset="-128"/>
                <a:ea typeface="メイリオ" pitchFamily="50" charset="-128"/>
                <a:cs typeface="メイリオ" pitchFamily="50" charset="-128"/>
              </a:rPr>
              <a:t>震動</a:t>
            </a:r>
            <a:r>
              <a:rPr lang="ja-JP" altLang="en-US" sz="1200" dirty="0" smtClean="0">
                <a:solidFill>
                  <a:prstClr val="black"/>
                </a:solidFill>
                <a:latin typeface="メイリオ" pitchFamily="50" charset="-128"/>
                <a:ea typeface="メイリオ" pitchFamily="50" charset="-128"/>
                <a:cs typeface="メイリオ" pitchFamily="50" charset="-128"/>
              </a:rPr>
              <a:t>時系列図＞</a:t>
            </a: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＜照査断面＞</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pP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・最大</a:t>
            </a:r>
            <a:r>
              <a:rPr lang="ja-JP" altLang="en-US" sz="1200" dirty="0">
                <a:solidFill>
                  <a:prstClr val="black"/>
                </a:solidFill>
                <a:latin typeface="メイリオ" pitchFamily="50" charset="-128"/>
                <a:ea typeface="メイリオ" pitchFamily="50" charset="-128"/>
                <a:cs typeface="メイリオ" pitchFamily="50" charset="-128"/>
              </a:rPr>
              <a:t>加速度　</a:t>
            </a:r>
            <a:r>
              <a:rPr lang="en-US" altLang="ja-JP" sz="1200" dirty="0" smtClean="0">
                <a:solidFill>
                  <a:prstClr val="black"/>
                </a:solidFill>
                <a:latin typeface="メイリオ" pitchFamily="50" charset="-128"/>
                <a:ea typeface="メイリオ" pitchFamily="50" charset="-128"/>
                <a:cs typeface="メイリオ" pitchFamily="50" charset="-128"/>
              </a:rPr>
              <a:t>353.</a:t>
            </a:r>
            <a:r>
              <a:rPr lang="en-US" altLang="ja-JP" sz="1200" dirty="0">
                <a:solidFill>
                  <a:prstClr val="black"/>
                </a:solidFill>
                <a:latin typeface="メイリオ" pitchFamily="50" charset="-128"/>
                <a:ea typeface="メイリオ" pitchFamily="50" charset="-128"/>
                <a:cs typeface="メイリオ" pitchFamily="50" charset="-128"/>
              </a:rPr>
              <a:t>4</a:t>
            </a:r>
            <a:r>
              <a:rPr lang="ja-JP" altLang="en-US" sz="1200" dirty="0" smtClean="0">
                <a:solidFill>
                  <a:prstClr val="black"/>
                </a:solidFill>
                <a:latin typeface="メイリオ" pitchFamily="50" charset="-128"/>
                <a:ea typeface="メイリオ" pitchFamily="50" charset="-128"/>
                <a:cs typeface="メイリオ" pitchFamily="50" charset="-128"/>
              </a:rPr>
              <a:t>ｇａｌ</a:t>
            </a:r>
            <a:r>
              <a:rPr lang="ja-JP" altLang="en-US" sz="1200" dirty="0">
                <a:solidFill>
                  <a:prstClr val="black"/>
                </a:solidFill>
                <a:latin typeface="メイリオ" pitchFamily="50" charset="-128"/>
                <a:ea typeface="メイリオ" pitchFamily="50" charset="-128"/>
                <a:cs typeface="メイリオ" pitchFamily="50" charset="-128"/>
              </a:rPr>
              <a:t>（合成）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6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　＜検討モデル＞</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r>
              <a:rPr lang="ja-JP" altLang="en-US" sz="1200" dirty="0" smtClean="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　　　　　　　　　　　　　　　　　　　　　　　　　　　　　　　　　　　　　　　　　　・</a:t>
            </a:r>
            <a:r>
              <a:rPr lang="en-US" altLang="ja-JP" sz="1200" dirty="0" smtClean="0">
                <a:solidFill>
                  <a:prstClr val="black"/>
                </a:solidFill>
                <a:latin typeface="メイリオ" pitchFamily="50" charset="-128"/>
                <a:ea typeface="メイリオ" pitchFamily="50" charset="-128"/>
                <a:cs typeface="メイリオ" pitchFamily="50" charset="-128"/>
              </a:rPr>
              <a:t>FLIP</a:t>
            </a:r>
            <a:r>
              <a:rPr lang="ja-JP" altLang="en-US" sz="1200" dirty="0" smtClean="0">
                <a:solidFill>
                  <a:prstClr val="black"/>
                </a:solidFill>
                <a:latin typeface="メイリオ" pitchFamily="50" charset="-128"/>
                <a:ea typeface="メイリオ" pitchFamily="50" charset="-128"/>
                <a:cs typeface="メイリオ" pitchFamily="50" charset="-128"/>
              </a:rPr>
              <a:t>バージョン　：</a:t>
            </a:r>
            <a:r>
              <a:rPr lang="en-US" altLang="ja-JP" sz="1200" dirty="0" smtClean="0">
                <a:solidFill>
                  <a:prstClr val="black"/>
                </a:solidFill>
                <a:latin typeface="メイリオ" pitchFamily="50" charset="-128"/>
                <a:ea typeface="メイリオ" pitchFamily="50" charset="-128"/>
                <a:cs typeface="メイリオ" pitchFamily="50" charset="-128"/>
              </a:rPr>
              <a:t>7.2.3</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　　　　　　　　　　　　　　　　　　　　　　　　　　　　　　　　　　　　　　　　　　・液状化パラメータ：</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　　　　　　　　　　　　　　　　　　　　　　　　　　　　　　　　　　　　　　　　　　　　　　簡易設定法</a:t>
            </a:r>
            <a:r>
              <a:rPr lang="en-US" altLang="ja-JP" sz="1200" dirty="0" smtClean="0">
                <a:solidFill>
                  <a:prstClr val="black"/>
                </a:solidFill>
                <a:latin typeface="メイリオ" pitchFamily="50" charset="-128"/>
                <a:ea typeface="メイリオ" pitchFamily="50" charset="-128"/>
                <a:cs typeface="メイリオ" pitchFamily="50" charset="-128"/>
              </a:rPr>
              <a:t>(</a:t>
            </a:r>
            <a:r>
              <a:rPr lang="ja-JP" altLang="en-US" sz="1200" dirty="0" smtClean="0">
                <a:solidFill>
                  <a:prstClr val="black"/>
                </a:solidFill>
                <a:latin typeface="メイリオ" pitchFamily="50" charset="-128"/>
                <a:ea typeface="メイリオ" pitchFamily="50" charset="-128"/>
                <a:cs typeface="メイリオ" pitchFamily="50" charset="-128"/>
              </a:rPr>
              <a:t>再訂版</a:t>
            </a:r>
            <a:r>
              <a:rPr lang="en-US" altLang="ja-JP" sz="1200" dirty="0" smtClean="0">
                <a:solidFill>
                  <a:prstClr val="black"/>
                </a:solidFill>
                <a:latin typeface="メイリオ" pitchFamily="50" charset="-128"/>
                <a:ea typeface="メイリオ" pitchFamily="50" charset="-128"/>
                <a:cs typeface="メイリオ" pitchFamily="50" charset="-128"/>
              </a:rPr>
              <a:t>)</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p>
        </p:txBody>
      </p:sp>
      <p:sp>
        <p:nvSpPr>
          <p:cNvPr id="9" name="正方形/長方形 8"/>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a:t>
            </a:r>
            <a:r>
              <a:rPr lang="ja-JP" altLang="en-US" sz="2400" b="1">
                <a:solidFill>
                  <a:schemeClr val="bg1"/>
                </a:solidFill>
              </a:rPr>
              <a:t>の</a:t>
            </a:r>
            <a:r>
              <a:rPr lang="ja-JP" altLang="en-US" sz="2400" b="1" smtClean="0">
                <a:solidFill>
                  <a:schemeClr val="bg1"/>
                </a:solidFill>
              </a:rPr>
              <a:t>詳細震点検</a:t>
            </a:r>
            <a:r>
              <a:rPr lang="ja-JP" altLang="en-US" sz="2400" b="1" dirty="0">
                <a:solidFill>
                  <a:schemeClr val="bg1"/>
                </a:solidFill>
              </a:rPr>
              <a:t>について</a:t>
            </a:r>
            <a:endParaRPr lang="en-US" altLang="ja-JP" sz="2400" b="1" dirty="0">
              <a:solidFill>
                <a:schemeClr val="bg1"/>
              </a:solidFill>
            </a:endParaRPr>
          </a:p>
        </p:txBody>
      </p:sp>
    </p:spTree>
    <p:extLst>
      <p:ext uri="{BB962C8B-B14F-4D97-AF65-F5344CB8AC3E}">
        <p14:creationId xmlns:p14="http://schemas.microsoft.com/office/powerpoint/2010/main" val="3469757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792163"/>
            <a:ext cx="9140825" cy="606583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en-US" altLang="ja-JP" sz="16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1600" dirty="0">
                <a:solidFill>
                  <a:schemeClr val="tx1"/>
                </a:solidFill>
                <a:latin typeface="ＭＳ ゴシック" pitchFamily="49" charset="-128"/>
                <a:ea typeface="ＭＳ ゴシック" pitchFamily="49" charset="-128"/>
              </a:rPr>
              <a:t>　</a:t>
            </a:r>
          </a:p>
        </p:txBody>
      </p:sp>
      <p:sp>
        <p:nvSpPr>
          <p:cNvPr id="16" name="テキスト ボックス 15"/>
          <p:cNvSpPr txBox="1"/>
          <p:nvPr/>
        </p:nvSpPr>
        <p:spPr>
          <a:xfrm>
            <a:off x="5830888" y="6418263"/>
            <a:ext cx="2116137" cy="276225"/>
          </a:xfrm>
          <a:prstGeom prst="rect">
            <a:avLst/>
          </a:prstGeom>
          <a:noFill/>
        </p:spPr>
        <p:txBody>
          <a:bodyPr>
            <a:spAutoFit/>
          </a:bodyPr>
          <a:lstStyle/>
          <a:p>
            <a:pPr algn="ctr" eaLnBrk="1" fontAlgn="auto" hangingPunct="1">
              <a:spcBef>
                <a:spcPts val="0"/>
              </a:spcBef>
              <a:spcAft>
                <a:spcPts val="0"/>
              </a:spcAft>
              <a:defRPr/>
            </a:pPr>
            <a:r>
              <a:rPr lang="ja-JP" altLang="en-US" sz="1200" dirty="0">
                <a:latin typeface="+mn-ea"/>
                <a:ea typeface="+mn-ea"/>
              </a:rPr>
              <a:t>詳細点検実施施設</a:t>
            </a:r>
          </a:p>
        </p:txBody>
      </p:sp>
      <p:sp>
        <p:nvSpPr>
          <p:cNvPr id="3076" name="テキスト ボックス 20"/>
          <p:cNvSpPr txBox="1">
            <a:spLocks noChangeArrowheads="1"/>
          </p:cNvSpPr>
          <p:nvPr/>
        </p:nvSpPr>
        <p:spPr bwMode="auto">
          <a:xfrm>
            <a:off x="0" y="620713"/>
            <a:ext cx="6097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400">
                <a:latin typeface="Meiryo UI" pitchFamily="50" charset="-128"/>
                <a:ea typeface="Meiryo UI" pitchFamily="50" charset="-128"/>
                <a:cs typeface="Meiryo UI" pitchFamily="50" charset="-128"/>
              </a:rPr>
              <a:t>（１）堺泉北港（堺第７－３区）廃棄物埋立護岸の詳細耐震点検</a:t>
            </a:r>
          </a:p>
        </p:txBody>
      </p:sp>
      <p:sp>
        <p:nvSpPr>
          <p:cNvPr id="22" name="正方形/長方形 21"/>
          <p:cNvSpPr/>
          <p:nvPr/>
        </p:nvSpPr>
        <p:spPr>
          <a:xfrm>
            <a:off x="96838" y="1052513"/>
            <a:ext cx="4178300" cy="5602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rIns="72000"/>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defRPr/>
            </a:pPr>
            <a:r>
              <a:rPr lang="ja-JP" altLang="en-US" sz="1300" dirty="0" smtClean="0">
                <a:latin typeface="ＭＳ Ｐゴシック" panose="020B0600070205080204" pitchFamily="50" charset="-128"/>
                <a:ea typeface="メイリオ" panose="020B0604030504040204" pitchFamily="50" charset="-128"/>
                <a:cs typeface="メイリオ" panose="020B0604030504040204" pitchFamily="50" charset="-128"/>
              </a:rPr>
              <a:t>■照査基準　　</a:t>
            </a:r>
            <a:endParaRPr lang="en-US"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smtClean="0">
                <a:latin typeface="ＭＳ Ｐゴシック" panose="020B0600070205080204" pitchFamily="50" charset="-128"/>
                <a:ea typeface="メイリオ" panose="020B0604030504040204" pitchFamily="50" charset="-128"/>
                <a:cs typeface="メイリオ" panose="020B0604030504040204" pitchFamily="50" charset="-128"/>
              </a:rPr>
              <a:t>  ○廃棄物の処理及び清掃に関する法律</a:t>
            </a:r>
            <a:endParaRPr lang="en-US" altLang="ja-JP" sz="14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smtClean="0">
                <a:latin typeface="ＭＳ Ｐゴシック" panose="020B0600070205080204" pitchFamily="50" charset="-128"/>
                <a:ea typeface="メイリオ" panose="020B0604030504040204" pitchFamily="50" charset="-128"/>
                <a:cs typeface="メイリオ" panose="020B0604030504040204" pitchFamily="50" charset="-128"/>
              </a:rPr>
              <a:t>  ○一般廃棄物の最終処分場に及び産業廃棄物の</a:t>
            </a:r>
            <a:endParaRPr lang="en-US" altLang="ja-JP" sz="14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smtClean="0">
                <a:latin typeface="ＭＳ Ｐゴシック" panose="020B0600070205080204" pitchFamily="50" charset="-128"/>
                <a:ea typeface="メイリオ" panose="020B0604030504040204" pitchFamily="50" charset="-128"/>
                <a:cs typeface="メイリオ" panose="020B0604030504040204" pitchFamily="50" charset="-128"/>
              </a:rPr>
              <a:t>　　最終処分場に係る技術上の基準を定める省令</a:t>
            </a:r>
            <a:endParaRPr lang="en-US" altLang="ja-JP" sz="14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smtClean="0">
                <a:latin typeface="ＭＳ Ｐゴシック" panose="020B0600070205080204" pitchFamily="50" charset="-128"/>
                <a:ea typeface="メイリオ" panose="020B0604030504040204" pitchFamily="50" charset="-128"/>
                <a:cs typeface="メイリオ" panose="020B0604030504040204" pitchFamily="50" charset="-128"/>
              </a:rPr>
              <a:t>  ○</a:t>
            </a:r>
            <a:r>
              <a:rPr lang="en-US" altLang="ja-JP" sz="1400" dirty="0" smtClean="0">
                <a:latin typeface="ＭＳ Ｐゴシック" panose="020B0600070205080204" pitchFamily="50" charset="-128"/>
                <a:ea typeface="メイリオ" panose="020B0604030504040204" pitchFamily="50" charset="-128"/>
                <a:cs typeface="メイリオ" panose="020B0604030504040204" pitchFamily="50" charset="-128"/>
              </a:rPr>
              <a:t>H19.7</a:t>
            </a:r>
            <a:r>
              <a:rPr lang="ja-JP" altLang="en-US" sz="1400" dirty="0" smtClean="0">
                <a:latin typeface="ＭＳ Ｐゴシック" panose="020B0600070205080204" pitchFamily="50" charset="-128"/>
                <a:ea typeface="メイリオ" panose="020B0604030504040204" pitchFamily="50" charset="-128"/>
                <a:cs typeface="メイリオ" panose="020B0604030504040204" pitchFamily="50" charset="-128"/>
              </a:rPr>
              <a:t>　港湾の施設の技術上の基準・同解説</a:t>
            </a:r>
            <a:endParaRPr lang="en-US" altLang="ja-JP" sz="14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smtClean="0">
                <a:latin typeface="ＭＳ Ｐゴシック" panose="020B0600070205080204" pitchFamily="50" charset="-128"/>
                <a:ea typeface="メイリオ" panose="020B0604030504040204" pitchFamily="50" charset="-128"/>
                <a:cs typeface="メイリオ" panose="020B0604030504040204" pitchFamily="50" charset="-128"/>
              </a:rPr>
              <a:t>  ○</a:t>
            </a:r>
            <a:r>
              <a:rPr lang="en-US" altLang="ja-JP" sz="1400" dirty="0" smtClean="0">
                <a:latin typeface="ＭＳ Ｐゴシック" panose="020B0600070205080204" pitchFamily="50" charset="-128"/>
                <a:ea typeface="メイリオ" panose="020B0604030504040204" pitchFamily="50" charset="-128"/>
                <a:cs typeface="メイリオ" panose="020B0604030504040204" pitchFamily="50" charset="-128"/>
              </a:rPr>
              <a:t>H23.2</a:t>
            </a:r>
            <a:r>
              <a:rPr lang="ja-JP" altLang="en-US" sz="1400" dirty="0" smtClean="0">
                <a:latin typeface="ＭＳ Ｐゴシック" panose="020B0600070205080204" pitchFamily="50" charset="-128"/>
                <a:ea typeface="メイリオ" panose="020B0604030504040204" pitchFamily="50" charset="-128"/>
                <a:cs typeface="メイリオ" panose="020B0604030504040204" pitchFamily="50" charset="-128"/>
              </a:rPr>
              <a:t>　管理型廃棄物埋立護岸</a:t>
            </a:r>
            <a:endParaRPr lang="en-US" altLang="ja-JP" sz="14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smtClean="0">
                <a:latin typeface="ＭＳ Ｐゴシック" panose="020B0600070205080204" pitchFamily="50" charset="-128"/>
                <a:ea typeface="メイリオ" panose="020B0604030504040204" pitchFamily="50" charset="-128"/>
                <a:cs typeface="メイリオ" panose="020B0604030504040204" pitchFamily="50" charset="-128"/>
              </a:rPr>
              <a:t>　　　　　　　　　　　設計・施工・監理ﾏﾆｭｱﾙ</a:t>
            </a:r>
            <a:endParaRPr lang="en-US" altLang="ja-JP" sz="14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endParaRPr lang="en-US"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smtClean="0">
                <a:latin typeface="ＭＳ Ｐゴシック" panose="020B0600070205080204" pitchFamily="50" charset="-128"/>
                <a:ea typeface="メイリオ" panose="020B0604030504040204" pitchFamily="50" charset="-128"/>
                <a:cs typeface="メイリオ" panose="020B0604030504040204" pitchFamily="50" charset="-128"/>
              </a:rPr>
              <a:t>■点検の考え方</a:t>
            </a:r>
            <a:endParaRPr lang="en-US"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300" b="1" dirty="0" smtClean="0">
                <a:latin typeface="ＭＳ Ｐゴシック" panose="020B0600070205080204" pitchFamily="50" charset="-128"/>
                <a:ea typeface="メイリオ" panose="020B0604030504040204" pitchFamily="50" charset="-128"/>
                <a:cs typeface="メイリオ" panose="020B0604030504040204" pitchFamily="50" charset="-128"/>
              </a:rPr>
              <a:t>≪求める耐震性能≫</a:t>
            </a:r>
            <a:endParaRPr lang="en-US" altLang="ja-JP" sz="1300" b="1"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smtClean="0">
                <a:latin typeface="ＭＳ Ｐゴシック" panose="020B0600070205080204" pitchFamily="50" charset="-128"/>
                <a:ea typeface="メイリオ" panose="020B0604030504040204" pitchFamily="50" charset="-128"/>
                <a:cs typeface="メイリオ" panose="020B0604030504040204" pitchFamily="50" charset="-128"/>
              </a:rPr>
              <a:t>　南海トラフ巨大地震対して、護岸自体は変形しても、海面処分場内の廃棄物及び保有水が外部に流出あるいは浸出しない。</a:t>
            </a:r>
          </a:p>
          <a:p>
            <a:pPr eaLnBrk="1" hangingPunct="1">
              <a:defRPr/>
            </a:pPr>
            <a:endParaRPr lang="en-US"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300" b="1" dirty="0" smtClean="0">
                <a:latin typeface="ＭＳ Ｐゴシック" panose="020B0600070205080204" pitchFamily="50" charset="-128"/>
                <a:ea typeface="メイリオ" panose="020B0604030504040204" pitchFamily="50" charset="-128"/>
                <a:cs typeface="メイリオ" panose="020B0604030504040204" pitchFamily="50" charset="-128"/>
              </a:rPr>
              <a:t>➣海面埋立部：遮水工天端高さの照査</a:t>
            </a:r>
            <a:endParaRPr lang="en-US" altLang="ja-JP" sz="1300" b="1"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smtClean="0">
                <a:latin typeface="ＭＳ Ｐゴシック" panose="020B0600070205080204" pitchFamily="50" charset="-128"/>
                <a:ea typeface="メイリオ" panose="020B0604030504040204" pitchFamily="50" charset="-128"/>
                <a:cs typeface="メイリオ" panose="020B0604030504040204" pitchFamily="50" charset="-128"/>
              </a:rPr>
              <a:t>　</a:t>
            </a:r>
            <a:r>
              <a:rPr lang="ja-JP"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rPr>
              <a:t>耐震性能の照査</a:t>
            </a:r>
            <a:r>
              <a:rPr lang="ja-JP" altLang="en-US" sz="1300" dirty="0" smtClean="0">
                <a:latin typeface="ＭＳ Ｐゴシック" panose="020B0600070205080204" pitchFamily="50" charset="-128"/>
                <a:ea typeface="メイリオ" panose="020B0604030504040204" pitchFamily="50" charset="-128"/>
                <a:cs typeface="メイリオ" panose="020B0604030504040204" pitchFamily="50" charset="-128"/>
              </a:rPr>
              <a:t>として</a:t>
            </a:r>
            <a:r>
              <a:rPr lang="ja-JP"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rPr>
              <a:t>考慮する外水位に対して</a:t>
            </a:r>
            <a:r>
              <a:rPr lang="ja-JP" altLang="en-US" sz="1300" dirty="0" smtClean="0">
                <a:latin typeface="ＭＳ Ｐゴシック" panose="020B0600070205080204" pitchFamily="50" charset="-128"/>
                <a:ea typeface="メイリオ" panose="020B0604030504040204" pitchFamily="50" charset="-128"/>
                <a:cs typeface="メイリオ" panose="020B0604030504040204" pitchFamily="50" charset="-128"/>
              </a:rPr>
              <a:t>、遮水工の天端が下がらないこと。天端を超えて廃棄物（保有水）が流出しない</a:t>
            </a:r>
            <a:r>
              <a:rPr lang="ja-JP"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rPr>
              <a:t>機能を保持する</a:t>
            </a:r>
            <a:r>
              <a:rPr lang="ja-JP" altLang="en-US" sz="1300" dirty="0" smtClean="0">
                <a:latin typeface="ＭＳ Ｐゴシック" panose="020B0600070205080204" pitchFamily="50" charset="-128"/>
                <a:ea typeface="メイリオ" panose="020B0604030504040204" pitchFamily="50" charset="-128"/>
                <a:cs typeface="メイリオ" panose="020B0604030504040204" pitchFamily="50" charset="-128"/>
              </a:rPr>
              <a:t>こととする。</a:t>
            </a:r>
            <a:endParaRPr lang="en-US"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endParaRPr lang="en-US"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300" b="1" dirty="0" smtClean="0">
                <a:latin typeface="ＭＳ Ｐゴシック" panose="020B0600070205080204" pitchFamily="50" charset="-128"/>
                <a:ea typeface="メイリオ" panose="020B0604030504040204" pitchFamily="50" charset="-128"/>
                <a:cs typeface="メイリオ" panose="020B0604030504040204" pitchFamily="50" charset="-128"/>
              </a:rPr>
              <a:t>➣陸上埋立部：遮水シート破断の照査</a:t>
            </a:r>
            <a:endParaRPr lang="en-US" altLang="ja-JP" sz="1300" b="1" dirty="0" smtClean="0">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smtClean="0">
                <a:latin typeface="ＭＳ Ｐゴシック" panose="020B0600070205080204" pitchFamily="50" charset="-128"/>
                <a:ea typeface="メイリオ" panose="020B0604030504040204" pitchFamily="50" charset="-128"/>
                <a:cs typeface="メイリオ" panose="020B0604030504040204" pitchFamily="50" charset="-128"/>
              </a:rPr>
              <a:t>　遮水シートが破断せず、遮水機能</a:t>
            </a:r>
            <a:r>
              <a:rPr lang="ja-JP"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rPr>
              <a:t>を保持する</a:t>
            </a:r>
            <a:r>
              <a:rPr lang="ja-JP" altLang="en-US" sz="1300" dirty="0" smtClean="0">
                <a:latin typeface="ＭＳ Ｐゴシック" panose="020B0600070205080204" pitchFamily="50" charset="-128"/>
                <a:ea typeface="メイリオ" panose="020B0604030504040204" pitchFamily="50" charset="-128"/>
                <a:cs typeface="メイリオ" panose="020B0604030504040204" pitchFamily="50" charset="-128"/>
              </a:rPr>
              <a:t>こととする。</a:t>
            </a:r>
            <a:endParaRPr lang="en-US" altLang="ja-JP" sz="1300" dirty="0" smtClean="0">
              <a:latin typeface="ＭＳ Ｐゴシック" panose="020B0600070205080204" pitchFamily="50" charset="-128"/>
              <a:ea typeface="メイリオ" panose="020B0604030504040204" pitchFamily="50" charset="-128"/>
              <a:cs typeface="メイリオ" panose="020B0604030504040204" pitchFamily="50" charset="-128"/>
            </a:endParaRPr>
          </a:p>
        </p:txBody>
      </p:sp>
      <p:pic>
        <p:nvPicPr>
          <p:cNvPr id="3079"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5138" y="1020763"/>
            <a:ext cx="4545012"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円/楕円 3"/>
          <p:cNvSpPr/>
          <p:nvPr/>
        </p:nvSpPr>
        <p:spPr>
          <a:xfrm>
            <a:off x="6034088" y="2636838"/>
            <a:ext cx="146050" cy="14446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円/楕円 10"/>
          <p:cNvSpPr/>
          <p:nvPr/>
        </p:nvSpPr>
        <p:spPr>
          <a:xfrm>
            <a:off x="5907088" y="3149600"/>
            <a:ext cx="144462" cy="144463"/>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円/楕円 11"/>
          <p:cNvSpPr/>
          <p:nvPr/>
        </p:nvSpPr>
        <p:spPr>
          <a:xfrm>
            <a:off x="6376988" y="3149600"/>
            <a:ext cx="146050" cy="144463"/>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正方形/長方形 13"/>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b="1" dirty="0">
                <a:solidFill>
                  <a:schemeClr val="bg1"/>
                </a:solidFill>
              </a:rPr>
              <a:t>１－１　堤外施設（護岸・防波堤）の詳細耐震点検について</a:t>
            </a:r>
            <a:endParaRPr lang="en-US" altLang="ja-JP" sz="2400" b="1" dirty="0">
              <a:solidFill>
                <a:schemeClr val="bg1"/>
              </a:solidFill>
            </a:endParaRPr>
          </a:p>
        </p:txBody>
      </p:sp>
      <p:sp>
        <p:nvSpPr>
          <p:cNvPr id="13"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a:t>
            </a:fld>
            <a:endParaRPr lang="en-US" altLang="ja-JP" dirty="0">
              <a:solidFill>
                <a:srgbClr val="898989"/>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375"/>
          <a:stretch/>
        </p:blipFill>
        <p:spPr bwMode="auto">
          <a:xfrm>
            <a:off x="4355976" y="1911247"/>
            <a:ext cx="3898800" cy="1993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コンテンツ プレースホルダー 2"/>
          <p:cNvSpPr txBox="1">
            <a:spLocks/>
          </p:cNvSpPr>
          <p:nvPr/>
        </p:nvSpPr>
        <p:spPr bwMode="auto">
          <a:xfrm>
            <a:off x="141288" y="620688"/>
            <a:ext cx="875119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spcBef>
                <a:spcPct val="20000"/>
              </a:spcBef>
              <a:buFont typeface="Arial" charset="0"/>
              <a:buNone/>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■阪南</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 防波堤</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(No.6503</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詳細検討（</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FLIP</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による耐震診断</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）結果</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b="1" dirty="0" smtClean="0">
                <a:solidFill>
                  <a:srgbClr val="FF0000"/>
                </a:solidFill>
                <a:latin typeface="メイリオ" pitchFamily="50" charset="-128"/>
                <a:ea typeface="メイリオ" pitchFamily="50" charset="-128"/>
                <a:cs typeface="メイリオ" pitchFamily="50" charset="-128"/>
              </a:rPr>
              <a:t>　　　　　　　　　　　　</a:t>
            </a:r>
            <a:endParaRPr lang="en-US" altLang="ja-JP" sz="1200" b="1" dirty="0" smtClean="0">
              <a:solidFill>
                <a:srgbClr val="FF0000"/>
              </a:solidFill>
              <a:latin typeface="メイリオ" pitchFamily="50" charset="-128"/>
              <a:ea typeface="メイリオ" pitchFamily="50" charset="-128"/>
              <a:cs typeface="メイリオ" pitchFamily="50" charset="-128"/>
            </a:endParaRPr>
          </a:p>
          <a:p>
            <a:pPr>
              <a:spcBef>
                <a:spcPct val="20000"/>
              </a:spcBef>
            </a:pPr>
            <a:r>
              <a:rPr lang="ja-JP" altLang="en-US" sz="1200" dirty="0" smtClean="0">
                <a:solidFill>
                  <a:prstClr val="black"/>
                </a:solidFill>
                <a:latin typeface="メイリオ" pitchFamily="50" charset="-128"/>
                <a:ea typeface="メイリオ" pitchFamily="50" charset="-128"/>
                <a:cs typeface="メイリオ" pitchFamily="50" charset="-128"/>
              </a:rPr>
              <a:t> ○残留変形図　　　　　　　　　　　　　　　　　　　　　　○過剰間隙水圧図</a:t>
            </a: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pPr>
            <a:endParaRPr lang="en-US" altLang="ja-JP" sz="1200" b="1" dirty="0">
              <a:solidFill>
                <a:srgbClr val="FF0000"/>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srgbClr val="FF0000"/>
                </a:solidFill>
                <a:latin typeface="メイリオ" pitchFamily="50" charset="-128"/>
                <a:ea typeface="メイリオ" pitchFamily="50" charset="-128"/>
                <a:cs typeface="メイリオ" pitchFamily="50" charset="-128"/>
              </a:rPr>
              <a:t>　</a:t>
            </a:r>
            <a:r>
              <a:rPr lang="ja-JP" altLang="en-US" sz="1200" dirty="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endParaRPr lang="en-US" altLang="ja-JP" sz="1200" dirty="0" smtClean="0">
              <a:solidFill>
                <a:prstClr val="black"/>
              </a:solidFill>
              <a:latin typeface="メイリオ" pitchFamily="50" charset="-128"/>
              <a:ea typeface="メイリオ" pitchFamily="50" charset="-128"/>
              <a:cs typeface="メイリオ" pitchFamily="50" charset="-128"/>
            </a:endParaRPr>
          </a:p>
          <a:p>
            <a:pPr>
              <a:spcBef>
                <a:spcPct val="20000"/>
              </a:spcBef>
            </a:pPr>
            <a:endParaRPr lang="en-US" altLang="ja-JP" sz="1200" b="1" dirty="0">
              <a:solidFill>
                <a:srgbClr val="FF0000"/>
              </a:solidFill>
              <a:latin typeface="メイリオ" pitchFamily="50" charset="-128"/>
              <a:ea typeface="メイリオ" pitchFamily="50" charset="-128"/>
              <a:cs typeface="メイリオ" pitchFamily="50" charset="-128"/>
            </a:endParaRPr>
          </a:p>
          <a:p>
            <a:pPr>
              <a:spcBef>
                <a:spcPct val="20000"/>
              </a:spcBef>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b="1" dirty="0">
                <a:solidFill>
                  <a:prstClr val="black"/>
                </a:solidFill>
                <a:latin typeface="メイリオ" pitchFamily="50" charset="-128"/>
                <a:ea typeface="メイリオ" pitchFamily="50" charset="-128"/>
                <a:cs typeface="メイリオ" pitchFamily="50" charset="-128"/>
              </a:rPr>
              <a:t>　</a:t>
            </a: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■まとめ</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ct val="20000"/>
              </a:spcBef>
              <a:buFont typeface="Arial" charset="0"/>
              <a:buNone/>
            </a:pPr>
            <a:endParaRPr lang="en-US" altLang="ja-JP" sz="1200" dirty="0">
              <a:solidFill>
                <a:prstClr val="black"/>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200" dirty="0">
                <a:solidFill>
                  <a:prstClr val="black"/>
                </a:solidFill>
                <a:latin typeface="メイリオ" pitchFamily="50" charset="-128"/>
                <a:ea typeface="メイリオ" pitchFamily="50" charset="-128"/>
                <a:cs typeface="メイリオ" pitchFamily="50" charset="-128"/>
              </a:rPr>
              <a:t>　　　　　　　　　　　</a:t>
            </a:r>
          </a:p>
        </p:txBody>
      </p:sp>
      <p:sp>
        <p:nvSpPr>
          <p:cNvPr id="6" name="正方形/長方形 5"/>
          <p:cNvSpPr/>
          <p:nvPr/>
        </p:nvSpPr>
        <p:spPr>
          <a:xfrm>
            <a:off x="0" y="620713"/>
            <a:ext cx="9140825" cy="62372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39</a:t>
            </a:fld>
            <a:endParaRPr lang="en-US" altLang="ja-JP" dirty="0">
              <a:solidFill>
                <a:srgbClr val="898989"/>
              </a:solidFill>
            </a:endParaRPr>
          </a:p>
        </p:txBody>
      </p:sp>
      <p:sp>
        <p:nvSpPr>
          <p:cNvPr id="18" name="テキスト ボックス 17"/>
          <p:cNvSpPr txBox="1"/>
          <p:nvPr/>
        </p:nvSpPr>
        <p:spPr>
          <a:xfrm>
            <a:off x="229219" y="939383"/>
            <a:ext cx="3449196" cy="257369"/>
          </a:xfrm>
          <a:prstGeom prst="rect">
            <a:avLst/>
          </a:prstGeom>
          <a:noFill/>
          <a:ln w="6350">
            <a:noFill/>
          </a:ln>
        </p:spPr>
        <p:txBody>
          <a:bodyPr wrap="none" lIns="72000" tIns="36000" rIns="72000" bIns="36000" rtlCol="0" anchor="ctr" anchorCtr="0">
            <a:spAutoFit/>
          </a:bodyPr>
          <a:lstStyle/>
          <a:p>
            <a:pPr>
              <a:spcBef>
                <a:spcPct val="20000"/>
              </a:spcBef>
              <a:buFont typeface="Arial" charset="0"/>
              <a:buNone/>
            </a:pPr>
            <a:r>
              <a:rPr lang="ja-JP" altLang="en-US" sz="1200" dirty="0" smtClean="0">
                <a:solidFill>
                  <a:prstClr val="black"/>
                </a:solidFill>
                <a:latin typeface="メイリオ" pitchFamily="50" charset="-128"/>
                <a:ea typeface="メイリオ" pitchFamily="50" charset="-128"/>
                <a:cs typeface="メイリオ" pitchFamily="50" charset="-128"/>
              </a:rPr>
              <a:t>○水平残留変位　護岸天端・・・・</a:t>
            </a:r>
            <a:r>
              <a:rPr lang="en-US" altLang="ja-JP" sz="1200" b="1" dirty="0" smtClean="0">
                <a:solidFill>
                  <a:srgbClr val="FF0000"/>
                </a:solidFill>
                <a:latin typeface="メイリオ" pitchFamily="50" charset="-128"/>
                <a:ea typeface="メイリオ" pitchFamily="50" charset="-128"/>
                <a:cs typeface="メイリオ" pitchFamily="50" charset="-128"/>
              </a:rPr>
              <a:t>-</a:t>
            </a:r>
            <a:r>
              <a:rPr lang="ja-JP" altLang="en-US" sz="1200" b="1" dirty="0" smtClean="0">
                <a:solidFill>
                  <a:srgbClr val="FF0000"/>
                </a:solidFill>
                <a:latin typeface="メイリオ" pitchFamily="50" charset="-128"/>
                <a:ea typeface="メイリオ" pitchFamily="50" charset="-128"/>
                <a:cs typeface="メイリオ" pitchFamily="50" charset="-128"/>
              </a:rPr>
              <a:t>０．７２ｍ</a:t>
            </a:r>
            <a:endParaRPr lang="en-US" altLang="ja-JP" sz="1200" b="1" dirty="0" smtClean="0">
              <a:solidFill>
                <a:srgbClr val="FF0000"/>
              </a:solidFill>
              <a:latin typeface="メイリオ" pitchFamily="50" charset="-128"/>
              <a:ea typeface="メイリオ" pitchFamily="50" charset="-128"/>
              <a:cs typeface="メイリオ" pitchFamily="50" charset="-128"/>
            </a:endParaRPr>
          </a:p>
        </p:txBody>
      </p:sp>
      <p:sp>
        <p:nvSpPr>
          <p:cNvPr id="19" name="テキスト ボックス 18"/>
          <p:cNvSpPr txBox="1"/>
          <p:nvPr/>
        </p:nvSpPr>
        <p:spPr>
          <a:xfrm>
            <a:off x="4427984" y="939383"/>
            <a:ext cx="3530948" cy="257369"/>
          </a:xfrm>
          <a:prstGeom prst="rect">
            <a:avLst/>
          </a:prstGeom>
          <a:noFill/>
          <a:ln w="6350">
            <a:noFill/>
          </a:ln>
        </p:spPr>
        <p:txBody>
          <a:bodyPr wrap="none" lIns="72000" tIns="36000" rIns="72000" bIns="36000" rtlCol="0" anchor="ctr" anchorCtr="0">
            <a:spAutoFit/>
          </a:bodyPr>
          <a:lstStyle/>
          <a:p>
            <a:pPr>
              <a:spcBef>
                <a:spcPct val="20000"/>
              </a:spcBef>
              <a:buFont typeface="Arial" charset="0"/>
              <a:buNone/>
            </a:pPr>
            <a:r>
              <a:rPr lang="ja-JP" altLang="en-US" sz="1200" b="1" dirty="0" smtClean="0">
                <a:solidFill>
                  <a:prstClr val="black"/>
                </a:solidFill>
                <a:latin typeface="メイリオ" pitchFamily="50" charset="-128"/>
                <a:ea typeface="メイリオ" pitchFamily="50" charset="-128"/>
                <a:cs typeface="メイリオ" pitchFamily="50" charset="-128"/>
              </a:rPr>
              <a:t>○</a:t>
            </a:r>
            <a:r>
              <a:rPr lang="ja-JP" altLang="en-US" sz="1200" dirty="0" smtClean="0">
                <a:solidFill>
                  <a:prstClr val="black"/>
                </a:solidFill>
                <a:latin typeface="メイリオ" pitchFamily="50" charset="-128"/>
                <a:ea typeface="メイリオ" pitchFamily="50" charset="-128"/>
                <a:cs typeface="メイリオ" pitchFamily="50" charset="-128"/>
              </a:rPr>
              <a:t>護岸の沈下量　護岸天端・・・・　</a:t>
            </a:r>
            <a:r>
              <a:rPr lang="ja-JP" altLang="en-US" sz="1200" b="1" dirty="0" smtClean="0">
                <a:solidFill>
                  <a:srgbClr val="FF0000"/>
                </a:solidFill>
                <a:latin typeface="メイリオ" pitchFamily="50" charset="-128"/>
                <a:ea typeface="メイリオ" pitchFamily="50" charset="-128"/>
                <a:cs typeface="メイリオ" pitchFamily="50" charset="-128"/>
              </a:rPr>
              <a:t>０．２３ｍ</a:t>
            </a:r>
            <a:endParaRPr lang="en-US" altLang="ja-JP" sz="1200" b="1" dirty="0" smtClean="0">
              <a:solidFill>
                <a:srgbClr val="FF0000"/>
              </a:solidFill>
              <a:latin typeface="メイリオ" pitchFamily="50" charset="-128"/>
              <a:ea typeface="メイリオ" pitchFamily="50" charset="-128"/>
              <a:cs typeface="メイリオ" pitchFamily="50" charset="-128"/>
            </a:endParaRPr>
          </a:p>
        </p:txBody>
      </p:sp>
      <p:sp>
        <p:nvSpPr>
          <p:cNvPr id="15" name="フローチャート: 処理 14"/>
          <p:cNvSpPr/>
          <p:nvPr/>
        </p:nvSpPr>
        <p:spPr>
          <a:xfrm>
            <a:off x="1890812" y="1340768"/>
            <a:ext cx="1296144" cy="518548"/>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護岸天端</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水平変位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-0.7</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m</a:t>
            </a: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鉛直</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変位　</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0.23m</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 name="直線コネクタ 13"/>
          <p:cNvCxnSpPr/>
          <p:nvPr/>
        </p:nvCxnSpPr>
        <p:spPr>
          <a:xfrm flipV="1">
            <a:off x="2195736" y="1859316"/>
            <a:ext cx="0" cy="1144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rotWithShape="1">
          <a:blip r:embed="rId3"/>
          <a:srcRect b="-6009"/>
          <a:stretch/>
        </p:blipFill>
        <p:spPr>
          <a:xfrm>
            <a:off x="313449" y="1972484"/>
            <a:ext cx="3896911" cy="2041625"/>
          </a:xfrm>
          <a:prstGeom prst="rect">
            <a:avLst/>
          </a:prstGeom>
        </p:spPr>
      </p:pic>
      <p:pic>
        <p:nvPicPr>
          <p:cNvPr id="12" name="図 11"/>
          <p:cNvPicPr>
            <a:picLocks noChangeAspect="1"/>
          </p:cNvPicPr>
          <p:nvPr/>
        </p:nvPicPr>
        <p:blipFill>
          <a:blip r:embed="rId4"/>
          <a:stretch>
            <a:fillRect/>
          </a:stretch>
        </p:blipFill>
        <p:spPr>
          <a:xfrm>
            <a:off x="1061601" y="4005064"/>
            <a:ext cx="6732766" cy="1469390"/>
          </a:xfrm>
          <a:prstGeom prst="rect">
            <a:avLst/>
          </a:prstGeom>
        </p:spPr>
      </p:pic>
      <p:sp>
        <p:nvSpPr>
          <p:cNvPr id="16" name="角丸四角形 15"/>
          <p:cNvSpPr/>
          <p:nvPr/>
        </p:nvSpPr>
        <p:spPr>
          <a:xfrm>
            <a:off x="284308" y="5733256"/>
            <a:ext cx="8424936" cy="86409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0" anchor="ctr">
            <a:noAutofit/>
          </a:bodyPr>
          <a:lstStyle/>
          <a:p>
            <a:pPr>
              <a:spcBef>
                <a:spcPct val="20000"/>
              </a:spcBef>
              <a:buFont typeface="Arial" charset="0"/>
              <a:buNone/>
            </a:pPr>
            <a:r>
              <a:rPr lang="ja-JP" altLang="en-US" sz="1400" dirty="0" smtClean="0">
                <a:solidFill>
                  <a:schemeClr val="tx1"/>
                </a:solidFill>
                <a:latin typeface="メイリオ" pitchFamily="50" charset="-128"/>
                <a:ea typeface="メイリオ" pitchFamily="50" charset="-128"/>
                <a:cs typeface="メイリオ" pitchFamily="50" charset="-128"/>
              </a:rPr>
              <a:t>防波堤天端での最大の変位量が、</a:t>
            </a:r>
            <a:r>
              <a:rPr lang="ja-JP" altLang="en-US" sz="1400" u="sng" dirty="0" smtClean="0">
                <a:solidFill>
                  <a:schemeClr val="tx1"/>
                </a:solidFill>
                <a:latin typeface="メイリオ" pitchFamily="50" charset="-128"/>
                <a:ea typeface="メイリオ" pitchFamily="50" charset="-128"/>
                <a:cs typeface="メイリオ" pitchFamily="50" charset="-128"/>
              </a:rPr>
              <a:t>水平変位</a:t>
            </a:r>
            <a:r>
              <a:rPr lang="en-US" altLang="ja-JP" sz="1400" u="sng" dirty="0" smtClean="0">
                <a:solidFill>
                  <a:schemeClr val="tx1"/>
                </a:solidFill>
                <a:latin typeface="メイリオ" pitchFamily="50" charset="-128"/>
                <a:ea typeface="メイリオ" pitchFamily="50" charset="-128"/>
                <a:cs typeface="メイリオ" pitchFamily="50" charset="-128"/>
              </a:rPr>
              <a:t>0.72m</a:t>
            </a:r>
            <a:r>
              <a:rPr lang="ja-JP" altLang="en-US" sz="1400" dirty="0" err="1" smtClean="0">
                <a:solidFill>
                  <a:schemeClr val="tx1"/>
                </a:solidFill>
                <a:latin typeface="メイリオ" pitchFamily="50" charset="-128"/>
                <a:ea typeface="メイリオ" pitchFamily="50" charset="-128"/>
                <a:cs typeface="メイリオ" pitchFamily="50" charset="-128"/>
              </a:rPr>
              <a:t>、</a:t>
            </a:r>
            <a:r>
              <a:rPr lang="ja-JP" altLang="en-US" sz="1400" u="sng" dirty="0" smtClean="0">
                <a:solidFill>
                  <a:schemeClr val="tx1"/>
                </a:solidFill>
                <a:latin typeface="メイリオ" pitchFamily="50" charset="-128"/>
                <a:ea typeface="メイリオ" pitchFamily="50" charset="-128"/>
                <a:cs typeface="メイリオ" pitchFamily="50" charset="-128"/>
              </a:rPr>
              <a:t>鉛直変位</a:t>
            </a:r>
            <a:r>
              <a:rPr lang="en-US" altLang="ja-JP" sz="1400" u="sng" dirty="0" smtClean="0">
                <a:solidFill>
                  <a:schemeClr val="tx1"/>
                </a:solidFill>
                <a:latin typeface="メイリオ" pitchFamily="50" charset="-128"/>
                <a:ea typeface="メイリオ" pitchFamily="50" charset="-128"/>
                <a:cs typeface="メイリオ" pitchFamily="50" charset="-128"/>
              </a:rPr>
              <a:t>0.62</a:t>
            </a:r>
            <a:r>
              <a:rPr lang="ja-JP" altLang="en-US" sz="1400" u="sng" dirty="0" err="1" smtClean="0">
                <a:solidFill>
                  <a:schemeClr val="tx1"/>
                </a:solidFill>
                <a:latin typeface="メイリオ" pitchFamily="50" charset="-128"/>
                <a:ea typeface="メイリオ" pitchFamily="50" charset="-128"/>
                <a:cs typeface="メイリオ" pitchFamily="50" charset="-128"/>
              </a:rPr>
              <a:t>ｍ</a:t>
            </a:r>
            <a:r>
              <a:rPr lang="ja-JP" altLang="en-US" sz="1400" dirty="0" smtClean="0">
                <a:solidFill>
                  <a:schemeClr val="tx1"/>
                </a:solidFill>
                <a:latin typeface="メイリオ" pitchFamily="50" charset="-128"/>
                <a:ea typeface="メイリオ" pitchFamily="50" charset="-128"/>
                <a:cs typeface="メイリオ" pitchFamily="50" charset="-128"/>
              </a:rPr>
              <a:t>であるが、転倒や倒壊を示す挙動は見られていない事から、構造の安定性は確保できるものと考えられる。</a:t>
            </a:r>
            <a:endParaRPr lang="en-US" altLang="ja-JP" sz="1400" dirty="0">
              <a:solidFill>
                <a:schemeClr val="tx1"/>
              </a:solidFill>
              <a:latin typeface="メイリオ" pitchFamily="50" charset="-128"/>
              <a:ea typeface="メイリオ" pitchFamily="50" charset="-128"/>
              <a:cs typeface="メイリオ" pitchFamily="50" charset="-128"/>
            </a:endParaRPr>
          </a:p>
          <a:p>
            <a:pPr>
              <a:spcBef>
                <a:spcPct val="20000"/>
              </a:spcBef>
              <a:buFont typeface="Arial" charset="0"/>
              <a:buNone/>
            </a:pPr>
            <a:r>
              <a:rPr lang="ja-JP" altLang="en-US" sz="1400" dirty="0" smtClean="0">
                <a:solidFill>
                  <a:srgbClr val="FF0000"/>
                </a:solidFill>
                <a:latin typeface="メイリオ" pitchFamily="50" charset="-128"/>
                <a:ea typeface="メイリオ" pitchFamily="50" charset="-128"/>
                <a:cs typeface="メイリオ" pitchFamily="50" charset="-128"/>
              </a:rPr>
              <a:t>⇒</a:t>
            </a:r>
            <a:r>
              <a:rPr lang="ja-JP" altLang="en-US" sz="1400" b="1" u="sng" dirty="0">
                <a:solidFill>
                  <a:srgbClr val="FF0000"/>
                </a:solidFill>
                <a:latin typeface="メイリオ" pitchFamily="50" charset="-128"/>
                <a:ea typeface="メイリオ" pitchFamily="50" charset="-128"/>
                <a:cs typeface="メイリオ" pitchFamily="50" charset="-128"/>
              </a:rPr>
              <a:t>防波堤</a:t>
            </a:r>
            <a:r>
              <a:rPr lang="ja-JP" altLang="en-US" sz="1400" b="1" u="sng" dirty="0" smtClean="0">
                <a:solidFill>
                  <a:srgbClr val="FF0000"/>
                </a:solidFill>
                <a:latin typeface="メイリオ" pitchFamily="50" charset="-128"/>
                <a:ea typeface="メイリオ" pitchFamily="50" charset="-128"/>
                <a:cs typeface="メイリオ" pitchFamily="50" charset="-128"/>
              </a:rPr>
              <a:t>に</a:t>
            </a:r>
            <a:r>
              <a:rPr lang="ja-JP" altLang="en-US" sz="1400" b="1" u="sng" dirty="0">
                <a:solidFill>
                  <a:srgbClr val="FF0000"/>
                </a:solidFill>
                <a:latin typeface="メイリオ" pitchFamily="50" charset="-128"/>
                <a:ea typeface="メイリオ" pitchFamily="50" charset="-128"/>
                <a:cs typeface="メイリオ" pitchFamily="50" charset="-128"/>
              </a:rPr>
              <a:t>ついては、被災後の応急復旧にて対応</a:t>
            </a:r>
            <a:r>
              <a:rPr lang="ja-JP" altLang="en-US" sz="1400" dirty="0">
                <a:solidFill>
                  <a:srgbClr val="FF0000"/>
                </a:solidFill>
                <a:latin typeface="メイリオ" pitchFamily="50" charset="-128"/>
                <a:ea typeface="メイリオ" pitchFamily="50" charset="-128"/>
                <a:cs typeface="メイリオ" pitchFamily="50" charset="-128"/>
              </a:rPr>
              <a:t>する</a:t>
            </a:r>
            <a:r>
              <a:rPr lang="ja-JP" altLang="en-US" sz="1400" dirty="0" smtClean="0">
                <a:solidFill>
                  <a:srgbClr val="FF0000"/>
                </a:solidFill>
                <a:latin typeface="メイリオ" pitchFamily="50" charset="-128"/>
                <a:ea typeface="メイリオ" pitchFamily="50" charset="-128"/>
                <a:cs typeface="メイリオ" pitchFamily="50" charset="-128"/>
              </a:rPr>
              <a:t>。</a:t>
            </a:r>
            <a:r>
              <a:rPr lang="ja-JP" altLang="en-US" sz="1400" dirty="0" smtClean="0">
                <a:solidFill>
                  <a:schemeClr val="tx1"/>
                </a:solidFill>
                <a:latin typeface="メイリオ" pitchFamily="50" charset="-128"/>
                <a:ea typeface="メイリオ" pitchFamily="50" charset="-128"/>
                <a:cs typeface="メイリオ" pitchFamily="50" charset="-128"/>
              </a:rPr>
              <a:t>なお、阪南４区についても同様の検討を行う。</a:t>
            </a:r>
            <a:endParaRPr lang="en-US" altLang="ja-JP" sz="1400" dirty="0">
              <a:solidFill>
                <a:schemeClr val="tx1"/>
              </a:solidFill>
              <a:latin typeface="メイリオ" pitchFamily="50" charset="-128"/>
              <a:ea typeface="メイリオ" pitchFamily="50" charset="-128"/>
              <a:cs typeface="メイリオ" pitchFamily="50" charset="-128"/>
            </a:endParaRPr>
          </a:p>
        </p:txBody>
      </p:sp>
      <p:sp>
        <p:nvSpPr>
          <p:cNvPr id="17" name="フローチャート: 処理 16"/>
          <p:cNvSpPr/>
          <p:nvPr/>
        </p:nvSpPr>
        <p:spPr>
          <a:xfrm>
            <a:off x="251520" y="1844824"/>
            <a:ext cx="611312" cy="197934"/>
          </a:xfrm>
          <a:prstGeom prst="flowChartProcess">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0" rtlCol="0" anchor="ctr">
            <a:spAutoFit/>
          </a:bodyP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（海側）</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フローチャート: 処理 20"/>
          <p:cNvSpPr/>
          <p:nvPr/>
        </p:nvSpPr>
        <p:spPr>
          <a:xfrm>
            <a:off x="3599048" y="1844824"/>
            <a:ext cx="611312" cy="197934"/>
          </a:xfrm>
          <a:prstGeom prst="flowChartProcess">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0" rtlCol="0" anchor="ctr">
            <a:spAutoFit/>
          </a:bodyP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（陸側）</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フローチャート: 処理 21"/>
          <p:cNvSpPr/>
          <p:nvPr/>
        </p:nvSpPr>
        <p:spPr>
          <a:xfrm>
            <a:off x="4427984" y="1844824"/>
            <a:ext cx="611312" cy="197934"/>
          </a:xfrm>
          <a:prstGeom prst="flowChartProcess">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0" rtlCol="0" anchor="ctr">
            <a:spAutoFit/>
          </a:bodyP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（海側）</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フローチャート: 処理 22"/>
          <p:cNvSpPr/>
          <p:nvPr/>
        </p:nvSpPr>
        <p:spPr>
          <a:xfrm>
            <a:off x="7713583" y="1844824"/>
            <a:ext cx="611312" cy="197934"/>
          </a:xfrm>
          <a:prstGeom prst="flowChartProcess">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0" rtlCol="0" anchor="ctr">
            <a:spAutoFit/>
          </a:bodyP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（陸側）</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5" name="図 24"/>
          <p:cNvPicPr>
            <a:picLocks noChangeAspect="1"/>
          </p:cNvPicPr>
          <p:nvPr/>
        </p:nvPicPr>
        <p:blipFill>
          <a:blip r:embed="rId5"/>
          <a:stretch>
            <a:fillRect/>
          </a:stretch>
        </p:blipFill>
        <p:spPr>
          <a:xfrm>
            <a:off x="8289166" y="2561455"/>
            <a:ext cx="565699" cy="1342800"/>
          </a:xfrm>
          <a:prstGeom prst="rect">
            <a:avLst/>
          </a:prstGeom>
        </p:spPr>
      </p:pic>
      <p:sp>
        <p:nvSpPr>
          <p:cNvPr id="24" name="正方形/長方形 23"/>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extLst>
      <p:ext uri="{BB962C8B-B14F-4D97-AF65-F5344CB8AC3E}">
        <p14:creationId xmlns:p14="http://schemas.microsoft.com/office/powerpoint/2010/main" val="4146797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413" y="1592263"/>
            <a:ext cx="4044950"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0" y="620688"/>
            <a:ext cx="9140825" cy="61150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1400" b="1" spc="-200" dirty="0">
                <a:solidFill>
                  <a:schemeClr val="tx1"/>
                </a:solidFill>
                <a:latin typeface="ＭＳ ゴシック" pitchFamily="49" charset="-128"/>
                <a:ea typeface="ＭＳ ゴシック" pitchFamily="49" charset="-128"/>
              </a:rPr>
              <a:t>≪南海トラフ巨大地震による影響≫</a:t>
            </a:r>
            <a:endParaRPr lang="en-US" altLang="ja-JP" sz="1600" b="1" dirty="0">
              <a:latin typeface="Meiryo UI" pitchFamily="50" charset="-128"/>
              <a:ea typeface="Meiryo UI" pitchFamily="50"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■堺第７－３区　断面箇所図</a:t>
            </a: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endParaRPr lang="en-US" altLang="ja-JP" sz="1400" dirty="0">
              <a:solidFill>
                <a:schemeClr val="tx1"/>
              </a:solidFill>
              <a:latin typeface="ＭＳ ゴシック" pitchFamily="49" charset="-128"/>
              <a:ea typeface="ＭＳ ゴシック" pitchFamily="49" charset="-128"/>
              <a:cs typeface="Meiryo UI" pitchFamily="50" charset="-128"/>
            </a:endParaRPr>
          </a:p>
        </p:txBody>
      </p:sp>
      <p:grpSp>
        <p:nvGrpSpPr>
          <p:cNvPr id="4100" name="グループ化 2050"/>
          <p:cNvGrpSpPr>
            <a:grpSpLocks/>
          </p:cNvGrpSpPr>
          <p:nvPr/>
        </p:nvGrpSpPr>
        <p:grpSpPr bwMode="auto">
          <a:xfrm>
            <a:off x="2051050" y="3068638"/>
            <a:ext cx="1074738" cy="1123950"/>
            <a:chOff x="2750655" y="2702047"/>
            <a:chExt cx="1124486" cy="1132066"/>
          </a:xfrm>
        </p:grpSpPr>
        <p:sp>
          <p:nvSpPr>
            <p:cNvPr id="37" name="円/楕円 36"/>
            <p:cNvSpPr/>
            <p:nvPr/>
          </p:nvSpPr>
          <p:spPr>
            <a:xfrm>
              <a:off x="3172545" y="2702047"/>
              <a:ext cx="234199" cy="21586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1200" b="1" dirty="0">
                  <a:solidFill>
                    <a:schemeClr val="tx1"/>
                  </a:solidFill>
                </a:rPr>
                <a:t>１</a:t>
              </a:r>
            </a:p>
          </p:txBody>
        </p:sp>
        <p:sp>
          <p:nvSpPr>
            <p:cNvPr id="36" name="円/楕円 35"/>
            <p:cNvSpPr/>
            <p:nvPr/>
          </p:nvSpPr>
          <p:spPr>
            <a:xfrm>
              <a:off x="2750655" y="3618252"/>
              <a:ext cx="234199" cy="21586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1200" b="1" dirty="0">
                  <a:solidFill>
                    <a:schemeClr val="tx1"/>
                  </a:solidFill>
                </a:rPr>
                <a:t>２</a:t>
              </a:r>
            </a:p>
          </p:txBody>
        </p:sp>
        <p:sp>
          <p:nvSpPr>
            <p:cNvPr id="39" name="円/楕円 38"/>
            <p:cNvSpPr/>
            <p:nvPr/>
          </p:nvSpPr>
          <p:spPr>
            <a:xfrm>
              <a:off x="3640942" y="3615055"/>
              <a:ext cx="234199" cy="21586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1200" b="1" dirty="0">
                  <a:solidFill>
                    <a:schemeClr val="tx1"/>
                  </a:solidFill>
                </a:rPr>
                <a:t>３</a:t>
              </a:r>
            </a:p>
          </p:txBody>
        </p:sp>
      </p:grpSp>
      <p:sp>
        <p:nvSpPr>
          <p:cNvPr id="13" name="テキスト ボックス 2051"/>
          <p:cNvSpPr txBox="1">
            <a:spLocks noChangeArrowheads="1"/>
          </p:cNvSpPr>
          <p:nvPr/>
        </p:nvSpPr>
        <p:spPr bwMode="auto">
          <a:xfrm>
            <a:off x="4643438" y="1189038"/>
            <a:ext cx="4359275" cy="5264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defRPr/>
            </a:pPr>
            <a:r>
              <a:rPr lang="ja-JP" altLang="en-US" sz="1400" dirty="0">
                <a:latin typeface="ＭＳ ゴシック" panose="020B0609070205080204" pitchFamily="49" charset="-128"/>
                <a:ea typeface="ＭＳ ゴシック" panose="020B0609070205080204" pitchFamily="49" charset="-128"/>
              </a:rPr>
              <a:t>■点検</a:t>
            </a:r>
            <a:r>
              <a:rPr lang="ja-JP" altLang="en-US" sz="1400" dirty="0" smtClean="0">
                <a:latin typeface="ＭＳ ゴシック" panose="020B0609070205080204" pitchFamily="49" charset="-128"/>
                <a:ea typeface="ＭＳ ゴシック" panose="020B0609070205080204" pitchFamily="49" charset="-128"/>
              </a:rPr>
              <a:t>手法</a:t>
            </a:r>
            <a:endParaRPr lang="en-US" altLang="ja-JP" sz="1400" dirty="0" smtClean="0">
              <a:latin typeface="ＭＳ ゴシック" panose="020B0609070205080204" pitchFamily="49" charset="-128"/>
              <a:ea typeface="ＭＳ ゴシック" panose="020B0609070205080204" pitchFamily="49" charset="-128"/>
            </a:endParaRPr>
          </a:p>
          <a:p>
            <a:pPr eaLnBrk="1" hangingPunct="1">
              <a:defRPr/>
            </a:pPr>
            <a:endParaRPr lang="ja-JP" altLang="en-US" sz="900" dirty="0">
              <a:latin typeface="ＭＳ ゴシック" panose="020B0609070205080204" pitchFamily="49" charset="-128"/>
              <a:ea typeface="ＭＳ ゴシック" panose="020B0609070205080204" pitchFamily="49" charset="-128"/>
            </a:endParaRPr>
          </a:p>
          <a:p>
            <a:pPr eaLnBrk="1" hangingPunct="1">
              <a:defRPr/>
            </a:pPr>
            <a:r>
              <a:rPr lang="en-US" altLang="ja-JP" sz="1400" dirty="0" smtClean="0">
                <a:latin typeface="+mn-ea"/>
                <a:ea typeface="+mn-ea"/>
              </a:rPr>
              <a:t>【</a:t>
            </a:r>
            <a:r>
              <a:rPr lang="ja-JP" altLang="en-US" sz="1400" dirty="0" smtClean="0">
                <a:latin typeface="+mn-ea"/>
                <a:ea typeface="+mn-ea"/>
              </a:rPr>
              <a:t>概略点検</a:t>
            </a:r>
            <a:r>
              <a:rPr lang="en-US" altLang="ja-JP" sz="1400" dirty="0" smtClean="0">
                <a:latin typeface="+mn-ea"/>
                <a:ea typeface="+mn-ea"/>
              </a:rPr>
              <a:t>】</a:t>
            </a:r>
          </a:p>
          <a:p>
            <a:pPr eaLnBrk="1" hangingPunct="1">
              <a:defRPr/>
            </a:pPr>
            <a:r>
              <a:rPr lang="ja-JP" altLang="en-US" sz="1400" dirty="0" smtClean="0"/>
              <a:t>チャート式</a:t>
            </a:r>
            <a:r>
              <a:rPr lang="ja-JP" altLang="en-US" sz="1400" dirty="0"/>
              <a:t>耐震診断システムを用いて、</a:t>
            </a:r>
            <a:r>
              <a:rPr lang="ja-JP" altLang="en-US" sz="1400" dirty="0" smtClean="0"/>
              <a:t>地震</a:t>
            </a:r>
            <a:r>
              <a:rPr lang="ja-JP" altLang="en-US" sz="1400" dirty="0"/>
              <a:t>発生時の変形量を算定し、地震に対する危険性</a:t>
            </a:r>
            <a:r>
              <a:rPr lang="ja-JP" altLang="en-US" sz="1400" dirty="0" smtClean="0"/>
              <a:t>が高い</a:t>
            </a:r>
            <a:r>
              <a:rPr lang="ja-JP" altLang="en-US" sz="1400" dirty="0"/>
              <a:t>施設</a:t>
            </a:r>
            <a:r>
              <a:rPr lang="ja-JP" altLang="en-US" sz="1400" dirty="0" smtClean="0"/>
              <a:t>を</a:t>
            </a:r>
            <a:r>
              <a:rPr lang="ja-JP" altLang="en-US" sz="1400" dirty="0"/>
              <a:t>確認</a:t>
            </a:r>
            <a:r>
              <a:rPr lang="ja-JP" altLang="en-US" sz="1400" dirty="0" smtClean="0"/>
              <a:t>。</a:t>
            </a:r>
            <a:endParaRPr lang="en-US" altLang="ja-JP" sz="1400" dirty="0" smtClean="0"/>
          </a:p>
          <a:p>
            <a:pPr eaLnBrk="1" hangingPunct="1">
              <a:defRPr/>
            </a:pPr>
            <a:endParaRPr lang="ja-JP" altLang="en-US" sz="1400" b="1" dirty="0"/>
          </a:p>
          <a:p>
            <a:pPr eaLnBrk="1" hangingPunct="1">
              <a:defRPr/>
            </a:pPr>
            <a:r>
              <a:rPr lang="en-US" altLang="ja-JP" sz="1400" dirty="0">
                <a:latin typeface="+mj-ea"/>
                <a:ea typeface="+mj-ea"/>
              </a:rPr>
              <a:t>【</a:t>
            </a:r>
            <a:r>
              <a:rPr lang="ja-JP" altLang="en-US" sz="1400" dirty="0" smtClean="0">
                <a:latin typeface="+mj-ea"/>
                <a:ea typeface="+mj-ea"/>
              </a:rPr>
              <a:t>詳細点検</a:t>
            </a:r>
            <a:r>
              <a:rPr lang="en-US" altLang="ja-JP" sz="1400" dirty="0" smtClean="0">
                <a:latin typeface="+mj-ea"/>
                <a:ea typeface="+mj-ea"/>
              </a:rPr>
              <a:t>】</a:t>
            </a:r>
            <a:r>
              <a:rPr lang="ja-JP" altLang="en-US" sz="1400" b="1" dirty="0">
                <a:solidFill>
                  <a:srgbClr val="FF0000"/>
                </a:solidFill>
              </a:rPr>
              <a:t>⇒今回報告</a:t>
            </a:r>
            <a:endParaRPr lang="en-US" altLang="ja-JP" sz="1400" b="1" dirty="0">
              <a:solidFill>
                <a:srgbClr val="FF0000"/>
              </a:solidFill>
            </a:endParaRPr>
          </a:p>
          <a:p>
            <a:pPr eaLnBrk="1" hangingPunct="1">
              <a:defRPr/>
            </a:pPr>
            <a:r>
              <a:rPr lang="ja-JP" altLang="en-US" sz="1400" dirty="0" smtClean="0"/>
              <a:t>危険性</a:t>
            </a:r>
            <a:r>
              <a:rPr lang="ja-JP" altLang="en-US" sz="1400" dirty="0"/>
              <a:t>が高い施設について動的有効応力解析により、地震時の地盤の液状化に伴う地盤変動</a:t>
            </a:r>
            <a:r>
              <a:rPr lang="ja-JP" altLang="en-US" sz="1400" dirty="0" smtClean="0"/>
              <a:t>を時刻歴</a:t>
            </a:r>
            <a:r>
              <a:rPr lang="ja-JP" altLang="en-US" sz="1400" dirty="0"/>
              <a:t>で解析。解析で得られた地震後の残留変位や液状化発生状況などの解析結果に</a:t>
            </a:r>
            <a:r>
              <a:rPr lang="ja-JP" altLang="en-US" sz="1400" dirty="0" smtClean="0"/>
              <a:t>基づいて、</a:t>
            </a:r>
            <a:r>
              <a:rPr lang="ja-JP" altLang="en-US" sz="1400" dirty="0"/>
              <a:t>廃棄物埋立護岸が要求される耐震性能を照査</a:t>
            </a:r>
            <a:r>
              <a:rPr lang="ja-JP" altLang="en-US" sz="1400" dirty="0" smtClean="0"/>
              <a:t>。</a:t>
            </a:r>
            <a:endParaRPr lang="en-US" altLang="ja-JP" sz="1400" dirty="0" smtClean="0"/>
          </a:p>
          <a:p>
            <a:pPr eaLnBrk="1" hangingPunct="1">
              <a:defRPr/>
            </a:pPr>
            <a:endParaRPr lang="en-US" altLang="ja-JP" sz="1400" dirty="0" smtClean="0"/>
          </a:p>
          <a:p>
            <a:pPr eaLnBrk="1" hangingPunct="1">
              <a:defRPr/>
            </a:pPr>
            <a:r>
              <a:rPr lang="ja-JP" altLang="en-US" sz="1400" dirty="0"/>
              <a:t>堺第７－３区の護岸は３種類の護岸で構成されているため、各断面から代表して１断面ずつ点検することとした。</a:t>
            </a:r>
          </a:p>
          <a:p>
            <a:pPr eaLnBrk="1" hangingPunct="1">
              <a:defRPr/>
            </a:pPr>
            <a:endParaRPr lang="ja-JP" altLang="en-US" sz="1400" dirty="0"/>
          </a:p>
          <a:p>
            <a:pPr eaLnBrk="1" hangingPunct="1">
              <a:defRPr/>
            </a:pPr>
            <a:r>
              <a:rPr lang="ja-JP" altLang="en-US" sz="1400" dirty="0"/>
              <a:t>　　①航路側護岸（鋼矢板セル式護岸）</a:t>
            </a:r>
          </a:p>
          <a:p>
            <a:pPr eaLnBrk="1" hangingPunct="1">
              <a:defRPr/>
            </a:pPr>
            <a:r>
              <a:rPr lang="ja-JP" altLang="en-US" sz="1400" dirty="0"/>
              <a:t>　　②沖側護岸（捨石護岸）</a:t>
            </a:r>
          </a:p>
          <a:p>
            <a:pPr eaLnBrk="1" hangingPunct="1">
              <a:defRPr/>
            </a:pPr>
            <a:r>
              <a:rPr lang="ja-JP" altLang="en-US" sz="1400" dirty="0"/>
              <a:t>      ③泊地側護岸（二重矢板式護岸）</a:t>
            </a:r>
          </a:p>
          <a:p>
            <a:pPr eaLnBrk="1" hangingPunct="1">
              <a:defRPr/>
            </a:pPr>
            <a:endParaRPr lang="en-US" altLang="ja-JP" sz="1400" dirty="0" smtClean="0"/>
          </a:p>
          <a:p>
            <a:pPr eaLnBrk="1" hangingPunct="1">
              <a:defRPr/>
            </a:pPr>
            <a:r>
              <a:rPr lang="ja-JP" altLang="en-US" sz="1400" dirty="0"/>
              <a:t>堺第７－３区の護岸は平成１９年度に、直下型・海溝型のレベル２地震動に対する耐震性評価を</a:t>
            </a:r>
            <a:r>
              <a:rPr lang="en-US" altLang="ja-JP" sz="1400" dirty="0"/>
              <a:t>LIQCA</a:t>
            </a:r>
            <a:r>
              <a:rPr lang="ja-JP" altLang="en-US" sz="1400" dirty="0"/>
              <a:t>で行っているため、南海トラフ巨大地震に対しても、結果が比較できる</a:t>
            </a:r>
            <a:r>
              <a:rPr lang="en-US" altLang="ja-JP" sz="1400" dirty="0"/>
              <a:t>LIQCA</a:t>
            </a:r>
            <a:r>
              <a:rPr lang="ja-JP" altLang="en-US" sz="1400" dirty="0"/>
              <a:t>で行う</a:t>
            </a:r>
            <a:r>
              <a:rPr lang="ja-JP" altLang="en-US" sz="1400" dirty="0" smtClean="0"/>
              <a:t>。</a:t>
            </a:r>
            <a:endParaRPr lang="ja-JP" altLang="en-US" sz="1400" dirty="0"/>
          </a:p>
        </p:txBody>
      </p:sp>
      <p:sp>
        <p:nvSpPr>
          <p:cNvPr id="11"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4</a:t>
            </a:fld>
            <a:endParaRPr lang="en-US" altLang="ja-JP" dirty="0">
              <a:solidFill>
                <a:srgbClr val="898989"/>
              </a:solidFill>
            </a:endParaRPr>
          </a:p>
        </p:txBody>
      </p:sp>
      <p:sp>
        <p:nvSpPr>
          <p:cNvPr id="14" name="正方形/長方形 13"/>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1109663"/>
            <a:ext cx="4229100"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0" y="620688"/>
            <a:ext cx="9140825" cy="61150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1400" b="1" spc="-200" dirty="0">
                <a:solidFill>
                  <a:schemeClr val="tx1"/>
                </a:solidFill>
                <a:latin typeface="ＭＳ ゴシック" pitchFamily="49" charset="-128"/>
                <a:ea typeface="ＭＳ ゴシック" pitchFamily="49" charset="-128"/>
              </a:rPr>
              <a:t>≪南海トラフ巨大地震による影響≫</a:t>
            </a:r>
            <a:endParaRPr lang="en-US" altLang="ja-JP" sz="1600" b="1" dirty="0">
              <a:latin typeface="Meiryo UI" pitchFamily="50" charset="-128"/>
              <a:ea typeface="Meiryo UI" pitchFamily="50" charset="-128"/>
              <a:cs typeface="Meiryo UI" pitchFamily="50" charset="-128"/>
            </a:endParaRPr>
          </a:p>
          <a:p>
            <a:pPr eaLnBrk="1" fontAlgn="auto" hangingPunct="1">
              <a:spcBef>
                <a:spcPts val="0"/>
              </a:spcBef>
              <a:spcAft>
                <a:spcPts val="0"/>
              </a:spcAft>
              <a:defRPr/>
            </a:pPr>
            <a:endParaRPr lang="en-US" altLang="ja-JP" sz="11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■南海トラフ巨大地震による地震動</a:t>
            </a:r>
          </a:p>
          <a:p>
            <a:pPr eaLnBrk="1" fontAlgn="auto" hangingPunct="1">
              <a:spcBef>
                <a:spcPts val="0"/>
              </a:spcBef>
              <a:spcAft>
                <a:spcPts val="0"/>
              </a:spcAft>
              <a:defRPr/>
            </a:pPr>
            <a:r>
              <a:rPr lang="ja-JP" altLang="en-US" sz="1200" dirty="0">
                <a:solidFill>
                  <a:schemeClr val="tx1"/>
                </a:solidFill>
                <a:latin typeface="ＭＳ ゴシック" pitchFamily="49" charset="-128"/>
                <a:ea typeface="ＭＳ ゴシック" pitchFamily="49" charset="-128"/>
                <a:cs typeface="Meiryo UI" pitchFamily="50" charset="-128"/>
              </a:rPr>
              <a:t>　○</a:t>
            </a:r>
            <a:r>
              <a:rPr lang="zh-TW" altLang="en-US" sz="12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堺泉北港（堺第７－３区）廃棄物埋立護岸</a:t>
            </a:r>
            <a:endParaRPr lang="en-US" altLang="zh-TW" sz="12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fontAlgn="auto" hangingPunct="1">
              <a:spcBef>
                <a:spcPts val="0"/>
              </a:spcBef>
              <a:spcAft>
                <a:spcPts val="0"/>
              </a:spcAft>
              <a:defRPr/>
            </a:pPr>
            <a:r>
              <a:rPr lang="ja-JP" altLang="en-US" sz="12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200" dirty="0">
                <a:solidFill>
                  <a:schemeClr val="tx1"/>
                </a:solidFill>
                <a:latin typeface="ＭＳ ゴシック" pitchFamily="49" charset="-128"/>
                <a:ea typeface="ＭＳ ゴシック" pitchFamily="49" charset="-128"/>
                <a:cs typeface="Meiryo UI" pitchFamily="50" charset="-128"/>
              </a:rPr>
              <a:t>AT2A</a:t>
            </a:r>
            <a:r>
              <a:rPr lang="ja-JP" altLang="en-US" sz="1200" dirty="0">
                <a:solidFill>
                  <a:schemeClr val="tx1"/>
                </a:solidFill>
                <a:latin typeface="ＭＳ ゴシック" pitchFamily="49" charset="-128"/>
                <a:ea typeface="ＭＳ ゴシック" pitchFamily="49" charset="-128"/>
                <a:cs typeface="Meiryo UI" pitchFamily="50" charset="-128"/>
              </a:rPr>
              <a:t>ｿﾞｰﾝ：</a:t>
            </a:r>
            <a:r>
              <a:rPr lang="en-US" altLang="ja-JP" sz="1200" dirty="0">
                <a:solidFill>
                  <a:schemeClr val="tx1"/>
                </a:solidFill>
                <a:latin typeface="ＭＳ ゴシック" pitchFamily="49" charset="-128"/>
                <a:ea typeface="ＭＳ ゴシック" pitchFamily="49" charset="-128"/>
                <a:cs typeface="Meiryo UI" pitchFamily="50" charset="-128"/>
              </a:rPr>
              <a:t>No51357322</a:t>
            </a:r>
          </a:p>
          <a:p>
            <a:pPr eaLnBrk="1" fontAlgn="auto" hangingPunct="1">
              <a:spcBef>
                <a:spcPts val="0"/>
              </a:spcBef>
              <a:spcAft>
                <a:spcPts val="0"/>
              </a:spcAft>
              <a:defRPr/>
            </a:pPr>
            <a:endParaRPr lang="en-US" altLang="ja-JP" sz="12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200" dirty="0">
                <a:solidFill>
                  <a:schemeClr val="tx1"/>
                </a:solidFill>
                <a:latin typeface="ＭＳ ゴシック" pitchFamily="49" charset="-128"/>
                <a:ea typeface="ＭＳ ゴシック" pitchFamily="49" charset="-128"/>
                <a:cs typeface="Meiryo UI" pitchFamily="50" charset="-128"/>
              </a:rPr>
              <a:t>　</a:t>
            </a:r>
          </a:p>
        </p:txBody>
      </p:sp>
      <p:sp>
        <p:nvSpPr>
          <p:cNvPr id="13" name="円/楕円 12"/>
          <p:cNvSpPr/>
          <p:nvPr/>
        </p:nvSpPr>
        <p:spPr bwMode="auto">
          <a:xfrm>
            <a:off x="6745288" y="4189413"/>
            <a:ext cx="217487" cy="21748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四角形吹き出し 13"/>
          <p:cNvSpPr/>
          <p:nvPr/>
        </p:nvSpPr>
        <p:spPr bwMode="auto">
          <a:xfrm>
            <a:off x="7285038" y="3313113"/>
            <a:ext cx="1262062" cy="461962"/>
          </a:xfrm>
          <a:prstGeom prst="wedgeRectCallout">
            <a:avLst>
              <a:gd name="adj1" fmla="val -76467"/>
              <a:gd name="adj2" fmla="val 14696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廃棄物護岸</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ＡＴ２Ａゾーン</a:t>
            </a:r>
          </a:p>
        </p:txBody>
      </p:sp>
      <p:sp>
        <p:nvSpPr>
          <p:cNvPr id="9"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5</a:t>
            </a:fld>
            <a:endParaRPr lang="en-US" altLang="ja-JP" dirty="0">
              <a:solidFill>
                <a:srgbClr val="898989"/>
              </a:solidFill>
            </a:endParaRPr>
          </a:p>
        </p:txBody>
      </p:sp>
      <p:sp>
        <p:nvSpPr>
          <p:cNvPr id="8" name="正方形/長方形 7"/>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175" y="555625"/>
            <a:ext cx="9140825" cy="62484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defRPr/>
            </a:pPr>
            <a:r>
              <a:rPr lang="ja-JP" altLang="en-US" sz="1400" b="1" dirty="0" smtClean="0">
                <a:latin typeface="ＭＳ ゴシック" panose="020B0609070205080204" pitchFamily="49" charset="-128"/>
                <a:ea typeface="ＭＳ ゴシック" panose="020B0609070205080204" pitchFamily="49" charset="-128"/>
              </a:rPr>
              <a:t>≪南海トラフ巨大地震による影響≫</a:t>
            </a:r>
            <a:endParaRPr lang="en-US" altLang="ja-JP" sz="1400" b="1" dirty="0" smtClean="0">
              <a:latin typeface="ＭＳ ゴシック" panose="020B0609070205080204" pitchFamily="49" charset="-128"/>
              <a:ea typeface="ＭＳ ゴシック" panose="020B0609070205080204" pitchFamily="49" charset="-128"/>
            </a:endParaRPr>
          </a:p>
          <a:p>
            <a:pPr eaLnBrk="1" hangingPunct="1">
              <a:defRPr/>
            </a:pPr>
            <a:r>
              <a:rPr lang="ja-JP" altLang="en-US" sz="1400" dirty="0">
                <a:latin typeface="ＭＳ ゴシック" pitchFamily="49" charset="-128"/>
                <a:ea typeface="ＭＳ ゴシック" pitchFamily="49" charset="-128"/>
                <a:cs typeface="Meiryo UI" pitchFamily="50" charset="-128"/>
              </a:rPr>
              <a:t>■</a:t>
            </a:r>
            <a:r>
              <a:rPr lang="ja-JP" altLang="en-US" sz="1400" b="1" dirty="0">
                <a:latin typeface="ＭＳ ゴシック" pitchFamily="49" charset="-128"/>
                <a:ea typeface="ＭＳ ゴシック" pitchFamily="49" charset="-128"/>
                <a:cs typeface="Meiryo UI" pitchFamily="50" charset="-128"/>
              </a:rPr>
              <a:t>詳細検討位置図（</a:t>
            </a:r>
            <a:r>
              <a:rPr lang="en-US" altLang="ja-JP" sz="1400" b="1" dirty="0">
                <a:latin typeface="ＭＳ ゴシック" pitchFamily="49" charset="-128"/>
                <a:ea typeface="ＭＳ ゴシック" pitchFamily="49" charset="-128"/>
                <a:cs typeface="Meiryo UI" pitchFamily="50" charset="-128"/>
              </a:rPr>
              <a:t>LIQCA</a:t>
            </a:r>
            <a:r>
              <a:rPr lang="ja-JP" altLang="en-US" sz="1400" b="1" dirty="0">
                <a:latin typeface="ＭＳ ゴシック" pitchFamily="49" charset="-128"/>
                <a:ea typeface="ＭＳ ゴシック" pitchFamily="49" charset="-128"/>
                <a:cs typeface="Meiryo UI" pitchFamily="50" charset="-128"/>
              </a:rPr>
              <a:t>による耐震診断）</a:t>
            </a:r>
            <a:endParaRPr lang="en-US" altLang="ja-JP" sz="1400" b="1" dirty="0">
              <a:latin typeface="ＭＳ ゴシック" pitchFamily="49" charset="-128"/>
              <a:ea typeface="ＭＳ ゴシック" pitchFamily="49" charset="-128"/>
              <a:cs typeface="Meiryo UI"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solidFill>
                <a:srgbClr val="FFFFFF"/>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4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400" b="1" dirty="0" smtClean="0">
                <a:latin typeface="ＭＳ ゴシック" panose="020B0609070205080204" pitchFamily="49" charset="-128"/>
                <a:ea typeface="ＭＳ ゴシック" panose="020B0609070205080204" pitchFamily="49" charset="-128"/>
                <a:cs typeface="Meiryo UI" panose="020B0604030504040204" pitchFamily="50" charset="-128"/>
              </a:rPr>
              <a:t>■第８回部会の質問に対する回答</a:t>
            </a:r>
            <a:endParaRPr lang="en-US" altLang="ja-JP" sz="1400" b="1" dirty="0" smtClean="0">
              <a:solidFill>
                <a:srgbClr val="00B050"/>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r>
              <a:rPr lang="ja-JP" altLang="en-US" sz="1200" b="1" dirty="0" smtClean="0">
                <a:latin typeface="ＭＳ ゴシック" panose="020B0609070205080204" pitchFamily="49" charset="-128"/>
                <a:ea typeface="ＭＳ ゴシック" panose="020B0609070205080204" pitchFamily="49" charset="-128"/>
                <a:cs typeface="Meiryo UI" panose="020B0604030504040204" pitchFamily="50" charset="-128"/>
              </a:rPr>
              <a:t>点検箇所の選定について</a:t>
            </a:r>
            <a:endParaRPr lang="en-US" altLang="ja-JP" sz="1200" b="1"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defRPr/>
            </a:pPr>
            <a:endParaRPr lang="en-US" altLang="ja-JP" sz="12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pic>
        <p:nvPicPr>
          <p:cNvPr id="5123" name="図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77250" y="1846263"/>
            <a:ext cx="5588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27"/>
          <p:cNvSpPr/>
          <p:nvPr/>
        </p:nvSpPr>
        <p:spPr>
          <a:xfrm>
            <a:off x="3175"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eaLnBrk="1" fontAlgn="auto" hangingPunct="1">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堤外施設（護岸・防波堤）の詳細耐震点検について</a:t>
            </a:r>
            <a:endParaRPr lang="en-US" altLang="ja-JP" sz="2400" b="1" dirty="0">
              <a:solidFill>
                <a:schemeClr val="bg1"/>
              </a:solidFill>
            </a:endParaRPr>
          </a:p>
        </p:txBody>
      </p:sp>
      <p:sp>
        <p:nvSpPr>
          <p:cNvPr id="5125" name="スライド番号プレースホルダー 1"/>
          <p:cNvSpPr>
            <a:spLocks noGrp="1"/>
          </p:cNvSpPr>
          <p:nvPr>
            <p:ph type="sldNum" sz="quarter" idx="12"/>
          </p:nvPr>
        </p:nvSpPr>
        <p:spPr bwMode="auto">
          <a:xfrm>
            <a:off x="6974904"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86AB3673-5EC5-4094-983D-66006A94C934}" type="slidenum">
              <a:rPr lang="ja-JP" altLang="en-US" smtClean="0">
                <a:solidFill>
                  <a:srgbClr val="898989"/>
                </a:solidFill>
              </a:rPr>
              <a:pPr/>
              <a:t>6</a:t>
            </a:fld>
            <a:endParaRPr lang="en-US" altLang="ja-JP" smtClean="0">
              <a:solidFill>
                <a:srgbClr val="898989"/>
              </a:solidFill>
            </a:endParaRPr>
          </a:p>
        </p:txBody>
      </p:sp>
      <p:grpSp>
        <p:nvGrpSpPr>
          <p:cNvPr id="3" name="グループ化 2"/>
          <p:cNvGrpSpPr>
            <a:grpSpLocks noChangeAspect="1"/>
          </p:cNvGrpSpPr>
          <p:nvPr/>
        </p:nvGrpSpPr>
        <p:grpSpPr>
          <a:xfrm>
            <a:off x="2293238" y="1049338"/>
            <a:ext cx="4560697" cy="2955726"/>
            <a:chOff x="2351088" y="1049338"/>
            <a:chExt cx="3816350" cy="2473325"/>
          </a:xfrm>
        </p:grpSpPr>
        <p:pic>
          <p:nvPicPr>
            <p:cNvPr id="5129" name="Picture 14"/>
            <p:cNvPicPr>
              <a:picLocks noChangeAspect="1" noChangeArrowheads="1"/>
            </p:cNvPicPr>
            <p:nvPr/>
          </p:nvPicPr>
          <p:blipFill>
            <a:blip r:embed="rId3">
              <a:extLst>
                <a:ext uri="{28A0092B-C50C-407E-A947-70E740481C1C}">
                  <a14:useLocalDpi xmlns:a14="http://schemas.microsoft.com/office/drawing/2010/main" val="0"/>
                </a:ext>
              </a:extLst>
            </a:blip>
            <a:srcRect t="5531"/>
            <a:stretch>
              <a:fillRect/>
            </a:stretch>
          </p:blipFill>
          <p:spPr bwMode="auto">
            <a:xfrm>
              <a:off x="2351088" y="1049338"/>
              <a:ext cx="38163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9"/>
            <p:cNvSpPr>
              <a:spLocks noChangeArrowheads="1"/>
            </p:cNvSpPr>
            <p:nvPr/>
          </p:nvSpPr>
          <p:spPr bwMode="auto">
            <a:xfrm rot="16200000">
              <a:off x="4283075" y="1703388"/>
              <a:ext cx="288925" cy="28575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lstStyle/>
            <a:p>
              <a:pPr algn="ctr" eaLnBrk="1" fontAlgn="auto" hangingPunct="1">
                <a:spcBef>
                  <a:spcPts val="0"/>
                </a:spcBef>
                <a:spcAft>
                  <a:spcPts val="0"/>
                </a:spcAft>
                <a:defRPr/>
              </a:pPr>
              <a:r>
                <a:rPr lang="en-US" altLang="ja-JP" b="1" dirty="0">
                  <a:solidFill>
                    <a:srgbClr val="FF0000"/>
                  </a:solidFill>
                </a:rPr>
                <a:t>2</a:t>
              </a:r>
              <a:endParaRPr lang="ja-JP" altLang="en-US" b="1" dirty="0">
                <a:solidFill>
                  <a:srgbClr val="FF0000"/>
                </a:solidFill>
              </a:endParaRPr>
            </a:p>
          </p:txBody>
        </p:sp>
        <p:sp>
          <p:nvSpPr>
            <p:cNvPr id="41" name="Oval 9"/>
            <p:cNvSpPr>
              <a:spLocks noChangeArrowheads="1"/>
            </p:cNvSpPr>
            <p:nvPr/>
          </p:nvSpPr>
          <p:spPr bwMode="auto">
            <a:xfrm rot="16200000">
              <a:off x="4972844" y="2229644"/>
              <a:ext cx="288925" cy="2873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lstStyle/>
            <a:p>
              <a:pPr algn="ctr" eaLnBrk="1" fontAlgn="auto" hangingPunct="1">
                <a:spcBef>
                  <a:spcPts val="0"/>
                </a:spcBef>
                <a:spcAft>
                  <a:spcPts val="0"/>
                </a:spcAft>
                <a:defRPr/>
              </a:pPr>
              <a:r>
                <a:rPr lang="en-US" altLang="ja-JP" b="1" dirty="0">
                  <a:solidFill>
                    <a:srgbClr val="FF0000"/>
                  </a:solidFill>
                </a:rPr>
                <a:t>1</a:t>
              </a:r>
              <a:endParaRPr lang="ja-JP" altLang="en-US" b="1" dirty="0">
                <a:solidFill>
                  <a:srgbClr val="FF0000"/>
                </a:solidFill>
              </a:endParaRPr>
            </a:p>
          </p:txBody>
        </p:sp>
        <p:sp>
          <p:nvSpPr>
            <p:cNvPr id="44" name="Oval 9"/>
            <p:cNvSpPr>
              <a:spLocks noChangeArrowheads="1"/>
            </p:cNvSpPr>
            <p:nvPr/>
          </p:nvSpPr>
          <p:spPr bwMode="auto">
            <a:xfrm rot="16200000">
              <a:off x="3901281" y="2704307"/>
              <a:ext cx="288925" cy="28733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lstStyle/>
            <a:p>
              <a:pPr algn="ctr" eaLnBrk="1" fontAlgn="auto" hangingPunct="1">
                <a:spcBef>
                  <a:spcPts val="0"/>
                </a:spcBef>
                <a:spcAft>
                  <a:spcPts val="0"/>
                </a:spcAft>
                <a:defRPr/>
              </a:pPr>
              <a:r>
                <a:rPr lang="en-US" altLang="ja-JP" b="1" dirty="0">
                  <a:solidFill>
                    <a:srgbClr val="FF0000"/>
                  </a:solidFill>
                </a:rPr>
                <a:t>3</a:t>
              </a:r>
              <a:endParaRPr lang="ja-JP" altLang="en-US" b="1" dirty="0">
                <a:solidFill>
                  <a:srgbClr val="FF0000"/>
                </a:solidFill>
              </a:endParaRPr>
            </a:p>
          </p:txBody>
        </p:sp>
      </p:grpSp>
      <p:grpSp>
        <p:nvGrpSpPr>
          <p:cNvPr id="4" name="グループ化 3"/>
          <p:cNvGrpSpPr>
            <a:grpSpLocks noChangeAspect="1"/>
          </p:cNvGrpSpPr>
          <p:nvPr/>
        </p:nvGrpSpPr>
        <p:grpSpPr>
          <a:xfrm>
            <a:off x="195686" y="4826864"/>
            <a:ext cx="5469910" cy="1698483"/>
            <a:chOff x="141288" y="4812675"/>
            <a:chExt cx="4356100" cy="1352629"/>
          </a:xfrm>
        </p:grpSpPr>
        <p:pic>
          <p:nvPicPr>
            <p:cNvPr id="5126" name="Picture 2"/>
            <p:cNvPicPr>
              <a:picLocks noChangeAspect="1" noChangeArrowheads="1"/>
            </p:cNvPicPr>
            <p:nvPr/>
          </p:nvPicPr>
          <p:blipFill>
            <a:blip r:embed="rId4">
              <a:extLst>
                <a:ext uri="{28A0092B-C50C-407E-A947-70E740481C1C}">
                  <a14:useLocalDpi xmlns:a14="http://schemas.microsoft.com/office/drawing/2010/main" val="0"/>
                </a:ext>
              </a:extLst>
            </a:blip>
            <a:srcRect l="22099" r="29353" b="29726"/>
            <a:stretch>
              <a:fillRect/>
            </a:stretch>
          </p:blipFill>
          <p:spPr bwMode="auto">
            <a:xfrm>
              <a:off x="141288" y="4833391"/>
              <a:ext cx="43561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p:cNvCxnSpPr/>
            <p:nvPr/>
          </p:nvCxnSpPr>
          <p:spPr>
            <a:xfrm>
              <a:off x="2555875" y="5019129"/>
              <a:ext cx="0" cy="201612"/>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192841" y="4812675"/>
              <a:ext cx="318324" cy="12868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anchor="ctr">
              <a:spAutoFit/>
            </a:bodyPr>
            <a:lstStyle/>
            <a:p>
              <a:pPr algn="ctr">
                <a:defRPr/>
              </a:pPr>
              <a:r>
                <a:rPr lang="en-US" altLang="ja-JP" sz="1050" dirty="0">
                  <a:solidFill>
                    <a:schemeClr val="tx1"/>
                  </a:solidFill>
                </a:rPr>
                <a:t>H=6m</a:t>
              </a:r>
            </a:p>
          </p:txBody>
        </p:sp>
      </p:grpSp>
      <p:sp>
        <p:nvSpPr>
          <p:cNvPr id="5133" name="テキスト ボックス 3"/>
          <p:cNvSpPr txBox="1">
            <a:spLocks noChangeArrowheads="1"/>
          </p:cNvSpPr>
          <p:nvPr/>
        </p:nvSpPr>
        <p:spPr bwMode="auto">
          <a:xfrm>
            <a:off x="5665596" y="4766162"/>
            <a:ext cx="32268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400" dirty="0">
                <a:latin typeface="ＭＳ ゴシック" pitchFamily="49" charset="-128"/>
                <a:ea typeface="ＭＳ ゴシック" pitchFamily="49" charset="-128"/>
                <a:cs typeface="Meiryo UI" pitchFamily="50" charset="-128"/>
              </a:rPr>
              <a:t>点検箇所は護岸タイプごとに背後地がもっとも高く危険と思われる部分を、解析断面とした。</a:t>
            </a:r>
            <a:endParaRPr lang="en-US" altLang="ja-JP" sz="1400" dirty="0">
              <a:latin typeface="ＭＳ ゴシック" pitchFamily="49" charset="-128"/>
              <a:ea typeface="ＭＳ ゴシック" pitchFamily="49" charset="-128"/>
              <a:cs typeface="Meiryo UI" pitchFamily="50" charset="-128"/>
            </a:endParaRPr>
          </a:p>
        </p:txBody>
      </p:sp>
      <p:cxnSp>
        <p:nvCxnSpPr>
          <p:cNvPr id="8" name="直線コネクタ 7"/>
          <p:cNvCxnSpPr>
            <a:stCxn id="29" idx="2"/>
          </p:cNvCxnSpPr>
          <p:nvPr/>
        </p:nvCxnSpPr>
        <p:spPr>
          <a:xfrm>
            <a:off x="2971658" y="4988447"/>
            <a:ext cx="256000" cy="2242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103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620688"/>
            <a:ext cx="9140825" cy="61150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1400" b="1" spc="-200" dirty="0">
                <a:solidFill>
                  <a:schemeClr val="tx1"/>
                </a:solidFill>
                <a:latin typeface="ＭＳ ゴシック" pitchFamily="49" charset="-128"/>
                <a:ea typeface="ＭＳ ゴシック" pitchFamily="49" charset="-128"/>
              </a:rPr>
              <a:t>≪南海トラフ巨大地震による影響≫</a:t>
            </a:r>
            <a:endParaRPr lang="en-US" altLang="ja-JP" sz="1400" b="1" spc="-2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700" dirty="0">
              <a:solidFill>
                <a:schemeClr val="tx1"/>
              </a:solidFill>
              <a:latin typeface="ＭＳ ゴシック" pitchFamily="49" charset="-128"/>
              <a:ea typeface="ＭＳ ゴシック" pitchFamily="49" charset="-128"/>
              <a:cs typeface="Meiryo UI" pitchFamily="50" charset="-128"/>
            </a:endParaRPr>
          </a:p>
          <a:p>
            <a:pPr eaLnBrk="1" fontAlgn="auto" hangingPunct="1">
              <a:lnSpc>
                <a:spcPct val="150000"/>
              </a:lnSpc>
              <a:spcBef>
                <a:spcPts val="0"/>
              </a:spcBef>
              <a:spcAft>
                <a:spcPts val="0"/>
              </a:spcAft>
              <a:defRPr/>
            </a:pPr>
            <a:r>
              <a:rPr lang="ja-JP" altLang="en-US" sz="1600" dirty="0">
                <a:solidFill>
                  <a:schemeClr val="tx1"/>
                </a:solidFill>
                <a:latin typeface="ＭＳ ゴシック" pitchFamily="49" charset="-128"/>
                <a:ea typeface="ＭＳ ゴシック" pitchFamily="49" charset="-128"/>
                <a:cs typeface="Meiryo UI" pitchFamily="50" charset="-128"/>
              </a:rPr>
              <a:t>■</a:t>
            </a:r>
            <a:r>
              <a:rPr lang="ja-JP" altLang="en-US" sz="1600" b="1" dirty="0">
                <a:solidFill>
                  <a:schemeClr val="tx1"/>
                </a:solidFill>
                <a:latin typeface="ＭＳ ゴシック" pitchFamily="49" charset="-128"/>
                <a:ea typeface="ＭＳ ゴシック" pitchFamily="49" charset="-128"/>
                <a:cs typeface="Meiryo UI" pitchFamily="50" charset="-128"/>
              </a:rPr>
              <a:t>堺第７－３区の詳細検討（</a:t>
            </a:r>
            <a:r>
              <a:rPr lang="en-US" altLang="ja-JP" sz="1600" b="1" dirty="0">
                <a:solidFill>
                  <a:schemeClr val="tx1"/>
                </a:solidFill>
                <a:latin typeface="ＭＳ ゴシック" pitchFamily="49" charset="-128"/>
                <a:ea typeface="ＭＳ ゴシック" pitchFamily="49" charset="-128"/>
                <a:cs typeface="Meiryo UI" pitchFamily="50" charset="-128"/>
              </a:rPr>
              <a:t>LIQCA</a:t>
            </a:r>
            <a:r>
              <a:rPr lang="ja-JP" altLang="en-US" sz="1600" b="1" dirty="0">
                <a:solidFill>
                  <a:schemeClr val="tx1"/>
                </a:solidFill>
                <a:latin typeface="ＭＳ ゴシック" pitchFamily="49" charset="-128"/>
                <a:ea typeface="ＭＳ ゴシック" pitchFamily="49" charset="-128"/>
                <a:cs typeface="Meiryo UI" pitchFamily="50" charset="-128"/>
              </a:rPr>
              <a:t>による耐震診断）</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lnSpc>
                <a:spcPct val="150000"/>
              </a:lnSpc>
              <a:spcBef>
                <a:spcPts val="0"/>
              </a:spcBef>
              <a:spcAft>
                <a:spcPts val="0"/>
              </a:spcAft>
              <a:defRPr/>
            </a:pPr>
            <a:r>
              <a:rPr lang="ja-JP" altLang="en-US" sz="1600" b="1" dirty="0">
                <a:solidFill>
                  <a:schemeClr val="tx1"/>
                </a:solidFill>
                <a:latin typeface="ＭＳ ゴシック" pitchFamily="49" charset="-128"/>
                <a:ea typeface="ＭＳ ゴシック" pitchFamily="49" charset="-128"/>
                <a:cs typeface="Meiryo UI" pitchFamily="50" charset="-128"/>
              </a:rPr>
              <a:t>＜①航路側護岸：鋼矢板セル式護岸＞</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b="1" dirty="0">
                <a:solidFill>
                  <a:schemeClr val="tx1"/>
                </a:solidFill>
                <a:latin typeface="ＭＳ ゴシック" pitchFamily="49" charset="-128"/>
                <a:ea typeface="ＭＳ ゴシック" pitchFamily="49" charset="-128"/>
                <a:cs typeface="Meiryo UI" pitchFamily="50" charset="-128"/>
              </a:rPr>
              <a:t>　　　　</a:t>
            </a:r>
            <a:r>
              <a:rPr lang="ja-JP" altLang="en-US" sz="1400" dirty="0">
                <a:solidFill>
                  <a:schemeClr val="tx1"/>
                </a:solidFill>
                <a:latin typeface="ＭＳ ゴシック" pitchFamily="49" charset="-128"/>
                <a:ea typeface="ＭＳ ゴシック" pitchFamily="49" charset="-128"/>
                <a:cs typeface="Meiryo UI" pitchFamily="50" charset="-128"/>
              </a:rPr>
              <a:t>○断面図　　　　　　　　　　　　　　　　　　　　　○現況写真</a:t>
            </a: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algn="ct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algn="ct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algn="ct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endParaRPr lang="en-US" altLang="ja-JP" sz="1400" dirty="0">
              <a:solidFill>
                <a:schemeClr val="tx1"/>
              </a:solidFill>
              <a:latin typeface="ＭＳ ゴシック" pitchFamily="49" charset="-128"/>
              <a:ea typeface="ＭＳ ゴシック" pitchFamily="49" charset="-128"/>
              <a:cs typeface="Meiryo UI" pitchFamily="50" charset="-128"/>
            </a:endParaRPr>
          </a:p>
        </p:txBody>
      </p:sp>
      <p:pic>
        <p:nvPicPr>
          <p:cNvPr id="7171"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0638" y="2559050"/>
            <a:ext cx="355282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図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636838"/>
            <a:ext cx="4783137"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7</a:t>
            </a:fld>
            <a:endParaRPr lang="en-US" altLang="ja-JP" dirty="0">
              <a:solidFill>
                <a:srgbClr val="898989"/>
              </a:solidFill>
            </a:endParaRPr>
          </a:p>
        </p:txBody>
      </p:sp>
      <p:sp>
        <p:nvSpPr>
          <p:cNvPr id="8" name="正方形/長方形 7"/>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557338"/>
            <a:ext cx="69183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図 3"/>
          <p:cNvPicPr>
            <a:picLocks noChangeAspect="1"/>
          </p:cNvPicPr>
          <p:nvPr/>
        </p:nvPicPr>
        <p:blipFill>
          <a:blip r:embed="rId3">
            <a:extLst>
              <a:ext uri="{28A0092B-C50C-407E-A947-70E740481C1C}">
                <a14:useLocalDpi xmlns:a14="http://schemas.microsoft.com/office/drawing/2010/main" val="0"/>
              </a:ext>
            </a:extLst>
          </a:blip>
          <a:srcRect t="7407"/>
          <a:stretch>
            <a:fillRect/>
          </a:stretch>
        </p:blipFill>
        <p:spPr bwMode="auto">
          <a:xfrm>
            <a:off x="2720975" y="4097338"/>
            <a:ext cx="37052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0" y="620688"/>
            <a:ext cx="9140825" cy="61150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1400" b="1" spc="-200" dirty="0">
                <a:solidFill>
                  <a:schemeClr val="tx1"/>
                </a:solidFill>
                <a:latin typeface="ＭＳ ゴシック" pitchFamily="49" charset="-128"/>
                <a:ea typeface="ＭＳ ゴシック" pitchFamily="49" charset="-128"/>
              </a:rPr>
              <a:t>≪南海トラフ巨大地震による影響≫</a:t>
            </a:r>
            <a:endParaRPr lang="en-US" altLang="ja-JP" sz="1400" b="1" spc="-2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7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600" dirty="0">
                <a:solidFill>
                  <a:schemeClr val="tx1"/>
                </a:solidFill>
                <a:latin typeface="ＭＳ ゴシック" pitchFamily="49" charset="-128"/>
                <a:ea typeface="ＭＳ ゴシック" pitchFamily="49" charset="-128"/>
                <a:cs typeface="Meiryo UI" pitchFamily="50" charset="-128"/>
              </a:rPr>
              <a:t>■</a:t>
            </a:r>
            <a:r>
              <a:rPr lang="ja-JP" altLang="en-US" sz="1600" b="1" dirty="0">
                <a:solidFill>
                  <a:schemeClr val="tx1"/>
                </a:solidFill>
                <a:latin typeface="ＭＳ ゴシック" pitchFamily="49" charset="-128"/>
                <a:ea typeface="ＭＳ ゴシック" pitchFamily="49" charset="-128"/>
                <a:cs typeface="Meiryo UI" pitchFamily="50" charset="-128"/>
              </a:rPr>
              <a:t>堺第７－３区の詳細検討（</a:t>
            </a:r>
            <a:r>
              <a:rPr lang="en-US" altLang="ja-JP" sz="1600" b="1" dirty="0">
                <a:solidFill>
                  <a:schemeClr val="tx1"/>
                </a:solidFill>
                <a:latin typeface="ＭＳ ゴシック" pitchFamily="49" charset="-128"/>
                <a:ea typeface="ＭＳ ゴシック" pitchFamily="49" charset="-128"/>
                <a:cs typeface="Meiryo UI" pitchFamily="50" charset="-128"/>
              </a:rPr>
              <a:t>LIQCA</a:t>
            </a:r>
            <a:r>
              <a:rPr lang="ja-JP" altLang="en-US" sz="1600" b="1" dirty="0">
                <a:solidFill>
                  <a:schemeClr val="tx1"/>
                </a:solidFill>
                <a:latin typeface="ＭＳ ゴシック" pitchFamily="49" charset="-128"/>
                <a:ea typeface="ＭＳ ゴシック" pitchFamily="49" charset="-128"/>
                <a:cs typeface="Meiryo UI" pitchFamily="50" charset="-128"/>
              </a:rPr>
              <a:t>による耐震診断）</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05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600" b="1" dirty="0">
                <a:solidFill>
                  <a:schemeClr val="tx1"/>
                </a:solidFill>
                <a:latin typeface="ＭＳ ゴシック" pitchFamily="49" charset="-128"/>
                <a:ea typeface="ＭＳ ゴシック" pitchFamily="49" charset="-128"/>
                <a:cs typeface="Meiryo UI" pitchFamily="50" charset="-128"/>
              </a:rPr>
              <a:t>　＜②沖側護岸：捨石護岸＞</a:t>
            </a:r>
            <a:endParaRPr lang="en-US" altLang="ja-JP" sz="16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900" b="1"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b="1" dirty="0">
                <a:solidFill>
                  <a:schemeClr val="tx1"/>
                </a:solidFill>
                <a:latin typeface="ＭＳ ゴシック" pitchFamily="49" charset="-128"/>
                <a:ea typeface="ＭＳ ゴシック" pitchFamily="49" charset="-128"/>
                <a:cs typeface="Meiryo UI" pitchFamily="50" charset="-128"/>
              </a:rPr>
              <a:t>　　</a:t>
            </a:r>
            <a:r>
              <a:rPr lang="ja-JP" altLang="en-US" sz="1400" dirty="0">
                <a:solidFill>
                  <a:schemeClr val="tx1"/>
                </a:solidFill>
                <a:latin typeface="ＭＳ ゴシック" pitchFamily="49" charset="-128"/>
                <a:ea typeface="ＭＳ ゴシック" pitchFamily="49" charset="-128"/>
                <a:cs typeface="Meiryo UI" pitchFamily="50" charset="-128"/>
              </a:rPr>
              <a:t>○断面図</a:t>
            </a: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○現況写真</a:t>
            </a: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endParaRPr lang="en-US" altLang="ja-JP" sz="1400" dirty="0">
              <a:solidFill>
                <a:schemeClr val="tx1"/>
              </a:solidFill>
              <a:latin typeface="ＭＳ ゴシック" pitchFamily="49" charset="-128"/>
              <a:ea typeface="ＭＳ ゴシック" pitchFamily="49" charset="-128"/>
              <a:cs typeface="Meiryo UI" pitchFamily="50" charset="-128"/>
            </a:endParaRPr>
          </a:p>
          <a:p>
            <a:pPr eaLnBrk="1" fontAlgn="auto" hangingPunct="1">
              <a:spcBef>
                <a:spcPts val="0"/>
              </a:spcBef>
              <a:spcAft>
                <a:spcPts val="0"/>
              </a:spcAft>
              <a:defRPr/>
            </a:pPr>
            <a:r>
              <a:rPr lang="ja-JP" altLang="en-US" sz="1400" dirty="0">
                <a:solidFill>
                  <a:schemeClr val="tx1"/>
                </a:solidFill>
                <a:latin typeface="ＭＳ ゴシック" pitchFamily="49" charset="-128"/>
                <a:ea typeface="ＭＳ ゴシック" pitchFamily="49" charset="-128"/>
                <a:cs typeface="Meiryo UI" pitchFamily="50" charset="-128"/>
              </a:rPr>
              <a:t>　　　　　　　　　　　　　　　　　　　　　　</a:t>
            </a:r>
            <a:endParaRPr lang="en-US" altLang="ja-JP" sz="1400" dirty="0">
              <a:solidFill>
                <a:schemeClr val="tx1"/>
              </a:solidFill>
              <a:latin typeface="ＭＳ ゴシック" pitchFamily="49" charset="-128"/>
              <a:ea typeface="ＭＳ ゴシック" pitchFamily="49" charset="-128"/>
              <a:cs typeface="Meiryo UI" pitchFamily="50" charset="-128"/>
            </a:endParaRPr>
          </a:p>
        </p:txBody>
      </p:sp>
      <p:sp>
        <p:nvSpPr>
          <p:cNvPr id="8" name="スライド番号プレースホルダー 2"/>
          <p:cNvSpPr>
            <a:spLocks noGrp="1"/>
          </p:cNvSpPr>
          <p:nvPr>
            <p:ph type="sldNum" sz="quarter" idx="12"/>
          </p:nvPr>
        </p:nvSpPr>
        <p:spPr bwMode="auto">
          <a:xfrm>
            <a:off x="6974904"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EF1E26BA-02DF-436C-9BBF-9F4051A0F4AE}" type="slidenum">
              <a:rPr lang="ja-JP" altLang="en-US">
                <a:solidFill>
                  <a:srgbClr val="898989"/>
                </a:solidFill>
              </a:rPr>
              <a:pPr/>
              <a:t>8</a:t>
            </a:fld>
            <a:endParaRPr lang="en-US" altLang="ja-JP" dirty="0">
              <a:solidFill>
                <a:srgbClr val="898989"/>
              </a:solidFill>
            </a:endParaRPr>
          </a:p>
        </p:txBody>
      </p:sp>
      <p:sp>
        <p:nvSpPr>
          <p:cNvPr id="9" name="正方形/長方形 8"/>
          <p:cNvSpPr/>
          <p:nvPr/>
        </p:nvSpPr>
        <p:spPr>
          <a:xfrm>
            <a:off x="0" y="0"/>
            <a:ext cx="9140825" cy="54927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ja-JP" altLang="en-US" sz="2400" b="1" dirty="0" smtClean="0">
                <a:solidFill>
                  <a:schemeClr val="bg1"/>
                </a:solidFill>
              </a:rPr>
              <a:t>１－１</a:t>
            </a:r>
            <a:r>
              <a:rPr lang="ja-JP" altLang="en-US" sz="2400" b="1" dirty="0">
                <a:solidFill>
                  <a:schemeClr val="bg1"/>
                </a:solidFill>
              </a:rPr>
              <a:t>　</a:t>
            </a:r>
            <a:r>
              <a:rPr lang="ja-JP" altLang="en-US" sz="2400" b="1" dirty="0" smtClean="0">
                <a:solidFill>
                  <a:schemeClr val="bg1"/>
                </a:solidFill>
              </a:rPr>
              <a:t>堤外</a:t>
            </a:r>
            <a:r>
              <a:rPr lang="ja-JP" altLang="en-US" sz="2400" b="1" dirty="0">
                <a:solidFill>
                  <a:schemeClr val="bg1"/>
                </a:solidFill>
              </a:rPr>
              <a:t>施設</a:t>
            </a:r>
            <a:r>
              <a:rPr lang="ja-JP" altLang="en-US" sz="2400" b="1" dirty="0" smtClean="0">
                <a:solidFill>
                  <a:schemeClr val="bg1"/>
                </a:solidFill>
              </a:rPr>
              <a:t>（</a:t>
            </a:r>
            <a:r>
              <a:rPr lang="ja-JP" altLang="en-US" sz="2400" b="1" dirty="0">
                <a:solidFill>
                  <a:schemeClr val="bg1"/>
                </a:solidFill>
              </a:rPr>
              <a:t>護岸・防波堤）の詳細耐震点検について</a:t>
            </a:r>
            <a:endParaRPr lang="en-US" altLang="ja-JP" sz="2400" b="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5D8A7E02EDC604982D23CFE2CF50F58" ma:contentTypeVersion="0" ma:contentTypeDescription="新しいドキュメントを作成します。" ma:contentTypeScope="" ma:versionID="ffce3552caf726e9fa99cb40449e37a1">
  <xsd:schema xmlns:xsd="http://www.w3.org/2001/XMLSchema" xmlns:p="http://schemas.microsoft.com/office/2006/metadata/properties" targetNamespace="http://schemas.microsoft.com/office/2006/metadata/properties" ma:root="true" ma:fieldsID="f4cff559f9a06213828a8956bc5bb2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ma:readOnly="true"/>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E34661-7287-4F1C-8B67-5694122BA49E}">
  <ds:schemaRefs>
    <ds:schemaRef ds:uri="http://purl.org/dc/elements/1.1/"/>
    <ds:schemaRef ds:uri="http://purl.org/dc/terms/"/>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2006/metadata/properties"/>
  </ds:schemaRefs>
</ds:datastoreItem>
</file>

<file path=customXml/itemProps2.xml><?xml version="1.0" encoding="utf-8"?>
<ds:datastoreItem xmlns:ds="http://schemas.openxmlformats.org/officeDocument/2006/customXml" ds:itemID="{CA2489F5-B9E0-40D5-9A88-4F69E6E6E9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A1EAC2F-454F-47A7-B9E6-C5E5989968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3100</TotalTime>
  <Words>2157</Words>
  <Application>Microsoft Office PowerPoint</Application>
  <PresentationFormat>画面に合わせる (4:3)</PresentationFormat>
  <Paragraphs>1156</Paragraphs>
  <Slides>40</Slides>
  <Notes>5</Notes>
  <HiddenSlides>0</HiddenSlides>
  <MMClips>0</MMClips>
  <ScaleCrop>false</ScaleCrop>
  <HeadingPairs>
    <vt:vector size="4" baseType="variant">
      <vt:variant>
        <vt:lpstr>テーマ</vt:lpstr>
      </vt:variant>
      <vt:variant>
        <vt:i4>1</vt:i4>
      </vt:variant>
      <vt:variant>
        <vt:lpstr>スライド タイトル</vt:lpstr>
      </vt:variant>
      <vt:variant>
        <vt:i4>40</vt:i4>
      </vt:variant>
    </vt:vector>
  </HeadingPairs>
  <TitlesOfParts>
    <vt:vector size="41" baseType="lpstr">
      <vt:lpstr>Office ​​テーマ</vt:lpstr>
      <vt:lpstr>各構造物の詳細点検結果 （揺れ・液状化）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各構造物の詳細点検結果 （揺れ・液状化）</dc:title>
  <dc:creator>大阪府庁</dc:creator>
  <cp:lastModifiedBy>大阪府庁</cp:lastModifiedBy>
  <cp:revision>258</cp:revision>
  <cp:lastPrinted>2014-08-18T06:28:40Z</cp:lastPrinted>
  <dcterms:created xsi:type="dcterms:W3CDTF">2013-09-24T01:48:38Z</dcterms:created>
  <dcterms:modified xsi:type="dcterms:W3CDTF">2014-08-20T10:57:57Z</dcterms:modified>
</cp:coreProperties>
</file>