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7" r:id="rId5"/>
    <p:sldId id="258" r:id="rId6"/>
    <p:sldId id="507" r:id="rId7"/>
    <p:sldId id="508" r:id="rId8"/>
    <p:sldId id="509" r:id="rId9"/>
    <p:sldId id="510" r:id="rId10"/>
    <p:sldId id="511" r:id="rId11"/>
    <p:sldId id="512" r:id="rId12"/>
    <p:sldId id="513" r:id="rId13"/>
    <p:sldId id="514" r:id="rId14"/>
    <p:sldId id="515" r:id="rId15"/>
    <p:sldId id="516" r:id="rId16"/>
    <p:sldId id="517" r:id="rId17"/>
    <p:sldId id="518" r:id="rId18"/>
    <p:sldId id="519" r:id="rId19"/>
    <p:sldId id="520" r:id="rId20"/>
    <p:sldId id="521" r:id="rId21"/>
    <p:sldId id="522" r:id="rId22"/>
    <p:sldId id="523" r:id="rId23"/>
    <p:sldId id="524" r:id="rId24"/>
    <p:sldId id="525" r:id="rId25"/>
    <p:sldId id="526" r:id="rId26"/>
    <p:sldId id="527" r:id="rId27"/>
    <p:sldId id="528" r:id="rId28"/>
    <p:sldId id="529" r:id="rId29"/>
    <p:sldId id="530" r:id="rId30"/>
    <p:sldId id="531" r:id="rId31"/>
    <p:sldId id="532" r:id="rId32"/>
    <p:sldId id="533" r:id="rId33"/>
    <p:sldId id="534" r:id="rId34"/>
    <p:sldId id="536" r:id="rId35"/>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8" autoAdjust="0"/>
    <p:restoredTop sz="93993" autoAdjust="0"/>
  </p:normalViewPr>
  <p:slideViewPr>
    <p:cSldViewPr>
      <p:cViewPr>
        <p:scale>
          <a:sx n="74" d="100"/>
          <a:sy n="74" d="100"/>
        </p:scale>
        <p:origin x="-12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478474D1-1744-4F3A-B4C6-72886D03CAD6}" type="datetimeFigureOut">
              <a:rPr kumimoji="1" lang="ja-JP" altLang="en-US" smtClean="0"/>
              <a:t>2014/7/16</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80168F1-051D-436B-8618-F88EB4E88EE5}" type="slidenum">
              <a:rPr kumimoji="1" lang="ja-JP" altLang="en-US" smtClean="0"/>
              <a:t>‹#›</a:t>
            </a:fld>
            <a:endParaRPr kumimoji="1" lang="ja-JP" altLang="en-US"/>
          </a:p>
        </p:txBody>
      </p:sp>
    </p:spTree>
    <p:extLst>
      <p:ext uri="{BB962C8B-B14F-4D97-AF65-F5344CB8AC3E}">
        <p14:creationId xmlns:p14="http://schemas.microsoft.com/office/powerpoint/2010/main" val="99379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21" tIns="45712" rIns="91421" bIns="45712"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21" tIns="45712" rIns="91421" bIns="45712" rtlCol="0"/>
          <a:lstStyle>
            <a:lvl1pPr algn="r" fontAlgn="auto">
              <a:spcBef>
                <a:spcPts val="0"/>
              </a:spcBef>
              <a:spcAft>
                <a:spcPts val="0"/>
              </a:spcAft>
              <a:defRPr sz="1200">
                <a:latin typeface="+mn-lt"/>
                <a:ea typeface="+mn-ea"/>
              </a:defRPr>
            </a:lvl1pPr>
          </a:lstStyle>
          <a:p>
            <a:pPr>
              <a:defRPr/>
            </a:pPr>
            <a:fld id="{A6A07C40-86B6-4A50-9A49-E147530F3320}" type="datetimeFigureOut">
              <a:rPr lang="ja-JP" altLang="en-US"/>
              <a:pPr>
                <a:defRPr/>
              </a:pPr>
              <a:t>2014/7/16</a:t>
            </a:fld>
            <a:endParaRPr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1" tIns="45712" rIns="91421" bIns="45712"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6712" cy="4471988"/>
          </a:xfrm>
          <a:prstGeom prst="rect">
            <a:avLst/>
          </a:prstGeom>
        </p:spPr>
        <p:txBody>
          <a:bodyPr vert="horz" lIns="91421" tIns="45712" rIns="91421" bIns="45712"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21" tIns="45712" rIns="91421" bIns="4571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21" tIns="45712" rIns="91421" bIns="45712" rtlCol="0" anchor="b"/>
          <a:lstStyle>
            <a:lvl1pPr algn="r" fontAlgn="auto">
              <a:spcBef>
                <a:spcPts val="0"/>
              </a:spcBef>
              <a:spcAft>
                <a:spcPts val="0"/>
              </a:spcAft>
              <a:defRPr sz="1200">
                <a:latin typeface="+mn-lt"/>
                <a:ea typeface="+mn-ea"/>
              </a:defRPr>
            </a:lvl1pPr>
          </a:lstStyle>
          <a:p>
            <a:pPr>
              <a:defRPr/>
            </a:pPr>
            <a:fld id="{CDA03978-11C6-4754-803E-58CE03325B2B}" type="slidenum">
              <a:rPr lang="ja-JP" altLang="en-US"/>
              <a:pPr>
                <a:defRPr/>
              </a:pPr>
              <a:t>‹#›</a:t>
            </a:fld>
            <a:endParaRPr lang="ja-JP" altLang="en-US"/>
          </a:p>
        </p:txBody>
      </p:sp>
    </p:spTree>
    <p:extLst>
      <p:ext uri="{BB962C8B-B14F-4D97-AF65-F5344CB8AC3E}">
        <p14:creationId xmlns:p14="http://schemas.microsoft.com/office/powerpoint/2010/main" val="909243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53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536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0B04DC-FB4C-4F40-A1A5-87181B80FE0C}" type="slidenum">
              <a:rPr lang="ja-JP" altLang="en-US"/>
              <a:pPr fontAlgn="base">
                <a:spcBef>
                  <a:spcPct val="0"/>
                </a:spcBef>
                <a:spcAft>
                  <a:spcPct val="0"/>
                </a:spcAft>
                <a:defRPr/>
              </a:pPr>
              <a:t>1</a:t>
            </a:fld>
            <a:endParaRPr lang="en-US" altLang="ja-JP" dirty="0"/>
          </a:p>
        </p:txBody>
      </p:sp>
    </p:spTree>
    <p:extLst>
      <p:ext uri="{BB962C8B-B14F-4D97-AF65-F5344CB8AC3E}">
        <p14:creationId xmlns:p14="http://schemas.microsoft.com/office/powerpoint/2010/main" val="1053690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6666" fontAlgn="base">
              <a:spcBef>
                <a:spcPct val="0"/>
              </a:spcBef>
              <a:spcAft>
                <a:spcPct val="0"/>
              </a:spcAft>
              <a:defRPr/>
            </a:pPr>
            <a:fld id="{FED76E3A-5378-44DA-A893-F0425A64F3B3}" type="slidenum">
              <a:rPr lang="en-US" altLang="ja-JP">
                <a:latin typeface="Arial" charset="0"/>
              </a:rPr>
              <a:pPr defTabSz="916666" fontAlgn="base">
                <a:spcBef>
                  <a:spcPct val="0"/>
                </a:spcBef>
                <a:spcAft>
                  <a:spcPct val="0"/>
                </a:spcAft>
                <a:defRPr/>
              </a:pPr>
              <a:t>10</a:t>
            </a:fld>
            <a:endParaRPr lang="en-US" altLang="ja-JP">
              <a:latin typeface="Arial" charset="0"/>
            </a:endParaRPr>
          </a:p>
        </p:txBody>
      </p:sp>
      <p:sp>
        <p:nvSpPr>
          <p:cNvPr id="5222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2227" name="ノート プレースホルダー 2"/>
          <p:cNvSpPr>
            <a:spLocks noGrp="1"/>
          </p:cNvSpPr>
          <p:nvPr>
            <p:ph type="body" idx="1"/>
          </p:nvPr>
        </p:nvSpPr>
        <p:spPr bwMode="auto">
          <a:noFill/>
        </p:spPr>
        <p:txBody>
          <a:bodyPr wrap="square" lIns="91388" tIns="45697" rIns="91388" bIns="45697" numCol="1" anchor="t" anchorCtr="0" compatLnSpc="1">
            <a:prstTxWarp prst="textNoShape">
              <a:avLst/>
            </a:prstTxWarp>
          </a:bodyPr>
          <a:lstStyle/>
          <a:p>
            <a:r>
              <a:rPr kumimoji="1" lang="ja-JP" altLang="ja-JP" sz="1200" kern="1200" dirty="0" smtClean="0">
                <a:solidFill>
                  <a:schemeClr val="tx1"/>
                </a:solidFill>
                <a:effectLst/>
                <a:latin typeface="+mn-lt"/>
                <a:ea typeface="+mn-ea"/>
                <a:cs typeface="+mn-cs"/>
              </a:rPr>
              <a:t>○流出判定は、</a:t>
            </a:r>
            <a:r>
              <a:rPr kumimoji="1" lang="ja-JP" altLang="en-US" sz="1200" kern="1200" dirty="0" smtClean="0">
                <a:solidFill>
                  <a:schemeClr val="tx1"/>
                </a:solidFill>
                <a:effectLst/>
                <a:latin typeface="+mn-lt"/>
                <a:ea typeface="+mn-ea"/>
                <a:cs typeface="+mn-cs"/>
              </a:rPr>
              <a:t>上部構造</a:t>
            </a:r>
            <a:r>
              <a:rPr kumimoji="1" lang="ja-JP" altLang="ja-JP" sz="1200" kern="1200" dirty="0" smtClean="0">
                <a:solidFill>
                  <a:schemeClr val="tx1"/>
                </a:solidFill>
                <a:effectLst/>
                <a:latin typeface="+mn-lt"/>
                <a:ea typeface="+mn-ea"/>
                <a:cs typeface="+mn-cs"/>
              </a:rPr>
              <a:t>を持ち上げるほどの上揚力が発生しませんので、上部構造は流出しないＯＫの判定となっています。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○また、他の橋梁についてもＯＫの判定でした。</a:t>
            </a:r>
            <a:endParaRPr lang="en-US" altLang="ja-JP" dirty="0" smtClean="0">
              <a:latin typeface="Arial" charset="0"/>
            </a:endParaRPr>
          </a:p>
        </p:txBody>
      </p:sp>
      <p:sp>
        <p:nvSpPr>
          <p:cNvPr id="52228" name="スライド番号プレースホルダー 3"/>
          <p:cNvSpPr txBox="1">
            <a:spLocks noGrp="1"/>
          </p:cNvSpPr>
          <p:nvPr/>
        </p:nvSpPr>
        <p:spPr bwMode="auto">
          <a:xfrm>
            <a:off x="3856039" y="9440863"/>
            <a:ext cx="2949575" cy="496887"/>
          </a:xfrm>
          <a:prstGeom prst="rect">
            <a:avLst/>
          </a:prstGeom>
          <a:noFill/>
          <a:ln w="9525">
            <a:noFill/>
            <a:miter lim="800000"/>
            <a:headEnd/>
            <a:tailEnd/>
          </a:ln>
        </p:spPr>
        <p:txBody>
          <a:bodyPr lIns="91339" tIns="45669" rIns="91339" bIns="45669" anchor="b"/>
          <a:lstStyle/>
          <a:p>
            <a:pPr algn="r"/>
            <a:fld id="{9317D084-9781-4842-91A4-48F691A37344}" type="slidenum">
              <a:rPr lang="en-US" altLang="ja-JP" sz="1200">
                <a:latin typeface="Calibri" pitchFamily="34" charset="0"/>
              </a:rPr>
              <a:pPr algn="r"/>
              <a:t>10</a:t>
            </a:fld>
            <a:endParaRPr lang="en-US" altLang="ja-JP"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a:ln/>
        </p:spPr>
      </p:sp>
      <p:sp>
        <p:nvSpPr>
          <p:cNvPr id="39939" name="ノート プレースホルダー 2"/>
          <p:cNvSpPr>
            <a:spLocks noGrp="1"/>
          </p:cNvSpPr>
          <p:nvPr>
            <p:ph type="body" idx="1"/>
          </p:nvPr>
        </p:nvSpPr>
        <p:spPr>
          <a:noFill/>
        </p:spPr>
        <p:txBody>
          <a:bodyPr lIns="91421" tIns="45712" rIns="91421" bIns="45712"/>
          <a:lstStyle/>
          <a:p>
            <a:pPr>
              <a:spcBef>
                <a:spcPct val="0"/>
              </a:spcBef>
            </a:pPr>
            <a:r>
              <a:rPr lang="ja-JP" altLang="ja-JP" dirty="0" smtClean="0">
                <a:latin typeface="Arial" charset="0"/>
              </a:rPr>
              <a:t>○</a:t>
            </a:r>
            <a:r>
              <a:rPr lang="ja-JP" altLang="en-US" dirty="0" smtClean="0">
                <a:latin typeface="Arial" charset="0"/>
              </a:rPr>
              <a:t>上下線６橋で実施した三次元解析の結果をまとめますと、</a:t>
            </a:r>
            <a:r>
              <a:rPr lang="ja-JP" altLang="ja-JP" dirty="0" smtClean="0">
                <a:latin typeface="Arial" charset="0"/>
              </a:rPr>
              <a:t>水平波力は軽微</a:t>
            </a:r>
            <a:r>
              <a:rPr lang="ja-JP" altLang="en-US" dirty="0" smtClean="0">
                <a:latin typeface="Arial" charset="0"/>
              </a:rPr>
              <a:t>ですが</a:t>
            </a:r>
            <a:r>
              <a:rPr lang="ja-JP" altLang="ja-JP" dirty="0" smtClean="0">
                <a:latin typeface="Arial" charset="0"/>
              </a:rPr>
              <a:t>、浮力を含めた上揚力が大きく働くことが判りました。</a:t>
            </a:r>
            <a:endParaRPr lang="en-US" altLang="ja-JP" dirty="0" smtClean="0">
              <a:latin typeface="Arial" charset="0"/>
            </a:endParaRPr>
          </a:p>
        </p:txBody>
      </p:sp>
      <p:sp>
        <p:nvSpPr>
          <p:cNvPr id="39940" name="スライド番号プレースホルダー 3"/>
          <p:cNvSpPr txBox="1">
            <a:spLocks noGrp="1"/>
          </p:cNvSpPr>
          <p:nvPr/>
        </p:nvSpPr>
        <p:spPr bwMode="auto">
          <a:xfrm>
            <a:off x="3856040" y="9440864"/>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0" tIns="45673" rIns="91350" bIns="45673" anchor="b"/>
          <a:lstStyle>
            <a:lvl1pPr defTabSz="908050">
              <a:defRPr kumimoji="1">
                <a:solidFill>
                  <a:schemeClr val="tx1"/>
                </a:solidFill>
                <a:latin typeface="Arial" charset="0"/>
                <a:ea typeface="ＭＳ Ｐゴシック" pitchFamily="50" charset="-128"/>
              </a:defRPr>
            </a:lvl1pPr>
            <a:lvl2pPr marL="742950" indent="-285750" defTabSz="908050">
              <a:defRPr kumimoji="1">
                <a:solidFill>
                  <a:schemeClr val="tx1"/>
                </a:solidFill>
                <a:latin typeface="Arial" charset="0"/>
                <a:ea typeface="ＭＳ Ｐゴシック" pitchFamily="50" charset="-128"/>
              </a:defRPr>
            </a:lvl2pPr>
            <a:lvl3pPr marL="1143000" indent="-228600" defTabSz="908050">
              <a:defRPr kumimoji="1">
                <a:solidFill>
                  <a:schemeClr val="tx1"/>
                </a:solidFill>
                <a:latin typeface="Arial" charset="0"/>
                <a:ea typeface="ＭＳ Ｐゴシック" pitchFamily="50" charset="-128"/>
              </a:defRPr>
            </a:lvl3pPr>
            <a:lvl4pPr marL="1600200" indent="-228600" defTabSz="908050">
              <a:defRPr kumimoji="1">
                <a:solidFill>
                  <a:schemeClr val="tx1"/>
                </a:solidFill>
                <a:latin typeface="Arial" charset="0"/>
                <a:ea typeface="ＭＳ Ｐゴシック" pitchFamily="50" charset="-128"/>
              </a:defRPr>
            </a:lvl4pPr>
            <a:lvl5pPr marL="2057400" indent="-228600" defTabSz="908050">
              <a:defRPr kumimoji="1">
                <a:solidFill>
                  <a:schemeClr val="tx1"/>
                </a:solidFill>
                <a:latin typeface="Arial" charset="0"/>
                <a:ea typeface="ＭＳ Ｐゴシック" pitchFamily="50"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fld id="{06F5BAEA-A886-4EEA-80A5-106EDACA1EB6}" type="slidenum">
              <a:rPr lang="ja-JP" altLang="en-US" sz="1200">
                <a:latin typeface="Calibri" pitchFamily="34" charset="0"/>
              </a:rPr>
              <a:pPr algn="r" eaLnBrk="1" hangingPunct="1"/>
              <a:t>11</a:t>
            </a:fld>
            <a:endParaRPr lang="en-US" altLang="ja-JP" sz="1200">
              <a:latin typeface="Calibri" pitchFamily="34" charset="0"/>
            </a:endParaRPr>
          </a:p>
        </p:txBody>
      </p:sp>
    </p:spTree>
    <p:extLst>
      <p:ext uri="{BB962C8B-B14F-4D97-AF65-F5344CB8AC3E}">
        <p14:creationId xmlns:p14="http://schemas.microsoft.com/office/powerpoint/2010/main" val="357220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○なお、ＮＧ判定であった「助松橋」については、約４４ｃｍの浮き上がりが生じることがわかりました。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12</a:t>
            </a:fld>
            <a:endParaRPr lang="ja-JP" altLang="en-US"/>
          </a:p>
        </p:txBody>
      </p:sp>
    </p:spTree>
    <p:extLst>
      <p:ext uri="{BB962C8B-B14F-4D97-AF65-F5344CB8AC3E}">
        <p14:creationId xmlns:p14="http://schemas.microsoft.com/office/powerpoint/2010/main" val="132943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○助松橋は、今年度実施予定である耐震補強工事で水平方向の移動を防止するアンカーバーを設置する予定です。</a:t>
            </a:r>
            <a:endParaRPr kumimoji="1" lang="en-US" altLang="ja-JP" dirty="0" smtClean="0"/>
          </a:p>
          <a:p>
            <a:endParaRPr kumimoji="1" lang="en-US" altLang="ja-JP" dirty="0" smtClean="0"/>
          </a:p>
          <a:p>
            <a:r>
              <a:rPr kumimoji="1" lang="ja-JP" altLang="en-US" dirty="0" smtClean="0"/>
              <a:t>○このアンカーバーは下部構造に固定され、上部構造と一体化した横桁をかぶせたような構造となっているため、</a:t>
            </a:r>
            <a:endParaRPr kumimoji="1" lang="en-US" altLang="ja-JP" dirty="0" smtClean="0"/>
          </a:p>
          <a:p>
            <a:endParaRPr kumimoji="1" lang="en-US" altLang="ja-JP" dirty="0" smtClean="0"/>
          </a:p>
          <a:p>
            <a:r>
              <a:rPr kumimoji="1" lang="ja-JP" altLang="en-US" dirty="0" smtClean="0"/>
              <a:t>○上部構造が上向きに変位する場合には抵抗しないが、水平方向に変位する場合に抵抗するものです。</a:t>
            </a:r>
            <a:endParaRPr kumimoji="1" lang="en-US" altLang="ja-JP" dirty="0" smtClean="0"/>
          </a:p>
          <a:p>
            <a:endParaRPr kumimoji="1" lang="en-US" altLang="ja-JP" dirty="0" smtClean="0"/>
          </a:p>
          <a:p>
            <a:r>
              <a:rPr kumimoji="1" lang="ja-JP" altLang="en-US" dirty="0" smtClean="0"/>
              <a:t>○浮き上がり量４４ｃｍに対して、アンカーバーの根入れ長が６０ｃｍありますので、上部構造の浮き上がりは生じるものの、流出は防ぐことができることを確認しました。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13</a:t>
            </a:fld>
            <a:endParaRPr lang="ja-JP" altLang="en-US"/>
          </a:p>
        </p:txBody>
      </p:sp>
    </p:spTree>
    <p:extLst>
      <p:ext uri="{BB962C8B-B14F-4D97-AF65-F5344CB8AC3E}">
        <p14:creationId xmlns:p14="http://schemas.microsoft.com/office/powerpoint/2010/main" val="2866453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○これまでの部会検討結果をまとめますと、</a:t>
            </a:r>
            <a:endParaRPr kumimoji="1" lang="en-US" altLang="ja-JP" dirty="0" smtClean="0"/>
          </a:p>
          <a:p>
            <a:endParaRPr kumimoji="1" lang="en-US" altLang="ja-JP" dirty="0" smtClean="0"/>
          </a:p>
          <a:p>
            <a:r>
              <a:rPr kumimoji="1" lang="ja-JP" altLang="en-US" dirty="0" smtClean="0"/>
              <a:t>○三次元解析を実施した６橋については、水平波力が軽微であるが、上揚力が大きいため、上部構造の浮き上がりが生じる橋梁がありましたが、</a:t>
            </a:r>
            <a:endParaRPr kumimoji="1" lang="en-US" altLang="ja-JP" dirty="0" smtClean="0"/>
          </a:p>
          <a:p>
            <a:endParaRPr kumimoji="1" lang="en-US" altLang="ja-JP" dirty="0" smtClean="0"/>
          </a:p>
          <a:p>
            <a:r>
              <a:rPr kumimoji="1" lang="ja-JP" altLang="en-US" dirty="0" smtClean="0"/>
              <a:t>○該当橋梁のアンカーバーの根入れ長が浮き上がり量以上に確保されているため、流出が抑止されることが確認できました。</a:t>
            </a:r>
            <a:endParaRPr kumimoji="1" lang="en-US" altLang="ja-JP" dirty="0" smtClean="0"/>
          </a:p>
          <a:p>
            <a:endParaRPr kumimoji="1" lang="en-US" altLang="ja-JP" dirty="0" smtClean="0"/>
          </a:p>
          <a:p>
            <a:r>
              <a:rPr kumimoji="1" lang="ja-JP" altLang="en-US" dirty="0" smtClean="0"/>
              <a:t>○また、三次元解析を実施しない７橋については、二次元解析の水位を基に三次元解析結果より上揚力の推定を行い、完全に水没する橋梁があるものの、浮き上がりが生じる橋梁はないことを確認し、前回部会において了承さ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137BA2C-7053-4C3A-9913-2D784CE28BA5}" type="slidenum">
              <a:rPr kumimoji="1" lang="ja-JP" altLang="en-US" smtClean="0"/>
              <a:pPr/>
              <a:t>14</a:t>
            </a:fld>
            <a:endParaRPr kumimoji="1" lang="ja-JP" altLang="en-US"/>
          </a:p>
        </p:txBody>
      </p:sp>
    </p:spTree>
    <p:extLst>
      <p:ext uri="{BB962C8B-B14F-4D97-AF65-F5344CB8AC3E}">
        <p14:creationId xmlns:p14="http://schemas.microsoft.com/office/powerpoint/2010/main" val="4086844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○ここからが、本日の部会で審議をお願いする事項でございまして、津波による漂流物の影響照査になります。</a:t>
            </a:r>
            <a:endParaRPr kumimoji="1" lang="en-US" altLang="ja-JP" dirty="0" smtClean="0"/>
          </a:p>
          <a:p>
            <a:endParaRPr kumimoji="1" lang="en-US" altLang="ja-JP" dirty="0" smtClean="0"/>
          </a:p>
          <a:p>
            <a:r>
              <a:rPr kumimoji="1" lang="ja-JP" altLang="en-US" dirty="0" smtClean="0"/>
              <a:t>○漂流物については、第６回部会の「海岸構造物の照査」の審議において、各種文献に規定される漂流物の数値の中で最大となる「港湾構造物設計基準」に規定される</a:t>
            </a:r>
            <a:r>
              <a:rPr kumimoji="1" lang="en-US" altLang="ja-JP" dirty="0" smtClean="0"/>
              <a:t>20</a:t>
            </a:r>
            <a:r>
              <a:rPr kumimoji="1" lang="ja-JP" altLang="en-US" dirty="0" smtClean="0"/>
              <a:t>ｋＮ</a:t>
            </a:r>
            <a:r>
              <a:rPr kumimoji="1" lang="en-US" altLang="ja-JP" dirty="0" smtClean="0"/>
              <a:t>/</a:t>
            </a:r>
            <a:r>
              <a:rPr kumimoji="1" lang="ja-JP" altLang="en-US" dirty="0" err="1" smtClean="0"/>
              <a:t>ｍ</a:t>
            </a:r>
            <a:r>
              <a:rPr kumimoji="1" lang="ja-JP" altLang="en-US" dirty="0" smtClean="0"/>
              <a:t>を採用することとされました。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15</a:t>
            </a:fld>
            <a:endParaRPr lang="ja-JP" altLang="en-US"/>
          </a:p>
        </p:txBody>
      </p:sp>
    </p:spTree>
    <p:extLst>
      <p:ext uri="{BB962C8B-B14F-4D97-AF65-F5344CB8AC3E}">
        <p14:creationId xmlns:p14="http://schemas.microsoft.com/office/powerpoint/2010/main" val="2145024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○「港湾構造物設計基準」より、２０ｋＮ／</a:t>
            </a:r>
            <a:r>
              <a:rPr kumimoji="1" lang="ja-JP" altLang="ja-JP" sz="1200" kern="1200" dirty="0" err="1" smtClean="0">
                <a:solidFill>
                  <a:schemeClr val="tx1"/>
                </a:solidFill>
                <a:effectLst/>
                <a:latin typeface="+mn-lt"/>
                <a:ea typeface="+mn-ea"/>
                <a:cs typeface="+mn-cs"/>
              </a:rPr>
              <a:t>ｍ</a:t>
            </a:r>
            <a:r>
              <a:rPr kumimoji="1" lang="ja-JP" altLang="ja-JP" sz="1200" kern="1200" dirty="0" smtClean="0">
                <a:solidFill>
                  <a:schemeClr val="tx1"/>
                </a:solidFill>
                <a:effectLst/>
                <a:latin typeface="+mn-lt"/>
                <a:ea typeface="+mn-ea"/>
                <a:cs typeface="+mn-cs"/>
              </a:rPr>
              <a:t>の根拠は「３００ﾄﾝはしけ」の接岸時衝突力であることが記載されています。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mn-lt"/>
                <a:ea typeface="+mn-ea"/>
                <a:cs typeface="+mn-cs"/>
              </a:rPr>
              <a:t>○このことから、「３００ﾄﾝはしけ」が橋梁に衝突することを想定した照査を行います。</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16</a:t>
            </a:fld>
            <a:endParaRPr lang="ja-JP" altLang="en-US"/>
          </a:p>
        </p:txBody>
      </p:sp>
    </p:spTree>
    <p:extLst>
      <p:ext uri="{BB962C8B-B14F-4D97-AF65-F5344CB8AC3E}">
        <p14:creationId xmlns:p14="http://schemas.microsoft.com/office/powerpoint/2010/main" val="926465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○対象漂流物の「３００ﾄﾝはしけ」の標準的な大きさは長さが２７ｍ、幅が１０ｍ程度です。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○ここで、河川幅が１０ｍ未満の場合は、この大きさの船舶は物理的に入ってきませんので、別途漂流物を設定する必要があります。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17</a:t>
            </a:fld>
            <a:endParaRPr lang="ja-JP" altLang="en-US"/>
          </a:p>
        </p:txBody>
      </p:sp>
    </p:spTree>
    <p:extLst>
      <p:ext uri="{BB962C8B-B14F-4D97-AF65-F5344CB8AC3E}">
        <p14:creationId xmlns:p14="http://schemas.microsoft.com/office/powerpoint/2010/main" val="1697811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mn-lt"/>
                <a:ea typeface="+mn-ea"/>
                <a:cs typeface="+mn-cs"/>
              </a:rPr>
              <a:t>○このため、先の海岸構造物の照査で示された文献の中から、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番目に大きな衝突力となっている「津波漂流物対策施設設計ガイドライン」の「</a:t>
            </a:r>
            <a:r>
              <a:rPr kumimoji="1" lang="en-US" altLang="ja-JP" sz="1200" kern="1200" dirty="0" smtClean="0">
                <a:solidFill>
                  <a:schemeClr val="tx1"/>
                </a:solidFill>
                <a:effectLst/>
                <a:latin typeface="+mn-lt"/>
                <a:ea typeface="+mn-ea"/>
                <a:cs typeface="+mn-cs"/>
              </a:rPr>
              <a:t>5.4</a:t>
            </a:r>
            <a:r>
              <a:rPr kumimoji="1" lang="ja-JP" altLang="ja-JP" sz="1200" kern="1200" dirty="0" smtClean="0">
                <a:solidFill>
                  <a:schemeClr val="tx1"/>
                </a:solidFill>
                <a:effectLst/>
                <a:latin typeface="+mn-lt"/>
                <a:ea typeface="+mn-ea"/>
                <a:cs typeface="+mn-cs"/>
              </a:rPr>
              <a:t>トン漁船」を対象漂流物としました。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18</a:t>
            </a:fld>
            <a:endParaRPr lang="ja-JP" altLang="en-US"/>
          </a:p>
        </p:txBody>
      </p:sp>
    </p:spTree>
    <p:extLst>
      <p:ext uri="{BB962C8B-B14F-4D97-AF65-F5344CB8AC3E}">
        <p14:creationId xmlns:p14="http://schemas.microsoft.com/office/powerpoint/2010/main" val="1697811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○対象漂流物をまとめますと、河川幅１０ｍ以上は「３００トンはしけ」とし、河川幅１０ｍ未満は「</a:t>
            </a:r>
            <a:r>
              <a:rPr kumimoji="1" lang="en-US" altLang="ja-JP" sz="1200" kern="1200" dirty="0" smtClean="0">
                <a:solidFill>
                  <a:schemeClr val="tx1"/>
                </a:solidFill>
                <a:effectLst/>
                <a:latin typeface="+mn-lt"/>
                <a:ea typeface="+mn-ea"/>
                <a:cs typeface="+mn-cs"/>
              </a:rPr>
              <a:t>5.4</a:t>
            </a:r>
            <a:r>
              <a:rPr kumimoji="1" lang="ja-JP" altLang="ja-JP" sz="1200" kern="1200" dirty="0" smtClean="0">
                <a:solidFill>
                  <a:schemeClr val="tx1"/>
                </a:solidFill>
                <a:effectLst/>
                <a:latin typeface="+mn-lt"/>
                <a:ea typeface="+mn-ea"/>
                <a:cs typeface="+mn-cs"/>
              </a:rPr>
              <a:t>トン漁船」とします。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○それぞれの標準的な大きさと重量はご覧のとおりです。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○これらの漂流物の影響を受ける橋梁としては、最大津波高さに喫水線からの高さを加えた標高が、橋の桁下高さを超えるものが対象となります。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19</a:t>
            </a:fld>
            <a:endParaRPr lang="ja-JP" altLang="en-US"/>
          </a:p>
        </p:txBody>
      </p:sp>
    </p:spTree>
    <p:extLst>
      <p:ext uri="{BB962C8B-B14F-4D97-AF65-F5344CB8AC3E}">
        <p14:creationId xmlns:p14="http://schemas.microsoft.com/office/powerpoint/2010/main" val="27025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741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741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D4EB8D-2BA0-43FF-9CAC-7F113640F5EB}" type="slidenum">
              <a:rPr lang="ja-JP" altLang="en-US"/>
              <a:pPr fontAlgn="base">
                <a:spcBef>
                  <a:spcPct val="0"/>
                </a:spcBef>
                <a:spcAft>
                  <a:spcPct val="0"/>
                </a:spcAft>
                <a:defRPr/>
              </a:pPr>
              <a:t>2</a:t>
            </a:fld>
            <a:endParaRPr lang="en-US" altLang="ja-JP" dirty="0"/>
          </a:p>
        </p:txBody>
      </p:sp>
    </p:spTree>
    <p:extLst>
      <p:ext uri="{BB962C8B-B14F-4D97-AF65-F5344CB8AC3E}">
        <p14:creationId xmlns:p14="http://schemas.microsoft.com/office/powerpoint/2010/main" val="2483928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8610" name="ノート プレースホルダー 2"/>
          <p:cNvSpPr>
            <a:spLocks noGrp="1"/>
          </p:cNvSpPr>
          <p:nvPr>
            <p:ph type="body" idx="1"/>
          </p:nvPr>
        </p:nvSpPr>
        <p:spPr bwMode="auto">
          <a:noFill/>
        </p:spPr>
        <p:txBody>
          <a:bodyPr wrap="square" lIns="91388" tIns="45697" rIns="91388" bIns="45697" numCol="1" anchor="t" anchorCtr="0" compatLnSpc="1">
            <a:prstTxWarp prst="textNoShape">
              <a:avLst/>
            </a:prstTxWarp>
          </a:bodyPr>
          <a:lstStyle/>
          <a:p>
            <a:r>
              <a:rPr kumimoji="1" lang="ja-JP" altLang="ja-JP" sz="1200" kern="1200" dirty="0" smtClean="0">
                <a:solidFill>
                  <a:schemeClr val="tx1"/>
                </a:solidFill>
                <a:effectLst/>
                <a:latin typeface="+mn-lt"/>
                <a:ea typeface="+mn-ea"/>
                <a:cs typeface="+mn-cs"/>
              </a:rPr>
              <a:t>○桁下高さの関係から、浸水区域内の２４橋のうち、２０橋が漂流物の影響を受けますので、照査対象とします。</a:t>
            </a:r>
          </a:p>
          <a:p>
            <a:pPr eaLnBrk="1" hangingPunct="1">
              <a:spcBef>
                <a:spcPct val="0"/>
              </a:spcBef>
            </a:pPr>
            <a:endParaRPr lang="ja-JP" altLang="en-US" dirty="0" smtClean="0">
              <a:latin typeface="Arial" charset="0"/>
            </a:endParaRPr>
          </a:p>
        </p:txBody>
      </p:sp>
      <p:sp>
        <p:nvSpPr>
          <p:cNvPr id="68611" name="スライド番号プレースホルダー 3"/>
          <p:cNvSpPr txBox="1">
            <a:spLocks noGrp="1"/>
          </p:cNvSpPr>
          <p:nvPr/>
        </p:nvSpPr>
        <p:spPr bwMode="auto">
          <a:xfrm>
            <a:off x="3856039" y="9440863"/>
            <a:ext cx="2949575" cy="496887"/>
          </a:xfrm>
          <a:prstGeom prst="rect">
            <a:avLst/>
          </a:prstGeom>
          <a:noFill/>
          <a:ln w="9525">
            <a:noFill/>
            <a:miter lim="800000"/>
            <a:headEnd/>
            <a:tailEnd/>
          </a:ln>
        </p:spPr>
        <p:txBody>
          <a:bodyPr lIns="91365" tIns="45681" rIns="91365" bIns="45681" anchor="b"/>
          <a:lstStyle/>
          <a:p>
            <a:pPr algn="r"/>
            <a:fld id="{251A2DA7-57AA-4AEE-AF1A-94213F1864BF}" type="slidenum">
              <a:rPr lang="ja-JP" altLang="en-US" sz="1200">
                <a:latin typeface="Calibri" pitchFamily="34" charset="0"/>
              </a:rPr>
              <a:pPr algn="r"/>
              <a:t>20</a:t>
            </a:fld>
            <a:endParaRPr lang="en-US" altLang="ja-JP" sz="1200" dirty="0">
              <a:latin typeface="Calibri" pitchFamily="34" charset="0"/>
            </a:endParaRPr>
          </a:p>
        </p:txBody>
      </p:sp>
    </p:spTree>
    <p:extLst>
      <p:ext uri="{BB962C8B-B14F-4D97-AF65-F5344CB8AC3E}">
        <p14:creationId xmlns:p14="http://schemas.microsoft.com/office/powerpoint/2010/main" val="994635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○照査は、漂流</a:t>
            </a:r>
            <a:r>
              <a:rPr kumimoji="1" lang="ja-JP" altLang="en-US" sz="1200" kern="1200" dirty="0" smtClean="0">
                <a:solidFill>
                  <a:schemeClr val="tx1"/>
                </a:solidFill>
                <a:effectLst/>
                <a:latin typeface="+mn-lt"/>
                <a:ea typeface="+mn-ea"/>
                <a:cs typeface="+mn-cs"/>
              </a:rPr>
              <a:t>物</a:t>
            </a:r>
            <a:r>
              <a:rPr kumimoji="1" lang="ja-JP" altLang="ja-JP" sz="1200" kern="1200" dirty="0" smtClean="0">
                <a:solidFill>
                  <a:schemeClr val="tx1"/>
                </a:solidFill>
                <a:effectLst/>
                <a:latin typeface="+mn-lt"/>
                <a:ea typeface="+mn-ea"/>
                <a:cs typeface="+mn-cs"/>
              </a:rPr>
              <a:t>が桁の中央に衝突するものとし、両側の沓座面が抵抗するものとして、１径間あたりで照査します。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○また、下部構造については、漂流</a:t>
            </a:r>
            <a:r>
              <a:rPr kumimoji="1" lang="ja-JP" altLang="en-US" sz="1200" kern="1200" dirty="0" smtClean="0">
                <a:solidFill>
                  <a:schemeClr val="tx1"/>
                </a:solidFill>
                <a:effectLst/>
                <a:latin typeface="+mn-lt"/>
                <a:ea typeface="+mn-ea"/>
                <a:cs typeface="+mn-cs"/>
              </a:rPr>
              <a:t>物</a:t>
            </a:r>
            <a:r>
              <a:rPr kumimoji="1" lang="ja-JP" altLang="ja-JP" sz="1200" kern="1200" dirty="0" smtClean="0">
                <a:solidFill>
                  <a:schemeClr val="tx1"/>
                </a:solidFill>
                <a:effectLst/>
                <a:latin typeface="+mn-lt"/>
                <a:ea typeface="+mn-ea"/>
                <a:cs typeface="+mn-cs"/>
              </a:rPr>
              <a:t>が橋脚に衝突するものとして照査します。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21</a:t>
            </a:fld>
            <a:endParaRPr lang="ja-JP" altLang="en-US"/>
          </a:p>
        </p:txBody>
      </p:sp>
    </p:spTree>
    <p:extLst>
      <p:ext uri="{BB962C8B-B14F-4D97-AF65-F5344CB8AC3E}">
        <p14:creationId xmlns:p14="http://schemas.microsoft.com/office/powerpoint/2010/main" val="1719449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○衝突荷重の算定は、道路橋示方書の算定式を用います。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22</a:t>
            </a:fld>
            <a:endParaRPr lang="ja-JP" altLang="en-US"/>
          </a:p>
        </p:txBody>
      </p:sp>
    </p:spTree>
    <p:extLst>
      <p:ext uri="{BB962C8B-B14F-4D97-AF65-F5344CB8AC3E}">
        <p14:creationId xmlns:p14="http://schemas.microsoft.com/office/powerpoint/2010/main" val="3920553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○衝突力の算定</a:t>
            </a:r>
            <a:r>
              <a:rPr kumimoji="1" lang="ja-JP" altLang="en-US" sz="1200" kern="1200" dirty="0" smtClean="0">
                <a:solidFill>
                  <a:schemeClr val="tx1"/>
                </a:solidFill>
                <a:effectLst/>
                <a:latin typeface="+mn-lt"/>
                <a:ea typeface="+mn-ea"/>
                <a:cs typeface="+mn-cs"/>
              </a:rPr>
              <a:t>は、漂流物重量と流速を用います。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○算定</a:t>
            </a:r>
            <a:r>
              <a:rPr kumimoji="1" lang="ja-JP" altLang="ja-JP" sz="1200" kern="1200" dirty="0" smtClean="0">
                <a:solidFill>
                  <a:schemeClr val="tx1"/>
                </a:solidFill>
                <a:effectLst/>
                <a:latin typeface="+mn-lt"/>
                <a:ea typeface="+mn-ea"/>
                <a:cs typeface="+mn-cs"/>
              </a:rPr>
              <a:t>に用いる重量は、それぞれの船舶重量、流速は</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次元解析実施橋梁はその解析値、それ以外の橋梁は解析値の中の最大値を丸めて２ｍ／</a:t>
            </a:r>
            <a:r>
              <a:rPr kumimoji="1" lang="ja-JP" altLang="ja-JP" sz="1200" kern="1200" dirty="0" err="1" smtClean="0">
                <a:solidFill>
                  <a:schemeClr val="tx1"/>
                </a:solidFill>
                <a:effectLst/>
                <a:latin typeface="+mn-lt"/>
                <a:ea typeface="+mn-ea"/>
                <a:cs typeface="+mn-cs"/>
              </a:rPr>
              <a:t>ｓ</a:t>
            </a:r>
            <a:r>
              <a:rPr kumimoji="1" lang="ja-JP" altLang="ja-JP" sz="1200" kern="1200" dirty="0" smtClean="0">
                <a:solidFill>
                  <a:schemeClr val="tx1"/>
                </a:solidFill>
                <a:effectLst/>
                <a:latin typeface="+mn-lt"/>
                <a:ea typeface="+mn-ea"/>
                <a:cs typeface="+mn-cs"/>
              </a:rPr>
              <a:t>を用いることとします。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23</a:t>
            </a:fld>
            <a:endParaRPr lang="ja-JP" altLang="en-US"/>
          </a:p>
        </p:txBody>
      </p:sp>
    </p:spTree>
    <p:extLst>
      <p:ext uri="{BB962C8B-B14F-4D97-AF65-F5344CB8AC3E}">
        <p14:creationId xmlns:p14="http://schemas.microsoft.com/office/powerpoint/2010/main" val="372044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mn-lt"/>
                <a:ea typeface="+mn-ea"/>
                <a:cs typeface="+mn-cs"/>
              </a:rPr>
              <a:t>○上部構造の流出判定</a:t>
            </a:r>
            <a:r>
              <a:rPr kumimoji="1" lang="ja-JP" altLang="en-US" sz="1200" kern="1200" dirty="0" smtClean="0">
                <a:solidFill>
                  <a:schemeClr val="tx1"/>
                </a:solidFill>
                <a:effectLst/>
                <a:latin typeface="+mn-lt"/>
                <a:ea typeface="+mn-ea"/>
                <a:cs typeface="+mn-cs"/>
              </a:rPr>
              <a:t>は、前回部会報告の算定式のうち、水平作用力</a:t>
            </a:r>
            <a:r>
              <a:rPr kumimoji="1" lang="en-US" altLang="ja-JP" sz="1200" kern="1200" dirty="0" smtClean="0">
                <a:solidFill>
                  <a:schemeClr val="tx1"/>
                </a:solidFill>
                <a:effectLst/>
                <a:latin typeface="+mn-lt"/>
                <a:ea typeface="+mn-ea"/>
                <a:cs typeface="+mn-cs"/>
              </a:rPr>
              <a:t>FX</a:t>
            </a:r>
            <a:r>
              <a:rPr kumimoji="1" lang="ja-JP" altLang="en-US" sz="1200" kern="1200" dirty="0" smtClean="0">
                <a:solidFill>
                  <a:schemeClr val="tx1"/>
                </a:solidFill>
                <a:effectLst/>
                <a:latin typeface="+mn-lt"/>
                <a:ea typeface="+mn-ea"/>
                <a:cs typeface="+mn-cs"/>
              </a:rPr>
              <a:t>に漂流物の衝突力を加味して行いました。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24</a:t>
            </a:fld>
            <a:endParaRPr lang="ja-JP" altLang="en-US"/>
          </a:p>
        </p:txBody>
      </p:sp>
    </p:spTree>
    <p:extLst>
      <p:ext uri="{BB962C8B-B14F-4D97-AF65-F5344CB8AC3E}">
        <p14:creationId xmlns:p14="http://schemas.microsoft.com/office/powerpoint/2010/main" val="259898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○安全判定の結果です。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○まず２０橋のうち、１１橋を示していますが、</a:t>
            </a:r>
            <a:r>
              <a:rPr kumimoji="1" lang="ja-JP" altLang="ja-JP" sz="1200" kern="1200" dirty="0" err="1" smtClean="0">
                <a:solidFill>
                  <a:schemeClr val="tx1"/>
                </a:solidFill>
                <a:effectLst/>
                <a:latin typeface="+mn-lt"/>
                <a:ea typeface="+mn-ea"/>
                <a:cs typeface="+mn-cs"/>
              </a:rPr>
              <a:t>ｂ</a:t>
            </a:r>
            <a:r>
              <a:rPr kumimoji="1" lang="ja-JP" altLang="ja-JP" sz="1200" kern="1200" dirty="0" smtClean="0">
                <a:solidFill>
                  <a:schemeClr val="tx1"/>
                </a:solidFill>
                <a:effectLst/>
                <a:latin typeface="+mn-lt"/>
                <a:ea typeface="+mn-ea"/>
                <a:cs typeface="+mn-cs"/>
              </a:rPr>
              <a:t>欄の河川幅が１０ｍ未満のものは</a:t>
            </a:r>
            <a:r>
              <a:rPr kumimoji="1" lang="ja-JP" altLang="en-US" sz="1200" kern="1200" dirty="0" smtClean="0">
                <a:solidFill>
                  <a:schemeClr val="tx1"/>
                </a:solidFill>
                <a:effectLst/>
                <a:latin typeface="+mn-lt"/>
                <a:ea typeface="+mn-ea"/>
                <a:cs typeface="+mn-cs"/>
              </a:rPr>
              <a:t>５．４</a:t>
            </a:r>
            <a:r>
              <a:rPr kumimoji="1" lang="ja-JP" altLang="ja-JP" sz="1200" kern="1200" dirty="0" smtClean="0">
                <a:solidFill>
                  <a:schemeClr val="tx1"/>
                </a:solidFill>
                <a:effectLst/>
                <a:latin typeface="+mn-lt"/>
                <a:ea typeface="+mn-ea"/>
                <a:cs typeface="+mn-cs"/>
              </a:rPr>
              <a:t>トン漁船とし、それ以外は</a:t>
            </a:r>
            <a:r>
              <a:rPr kumimoji="1" lang="ja-JP" altLang="en-US" sz="1200" kern="1200" dirty="0" smtClean="0">
                <a:solidFill>
                  <a:schemeClr val="tx1"/>
                </a:solidFill>
                <a:effectLst/>
                <a:latin typeface="+mn-lt"/>
                <a:ea typeface="+mn-ea"/>
                <a:cs typeface="+mn-cs"/>
              </a:rPr>
              <a:t>３００</a:t>
            </a:r>
            <a:r>
              <a:rPr kumimoji="1" lang="ja-JP" altLang="ja-JP" sz="1200" kern="1200" dirty="0" smtClean="0">
                <a:solidFill>
                  <a:schemeClr val="tx1"/>
                </a:solidFill>
                <a:effectLst/>
                <a:latin typeface="+mn-lt"/>
                <a:ea typeface="+mn-ea"/>
                <a:cs typeface="+mn-cs"/>
              </a:rPr>
              <a:t>トンはしけを漂流船舶としていますので、ｈ欄にはそれぞれの船舶重量を記載しています。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kern="1200" dirty="0" err="1" smtClean="0">
                <a:solidFill>
                  <a:schemeClr val="tx1"/>
                </a:solidFill>
                <a:effectLst/>
                <a:latin typeface="+mn-lt"/>
                <a:ea typeface="+mn-ea"/>
                <a:cs typeface="+mn-cs"/>
              </a:rPr>
              <a:t>ｃ</a:t>
            </a:r>
            <a:r>
              <a:rPr kumimoji="1" lang="ja-JP" altLang="ja-JP" sz="1200" kern="1200" dirty="0" smtClean="0">
                <a:solidFill>
                  <a:schemeClr val="tx1"/>
                </a:solidFill>
                <a:effectLst/>
                <a:latin typeface="+mn-lt"/>
                <a:ea typeface="+mn-ea"/>
                <a:cs typeface="+mn-cs"/>
              </a:rPr>
              <a:t>欄は</a:t>
            </a:r>
            <a:r>
              <a:rPr kumimoji="1" lang="ja-JP" altLang="en-US" sz="1200" kern="1200" dirty="0" smtClean="0">
                <a:solidFill>
                  <a:schemeClr val="tx1"/>
                </a:solidFill>
                <a:effectLst/>
                <a:latin typeface="+mn-lt"/>
                <a:ea typeface="+mn-ea"/>
                <a:cs typeface="+mn-cs"/>
              </a:rPr>
              <a:t>津波により上部構造が浸水する深さ</a:t>
            </a:r>
            <a:r>
              <a:rPr kumimoji="1" lang="ja-JP" altLang="ja-JP" sz="1200" kern="1200" dirty="0" smtClean="0">
                <a:solidFill>
                  <a:schemeClr val="tx1"/>
                </a:solidFill>
                <a:effectLst/>
                <a:latin typeface="+mn-lt"/>
                <a:ea typeface="+mn-ea"/>
                <a:cs typeface="+mn-cs"/>
              </a:rPr>
              <a:t>を示しています。</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行目の高石大橋は津波の最大高さが橋梁上部構造まで達しませんので、</a:t>
            </a:r>
            <a:r>
              <a:rPr kumimoji="1" lang="ja-JP" altLang="ja-JP" sz="1200" kern="1200" dirty="0" err="1" smtClean="0">
                <a:solidFill>
                  <a:schemeClr val="tx1"/>
                </a:solidFill>
                <a:effectLst/>
                <a:latin typeface="+mn-lt"/>
                <a:ea typeface="+mn-ea"/>
                <a:cs typeface="+mn-cs"/>
              </a:rPr>
              <a:t>ｆ</a:t>
            </a:r>
            <a:r>
              <a:rPr kumimoji="1" lang="ja-JP" altLang="ja-JP" sz="1200" kern="1200" dirty="0" smtClean="0">
                <a:solidFill>
                  <a:schemeClr val="tx1"/>
                </a:solidFill>
                <a:effectLst/>
                <a:latin typeface="+mn-lt"/>
                <a:ea typeface="+mn-ea"/>
                <a:cs typeface="+mn-cs"/>
              </a:rPr>
              <a:t>欄の津波による上揚力や、ｇ欄の水平波力はゼロとなっています。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○安全判定の結果は</a:t>
            </a:r>
            <a:r>
              <a:rPr kumimoji="1" lang="ja-JP" altLang="ja-JP" sz="1200" kern="1200" dirty="0" err="1" smtClean="0">
                <a:solidFill>
                  <a:schemeClr val="tx1"/>
                </a:solidFill>
                <a:effectLst/>
                <a:latin typeface="+mn-lt"/>
                <a:ea typeface="+mn-ea"/>
                <a:cs typeface="+mn-cs"/>
              </a:rPr>
              <a:t>ｋ</a:t>
            </a:r>
            <a:r>
              <a:rPr kumimoji="1" lang="ja-JP" altLang="ja-JP" sz="1200" kern="1200" dirty="0" smtClean="0">
                <a:solidFill>
                  <a:schemeClr val="tx1"/>
                </a:solidFill>
                <a:effectLst/>
                <a:latin typeface="+mn-lt"/>
                <a:ea typeface="+mn-ea"/>
                <a:cs typeface="+mn-cs"/>
              </a:rPr>
              <a:t>欄に記載しており、１を下回る「助松橋」と「大道橋」がＮＧ判定となっています。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25</a:t>
            </a:fld>
            <a:endParaRPr lang="ja-JP" altLang="en-US"/>
          </a:p>
        </p:txBody>
      </p:sp>
    </p:spTree>
    <p:extLst>
      <p:ext uri="{BB962C8B-B14F-4D97-AF65-F5344CB8AC3E}">
        <p14:creationId xmlns:p14="http://schemas.microsoft.com/office/powerpoint/2010/main" val="2452244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mn-lt"/>
                <a:ea typeface="+mn-ea"/>
                <a:cs typeface="+mn-cs"/>
              </a:rPr>
              <a:t>○残りの９橋はすべてＯＫとなりましたので、照査対象橋梁２０橋のうち、上下線合わせた４橋がＮＧとなりました。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26</a:t>
            </a:fld>
            <a:endParaRPr lang="ja-JP" altLang="en-US"/>
          </a:p>
        </p:txBody>
      </p:sp>
    </p:spTree>
    <p:extLst>
      <p:ext uri="{BB962C8B-B14F-4D97-AF65-F5344CB8AC3E}">
        <p14:creationId xmlns:p14="http://schemas.microsoft.com/office/powerpoint/2010/main" val="643028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mn-lt"/>
                <a:ea typeface="+mn-ea"/>
                <a:cs typeface="+mn-cs"/>
              </a:rPr>
              <a:t>○ＮＧ判定となった橋梁を個別に見て行きますと、「助松橋」は耐震補強工事により設置するアンカーバーの耐力が作用する水平力を上回っていますので、上部構造の流出を防止できることを確認しました。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27</a:t>
            </a:fld>
            <a:endParaRPr lang="ja-JP" altLang="en-US"/>
          </a:p>
        </p:txBody>
      </p:sp>
    </p:spTree>
    <p:extLst>
      <p:ext uri="{BB962C8B-B14F-4D97-AF65-F5344CB8AC3E}">
        <p14:creationId xmlns:p14="http://schemas.microsoft.com/office/powerpoint/2010/main" val="3918227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mn-lt"/>
                <a:ea typeface="+mn-ea"/>
                <a:cs typeface="+mn-cs"/>
              </a:rPr>
              <a:t>○大道橋は、すでに設置されている変位制限装置の耐力が水平力を上回っていますので、同じく上部構造の流出を防止できますので、ＮＧ判定の橋梁はすべて</a:t>
            </a:r>
            <a:r>
              <a:rPr kumimoji="1" lang="ja-JP" altLang="en-US" sz="1200" kern="1200" dirty="0" smtClean="0">
                <a:solidFill>
                  <a:schemeClr val="tx1"/>
                </a:solidFill>
                <a:effectLst/>
                <a:latin typeface="+mn-lt"/>
                <a:ea typeface="+mn-ea"/>
                <a:cs typeface="+mn-cs"/>
              </a:rPr>
              <a:t>計画されている</a:t>
            </a:r>
            <a:r>
              <a:rPr kumimoji="1" lang="ja-JP" altLang="ja-JP" sz="1200" kern="1200" dirty="0" smtClean="0">
                <a:solidFill>
                  <a:schemeClr val="tx1"/>
                </a:solidFill>
                <a:effectLst/>
                <a:latin typeface="+mn-lt"/>
                <a:ea typeface="+mn-ea"/>
                <a:cs typeface="+mn-cs"/>
              </a:rPr>
              <a:t>耐震補強工事によりＯＫに</a:t>
            </a:r>
            <a:r>
              <a:rPr kumimoji="1" lang="ja-JP" altLang="en-US" sz="1200" kern="1200" dirty="0" smtClean="0">
                <a:solidFill>
                  <a:schemeClr val="tx1"/>
                </a:solidFill>
                <a:effectLst/>
                <a:latin typeface="+mn-lt"/>
                <a:ea typeface="+mn-ea"/>
                <a:cs typeface="+mn-cs"/>
              </a:rPr>
              <a:t>なる</a:t>
            </a:r>
            <a:r>
              <a:rPr kumimoji="1" lang="ja-JP" altLang="ja-JP" sz="1200" kern="1200" dirty="0" smtClean="0">
                <a:solidFill>
                  <a:schemeClr val="tx1"/>
                </a:solidFill>
                <a:effectLst/>
                <a:latin typeface="+mn-lt"/>
                <a:ea typeface="+mn-ea"/>
                <a:cs typeface="+mn-cs"/>
              </a:rPr>
              <a:t>ことを確認しました。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28</a:t>
            </a:fld>
            <a:endParaRPr lang="ja-JP" altLang="en-US"/>
          </a:p>
        </p:txBody>
      </p:sp>
    </p:spTree>
    <p:extLst>
      <p:ext uri="{BB962C8B-B14F-4D97-AF65-F5344CB8AC3E}">
        <p14:creationId xmlns:p14="http://schemas.microsoft.com/office/powerpoint/2010/main" val="1251857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○次に、下部構造についての影響照査です。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○こちらは、地震時の設計水平力と水平作用力を比較することで確認します。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これは、</a:t>
            </a:r>
            <a:r>
              <a:rPr kumimoji="1" lang="ja-JP" altLang="ja-JP" sz="1200" u="none" kern="1200" dirty="0" smtClean="0">
                <a:solidFill>
                  <a:schemeClr val="tx1"/>
                </a:solidFill>
                <a:effectLst/>
                <a:latin typeface="+mn-lt"/>
                <a:ea typeface="+mn-ea"/>
                <a:cs typeface="+mn-cs"/>
              </a:rPr>
              <a:t>下部構造はレベル１地震動の設計水平力に対して充分な</a:t>
            </a:r>
            <a:r>
              <a:rPr kumimoji="1" lang="ja-JP" altLang="en-US" sz="1200" u="none" kern="1200" dirty="0" smtClean="0">
                <a:solidFill>
                  <a:schemeClr val="tx1"/>
                </a:solidFill>
                <a:effectLst/>
                <a:latin typeface="+mn-lt"/>
                <a:ea typeface="+mn-ea"/>
                <a:cs typeface="+mn-cs"/>
              </a:rPr>
              <a:t>安</a:t>
            </a:r>
            <a:r>
              <a:rPr kumimoji="1" lang="ja-JP" altLang="ja-JP" sz="1200" u="none" kern="1200" dirty="0" smtClean="0">
                <a:solidFill>
                  <a:schemeClr val="tx1"/>
                </a:solidFill>
                <a:effectLst/>
                <a:latin typeface="+mn-lt"/>
                <a:ea typeface="+mn-ea"/>
                <a:cs typeface="+mn-cs"/>
              </a:rPr>
              <a:t>全性を保つように設計されていますので、それ以下の作用力に対しては安全性に問題がないレベルと言えます</a:t>
            </a:r>
            <a:r>
              <a:rPr kumimoji="1" lang="ja-JP" altLang="ja-JP" sz="1200" kern="1200" dirty="0" smtClean="0">
                <a:solidFill>
                  <a:schemeClr val="tx1"/>
                </a:solidFill>
                <a:effectLst/>
                <a:latin typeface="+mn-lt"/>
                <a:ea typeface="+mn-ea"/>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29</a:t>
            </a:fld>
            <a:endParaRPr lang="ja-JP" altLang="en-US"/>
          </a:p>
        </p:txBody>
      </p:sp>
    </p:spTree>
    <p:extLst>
      <p:ext uri="{BB962C8B-B14F-4D97-AF65-F5344CB8AC3E}">
        <p14:creationId xmlns:p14="http://schemas.microsoft.com/office/powerpoint/2010/main" val="99144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ー 1"/>
          <p:cNvSpPr>
            <a:spLocks noGrp="1" noRot="1" noChangeAspect="1" noTextEdit="1"/>
          </p:cNvSpPr>
          <p:nvPr>
            <p:ph type="sldImg"/>
          </p:nvPr>
        </p:nvSpPr>
        <p:spPr bwMode="auto">
          <a:xfrm>
            <a:off x="922338" y="746125"/>
            <a:ext cx="4967287" cy="3725863"/>
          </a:xfrm>
          <a:noFill/>
          <a:ln>
            <a:solidFill>
              <a:srgbClr val="000000"/>
            </a:solidFill>
            <a:miter lim="800000"/>
            <a:headEnd/>
            <a:tailEnd/>
          </a:ln>
        </p:spPr>
      </p:sp>
      <p:sp>
        <p:nvSpPr>
          <p:cNvPr id="1945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○道路施設の津波に関する詳細耐震点検について、これまでの部会報告内容を少し振り返りをさせていただきます。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○津波照査は、南海トラフ巨大地震の浸水区域内に架かる大阪府の管理橋梁２４橋を対象に実施します。</a:t>
            </a:r>
          </a:p>
        </p:txBody>
      </p:sp>
      <p:sp>
        <p:nvSpPr>
          <p:cNvPr id="19459" name="スライド番号プレースホルダー 3"/>
          <p:cNvSpPr txBox="1">
            <a:spLocks noGrp="1"/>
          </p:cNvSpPr>
          <p:nvPr/>
        </p:nvSpPr>
        <p:spPr bwMode="auto">
          <a:xfrm>
            <a:off x="3856039" y="9440863"/>
            <a:ext cx="2949575" cy="496887"/>
          </a:xfrm>
          <a:prstGeom prst="rect">
            <a:avLst/>
          </a:prstGeom>
          <a:noFill/>
          <a:ln w="9525">
            <a:noFill/>
            <a:miter lim="800000"/>
            <a:headEnd/>
            <a:tailEnd/>
          </a:ln>
        </p:spPr>
        <p:txBody>
          <a:bodyPr lIns="91362" tIns="45678" rIns="91362" bIns="45678" anchor="b"/>
          <a:lstStyle/>
          <a:p>
            <a:pPr algn="r" defTabSz="915916"/>
            <a:fld id="{7F619608-B1B8-475B-955D-5AB45BF7A56C}" type="slidenum">
              <a:rPr lang="ja-JP" altLang="en-US" sz="1200">
                <a:latin typeface="Calibri" pitchFamily="34" charset="0"/>
              </a:rPr>
              <a:pPr algn="r" defTabSz="915916"/>
              <a:t>3</a:t>
            </a:fld>
            <a:endParaRPr lang="en-US" altLang="ja-JP" sz="1200" dirty="0">
              <a:latin typeface="Calibri" pitchFamily="34" charset="0"/>
            </a:endParaRPr>
          </a:p>
        </p:txBody>
      </p:sp>
    </p:spTree>
    <p:extLst>
      <p:ext uri="{BB962C8B-B14F-4D97-AF65-F5344CB8AC3E}">
        <p14:creationId xmlns:p14="http://schemas.microsoft.com/office/powerpoint/2010/main" val="2035015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mn-lt"/>
                <a:ea typeface="+mn-ea"/>
                <a:cs typeface="+mn-cs"/>
              </a:rPr>
              <a:t>○照査の結果は、全ての橋梁で設計水平力より水平作用力が小さいので安全性に問題ないことを確認しました。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30</a:t>
            </a:fld>
            <a:endParaRPr lang="ja-JP" altLang="en-US"/>
          </a:p>
        </p:txBody>
      </p:sp>
    </p:spTree>
    <p:extLst>
      <p:ext uri="{BB962C8B-B14F-4D97-AF65-F5344CB8AC3E}">
        <p14:creationId xmlns:p14="http://schemas.microsoft.com/office/powerpoint/2010/main" val="450112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○照査結果のまとめですが、漂流物は河川幅に応じて「</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トンはしけ」と「</a:t>
            </a:r>
            <a:r>
              <a:rPr kumimoji="1" lang="en-US" altLang="ja-JP" sz="1200" kern="1200" dirty="0" smtClean="0">
                <a:solidFill>
                  <a:schemeClr val="tx1"/>
                </a:solidFill>
                <a:effectLst/>
                <a:latin typeface="+mn-lt"/>
                <a:ea typeface="+mn-ea"/>
                <a:cs typeface="+mn-cs"/>
              </a:rPr>
              <a:t>5.4</a:t>
            </a:r>
            <a:r>
              <a:rPr kumimoji="1" lang="ja-JP" altLang="ja-JP" sz="1200" kern="1200" dirty="0" smtClean="0">
                <a:solidFill>
                  <a:schemeClr val="tx1"/>
                </a:solidFill>
                <a:effectLst/>
                <a:latin typeface="+mn-lt"/>
                <a:ea typeface="+mn-ea"/>
                <a:cs typeface="+mn-cs"/>
              </a:rPr>
              <a:t>トン漁船」を想定し</a:t>
            </a:r>
            <a:r>
              <a:rPr kumimoji="1" lang="ja-JP" altLang="en-US" sz="1200" kern="1200" dirty="0" smtClean="0">
                <a:solidFill>
                  <a:schemeClr val="tx1"/>
                </a:solidFill>
                <a:effectLst/>
                <a:latin typeface="+mn-lt"/>
                <a:ea typeface="+mn-ea"/>
                <a:cs typeface="+mn-cs"/>
              </a:rPr>
              <a:t>て</a:t>
            </a:r>
            <a:r>
              <a:rPr kumimoji="1" lang="ja-JP" altLang="ja-JP" sz="1200" kern="1200" dirty="0" smtClean="0">
                <a:solidFill>
                  <a:schemeClr val="tx1"/>
                </a:solidFill>
                <a:effectLst/>
                <a:latin typeface="+mn-lt"/>
                <a:ea typeface="+mn-ea"/>
                <a:cs typeface="+mn-cs"/>
              </a:rPr>
              <a:t>照査を行い、</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○上部構造の照査ではＮＧとなる橋梁はあるが、</a:t>
            </a:r>
            <a:r>
              <a:rPr kumimoji="1" lang="ja-JP" altLang="en-US" sz="1200" kern="1200" dirty="0" smtClean="0">
                <a:solidFill>
                  <a:schemeClr val="tx1"/>
                </a:solidFill>
                <a:effectLst/>
                <a:latin typeface="+mn-lt"/>
                <a:ea typeface="+mn-ea"/>
                <a:cs typeface="+mn-cs"/>
              </a:rPr>
              <a:t>計画されている</a:t>
            </a:r>
            <a:r>
              <a:rPr kumimoji="1" lang="ja-JP" altLang="ja-JP" sz="1200" kern="1200" dirty="0" smtClean="0">
                <a:solidFill>
                  <a:schemeClr val="tx1"/>
                </a:solidFill>
                <a:effectLst/>
                <a:latin typeface="+mn-lt"/>
                <a:ea typeface="+mn-ea"/>
                <a:cs typeface="+mn-cs"/>
              </a:rPr>
              <a:t>耐震補強工事で設置する構造により、上部構造の流出を防止でき</a:t>
            </a:r>
            <a:r>
              <a:rPr kumimoji="1" lang="ja-JP" altLang="en-US" sz="1200" kern="1200" dirty="0" smtClean="0">
                <a:solidFill>
                  <a:schemeClr val="tx1"/>
                </a:solidFill>
                <a:effectLst/>
                <a:latin typeface="+mn-lt"/>
                <a:ea typeface="+mn-ea"/>
                <a:cs typeface="+mn-cs"/>
              </a:rPr>
              <a:t>、新たな対策は必要ないことを</a:t>
            </a:r>
            <a:r>
              <a:rPr kumimoji="1" lang="ja-JP" altLang="ja-JP" sz="1200" kern="1200" dirty="0" smtClean="0">
                <a:solidFill>
                  <a:schemeClr val="tx1"/>
                </a:solidFill>
                <a:effectLst/>
                <a:latin typeface="+mn-lt"/>
                <a:ea typeface="+mn-ea"/>
                <a:cs typeface="+mn-cs"/>
              </a:rPr>
              <a:t>確認</a:t>
            </a:r>
            <a:r>
              <a:rPr kumimoji="1" lang="ja-JP" altLang="en-US" sz="1200" kern="1200" dirty="0" smtClean="0">
                <a:solidFill>
                  <a:schemeClr val="tx1"/>
                </a:solidFill>
                <a:effectLst/>
                <a:latin typeface="+mn-lt"/>
                <a:ea typeface="+mn-ea"/>
                <a:cs typeface="+mn-cs"/>
              </a:rPr>
              <a:t>し、</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○下部構造の照査では、全ての橋梁の安全性を確認しました。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○以上で、道路施設の報告を終わります。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A03978-11C6-4754-803E-58CE03325B2B}" type="slidenum">
              <a:rPr lang="ja-JP" altLang="en-US" smtClean="0"/>
              <a:pPr>
                <a:defRPr/>
              </a:pPr>
              <a:t>31</a:t>
            </a:fld>
            <a:endParaRPr lang="ja-JP" altLang="en-US"/>
          </a:p>
        </p:txBody>
      </p:sp>
    </p:spTree>
    <p:extLst>
      <p:ext uri="{BB962C8B-B14F-4D97-AF65-F5344CB8AC3E}">
        <p14:creationId xmlns:p14="http://schemas.microsoft.com/office/powerpoint/2010/main" val="375743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8610" name="ノート プレースホルダー 2"/>
          <p:cNvSpPr>
            <a:spLocks noGrp="1"/>
          </p:cNvSpPr>
          <p:nvPr>
            <p:ph type="body" idx="1"/>
          </p:nvPr>
        </p:nvSpPr>
        <p:spPr bwMode="auto">
          <a:noFill/>
        </p:spPr>
        <p:txBody>
          <a:bodyPr wrap="square" lIns="91388" tIns="45697" rIns="91388" bIns="45697" numCol="1" anchor="t" anchorCtr="0" compatLnSpc="1">
            <a:prstTxWarp prst="textNoShape">
              <a:avLst/>
            </a:prstTxWarp>
          </a:bodyPr>
          <a:lstStyle/>
          <a:p>
            <a:pPr eaLnBrk="1" hangingPunct="1">
              <a:spcBef>
                <a:spcPct val="0"/>
              </a:spcBef>
            </a:pPr>
            <a:r>
              <a:rPr lang="ja-JP" altLang="en-US" dirty="0" smtClean="0">
                <a:latin typeface="Arial" charset="0"/>
              </a:rPr>
              <a:t>○</a:t>
            </a:r>
            <a:r>
              <a:rPr lang="ja-JP" altLang="en-US" dirty="0" smtClean="0"/>
              <a:t>津波照査は、東日本大震災で上部構造の流出被害が顕著であったことから、津波高さが橋梁の上部構造の桁下高さを超える橋梁として</a:t>
            </a:r>
            <a:r>
              <a:rPr lang="ja-JP" altLang="en-US" dirty="0" smtClean="0">
                <a:latin typeface="Arial" charset="0"/>
              </a:rPr>
              <a:t>１３橋を抽出しました。</a:t>
            </a:r>
            <a:endParaRPr lang="en-US" altLang="ja-JP" dirty="0" smtClean="0">
              <a:latin typeface="Arial" charset="0"/>
            </a:endParaRPr>
          </a:p>
          <a:p>
            <a:pPr eaLnBrk="1" hangingPunct="1">
              <a:spcBef>
                <a:spcPct val="0"/>
              </a:spcBef>
            </a:pPr>
            <a:endParaRPr lang="en-US" altLang="ja-JP" dirty="0" smtClean="0">
              <a:latin typeface="Arial" charset="0"/>
            </a:endParaRPr>
          </a:p>
          <a:p>
            <a:pPr eaLnBrk="1" hangingPunct="1">
              <a:spcBef>
                <a:spcPct val="0"/>
              </a:spcBef>
            </a:pPr>
            <a:endParaRPr lang="ja-JP" altLang="en-US" dirty="0" smtClean="0">
              <a:latin typeface="Arial" charset="0"/>
            </a:endParaRPr>
          </a:p>
        </p:txBody>
      </p:sp>
      <p:sp>
        <p:nvSpPr>
          <p:cNvPr id="68611" name="スライド番号プレースホルダー 3"/>
          <p:cNvSpPr txBox="1">
            <a:spLocks noGrp="1"/>
          </p:cNvSpPr>
          <p:nvPr/>
        </p:nvSpPr>
        <p:spPr bwMode="auto">
          <a:xfrm>
            <a:off x="3856039" y="9440863"/>
            <a:ext cx="2949575" cy="496887"/>
          </a:xfrm>
          <a:prstGeom prst="rect">
            <a:avLst/>
          </a:prstGeom>
          <a:noFill/>
          <a:ln w="9525">
            <a:noFill/>
            <a:miter lim="800000"/>
            <a:headEnd/>
            <a:tailEnd/>
          </a:ln>
        </p:spPr>
        <p:txBody>
          <a:bodyPr lIns="91365" tIns="45681" rIns="91365" bIns="45681" anchor="b"/>
          <a:lstStyle/>
          <a:p>
            <a:pPr algn="r"/>
            <a:fld id="{251A2DA7-57AA-4AEE-AF1A-94213F1864BF}" type="slidenum">
              <a:rPr lang="ja-JP" altLang="en-US" sz="1200">
                <a:latin typeface="Calibri" pitchFamily="34" charset="0"/>
              </a:rPr>
              <a:pPr algn="r"/>
              <a:t>4</a:t>
            </a:fld>
            <a:endParaRPr lang="en-US" altLang="ja-JP" sz="1200" dirty="0">
              <a:latin typeface="Calibri" pitchFamily="34" charset="0"/>
            </a:endParaRPr>
          </a:p>
        </p:txBody>
      </p:sp>
    </p:spTree>
    <p:extLst>
      <p:ext uri="{BB962C8B-B14F-4D97-AF65-F5344CB8AC3E}">
        <p14:creationId xmlns:p14="http://schemas.microsoft.com/office/powerpoint/2010/main" val="267244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7042" name="ノート プレースホルダー 2"/>
          <p:cNvSpPr>
            <a:spLocks noGrp="1"/>
          </p:cNvSpPr>
          <p:nvPr>
            <p:ph type="body" idx="1"/>
          </p:nvPr>
        </p:nvSpPr>
        <p:spPr bwMode="auto">
          <a:noFill/>
        </p:spPr>
        <p:txBody>
          <a:bodyPr wrap="square" lIns="91388" tIns="45697" rIns="91388" bIns="45697" numCol="1" anchor="t" anchorCtr="0" compatLnSpc="1">
            <a:prstTxWarp prst="textNoShape">
              <a:avLst/>
            </a:prstTxWarp>
          </a:bodyPr>
          <a:lstStyle/>
          <a:p>
            <a:pPr marL="0" marR="0" indent="0" algn="l" defTabSz="932322" rtl="0" eaLnBrk="1" fontAlgn="base" latinLnBrk="0" hangingPunct="1">
              <a:lnSpc>
                <a:spcPct val="100000"/>
              </a:lnSpc>
              <a:spcBef>
                <a:spcPct val="0"/>
              </a:spcBef>
              <a:spcAft>
                <a:spcPct val="0"/>
              </a:spcAft>
              <a:buClrTx/>
              <a:buSzTx/>
              <a:buFontTx/>
              <a:buNone/>
              <a:tabLst/>
              <a:defRPr/>
            </a:pPr>
            <a:r>
              <a:rPr lang="ja-JP" altLang="en-US" dirty="0" smtClean="0"/>
              <a:t>○照査対象の１３橋をグルーピングして、上下線合わせた６橋について三次元津波解析を実施しました。</a:t>
            </a:r>
            <a:endParaRPr lang="en-US" altLang="ja-JP" dirty="0" smtClean="0"/>
          </a:p>
          <a:p>
            <a:pPr defTabSz="932322" eaLnBrk="1" hangingPunct="1">
              <a:spcBef>
                <a:spcPct val="0"/>
              </a:spcBef>
              <a:defRPr/>
            </a:pPr>
            <a:endParaRPr lang="en-US" altLang="ja-JP" dirty="0" smtClean="0"/>
          </a:p>
          <a:p>
            <a:pPr defTabSz="932322" eaLnBrk="1" hangingPunct="1">
              <a:spcBef>
                <a:spcPct val="0"/>
              </a:spcBef>
              <a:defRPr/>
            </a:pPr>
            <a:r>
              <a:rPr lang="ja-JP" altLang="en-US" dirty="0" smtClean="0"/>
              <a:t>○三次元解析は、水と空気の２相流を考慮できる有限体積法による</a:t>
            </a:r>
            <a:r>
              <a:rPr lang="en-US" altLang="ja-JP" dirty="0" smtClean="0"/>
              <a:t>OPEN</a:t>
            </a:r>
            <a:r>
              <a:rPr lang="ja-JP" altLang="en-US" dirty="0" smtClean="0"/>
              <a:t>　</a:t>
            </a:r>
            <a:r>
              <a:rPr lang="en-US" altLang="ja-JP" dirty="0" smtClean="0"/>
              <a:t>FOAM</a:t>
            </a:r>
            <a:r>
              <a:rPr lang="ja-JP" altLang="en-US" dirty="0" smtClean="0"/>
              <a:t>（オープンフォーム）により解析を行っています。</a:t>
            </a:r>
            <a:endParaRPr lang="en-US" altLang="ja-JP" dirty="0" smtClean="0"/>
          </a:p>
          <a:p>
            <a:pPr defTabSz="932322" eaLnBrk="1" hangingPunct="1">
              <a:spcBef>
                <a:spcPct val="0"/>
              </a:spcBef>
              <a:defRPr/>
            </a:pPr>
            <a:endParaRPr lang="en-US" altLang="ja-JP" dirty="0" smtClean="0"/>
          </a:p>
          <a:p>
            <a:pPr defTabSz="932322" eaLnBrk="1" hangingPunct="1">
              <a:spcBef>
                <a:spcPct val="0"/>
              </a:spcBef>
              <a:defRPr/>
            </a:pPr>
            <a:r>
              <a:rPr lang="ja-JP" altLang="en-US" dirty="0" smtClean="0"/>
              <a:t>○本解析手法については、過去の部会において道奥委員より妥当性について確認して頂いたところです。</a:t>
            </a:r>
            <a:endParaRPr lang="en-US" altLang="ja-JP" dirty="0" smtClean="0"/>
          </a:p>
          <a:p>
            <a:pPr defTabSz="932322" eaLnBrk="1" hangingPunct="1">
              <a:spcBef>
                <a:spcPct val="0"/>
              </a:spcBef>
              <a:defRPr/>
            </a:pPr>
            <a:endParaRPr lang="en-US" altLang="ja-JP" dirty="0" smtClean="0"/>
          </a:p>
          <a:p>
            <a:pPr defTabSz="932322" eaLnBrk="1" hangingPunct="1">
              <a:spcBef>
                <a:spcPct val="0"/>
              </a:spcBef>
              <a:defRPr/>
            </a:pPr>
            <a:endParaRPr lang="en-US" altLang="ja-JP" dirty="0" smtClean="0"/>
          </a:p>
          <a:p>
            <a:pPr defTabSz="932322" eaLnBrk="1" hangingPunct="1">
              <a:spcBef>
                <a:spcPct val="0"/>
              </a:spcBef>
              <a:defRPr/>
            </a:pPr>
            <a:endParaRPr lang="en-US" altLang="ja-JP" b="1" dirty="0" smtClean="0">
              <a:latin typeface="Arial" charset="0"/>
            </a:endParaRPr>
          </a:p>
          <a:p>
            <a:pPr defTabSz="932322" eaLnBrk="1" hangingPunct="1">
              <a:spcBef>
                <a:spcPct val="0"/>
              </a:spcBef>
              <a:defRPr/>
            </a:pPr>
            <a:endParaRPr lang="en-US" altLang="ja-JP" b="1" dirty="0" smtClean="0">
              <a:latin typeface="Arial" charset="0"/>
            </a:endParaRPr>
          </a:p>
        </p:txBody>
      </p:sp>
      <p:sp>
        <p:nvSpPr>
          <p:cNvPr id="87043" name="スライド番号プレースホルダー 3"/>
          <p:cNvSpPr txBox="1">
            <a:spLocks noGrp="1"/>
          </p:cNvSpPr>
          <p:nvPr/>
        </p:nvSpPr>
        <p:spPr bwMode="auto">
          <a:xfrm>
            <a:off x="3856039" y="9440863"/>
            <a:ext cx="2949575" cy="496887"/>
          </a:xfrm>
          <a:prstGeom prst="rect">
            <a:avLst/>
          </a:prstGeom>
          <a:noFill/>
          <a:ln w="9525">
            <a:noFill/>
            <a:miter lim="800000"/>
            <a:headEnd/>
            <a:tailEnd/>
          </a:ln>
        </p:spPr>
        <p:txBody>
          <a:bodyPr lIns="91351" tIns="45673" rIns="91351" bIns="45673" anchor="b"/>
          <a:lstStyle/>
          <a:p>
            <a:pPr algn="r"/>
            <a:fld id="{B648496B-5F80-4886-AA6D-56AE40664883}" type="slidenum">
              <a:rPr lang="ja-JP" altLang="en-US" sz="1200">
                <a:latin typeface="Calibri" pitchFamily="34" charset="0"/>
              </a:rPr>
              <a:pPr algn="r"/>
              <a:t>5</a:t>
            </a:fld>
            <a:endParaRPr lang="en-US" altLang="ja-JP"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40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○これは「助松橋」の例です。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○危機管理室の「災害対策等検討部会」より提供を受けた津波時刻歴データを入力データとし、解析しています。</a:t>
            </a:r>
          </a:p>
        </p:txBody>
      </p:sp>
      <p:sp>
        <p:nvSpPr>
          <p:cNvPr id="4403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6666" fontAlgn="base">
              <a:spcBef>
                <a:spcPct val="0"/>
              </a:spcBef>
              <a:spcAft>
                <a:spcPct val="0"/>
              </a:spcAft>
              <a:defRPr/>
            </a:pPr>
            <a:fld id="{D4DF716D-0F85-41D7-A558-40A6208452F6}" type="slidenum">
              <a:rPr lang="ja-JP" altLang="en-US">
                <a:latin typeface="Arial" charset="0"/>
              </a:rPr>
              <a:pPr defTabSz="916666" fontAlgn="base">
                <a:spcBef>
                  <a:spcPct val="0"/>
                </a:spcBef>
                <a:spcAft>
                  <a:spcPct val="0"/>
                </a:spcAft>
                <a:defRPr/>
              </a:pPr>
              <a:t>6</a:t>
            </a:fld>
            <a:endParaRPr lang="en-US" altLang="ja-JP" dirty="0">
              <a:latin typeface="Arial" charset="0"/>
            </a:endParaRPr>
          </a:p>
        </p:txBody>
      </p:sp>
    </p:spTree>
    <p:extLst>
      <p:ext uri="{BB962C8B-B14F-4D97-AF65-F5344CB8AC3E}">
        <p14:creationId xmlns:p14="http://schemas.microsoft.com/office/powerpoint/2010/main" val="360352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6666" fontAlgn="base">
              <a:spcBef>
                <a:spcPct val="0"/>
              </a:spcBef>
              <a:spcAft>
                <a:spcPct val="0"/>
              </a:spcAft>
              <a:defRPr/>
            </a:pPr>
            <a:fld id="{80E1A4E9-E4AF-49E1-A3C1-8BC58B819FF9}" type="slidenum">
              <a:rPr lang="en-US" altLang="ja-JP">
                <a:latin typeface="Arial" charset="0"/>
              </a:rPr>
              <a:pPr defTabSz="916666" fontAlgn="base">
                <a:spcBef>
                  <a:spcPct val="0"/>
                </a:spcBef>
                <a:spcAft>
                  <a:spcPct val="0"/>
                </a:spcAft>
                <a:defRPr/>
              </a:pPr>
              <a:t>7</a:t>
            </a:fld>
            <a:endParaRPr lang="en-US" altLang="ja-JP">
              <a:latin typeface="Arial" charset="0"/>
            </a:endParaRPr>
          </a:p>
        </p:txBody>
      </p:sp>
      <p:sp>
        <p:nvSpPr>
          <p:cNvPr id="4608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ー 2"/>
          <p:cNvSpPr>
            <a:spLocks noGrp="1"/>
          </p:cNvSpPr>
          <p:nvPr>
            <p:ph type="body" idx="1"/>
          </p:nvPr>
        </p:nvSpPr>
        <p:spPr bwMode="auto">
          <a:noFill/>
        </p:spPr>
        <p:txBody>
          <a:bodyPr wrap="square" lIns="91388" tIns="45697" rIns="91388" bIns="45697" numCol="1" anchor="t" anchorCtr="0" compatLnSpc="1">
            <a:prstTxWarp prst="textNoShape">
              <a:avLst/>
            </a:prstTxWarp>
          </a:bodyPr>
          <a:lstStyle/>
          <a:p>
            <a:r>
              <a:rPr kumimoji="1" lang="ja-JP" altLang="ja-JP" sz="1200" kern="1200" dirty="0" smtClean="0">
                <a:solidFill>
                  <a:schemeClr val="tx1"/>
                </a:solidFill>
                <a:effectLst/>
                <a:latin typeface="+mn-lt"/>
                <a:ea typeface="+mn-ea"/>
                <a:cs typeface="+mn-cs"/>
              </a:rPr>
              <a:t>○助松橋は橋の上流に水門が設置されているので、水門が閉鎖されている状態と解放されている状態の</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種類解析しています。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○まずは水門閉鎖の時の解析結果のグラフです。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○左上が「水位」、左下が「流速」、右上が「上揚力」、右下が「水平波力」です。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○水門が閉鎖されているので津波が反射して帰ってきます。これにより、水位が</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分ほどで約４ｍ程度上昇し、大きな上揚力が発生していることが判ります。</a:t>
            </a:r>
          </a:p>
          <a:p>
            <a:r>
              <a:rPr kumimoji="1" lang="ja-JP" altLang="ja-JP" sz="1200" kern="1200" dirty="0" smtClean="0">
                <a:solidFill>
                  <a:schemeClr val="tx1"/>
                </a:solidFill>
                <a:effectLst/>
                <a:latin typeface="+mn-lt"/>
                <a:ea typeface="+mn-ea"/>
                <a:cs typeface="+mn-cs"/>
              </a:rPr>
              <a:t>　</a:t>
            </a:r>
          </a:p>
          <a:p>
            <a:r>
              <a:rPr kumimoji="1" lang="ja-JP" altLang="ja-JP" sz="1200" kern="1200" dirty="0" smtClean="0">
                <a:solidFill>
                  <a:schemeClr val="tx1"/>
                </a:solidFill>
                <a:effectLst/>
                <a:latin typeface="+mn-lt"/>
                <a:ea typeface="+mn-ea"/>
                <a:cs typeface="+mn-cs"/>
              </a:rPr>
              <a:t>○また、流速は１ｍに満たない程度と非常に緩やかです。</a:t>
            </a:r>
            <a:endParaRPr lang="ja-JP" altLang="en-US" dirty="0" smtClean="0">
              <a:latin typeface="Arial" charset="0"/>
            </a:endParaRPr>
          </a:p>
        </p:txBody>
      </p:sp>
      <p:sp>
        <p:nvSpPr>
          <p:cNvPr id="46084" name="スライド番号プレースホルダー 3"/>
          <p:cNvSpPr txBox="1">
            <a:spLocks noGrp="1"/>
          </p:cNvSpPr>
          <p:nvPr/>
        </p:nvSpPr>
        <p:spPr bwMode="auto">
          <a:xfrm>
            <a:off x="3856039" y="9440863"/>
            <a:ext cx="2949575" cy="496887"/>
          </a:xfrm>
          <a:prstGeom prst="rect">
            <a:avLst/>
          </a:prstGeom>
          <a:noFill/>
          <a:ln w="9525">
            <a:noFill/>
            <a:miter lim="800000"/>
            <a:headEnd/>
            <a:tailEnd/>
          </a:ln>
        </p:spPr>
        <p:txBody>
          <a:bodyPr lIns="91339" tIns="45669" rIns="91339" bIns="45669" anchor="b"/>
          <a:lstStyle/>
          <a:p>
            <a:pPr algn="r"/>
            <a:fld id="{DD6E858D-7708-4E9A-838A-A0D995A15595}" type="slidenum">
              <a:rPr lang="en-US" altLang="ja-JP" sz="1200">
                <a:latin typeface="Calibri" pitchFamily="34" charset="0"/>
              </a:rPr>
              <a:pPr algn="r"/>
              <a:t>7</a:t>
            </a:fld>
            <a:endParaRPr lang="en-US" altLang="ja-JP"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6666" fontAlgn="base">
              <a:spcBef>
                <a:spcPct val="0"/>
              </a:spcBef>
              <a:spcAft>
                <a:spcPct val="0"/>
              </a:spcAft>
              <a:defRPr/>
            </a:pPr>
            <a:fld id="{24843634-16D1-4421-8830-C73FC7D0EB05}" type="slidenum">
              <a:rPr lang="en-US" altLang="ja-JP">
                <a:latin typeface="Arial" charset="0"/>
              </a:rPr>
              <a:pPr defTabSz="916666" fontAlgn="base">
                <a:spcBef>
                  <a:spcPct val="0"/>
                </a:spcBef>
                <a:spcAft>
                  <a:spcPct val="0"/>
                </a:spcAft>
                <a:defRPr/>
              </a:pPr>
              <a:t>8</a:t>
            </a:fld>
            <a:endParaRPr lang="en-US" altLang="ja-JP">
              <a:latin typeface="Arial" charset="0"/>
            </a:endParaRPr>
          </a:p>
        </p:txBody>
      </p:sp>
      <p:sp>
        <p:nvSpPr>
          <p:cNvPr id="4813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ー 2"/>
          <p:cNvSpPr>
            <a:spLocks noGrp="1"/>
          </p:cNvSpPr>
          <p:nvPr>
            <p:ph type="body" idx="1"/>
          </p:nvPr>
        </p:nvSpPr>
        <p:spPr bwMode="auto">
          <a:noFill/>
        </p:spPr>
        <p:txBody>
          <a:bodyPr wrap="square" lIns="91388" tIns="45697" rIns="91388" bIns="45697" numCol="1" anchor="t" anchorCtr="0" compatLnSpc="1">
            <a:prstTxWarp prst="textNoShape">
              <a:avLst/>
            </a:prstTxWarp>
          </a:bodyPr>
          <a:lstStyle/>
          <a:p>
            <a:r>
              <a:rPr kumimoji="1" lang="ja-JP" altLang="ja-JP" sz="1200" kern="1200" dirty="0" smtClean="0">
                <a:solidFill>
                  <a:schemeClr val="tx1"/>
                </a:solidFill>
                <a:effectLst/>
                <a:latin typeface="+mn-lt"/>
                <a:ea typeface="+mn-ea"/>
                <a:cs typeface="+mn-cs"/>
              </a:rPr>
              <a:t>○流出判定ですが、水門閉鎖の場合、橋梁の上部構造に対して、鉛直方向に働く津波の上揚力が超えている、つまり上部構造が浮き上がり、水平方向の力が加わることで流出することになり、ＮＧの判定となっています。</a:t>
            </a:r>
            <a:endParaRPr kumimoji="1" lang="ja-JP" altLang="ja-JP" sz="1200" kern="1200" dirty="0">
              <a:solidFill>
                <a:schemeClr val="tx1"/>
              </a:solidFill>
              <a:effectLst/>
              <a:latin typeface="+mn-lt"/>
              <a:ea typeface="+mn-ea"/>
              <a:cs typeface="+mn-cs"/>
            </a:endParaRPr>
          </a:p>
        </p:txBody>
      </p:sp>
      <p:sp>
        <p:nvSpPr>
          <p:cNvPr id="48132" name="スライド番号プレースホルダー 3"/>
          <p:cNvSpPr txBox="1">
            <a:spLocks noGrp="1"/>
          </p:cNvSpPr>
          <p:nvPr/>
        </p:nvSpPr>
        <p:spPr bwMode="auto">
          <a:xfrm>
            <a:off x="3856039" y="9440863"/>
            <a:ext cx="2949575" cy="496887"/>
          </a:xfrm>
          <a:prstGeom prst="rect">
            <a:avLst/>
          </a:prstGeom>
          <a:noFill/>
          <a:ln w="9525">
            <a:noFill/>
            <a:miter lim="800000"/>
            <a:headEnd/>
            <a:tailEnd/>
          </a:ln>
        </p:spPr>
        <p:txBody>
          <a:bodyPr lIns="91339" tIns="45669" rIns="91339" bIns="45669" anchor="b"/>
          <a:lstStyle/>
          <a:p>
            <a:pPr algn="r"/>
            <a:fld id="{16617E11-3B23-4823-BB91-965FAC7DFBA0}" type="slidenum">
              <a:rPr lang="en-US" altLang="ja-JP" sz="1200">
                <a:latin typeface="Calibri" pitchFamily="34" charset="0"/>
              </a:rPr>
              <a:pPr algn="r"/>
              <a:t>8</a:t>
            </a:fld>
            <a:endParaRPr lang="en-US" altLang="ja-JP"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6666" fontAlgn="base">
              <a:spcBef>
                <a:spcPct val="0"/>
              </a:spcBef>
              <a:spcAft>
                <a:spcPct val="0"/>
              </a:spcAft>
              <a:defRPr/>
            </a:pPr>
            <a:fld id="{CB1403EC-2951-4358-AD71-392417423284}" type="slidenum">
              <a:rPr lang="en-US" altLang="ja-JP">
                <a:latin typeface="Arial" charset="0"/>
              </a:rPr>
              <a:pPr defTabSz="916666" fontAlgn="base">
                <a:spcBef>
                  <a:spcPct val="0"/>
                </a:spcBef>
                <a:spcAft>
                  <a:spcPct val="0"/>
                </a:spcAft>
                <a:defRPr/>
              </a:pPr>
              <a:t>9</a:t>
            </a:fld>
            <a:endParaRPr lang="en-US" altLang="ja-JP">
              <a:latin typeface="Arial" charset="0"/>
            </a:endParaRPr>
          </a:p>
        </p:txBody>
      </p:sp>
      <p:sp>
        <p:nvSpPr>
          <p:cNvPr id="5017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0179" name="ノート プレースホルダー 2"/>
          <p:cNvSpPr>
            <a:spLocks noGrp="1"/>
          </p:cNvSpPr>
          <p:nvPr>
            <p:ph type="body" idx="1"/>
          </p:nvPr>
        </p:nvSpPr>
        <p:spPr bwMode="auto">
          <a:noFill/>
        </p:spPr>
        <p:txBody>
          <a:bodyPr wrap="square" lIns="91388" tIns="45697" rIns="91388" bIns="45697" numCol="1" anchor="t" anchorCtr="0" compatLnSpc="1">
            <a:prstTxWarp prst="textNoShape">
              <a:avLst/>
            </a:prstTxWarp>
          </a:bodyPr>
          <a:lstStyle/>
          <a:p>
            <a:r>
              <a:rPr kumimoji="1" lang="ja-JP" altLang="ja-JP" sz="1200" kern="1200" dirty="0" smtClean="0">
                <a:solidFill>
                  <a:schemeClr val="tx1"/>
                </a:solidFill>
                <a:effectLst/>
                <a:latin typeface="+mn-lt"/>
                <a:ea typeface="+mn-ea"/>
                <a:cs typeface="+mn-cs"/>
              </a:rPr>
              <a:t>○次に、水門開放のケースです。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○この場合は津波は河川を遡上していきますので、</a:t>
            </a:r>
            <a:r>
              <a:rPr kumimoji="1" lang="ja-JP" altLang="en-US" sz="1200" kern="1200" dirty="0" smtClean="0">
                <a:solidFill>
                  <a:schemeClr val="tx1"/>
                </a:solidFill>
                <a:effectLst/>
                <a:latin typeface="+mn-lt"/>
                <a:ea typeface="+mn-ea"/>
                <a:cs typeface="+mn-cs"/>
              </a:rPr>
              <a:t>水門閉鎖の場合に比べて</a:t>
            </a:r>
            <a:r>
              <a:rPr kumimoji="1" lang="ja-JP" altLang="ja-JP" sz="1200" kern="1200" dirty="0" smtClean="0">
                <a:solidFill>
                  <a:schemeClr val="tx1"/>
                </a:solidFill>
                <a:effectLst/>
                <a:latin typeface="+mn-lt"/>
                <a:ea typeface="+mn-ea"/>
                <a:cs typeface="+mn-cs"/>
              </a:rPr>
              <a:t>水位は</a:t>
            </a:r>
            <a:r>
              <a:rPr kumimoji="1" lang="ja-JP" altLang="en-US" sz="1200" kern="1200" dirty="0" smtClean="0">
                <a:solidFill>
                  <a:schemeClr val="tx1"/>
                </a:solidFill>
                <a:effectLst/>
                <a:latin typeface="+mn-lt"/>
                <a:ea typeface="+mn-ea"/>
                <a:cs typeface="+mn-cs"/>
              </a:rPr>
              <a:t>１ｍ程度低くなるが</a:t>
            </a:r>
            <a:r>
              <a:rPr kumimoji="1" lang="ja-JP" altLang="ja-JP" sz="1200" kern="1200" dirty="0" smtClean="0">
                <a:solidFill>
                  <a:schemeClr val="tx1"/>
                </a:solidFill>
                <a:effectLst/>
                <a:latin typeface="+mn-lt"/>
                <a:ea typeface="+mn-ea"/>
                <a:cs typeface="+mn-cs"/>
              </a:rPr>
              <a:t>、逆に流速は約</a:t>
            </a:r>
            <a:r>
              <a:rPr kumimoji="1" lang="ja-JP" altLang="en-US" sz="1200" kern="1200" dirty="0" smtClean="0">
                <a:solidFill>
                  <a:schemeClr val="tx1"/>
                </a:solidFill>
                <a:effectLst/>
                <a:latin typeface="+mn-lt"/>
                <a:ea typeface="+mn-ea"/>
                <a:cs typeface="+mn-cs"/>
              </a:rPr>
              <a:t>２</a:t>
            </a:r>
            <a:r>
              <a:rPr kumimoji="1" lang="ja-JP" altLang="ja-JP" sz="1200" kern="1200" dirty="0" smtClean="0">
                <a:solidFill>
                  <a:schemeClr val="tx1"/>
                </a:solidFill>
                <a:effectLst/>
                <a:latin typeface="+mn-lt"/>
                <a:ea typeface="+mn-ea"/>
                <a:cs typeface="+mn-cs"/>
              </a:rPr>
              <a:t>ｍ程度と</a:t>
            </a:r>
            <a:r>
              <a:rPr kumimoji="1" lang="ja-JP" altLang="en-US" sz="1200" kern="1200" dirty="0" smtClean="0">
                <a:solidFill>
                  <a:schemeClr val="tx1"/>
                </a:solidFill>
                <a:effectLst/>
                <a:latin typeface="+mn-lt"/>
                <a:ea typeface="+mn-ea"/>
                <a:cs typeface="+mn-cs"/>
              </a:rPr>
              <a:t>約３倍と</a:t>
            </a:r>
            <a:r>
              <a:rPr kumimoji="1" lang="ja-JP" altLang="ja-JP" sz="1200" kern="1200" dirty="0" smtClean="0">
                <a:solidFill>
                  <a:schemeClr val="tx1"/>
                </a:solidFill>
                <a:effectLst/>
                <a:latin typeface="+mn-lt"/>
                <a:ea typeface="+mn-ea"/>
                <a:cs typeface="+mn-cs"/>
              </a:rPr>
              <a:t>なっております。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p:txBody>
      </p:sp>
      <p:sp>
        <p:nvSpPr>
          <p:cNvPr id="50180" name="スライド番号プレースホルダー 3"/>
          <p:cNvSpPr txBox="1">
            <a:spLocks noGrp="1"/>
          </p:cNvSpPr>
          <p:nvPr/>
        </p:nvSpPr>
        <p:spPr bwMode="auto">
          <a:xfrm>
            <a:off x="3856039" y="9440863"/>
            <a:ext cx="2949575" cy="496887"/>
          </a:xfrm>
          <a:prstGeom prst="rect">
            <a:avLst/>
          </a:prstGeom>
          <a:noFill/>
          <a:ln w="9525">
            <a:noFill/>
            <a:miter lim="800000"/>
            <a:headEnd/>
            <a:tailEnd/>
          </a:ln>
        </p:spPr>
        <p:txBody>
          <a:bodyPr lIns="91339" tIns="45669" rIns="91339" bIns="45669" anchor="b"/>
          <a:lstStyle/>
          <a:p>
            <a:pPr algn="r"/>
            <a:fld id="{A1F60E81-F7F0-44B0-9529-48683AC19403}" type="slidenum">
              <a:rPr lang="en-US" altLang="ja-JP" sz="1200">
                <a:latin typeface="Calibri" pitchFamily="34" charset="0"/>
              </a:rPr>
              <a:pPr algn="r"/>
              <a:t>9</a:t>
            </a:fld>
            <a:endParaRPr lang="en-US" altLang="ja-JP"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CC646CC-082C-4434-BABF-F0A941E3924A}" type="datetime1">
              <a:rPr lang="ja-JP" altLang="en-US"/>
              <a:pPr>
                <a:defRPr/>
              </a:pPr>
              <a:t>2014/7/16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B4E5345-6AA4-40E7-8643-106C4501F5AF}"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B5624AA-66F0-4D39-95DD-89BFE6FC9D14}" type="datetime1">
              <a:rPr lang="ja-JP" altLang="en-US"/>
              <a:pPr>
                <a:defRPr/>
              </a:pPr>
              <a:t>2014/7/16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0A39596-42DF-4764-A986-094B391E4614}"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6AD4E7A-96B6-4903-9C59-029ABED255C4}" type="datetime1">
              <a:rPr lang="ja-JP" altLang="en-US"/>
              <a:pPr>
                <a:defRPr/>
              </a:pPr>
              <a:t>2014/7/16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BB832C4-7BCD-4A19-802C-43C2C0BAC82B}"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CA74437-7FE6-4CA6-BEAE-2082FBAA79A9}" type="datetime1">
              <a:rPr lang="ja-JP" altLang="en-US"/>
              <a:pPr>
                <a:defRPr/>
              </a:pPr>
              <a:t>2014/7/16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5206E39-1344-4DF1-ABAB-EAB9D2174114}"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E72B54F-0111-4A03-8A2D-176B890CA47A}" type="datetime1">
              <a:rPr lang="ja-JP" altLang="en-US"/>
              <a:pPr>
                <a:defRPr/>
              </a:pPr>
              <a:t>2014/7/16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7923F59-EAFB-4264-9389-9281A4889F09}"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C004AD9E-23FB-4808-B480-7B9114A70EEE}" type="datetime1">
              <a:rPr lang="ja-JP" altLang="en-US"/>
              <a:pPr>
                <a:defRPr/>
              </a:pPr>
              <a:t>2014/7/16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7A29D4C-E95F-4BA0-BFAF-625C89FE08F7}"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ADAB369-CD5D-44FD-B709-FBF139A6ECE1}" type="datetime1">
              <a:rPr lang="ja-JP" altLang="en-US"/>
              <a:pPr>
                <a:defRPr/>
              </a:pPr>
              <a:t>2014/7/16</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544BC1B7-5626-4287-AC2D-7CEC8EB47434}"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AD50852D-25A4-405C-BA32-C9F35FA61E4A}" type="datetime1">
              <a:rPr lang="ja-JP" altLang="en-US"/>
              <a:pPr>
                <a:defRPr/>
              </a:pPr>
              <a:t>2014/7/16</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466D08C0-45D3-4BFA-BCD1-E081D3262DC3}"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6A51BBB-EEE3-4B59-8752-83EFB13AECF8}" type="datetime1">
              <a:rPr lang="ja-JP" altLang="en-US"/>
              <a:pPr>
                <a:defRPr/>
              </a:pPr>
              <a:t>2014/7/16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ACD03186-D1DE-4B80-980F-F19B4D5856F7}"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4CE63FB-EB68-491C-B0B0-91CD61DE12F4}" type="datetime1">
              <a:rPr lang="ja-JP" altLang="en-US"/>
              <a:pPr>
                <a:defRPr/>
              </a:pPr>
              <a:t>2014/7/16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32A7405-A5B7-4004-AB89-24932A203D42}"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8254461-1750-4F00-81D8-3131C57819F1}" type="datetime1">
              <a:rPr lang="ja-JP" altLang="en-US"/>
              <a:pPr>
                <a:defRPr/>
              </a:pPr>
              <a:t>2014/7/16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578568D-74DC-4B60-9AE0-A5AB95F96582}"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886B643-0215-46D3-B22C-5925A78C507F}" type="datetime1">
              <a:rPr lang="ja-JP" altLang="en-US"/>
              <a:pPr>
                <a:defRPr/>
              </a:pPr>
              <a:t>2014/7/16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E72216B-6F65-4CA7-9903-7929F5EB93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emf"/><Relationship Id="rId5" Type="http://schemas.openxmlformats.org/officeDocument/2006/relationships/package" Target="../embeddings/Microsoft_Excel_______3.xlsx"/><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19.xml"/><Relationship Id="rId7" Type="http://schemas.openxmlformats.org/officeDocument/2006/relationships/package" Target="../embeddings/Microsoft_Excel_______4.xlsx"/><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4.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Excel_______6.xlsx"/><Relationship Id="rId3" Type="http://schemas.openxmlformats.org/officeDocument/2006/relationships/notesSlide" Target="../notesSlides/notesSlide20.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7.emf"/><Relationship Id="rId5" Type="http://schemas.openxmlformats.org/officeDocument/2006/relationships/package" Target="../embeddings/Microsoft_Excel_______5.xlsx"/><Relationship Id="rId4" Type="http://schemas.openxmlformats.org/officeDocument/2006/relationships/oleObject" Target="../embeddings/oleObject5.bin"/><Relationship Id="rId9" Type="http://schemas.openxmlformats.org/officeDocument/2006/relationships/image" Target="../media/image38.emf"/></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Excel_______8.xlsx"/><Relationship Id="rId3" Type="http://schemas.openxmlformats.org/officeDocument/2006/relationships/notesSlide" Target="../notesSlides/notesSlide23.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2.emf"/><Relationship Id="rId5" Type="http://schemas.openxmlformats.org/officeDocument/2006/relationships/package" Target="../embeddings/Microsoft_Excel_______7.xlsx"/><Relationship Id="rId4" Type="http://schemas.openxmlformats.org/officeDocument/2006/relationships/oleObject" Target="../embeddings/oleObject7.bin"/><Relationship Id="rId9"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4.emf"/><Relationship Id="rId5" Type="http://schemas.openxmlformats.org/officeDocument/2006/relationships/package" Target="../embeddings/Microsoft_Excel_______9.xlsx"/><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5.emf"/><Relationship Id="rId5" Type="http://schemas.openxmlformats.org/officeDocument/2006/relationships/package" Target="../embeddings/Microsoft_Excel_______10.xlsx"/><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6.emf"/><Relationship Id="rId5" Type="http://schemas.openxmlformats.org/officeDocument/2006/relationships/package" Target="../embeddings/Microsoft_Excel_______11.xlsx"/><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0.emf"/><Relationship Id="rId5" Type="http://schemas.openxmlformats.org/officeDocument/2006/relationships/package" Target="../embeddings/Microsoft_Excel_______12.xlsx"/><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Excel_______1.xlsx"/><Relationship Id="rId5" Type="http://schemas.openxmlformats.org/officeDocument/2006/relationships/oleObject" Target="../embeddings/oleObject1.bin"/><Relationship Id="rId10" Type="http://schemas.openxmlformats.org/officeDocument/2006/relationships/image" Target="../media/image4.emf"/><Relationship Id="rId4" Type="http://schemas.openxmlformats.org/officeDocument/2006/relationships/image" Target="../media/image5.png"/><Relationship Id="rId9" Type="http://schemas.openxmlformats.org/officeDocument/2006/relationships/package" Target="../embeddings/Microsoft_Excel_______2.xlsx"/></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タイトル 1"/>
          <p:cNvSpPr>
            <a:spLocks noGrp="1"/>
          </p:cNvSpPr>
          <p:nvPr>
            <p:ph type="ctrTitle"/>
          </p:nvPr>
        </p:nvSpPr>
        <p:spPr>
          <a:xfrm>
            <a:off x="395288" y="2130425"/>
            <a:ext cx="8353425" cy="1470025"/>
          </a:xfrm>
        </p:spPr>
        <p:txBody>
          <a:bodyPr/>
          <a:lstStyle/>
          <a:p>
            <a:pPr eaLnBrk="1" hangingPunct="1"/>
            <a:r>
              <a:rPr lang="ja-JP" altLang="en-US" b="1" dirty="0" smtClean="0">
                <a:latin typeface="HG丸ｺﾞｼｯｸM-PRO" pitchFamily="50" charset="-128"/>
                <a:ea typeface="HG丸ｺﾞｼｯｸM-PRO" pitchFamily="50" charset="-128"/>
              </a:rPr>
              <a:t>各構造物の詳細点検結果</a:t>
            </a:r>
            <a:r>
              <a:rPr lang="en-US" altLang="ja-JP" b="1" dirty="0" smtClean="0">
                <a:latin typeface="HG丸ｺﾞｼｯｸM-PRO" pitchFamily="50" charset="-128"/>
                <a:ea typeface="HG丸ｺﾞｼｯｸM-PRO" pitchFamily="50" charset="-128"/>
              </a:rPr>
              <a:t/>
            </a:r>
            <a:br>
              <a:rPr lang="en-US" altLang="ja-JP" b="1" dirty="0" smtClean="0">
                <a:latin typeface="HG丸ｺﾞｼｯｸM-PRO" pitchFamily="50" charset="-128"/>
                <a:ea typeface="HG丸ｺﾞｼｯｸM-PRO" pitchFamily="50" charset="-128"/>
              </a:rPr>
            </a:br>
            <a:r>
              <a:rPr lang="ja-JP" altLang="en-US" b="1" dirty="0" smtClean="0">
                <a:latin typeface="HG丸ｺﾞｼｯｸM-PRO" pitchFamily="50" charset="-128"/>
                <a:ea typeface="HG丸ｺﾞｼｯｸM-PRO" pitchFamily="50" charset="-128"/>
              </a:rPr>
              <a:t>（津波）</a:t>
            </a:r>
          </a:p>
        </p:txBody>
      </p:sp>
      <p:sp>
        <p:nvSpPr>
          <p:cNvPr id="77826" name="サブタイトル 2"/>
          <p:cNvSpPr>
            <a:spLocks noGrp="1"/>
          </p:cNvSpPr>
          <p:nvPr>
            <p:ph type="subTitle" idx="1"/>
          </p:nvPr>
        </p:nvSpPr>
        <p:spPr>
          <a:xfrm>
            <a:off x="1371600" y="4797425"/>
            <a:ext cx="6400800" cy="1439863"/>
          </a:xfrm>
        </p:spPr>
        <p:txBody>
          <a:bodyPr/>
          <a:lstStyle/>
          <a:p>
            <a:pPr eaLnBrk="1" hangingPunct="1"/>
            <a:r>
              <a:rPr lang="ja-JP" altLang="en-US" dirty="0" smtClean="0">
                <a:solidFill>
                  <a:schemeClr val="tx1"/>
                </a:solidFill>
                <a:latin typeface="HG丸ｺﾞｼｯｸM-PRO" pitchFamily="50" charset="-128"/>
                <a:ea typeface="HG丸ｺﾞｼｯｸM-PRO" pitchFamily="50" charset="-128"/>
              </a:rPr>
              <a:t>平成２６年７月</a:t>
            </a:r>
            <a:r>
              <a:rPr lang="ja-JP" altLang="en-US" dirty="0">
                <a:solidFill>
                  <a:schemeClr val="tx1"/>
                </a:solidFill>
                <a:latin typeface="HG丸ｺﾞｼｯｸM-PRO" pitchFamily="50" charset="-128"/>
                <a:ea typeface="HG丸ｺﾞｼｯｸM-PRO" pitchFamily="50" charset="-128"/>
              </a:rPr>
              <a:t>１７</a:t>
            </a:r>
            <a:r>
              <a:rPr lang="ja-JP" altLang="en-US" dirty="0" smtClean="0">
                <a:solidFill>
                  <a:schemeClr val="tx1"/>
                </a:solidFill>
                <a:latin typeface="HG丸ｺﾞｼｯｸM-PRO" pitchFamily="50" charset="-128"/>
                <a:ea typeface="HG丸ｺﾞｼｯｸM-PRO" pitchFamily="50" charset="-128"/>
              </a:rPr>
              <a:t>日</a:t>
            </a:r>
            <a:endParaRPr lang="en-US" altLang="ja-JP" dirty="0" smtClean="0">
              <a:solidFill>
                <a:schemeClr val="tx1"/>
              </a:solidFill>
              <a:latin typeface="HG丸ｺﾞｼｯｸM-PRO" pitchFamily="50" charset="-128"/>
              <a:ea typeface="HG丸ｺﾞｼｯｸM-PRO" pitchFamily="50" charset="-128"/>
            </a:endParaRPr>
          </a:p>
        </p:txBody>
      </p:sp>
      <p:sp>
        <p:nvSpPr>
          <p:cNvPr id="77827" name="テキスト ボックス 3"/>
          <p:cNvSpPr txBox="1">
            <a:spLocks noChangeArrowheads="1"/>
          </p:cNvSpPr>
          <p:nvPr/>
        </p:nvSpPr>
        <p:spPr bwMode="auto">
          <a:xfrm>
            <a:off x="5807075" y="0"/>
            <a:ext cx="3306763" cy="400110"/>
          </a:xfrm>
          <a:prstGeom prst="rect">
            <a:avLst/>
          </a:prstGeom>
          <a:solidFill>
            <a:schemeClr val="tx1"/>
          </a:solidFill>
          <a:ln w="9525">
            <a:noFill/>
            <a:miter lim="800000"/>
            <a:headEnd/>
            <a:tailEnd/>
          </a:ln>
        </p:spPr>
        <p:txBody>
          <a:bodyPr>
            <a:spAutoFit/>
          </a:bodyPr>
          <a:lstStyle/>
          <a:p>
            <a:r>
              <a:rPr lang="ja-JP" altLang="en-US" sz="1000" dirty="0">
                <a:solidFill>
                  <a:schemeClr val="bg1"/>
                </a:solidFill>
                <a:latin typeface="Meiryo UI"/>
                <a:ea typeface="Meiryo UI"/>
                <a:cs typeface="Meiryo UI"/>
              </a:rPr>
              <a:t>平成</a:t>
            </a:r>
            <a:r>
              <a:rPr lang="en-US" altLang="ja-JP" sz="1000" dirty="0">
                <a:solidFill>
                  <a:schemeClr val="bg1"/>
                </a:solidFill>
                <a:latin typeface="Meiryo UI"/>
                <a:ea typeface="Meiryo UI"/>
                <a:cs typeface="Meiryo UI"/>
              </a:rPr>
              <a:t>26</a:t>
            </a:r>
            <a:r>
              <a:rPr lang="ja-JP" altLang="en-US" sz="1000" dirty="0" smtClean="0">
                <a:solidFill>
                  <a:schemeClr val="bg1"/>
                </a:solidFill>
                <a:latin typeface="Meiryo UI"/>
                <a:ea typeface="Meiryo UI"/>
                <a:cs typeface="Meiryo UI"/>
              </a:rPr>
              <a:t>年</a:t>
            </a:r>
            <a:r>
              <a:rPr lang="en-US" altLang="ja-JP" sz="1000" dirty="0">
                <a:solidFill>
                  <a:schemeClr val="bg1"/>
                </a:solidFill>
                <a:latin typeface="Meiryo UI"/>
                <a:ea typeface="Meiryo UI"/>
                <a:cs typeface="Meiryo UI"/>
              </a:rPr>
              <a:t>7</a:t>
            </a:r>
            <a:r>
              <a:rPr lang="ja-JP" altLang="en-US" sz="1000" dirty="0" smtClean="0">
                <a:solidFill>
                  <a:schemeClr val="bg1"/>
                </a:solidFill>
                <a:latin typeface="Meiryo UI"/>
                <a:ea typeface="Meiryo UI"/>
                <a:cs typeface="Meiryo UI"/>
              </a:rPr>
              <a:t>月</a:t>
            </a:r>
            <a:r>
              <a:rPr lang="en-US" altLang="ja-JP" sz="1000" dirty="0">
                <a:solidFill>
                  <a:schemeClr val="bg1"/>
                </a:solidFill>
                <a:latin typeface="Meiryo UI"/>
                <a:ea typeface="Meiryo UI"/>
                <a:cs typeface="Meiryo UI"/>
              </a:rPr>
              <a:t>17</a:t>
            </a:r>
            <a:r>
              <a:rPr lang="ja-JP" altLang="en-US" sz="1000" dirty="0" smtClean="0">
                <a:solidFill>
                  <a:schemeClr val="bg1"/>
                </a:solidFill>
                <a:latin typeface="Meiryo UI"/>
                <a:ea typeface="Meiryo UI"/>
                <a:cs typeface="Meiryo UI"/>
              </a:rPr>
              <a:t>日（</a:t>
            </a:r>
            <a:r>
              <a:rPr lang="ja-JP" altLang="en-US" sz="1000" dirty="0">
                <a:solidFill>
                  <a:schemeClr val="bg1"/>
                </a:solidFill>
                <a:latin typeface="Meiryo UI"/>
                <a:ea typeface="Meiryo UI"/>
                <a:cs typeface="Meiryo UI"/>
              </a:rPr>
              <a:t>木</a:t>
            </a:r>
            <a:r>
              <a:rPr lang="ja-JP" altLang="en-US" sz="1000" dirty="0" smtClean="0">
                <a:solidFill>
                  <a:schemeClr val="bg1"/>
                </a:solidFill>
                <a:latin typeface="Meiryo UI"/>
                <a:ea typeface="Meiryo UI"/>
                <a:cs typeface="Meiryo UI"/>
              </a:rPr>
              <a:t>）</a:t>
            </a:r>
            <a:r>
              <a:rPr lang="en-US" altLang="ja-JP" sz="1000" dirty="0" smtClean="0">
                <a:solidFill>
                  <a:schemeClr val="bg1"/>
                </a:solidFill>
                <a:latin typeface="Meiryo UI"/>
                <a:ea typeface="Meiryo UI"/>
                <a:cs typeface="Meiryo UI"/>
              </a:rPr>
              <a:t>15:30</a:t>
            </a:r>
            <a:r>
              <a:rPr lang="ja-JP" altLang="en-US" sz="1000" dirty="0">
                <a:solidFill>
                  <a:schemeClr val="bg1"/>
                </a:solidFill>
                <a:latin typeface="Meiryo UI"/>
                <a:ea typeface="Meiryo UI"/>
                <a:cs typeface="Meiryo UI"/>
              </a:rPr>
              <a:t>～</a:t>
            </a:r>
            <a:endParaRPr lang="en-US" altLang="ja-JP" sz="1000" dirty="0">
              <a:solidFill>
                <a:schemeClr val="bg1"/>
              </a:solidFill>
              <a:latin typeface="Meiryo UI"/>
              <a:ea typeface="Meiryo UI"/>
              <a:cs typeface="Meiryo UI"/>
            </a:endParaRPr>
          </a:p>
          <a:p>
            <a:r>
              <a:rPr lang="ja-JP" altLang="en-US" sz="1000" dirty="0" smtClean="0">
                <a:solidFill>
                  <a:schemeClr val="bg1"/>
                </a:solidFill>
                <a:latin typeface="Meiryo UI"/>
                <a:ea typeface="Meiryo UI"/>
                <a:cs typeface="Meiryo UI"/>
              </a:rPr>
              <a:t>第</a:t>
            </a:r>
            <a:r>
              <a:rPr lang="en-US" altLang="ja-JP" sz="1000" dirty="0" smtClean="0">
                <a:solidFill>
                  <a:schemeClr val="bg1"/>
                </a:solidFill>
                <a:latin typeface="Meiryo UI"/>
                <a:ea typeface="Meiryo UI"/>
                <a:cs typeface="Meiryo UI"/>
              </a:rPr>
              <a:t>8</a:t>
            </a:r>
            <a:r>
              <a:rPr lang="ja-JP" altLang="en-US" sz="1000" dirty="0" smtClean="0">
                <a:solidFill>
                  <a:schemeClr val="bg1"/>
                </a:solidFill>
                <a:latin typeface="Meiryo UI"/>
                <a:ea typeface="Meiryo UI"/>
                <a:cs typeface="Meiryo UI"/>
              </a:rPr>
              <a:t>回　南海</a:t>
            </a:r>
            <a:r>
              <a:rPr lang="ja-JP" altLang="en-US" sz="1000" dirty="0">
                <a:solidFill>
                  <a:schemeClr val="bg1"/>
                </a:solidFill>
                <a:latin typeface="Meiryo UI"/>
                <a:ea typeface="Meiryo UI"/>
                <a:cs typeface="Meiryo UI"/>
              </a:rPr>
              <a:t>トラフ巨大地震土木構造物耐震対策検討部会</a:t>
            </a:r>
          </a:p>
        </p:txBody>
      </p:sp>
      <p:sp>
        <p:nvSpPr>
          <p:cNvPr id="77828" name="テキスト ボックス 5"/>
          <p:cNvSpPr txBox="1">
            <a:spLocks noChangeArrowheads="1"/>
          </p:cNvSpPr>
          <p:nvPr/>
        </p:nvSpPr>
        <p:spPr bwMode="auto">
          <a:xfrm>
            <a:off x="0" y="0"/>
            <a:ext cx="1979613" cy="307975"/>
          </a:xfrm>
          <a:prstGeom prst="rect">
            <a:avLst/>
          </a:prstGeom>
          <a:noFill/>
          <a:ln w="9525">
            <a:solidFill>
              <a:schemeClr val="tx1"/>
            </a:solidFill>
            <a:miter lim="800000"/>
            <a:headEnd/>
            <a:tailEnd/>
          </a:ln>
        </p:spPr>
        <p:txBody>
          <a:bodyPr>
            <a:spAutoFit/>
          </a:bodyPr>
          <a:lstStyle/>
          <a:p>
            <a:pPr algn="ctr"/>
            <a:r>
              <a:rPr lang="ja-JP" altLang="en-US" sz="1400" b="1" dirty="0" smtClean="0">
                <a:latin typeface="HG丸ｺﾞｼｯｸM-PRO" pitchFamily="50" charset="-128"/>
                <a:ea typeface="HG丸ｺﾞｼｯｸM-PRO" pitchFamily="50" charset="-128"/>
              </a:rPr>
              <a:t>資料－３</a:t>
            </a:r>
            <a:endParaRPr lang="ja-JP" altLang="en-US" sz="1400" b="1"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3"/>
          <p:cNvPicPr>
            <a:picLocks noChangeAspect="1" noChangeArrowheads="1"/>
          </p:cNvPicPr>
          <p:nvPr/>
        </p:nvPicPr>
        <p:blipFill>
          <a:blip r:embed="rId3"/>
          <a:srcRect/>
          <a:stretch>
            <a:fillRect/>
          </a:stretch>
        </p:blipFill>
        <p:spPr bwMode="auto">
          <a:xfrm>
            <a:off x="4932363" y="1598613"/>
            <a:ext cx="4248150" cy="2393950"/>
          </a:xfrm>
          <a:prstGeom prst="rect">
            <a:avLst/>
          </a:prstGeom>
          <a:noFill/>
          <a:ln w="9525">
            <a:noFill/>
            <a:miter lim="800000"/>
            <a:headEnd/>
            <a:tailEnd/>
          </a:ln>
        </p:spPr>
      </p:pic>
      <p:sp>
        <p:nvSpPr>
          <p:cNvPr id="51202" name="テキスト ボックス 13"/>
          <p:cNvSpPr txBox="1">
            <a:spLocks noChangeArrowheads="1"/>
          </p:cNvSpPr>
          <p:nvPr/>
        </p:nvSpPr>
        <p:spPr bwMode="auto">
          <a:xfrm>
            <a:off x="323850" y="692150"/>
            <a:ext cx="7777163" cy="457200"/>
          </a:xfrm>
          <a:prstGeom prst="rect">
            <a:avLst/>
          </a:prstGeom>
          <a:noFill/>
          <a:ln w="9525">
            <a:noFill/>
            <a:miter lim="800000"/>
            <a:headEnd/>
            <a:tailEnd/>
          </a:ln>
        </p:spPr>
        <p:txBody>
          <a:bodyPr>
            <a:spAutoFit/>
          </a:bodyPr>
          <a:lstStyle/>
          <a:p>
            <a:endParaRPr lang="ja-JP" altLang="ja-JP" sz="2400">
              <a:latin typeface="Calibri" pitchFamily="34" charset="0"/>
            </a:endParaRPr>
          </a:p>
        </p:txBody>
      </p:sp>
      <p:sp>
        <p:nvSpPr>
          <p:cNvPr id="51204" name="角丸四角形 13"/>
          <p:cNvSpPr>
            <a:spLocks noChangeArrowheads="1"/>
          </p:cNvSpPr>
          <p:nvPr/>
        </p:nvSpPr>
        <p:spPr bwMode="auto">
          <a:xfrm>
            <a:off x="179388" y="692150"/>
            <a:ext cx="6769100" cy="457200"/>
          </a:xfrm>
          <a:prstGeom prst="roundRect">
            <a:avLst>
              <a:gd name="adj" fmla="val 16667"/>
            </a:avLst>
          </a:prstGeom>
          <a:solidFill>
            <a:srgbClr val="4F81BD"/>
          </a:solidFill>
          <a:ln w="25400" algn="ctr">
            <a:solidFill>
              <a:srgbClr val="4F81BD"/>
            </a:solidFill>
            <a:round/>
            <a:headEnd/>
            <a:tailEnd/>
          </a:ln>
        </p:spPr>
        <p:txBody>
          <a:bodyPr anchor="ctr"/>
          <a:lstStyle/>
          <a:p>
            <a:r>
              <a:rPr lang="ja-JP" altLang="en-US" sz="2400" dirty="0">
                <a:solidFill>
                  <a:srgbClr val="FFFFFF"/>
                </a:solidFill>
                <a:latin typeface="Calibri" pitchFamily="34" charset="0"/>
              </a:rPr>
              <a:t>三次元解析による流出判定</a:t>
            </a:r>
            <a:r>
              <a:rPr lang="en-US" altLang="ja-JP" sz="2400" dirty="0">
                <a:solidFill>
                  <a:srgbClr val="FFFFFF"/>
                </a:solidFill>
                <a:latin typeface="Calibri" pitchFamily="34" charset="0"/>
              </a:rPr>
              <a:t>【</a:t>
            </a:r>
            <a:r>
              <a:rPr lang="ja-JP" altLang="en-US" sz="2400" dirty="0">
                <a:solidFill>
                  <a:srgbClr val="FFFFFF"/>
                </a:solidFill>
                <a:latin typeface="Calibri" pitchFamily="34" charset="0"/>
              </a:rPr>
              <a:t>助松橋</a:t>
            </a:r>
            <a:r>
              <a:rPr lang="en-US" altLang="ja-JP" sz="2400" dirty="0">
                <a:solidFill>
                  <a:srgbClr val="FFFFFF"/>
                </a:solidFill>
                <a:latin typeface="Calibri" pitchFamily="34" charset="0"/>
              </a:rPr>
              <a:t>】</a:t>
            </a:r>
            <a:r>
              <a:rPr lang="ja-JP" altLang="en-US" sz="2400" dirty="0">
                <a:solidFill>
                  <a:srgbClr val="FFFFFF"/>
                </a:solidFill>
                <a:latin typeface="Calibri" pitchFamily="34" charset="0"/>
              </a:rPr>
              <a:t>　</a:t>
            </a:r>
            <a:r>
              <a:rPr lang="ja-JP" altLang="en-US" sz="2400" dirty="0" smtClean="0">
                <a:solidFill>
                  <a:srgbClr val="FFFFFF"/>
                </a:solidFill>
                <a:latin typeface="Calibri" pitchFamily="34" charset="0"/>
              </a:rPr>
              <a:t>水門開放</a:t>
            </a:r>
            <a:endParaRPr lang="ja-JP" altLang="en-US" sz="2400" dirty="0">
              <a:solidFill>
                <a:srgbClr val="FFFFFF"/>
              </a:solidFill>
              <a:latin typeface="Calibri" pitchFamily="34" charset="0"/>
            </a:endParaRPr>
          </a:p>
        </p:txBody>
      </p:sp>
      <p:sp>
        <p:nvSpPr>
          <p:cNvPr id="51205" name="テキスト ボックス 1"/>
          <p:cNvSpPr txBox="1">
            <a:spLocks noChangeArrowheads="1"/>
          </p:cNvSpPr>
          <p:nvPr/>
        </p:nvSpPr>
        <p:spPr bwMode="auto">
          <a:xfrm>
            <a:off x="44450" y="1320800"/>
            <a:ext cx="3789363" cy="1200150"/>
          </a:xfrm>
          <a:prstGeom prst="rect">
            <a:avLst/>
          </a:prstGeom>
          <a:noFill/>
          <a:ln w="9525">
            <a:noFill/>
            <a:miter lim="800000"/>
            <a:headEnd/>
            <a:tailEnd/>
          </a:ln>
        </p:spPr>
        <p:txBody>
          <a:bodyPr>
            <a:spAutoFit/>
          </a:bodyPr>
          <a:lstStyle/>
          <a:p>
            <a:r>
              <a:rPr lang="ja-JP" altLang="ja-JP" sz="2200" u="sng">
                <a:latin typeface="Calibri" pitchFamily="34" charset="0"/>
              </a:rPr>
              <a:t>■</a:t>
            </a:r>
            <a:r>
              <a:rPr lang="ja-JP" altLang="en-US" sz="2200" b="1" u="sng">
                <a:latin typeface="Calibri" pitchFamily="34" charset="0"/>
              </a:rPr>
              <a:t>橋梁</a:t>
            </a:r>
            <a:r>
              <a:rPr lang="ja-JP" altLang="ja-JP" sz="2200" b="1" u="sng">
                <a:latin typeface="Calibri" pitchFamily="34" charset="0"/>
              </a:rPr>
              <a:t>上部</a:t>
            </a:r>
            <a:r>
              <a:rPr lang="ja-JP" altLang="en-US" sz="2200" b="1" u="sng">
                <a:latin typeface="Calibri" pitchFamily="34" charset="0"/>
              </a:rPr>
              <a:t>構造</a:t>
            </a:r>
            <a:r>
              <a:rPr lang="ja-JP" altLang="ja-JP" sz="2200" b="1" u="sng">
                <a:latin typeface="Calibri" pitchFamily="34" charset="0"/>
              </a:rPr>
              <a:t>重量</a:t>
            </a:r>
            <a:r>
              <a:rPr lang="en-US" altLang="ja-JP" b="1" u="sng">
                <a:latin typeface="Calibri" pitchFamily="34" charset="0"/>
              </a:rPr>
              <a:t>【</a:t>
            </a:r>
            <a:r>
              <a:rPr lang="ja-JP" altLang="ja-JP" b="1" u="sng">
                <a:latin typeface="Calibri" pitchFamily="34" charset="0"/>
              </a:rPr>
              <a:t>Ｗｄ</a:t>
            </a:r>
            <a:r>
              <a:rPr lang="en-US" altLang="ja-JP" b="1" u="sng">
                <a:latin typeface="Calibri" pitchFamily="34" charset="0"/>
              </a:rPr>
              <a:t>】</a:t>
            </a:r>
            <a:r>
              <a:rPr lang="ja-JP" altLang="ja-JP" b="1" u="sng">
                <a:latin typeface="Calibri" pitchFamily="34" charset="0"/>
              </a:rPr>
              <a:t> </a:t>
            </a:r>
            <a:endParaRPr lang="ja-JP" altLang="ja-JP" b="1">
              <a:latin typeface="Calibri" pitchFamily="34" charset="0"/>
            </a:endParaRPr>
          </a:p>
          <a:p>
            <a:r>
              <a:rPr lang="ja-JP" altLang="ja-JP" sz="2400">
                <a:latin typeface="Calibri" pitchFamily="34" charset="0"/>
              </a:rPr>
              <a:t>　・</a:t>
            </a:r>
            <a:r>
              <a:rPr lang="ja-JP" altLang="ja-JP" sz="2000">
                <a:latin typeface="Calibri" pitchFamily="34" charset="0"/>
              </a:rPr>
              <a:t>海側</a:t>
            </a:r>
            <a:r>
              <a:rPr lang="ja-JP" altLang="ja-JP">
                <a:latin typeface="Calibri" pitchFamily="34" charset="0"/>
              </a:rPr>
              <a:t>（北行）</a:t>
            </a:r>
            <a:r>
              <a:rPr lang="ja-JP" altLang="ja-JP" sz="2400">
                <a:latin typeface="Calibri" pitchFamily="34" charset="0"/>
              </a:rPr>
              <a:t>：</a:t>
            </a:r>
            <a:r>
              <a:rPr lang="en-US" altLang="ja-JP" sz="2400" b="1" u="sng">
                <a:latin typeface="Calibri" pitchFamily="34" charset="0"/>
              </a:rPr>
              <a:t>9,843 </a:t>
            </a:r>
            <a:r>
              <a:rPr lang="ja-JP" altLang="ja-JP" sz="2400">
                <a:latin typeface="Calibri" pitchFamily="34" charset="0"/>
              </a:rPr>
              <a:t>ｋ</a:t>
            </a:r>
            <a:r>
              <a:rPr lang="en-US" altLang="ja-JP" sz="2400">
                <a:latin typeface="Calibri" pitchFamily="34" charset="0"/>
              </a:rPr>
              <a:t>N</a:t>
            </a:r>
            <a:r>
              <a:rPr lang="ja-JP" altLang="ja-JP" sz="2400">
                <a:latin typeface="Calibri" pitchFamily="34" charset="0"/>
              </a:rPr>
              <a:t>／</a:t>
            </a:r>
            <a:r>
              <a:rPr lang="ja-JP" altLang="ja-JP" sz="2000">
                <a:latin typeface="Calibri" pitchFamily="34" charset="0"/>
              </a:rPr>
              <a:t>橋</a:t>
            </a:r>
            <a:endParaRPr lang="ja-JP" altLang="en-US" sz="2000">
              <a:latin typeface="Calibri" pitchFamily="34" charset="0"/>
            </a:endParaRPr>
          </a:p>
          <a:p>
            <a:r>
              <a:rPr lang="ja-JP" altLang="ja-JP" sz="2400">
                <a:latin typeface="Calibri" pitchFamily="34" charset="0"/>
              </a:rPr>
              <a:t>　・</a:t>
            </a:r>
            <a:r>
              <a:rPr lang="ja-JP" altLang="ja-JP" sz="2000">
                <a:latin typeface="Calibri" pitchFamily="34" charset="0"/>
              </a:rPr>
              <a:t>陸側</a:t>
            </a:r>
            <a:r>
              <a:rPr lang="ja-JP" altLang="ja-JP">
                <a:latin typeface="Calibri" pitchFamily="34" charset="0"/>
              </a:rPr>
              <a:t>（南行）</a:t>
            </a:r>
            <a:r>
              <a:rPr lang="ja-JP" altLang="ja-JP" sz="2400">
                <a:latin typeface="Calibri" pitchFamily="34" charset="0"/>
              </a:rPr>
              <a:t>：</a:t>
            </a:r>
            <a:r>
              <a:rPr lang="en-US" altLang="ja-JP" sz="2400" b="1" u="sng">
                <a:latin typeface="Calibri" pitchFamily="34" charset="0"/>
              </a:rPr>
              <a:t>9,746 </a:t>
            </a:r>
            <a:r>
              <a:rPr lang="ja-JP" altLang="ja-JP" sz="2400">
                <a:latin typeface="Calibri" pitchFamily="34" charset="0"/>
              </a:rPr>
              <a:t>ｋ</a:t>
            </a:r>
            <a:r>
              <a:rPr lang="en-US" altLang="ja-JP" sz="2400">
                <a:latin typeface="Calibri" pitchFamily="34" charset="0"/>
              </a:rPr>
              <a:t>N</a:t>
            </a:r>
            <a:r>
              <a:rPr lang="ja-JP" altLang="ja-JP" sz="2400">
                <a:latin typeface="Calibri" pitchFamily="34" charset="0"/>
              </a:rPr>
              <a:t>／</a:t>
            </a:r>
            <a:r>
              <a:rPr lang="ja-JP" altLang="ja-JP" sz="2000">
                <a:latin typeface="Calibri" pitchFamily="34" charset="0"/>
              </a:rPr>
              <a:t>橋</a:t>
            </a:r>
            <a:endParaRPr lang="ja-JP" altLang="en-US" sz="2000">
              <a:latin typeface="Calibri" pitchFamily="34" charset="0"/>
            </a:endParaRPr>
          </a:p>
        </p:txBody>
      </p:sp>
      <p:sp>
        <p:nvSpPr>
          <p:cNvPr id="51206" name="テキスト ボックス 1"/>
          <p:cNvSpPr txBox="1">
            <a:spLocks noChangeArrowheads="1"/>
          </p:cNvSpPr>
          <p:nvPr/>
        </p:nvSpPr>
        <p:spPr bwMode="auto">
          <a:xfrm>
            <a:off x="28575" y="2636838"/>
            <a:ext cx="5400675" cy="1887537"/>
          </a:xfrm>
          <a:prstGeom prst="rect">
            <a:avLst/>
          </a:prstGeom>
          <a:noFill/>
          <a:ln w="9525">
            <a:noFill/>
            <a:miter lim="800000"/>
            <a:headEnd/>
            <a:tailEnd/>
          </a:ln>
        </p:spPr>
        <p:txBody>
          <a:bodyPr>
            <a:spAutoFit/>
          </a:bodyPr>
          <a:lstStyle/>
          <a:p>
            <a:r>
              <a:rPr lang="ja-JP" altLang="ja-JP" sz="2200" u="sng">
                <a:latin typeface="Calibri" pitchFamily="34" charset="0"/>
              </a:rPr>
              <a:t>■</a:t>
            </a:r>
            <a:r>
              <a:rPr lang="ja-JP" altLang="ja-JP" sz="2200" b="1" u="sng">
                <a:latin typeface="Calibri" pitchFamily="34" charset="0"/>
              </a:rPr>
              <a:t>上揚力による浮上り判定</a:t>
            </a:r>
            <a:r>
              <a:rPr lang="ja-JP" altLang="ja-JP" b="1" u="sng">
                <a:latin typeface="Calibri" pitchFamily="34" charset="0"/>
              </a:rPr>
              <a:t>【Ｗｄ／Ｆｚ】</a:t>
            </a:r>
            <a:endParaRPr lang="ja-JP" altLang="ja-JP" b="1">
              <a:latin typeface="Calibri" pitchFamily="34" charset="0"/>
            </a:endParaRPr>
          </a:p>
          <a:p>
            <a:r>
              <a:rPr lang="ja-JP" altLang="ja-JP" sz="2400">
                <a:latin typeface="Calibri" pitchFamily="34" charset="0"/>
              </a:rPr>
              <a:t>　・</a:t>
            </a:r>
            <a:r>
              <a:rPr lang="ja-JP" altLang="ja-JP" sz="2000">
                <a:latin typeface="Calibri" pitchFamily="34" charset="0"/>
              </a:rPr>
              <a:t>海側</a:t>
            </a:r>
            <a:r>
              <a:rPr lang="ja-JP" altLang="ja-JP">
                <a:latin typeface="Calibri" pitchFamily="34" charset="0"/>
              </a:rPr>
              <a:t>（北行）</a:t>
            </a:r>
            <a:r>
              <a:rPr lang="ja-JP" altLang="ja-JP" sz="2400">
                <a:latin typeface="Calibri" pitchFamily="34" charset="0"/>
              </a:rPr>
              <a:t>：</a:t>
            </a:r>
            <a:r>
              <a:rPr lang="en-US" altLang="ja-JP" sz="2400">
                <a:latin typeface="Calibri" pitchFamily="34" charset="0"/>
              </a:rPr>
              <a:t>9,843</a:t>
            </a:r>
            <a:r>
              <a:rPr lang="ja-JP" altLang="ja-JP" sz="2400">
                <a:latin typeface="Calibri" pitchFamily="34" charset="0"/>
              </a:rPr>
              <a:t>／</a:t>
            </a:r>
            <a:r>
              <a:rPr lang="en-US" altLang="ja-JP" sz="2400">
                <a:latin typeface="Calibri" pitchFamily="34" charset="0"/>
              </a:rPr>
              <a:t>5,488</a:t>
            </a:r>
          </a:p>
          <a:p>
            <a:r>
              <a:rPr lang="ja-JP" altLang="en-US" sz="2400">
                <a:latin typeface="Calibri" pitchFamily="34" charset="0"/>
              </a:rPr>
              <a:t>　　</a:t>
            </a:r>
            <a:r>
              <a:rPr lang="ja-JP" altLang="ja-JP" sz="2400">
                <a:latin typeface="Calibri" pitchFamily="34" charset="0"/>
              </a:rPr>
              <a:t>＝</a:t>
            </a:r>
            <a:r>
              <a:rPr lang="en-US" altLang="ja-JP" sz="2400" b="1" u="sng">
                <a:latin typeface="Calibri" pitchFamily="34" charset="0"/>
              </a:rPr>
              <a:t>1.79</a:t>
            </a:r>
            <a:r>
              <a:rPr lang="ja-JP" altLang="ja-JP" sz="2400" b="1">
                <a:latin typeface="Calibri" pitchFamily="34" charset="0"/>
              </a:rPr>
              <a:t>　</a:t>
            </a:r>
            <a:r>
              <a:rPr lang="ja-JP" altLang="en-US" sz="2200" b="1">
                <a:solidFill>
                  <a:srgbClr val="FF0000"/>
                </a:solidFill>
                <a:latin typeface="Calibri" pitchFamily="34" charset="0"/>
              </a:rPr>
              <a:t>＞</a:t>
            </a:r>
            <a:r>
              <a:rPr lang="ja-JP" altLang="ja-JP" sz="2200" b="1">
                <a:solidFill>
                  <a:srgbClr val="FF0000"/>
                </a:solidFill>
                <a:latin typeface="Calibri" pitchFamily="34" charset="0"/>
              </a:rPr>
              <a:t>１ ･･･</a:t>
            </a:r>
            <a:r>
              <a:rPr lang="en-US" altLang="ja-JP" sz="2400" b="1">
                <a:solidFill>
                  <a:srgbClr val="FF0000"/>
                </a:solidFill>
                <a:latin typeface="Calibri" pitchFamily="34" charset="0"/>
              </a:rPr>
              <a:t>OK</a:t>
            </a:r>
            <a:endParaRPr lang="ja-JP" altLang="ja-JP" sz="2400">
              <a:solidFill>
                <a:srgbClr val="FF0000"/>
              </a:solidFill>
              <a:latin typeface="Calibri" pitchFamily="34" charset="0"/>
            </a:endParaRPr>
          </a:p>
          <a:p>
            <a:r>
              <a:rPr lang="ja-JP" altLang="ja-JP" sz="2400" b="1">
                <a:latin typeface="Calibri" pitchFamily="34" charset="0"/>
              </a:rPr>
              <a:t>　</a:t>
            </a:r>
            <a:r>
              <a:rPr lang="ja-JP" altLang="ja-JP" sz="2400">
                <a:latin typeface="Calibri" pitchFamily="34" charset="0"/>
              </a:rPr>
              <a:t>・</a:t>
            </a:r>
            <a:r>
              <a:rPr lang="ja-JP" altLang="ja-JP" sz="2000">
                <a:latin typeface="Calibri" pitchFamily="34" charset="0"/>
              </a:rPr>
              <a:t>陸側</a:t>
            </a:r>
            <a:r>
              <a:rPr lang="ja-JP" altLang="ja-JP">
                <a:latin typeface="Calibri" pitchFamily="34" charset="0"/>
              </a:rPr>
              <a:t>（南行）</a:t>
            </a:r>
            <a:r>
              <a:rPr lang="ja-JP" altLang="ja-JP" sz="2400">
                <a:latin typeface="Calibri" pitchFamily="34" charset="0"/>
              </a:rPr>
              <a:t>：</a:t>
            </a:r>
            <a:r>
              <a:rPr lang="en-US" altLang="ja-JP" sz="2400">
                <a:latin typeface="Calibri" pitchFamily="34" charset="0"/>
              </a:rPr>
              <a:t>9,746</a:t>
            </a:r>
            <a:r>
              <a:rPr lang="ja-JP" altLang="ja-JP" sz="2400">
                <a:latin typeface="Calibri" pitchFamily="34" charset="0"/>
              </a:rPr>
              <a:t>／</a:t>
            </a:r>
            <a:r>
              <a:rPr lang="en-US" altLang="ja-JP" sz="2400">
                <a:latin typeface="Calibri" pitchFamily="34" charset="0"/>
              </a:rPr>
              <a:t>4,552</a:t>
            </a:r>
          </a:p>
          <a:p>
            <a:r>
              <a:rPr lang="ja-JP" altLang="en-US" sz="2400">
                <a:latin typeface="Calibri" pitchFamily="34" charset="0"/>
              </a:rPr>
              <a:t>　　</a:t>
            </a:r>
            <a:r>
              <a:rPr lang="ja-JP" altLang="ja-JP" sz="2400">
                <a:latin typeface="Calibri" pitchFamily="34" charset="0"/>
              </a:rPr>
              <a:t>＝</a:t>
            </a:r>
            <a:r>
              <a:rPr lang="en-US" altLang="ja-JP" sz="2400" b="1" u="sng">
                <a:latin typeface="Calibri" pitchFamily="34" charset="0"/>
              </a:rPr>
              <a:t>2.14</a:t>
            </a:r>
            <a:r>
              <a:rPr lang="ja-JP" altLang="ja-JP" sz="2200" b="1">
                <a:latin typeface="Calibri" pitchFamily="34" charset="0"/>
              </a:rPr>
              <a:t> 　</a:t>
            </a:r>
            <a:r>
              <a:rPr lang="ja-JP" altLang="en-US" sz="2200" b="1">
                <a:solidFill>
                  <a:srgbClr val="FF0000"/>
                </a:solidFill>
                <a:latin typeface="Calibri" pitchFamily="34" charset="0"/>
              </a:rPr>
              <a:t>＞</a:t>
            </a:r>
            <a:r>
              <a:rPr lang="ja-JP" altLang="ja-JP" sz="2200" b="1">
                <a:solidFill>
                  <a:srgbClr val="FF0000"/>
                </a:solidFill>
                <a:latin typeface="Calibri" pitchFamily="34" charset="0"/>
              </a:rPr>
              <a:t>１ ･･･</a:t>
            </a:r>
            <a:r>
              <a:rPr lang="en-US" altLang="ja-JP" sz="2400" b="1">
                <a:solidFill>
                  <a:srgbClr val="FF0000"/>
                </a:solidFill>
                <a:latin typeface="Calibri" pitchFamily="34" charset="0"/>
              </a:rPr>
              <a:t>OK</a:t>
            </a:r>
            <a:endParaRPr lang="ja-JP" altLang="ja-JP" sz="2400">
              <a:solidFill>
                <a:srgbClr val="FF0000"/>
              </a:solidFill>
              <a:latin typeface="Calibri" pitchFamily="34" charset="0"/>
            </a:endParaRPr>
          </a:p>
        </p:txBody>
      </p:sp>
      <p:sp>
        <p:nvSpPr>
          <p:cNvPr id="51207" name="テキスト ボックス 1"/>
          <p:cNvSpPr txBox="1">
            <a:spLocks noChangeArrowheads="1"/>
          </p:cNvSpPr>
          <p:nvPr/>
        </p:nvSpPr>
        <p:spPr bwMode="auto">
          <a:xfrm>
            <a:off x="44450" y="4751388"/>
            <a:ext cx="6408738" cy="1827212"/>
          </a:xfrm>
          <a:prstGeom prst="rect">
            <a:avLst/>
          </a:prstGeom>
          <a:noFill/>
          <a:ln w="9525">
            <a:noFill/>
            <a:miter lim="800000"/>
            <a:headEnd/>
            <a:tailEnd/>
          </a:ln>
        </p:spPr>
        <p:txBody>
          <a:bodyPr>
            <a:spAutoFit/>
          </a:bodyPr>
          <a:lstStyle/>
          <a:p>
            <a:r>
              <a:rPr lang="ja-JP" altLang="ja-JP" sz="2200" u="sng">
                <a:latin typeface="Calibri" pitchFamily="34" charset="0"/>
              </a:rPr>
              <a:t>■</a:t>
            </a:r>
            <a:r>
              <a:rPr lang="ja-JP" altLang="ja-JP" sz="2200" b="1" u="sng">
                <a:latin typeface="Calibri" pitchFamily="34" charset="0"/>
              </a:rPr>
              <a:t>水平波力による流出判定</a:t>
            </a:r>
            <a:r>
              <a:rPr lang="ja-JP" altLang="ja-JP" sz="1600" b="1" u="sng">
                <a:latin typeface="Calibri" pitchFamily="34" charset="0"/>
              </a:rPr>
              <a:t>【（Ｗｄ－Ｆｚ）μ／Ｆｘ】</a:t>
            </a:r>
            <a:endParaRPr lang="ja-JP" altLang="ja-JP" sz="1600" b="1">
              <a:latin typeface="Calibri" pitchFamily="34" charset="0"/>
            </a:endParaRPr>
          </a:p>
          <a:p>
            <a:r>
              <a:rPr lang="ja-JP" altLang="ja-JP" sz="2200">
                <a:latin typeface="Calibri" pitchFamily="34" charset="0"/>
              </a:rPr>
              <a:t>　・</a:t>
            </a:r>
            <a:r>
              <a:rPr lang="ja-JP" altLang="ja-JP" sz="2000">
                <a:latin typeface="Calibri" pitchFamily="34" charset="0"/>
              </a:rPr>
              <a:t>海側</a:t>
            </a:r>
            <a:r>
              <a:rPr lang="ja-JP" altLang="ja-JP">
                <a:latin typeface="Calibri" pitchFamily="34" charset="0"/>
              </a:rPr>
              <a:t>（北行）</a:t>
            </a:r>
            <a:r>
              <a:rPr lang="ja-JP" altLang="ja-JP" sz="2200">
                <a:latin typeface="Calibri" pitchFamily="34" charset="0"/>
              </a:rPr>
              <a:t>：（</a:t>
            </a:r>
            <a:r>
              <a:rPr lang="en-US" altLang="ja-JP" sz="2200">
                <a:latin typeface="Calibri" pitchFamily="34" charset="0"/>
              </a:rPr>
              <a:t>9,843</a:t>
            </a:r>
            <a:r>
              <a:rPr lang="ja-JP" altLang="ja-JP" sz="2200">
                <a:latin typeface="Calibri" pitchFamily="34" charset="0"/>
              </a:rPr>
              <a:t>－</a:t>
            </a:r>
            <a:r>
              <a:rPr lang="en-US" altLang="ja-JP" sz="2200">
                <a:latin typeface="Calibri" pitchFamily="34" charset="0"/>
              </a:rPr>
              <a:t>5,488</a:t>
            </a:r>
            <a:r>
              <a:rPr lang="ja-JP" altLang="ja-JP" sz="2200">
                <a:latin typeface="Calibri" pitchFamily="34" charset="0"/>
              </a:rPr>
              <a:t>）×</a:t>
            </a:r>
            <a:r>
              <a:rPr lang="en-US" altLang="ja-JP" sz="2200">
                <a:latin typeface="Calibri" pitchFamily="34" charset="0"/>
              </a:rPr>
              <a:t>0.6</a:t>
            </a:r>
            <a:r>
              <a:rPr lang="ja-JP" altLang="ja-JP" sz="2200">
                <a:latin typeface="Calibri" pitchFamily="34" charset="0"/>
              </a:rPr>
              <a:t>／</a:t>
            </a:r>
            <a:r>
              <a:rPr lang="en-US" altLang="ja-JP" sz="2200">
                <a:latin typeface="Calibri" pitchFamily="34" charset="0"/>
              </a:rPr>
              <a:t>25</a:t>
            </a:r>
          </a:p>
          <a:p>
            <a:r>
              <a:rPr lang="ja-JP" altLang="en-US" sz="2200">
                <a:latin typeface="Calibri" pitchFamily="34" charset="0"/>
              </a:rPr>
              <a:t>　　</a:t>
            </a:r>
            <a:r>
              <a:rPr lang="ja-JP" altLang="ja-JP" sz="2200">
                <a:latin typeface="Calibri" pitchFamily="34" charset="0"/>
              </a:rPr>
              <a:t>＝</a:t>
            </a:r>
            <a:r>
              <a:rPr lang="en-US" altLang="ja-JP" sz="2400" b="1" u="sng">
                <a:latin typeface="Calibri" pitchFamily="34" charset="0"/>
              </a:rPr>
              <a:t>104.5</a:t>
            </a:r>
            <a:r>
              <a:rPr lang="ja-JP" altLang="ja-JP" sz="2200" b="1">
                <a:latin typeface="Calibri" pitchFamily="34" charset="0"/>
              </a:rPr>
              <a:t>　</a:t>
            </a:r>
            <a:r>
              <a:rPr lang="ja-JP" altLang="ja-JP" sz="2200" b="1">
                <a:solidFill>
                  <a:srgbClr val="FF0000"/>
                </a:solidFill>
                <a:latin typeface="Calibri" pitchFamily="34" charset="0"/>
              </a:rPr>
              <a:t>＞１ ･･･</a:t>
            </a:r>
            <a:r>
              <a:rPr lang="en-US" altLang="ja-JP" sz="2400" b="1">
                <a:solidFill>
                  <a:srgbClr val="FF0000"/>
                </a:solidFill>
                <a:latin typeface="Calibri" pitchFamily="34" charset="0"/>
              </a:rPr>
              <a:t>OK</a:t>
            </a:r>
            <a:endParaRPr lang="ja-JP" altLang="ja-JP" sz="2400">
              <a:solidFill>
                <a:srgbClr val="FF0000"/>
              </a:solidFill>
              <a:latin typeface="Calibri" pitchFamily="34" charset="0"/>
            </a:endParaRPr>
          </a:p>
          <a:p>
            <a:r>
              <a:rPr lang="ja-JP" altLang="ja-JP" sz="2200">
                <a:latin typeface="Calibri" pitchFamily="34" charset="0"/>
              </a:rPr>
              <a:t>　・</a:t>
            </a:r>
            <a:r>
              <a:rPr lang="ja-JP" altLang="ja-JP" sz="2000">
                <a:latin typeface="Calibri" pitchFamily="34" charset="0"/>
              </a:rPr>
              <a:t>陸側</a:t>
            </a:r>
            <a:r>
              <a:rPr lang="ja-JP" altLang="ja-JP">
                <a:latin typeface="Calibri" pitchFamily="34" charset="0"/>
              </a:rPr>
              <a:t>（南行）</a:t>
            </a:r>
            <a:r>
              <a:rPr lang="ja-JP" altLang="ja-JP" sz="2200">
                <a:latin typeface="Calibri" pitchFamily="34" charset="0"/>
              </a:rPr>
              <a:t>：（</a:t>
            </a:r>
            <a:r>
              <a:rPr lang="en-US" altLang="ja-JP" sz="2200">
                <a:latin typeface="Calibri" pitchFamily="34" charset="0"/>
              </a:rPr>
              <a:t>9,746</a:t>
            </a:r>
            <a:r>
              <a:rPr lang="ja-JP" altLang="ja-JP" sz="2200">
                <a:latin typeface="Calibri" pitchFamily="34" charset="0"/>
              </a:rPr>
              <a:t>－</a:t>
            </a:r>
            <a:r>
              <a:rPr lang="en-US" altLang="ja-JP" sz="2200">
                <a:latin typeface="Calibri" pitchFamily="34" charset="0"/>
              </a:rPr>
              <a:t>4,552</a:t>
            </a:r>
            <a:r>
              <a:rPr lang="ja-JP" altLang="ja-JP" sz="2200">
                <a:latin typeface="Calibri" pitchFamily="34" charset="0"/>
              </a:rPr>
              <a:t>）×</a:t>
            </a:r>
            <a:r>
              <a:rPr lang="en-US" altLang="ja-JP" sz="2200">
                <a:latin typeface="Calibri" pitchFamily="34" charset="0"/>
              </a:rPr>
              <a:t>0.6</a:t>
            </a:r>
            <a:r>
              <a:rPr lang="ja-JP" altLang="ja-JP" sz="2200">
                <a:latin typeface="Calibri" pitchFamily="34" charset="0"/>
              </a:rPr>
              <a:t>／</a:t>
            </a:r>
            <a:r>
              <a:rPr lang="en-US" altLang="ja-JP" sz="2200">
                <a:latin typeface="Calibri" pitchFamily="34" charset="0"/>
              </a:rPr>
              <a:t>45</a:t>
            </a:r>
          </a:p>
          <a:p>
            <a:r>
              <a:rPr lang="ja-JP" altLang="en-US" sz="2200">
                <a:latin typeface="Calibri" pitchFamily="34" charset="0"/>
              </a:rPr>
              <a:t>　　</a:t>
            </a:r>
            <a:r>
              <a:rPr lang="ja-JP" altLang="ja-JP" sz="2200">
                <a:latin typeface="Calibri" pitchFamily="34" charset="0"/>
              </a:rPr>
              <a:t>＝</a:t>
            </a:r>
            <a:r>
              <a:rPr lang="en-US" altLang="ja-JP" sz="2400" b="1" u="sng">
                <a:latin typeface="Calibri" pitchFamily="34" charset="0"/>
              </a:rPr>
              <a:t>69.3</a:t>
            </a:r>
            <a:r>
              <a:rPr lang="ja-JP" altLang="ja-JP" sz="2200" b="1">
                <a:latin typeface="Calibri" pitchFamily="34" charset="0"/>
              </a:rPr>
              <a:t>　</a:t>
            </a:r>
            <a:r>
              <a:rPr lang="ja-JP" altLang="ja-JP" sz="2200" b="1">
                <a:solidFill>
                  <a:srgbClr val="FF0000"/>
                </a:solidFill>
                <a:latin typeface="Calibri" pitchFamily="34" charset="0"/>
              </a:rPr>
              <a:t>＞１ ･･･</a:t>
            </a:r>
            <a:r>
              <a:rPr lang="ja-JP" altLang="en-US" sz="2400" b="1">
                <a:solidFill>
                  <a:srgbClr val="FF0000"/>
                </a:solidFill>
                <a:latin typeface="Calibri" pitchFamily="34" charset="0"/>
              </a:rPr>
              <a:t> </a:t>
            </a:r>
            <a:r>
              <a:rPr lang="en-US" altLang="ja-JP" sz="2400" b="1">
                <a:solidFill>
                  <a:srgbClr val="FF0000"/>
                </a:solidFill>
                <a:latin typeface="Calibri" pitchFamily="34" charset="0"/>
              </a:rPr>
              <a:t>OK</a:t>
            </a:r>
            <a:endParaRPr lang="ja-JP" altLang="ja-JP" sz="2400">
              <a:latin typeface="Calibri" pitchFamily="34" charset="0"/>
            </a:endParaRPr>
          </a:p>
        </p:txBody>
      </p:sp>
      <p:grpSp>
        <p:nvGrpSpPr>
          <p:cNvPr id="51208" name="Group 14"/>
          <p:cNvGrpSpPr>
            <a:grpSpLocks/>
          </p:cNvGrpSpPr>
          <p:nvPr/>
        </p:nvGrpSpPr>
        <p:grpSpPr bwMode="auto">
          <a:xfrm>
            <a:off x="5802313" y="2138363"/>
            <a:ext cx="3162300" cy="246062"/>
            <a:chOff x="3655" y="1273"/>
            <a:chExt cx="1992" cy="155"/>
          </a:xfrm>
        </p:grpSpPr>
        <p:cxnSp>
          <p:nvCxnSpPr>
            <p:cNvPr id="3" name="直線コネクタ 2"/>
            <p:cNvCxnSpPr/>
            <p:nvPr/>
          </p:nvCxnSpPr>
          <p:spPr>
            <a:xfrm>
              <a:off x="3696" y="1389"/>
              <a:ext cx="1951" cy="0"/>
            </a:xfrm>
            <a:prstGeom prst="line">
              <a:avLst/>
            </a:prstGeom>
            <a:ln>
              <a:solidFill>
                <a:srgbClr val="007E39"/>
              </a:solidFill>
            </a:ln>
          </p:spPr>
          <p:style>
            <a:lnRef idx="1">
              <a:schemeClr val="accent1"/>
            </a:lnRef>
            <a:fillRef idx="0">
              <a:schemeClr val="accent1"/>
            </a:fillRef>
            <a:effectRef idx="0">
              <a:schemeClr val="accent1"/>
            </a:effectRef>
            <a:fontRef idx="minor">
              <a:schemeClr val="tx1"/>
            </a:fontRef>
          </p:style>
        </p:cxnSp>
        <p:sp>
          <p:nvSpPr>
            <p:cNvPr id="51212" name="テキスト ボックス 3"/>
            <p:cNvSpPr txBox="1">
              <a:spLocks noChangeArrowheads="1"/>
            </p:cNvSpPr>
            <p:nvPr/>
          </p:nvSpPr>
          <p:spPr bwMode="auto">
            <a:xfrm>
              <a:off x="3655" y="1273"/>
              <a:ext cx="590" cy="155"/>
            </a:xfrm>
            <a:prstGeom prst="rect">
              <a:avLst/>
            </a:prstGeom>
            <a:noFill/>
            <a:ln w="9525">
              <a:noFill/>
              <a:miter lim="800000"/>
              <a:headEnd/>
              <a:tailEnd/>
            </a:ln>
          </p:spPr>
          <p:txBody>
            <a:bodyPr>
              <a:spAutoFit/>
            </a:bodyPr>
            <a:lstStyle/>
            <a:p>
              <a:r>
                <a:rPr lang="ja-JP" altLang="en-US" sz="1000">
                  <a:latin typeface="Calibri" pitchFamily="34" charset="0"/>
                </a:rPr>
                <a:t>橋梁重量</a:t>
              </a:r>
            </a:p>
          </p:txBody>
        </p:sp>
      </p:grpSp>
      <p:pic>
        <p:nvPicPr>
          <p:cNvPr id="51209" name="図 1"/>
          <p:cNvPicPr>
            <a:picLocks noChangeAspect="1"/>
          </p:cNvPicPr>
          <p:nvPr/>
        </p:nvPicPr>
        <p:blipFill>
          <a:blip r:embed="rId4"/>
          <a:srcRect/>
          <a:stretch>
            <a:fillRect/>
          </a:stretch>
        </p:blipFill>
        <p:spPr bwMode="auto">
          <a:xfrm>
            <a:off x="4959350" y="4311650"/>
            <a:ext cx="4221163" cy="2336800"/>
          </a:xfrm>
          <a:prstGeom prst="rect">
            <a:avLst/>
          </a:prstGeom>
          <a:noFill/>
          <a:ln w="9525">
            <a:noFill/>
            <a:miter lim="800000"/>
            <a:headEnd/>
            <a:tailEnd/>
          </a:ln>
        </p:spPr>
      </p:pic>
      <p:sp>
        <p:nvSpPr>
          <p:cNvPr id="15"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8</a:t>
            </a:r>
            <a:endParaRPr lang="ja-JP" altLang="en-US" sz="1600" dirty="0">
              <a:solidFill>
                <a:schemeClr val="tx1"/>
              </a:solidFill>
            </a:endParaRPr>
          </a:p>
        </p:txBody>
      </p:sp>
      <p:sp>
        <p:nvSpPr>
          <p:cNvPr id="16" name="正方形/長方形 15"/>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　　</a:t>
            </a:r>
            <a:r>
              <a:rPr lang="ja-JP" altLang="en-US" sz="2400" b="1" dirty="0" smtClean="0">
                <a:solidFill>
                  <a:schemeClr val="bg1"/>
                </a:solidFill>
              </a:rPr>
              <a:t>　</a:t>
            </a:r>
            <a:r>
              <a:rPr lang="ja-JP" altLang="en-US" sz="2400" b="1" dirty="0">
                <a:solidFill>
                  <a:schemeClr val="bg1"/>
                </a:solidFill>
              </a:rPr>
              <a:t>　</a:t>
            </a:r>
            <a:r>
              <a:rPr lang="ja-JP" altLang="en-US" b="1" dirty="0" smtClean="0">
                <a:solidFill>
                  <a:schemeClr val="bg1"/>
                </a:solidFill>
              </a:rPr>
              <a:t>（</a:t>
            </a:r>
            <a:r>
              <a:rPr lang="ja-JP" altLang="en-US" b="1" dirty="0">
                <a:solidFill>
                  <a:schemeClr val="bg1"/>
                </a:solidFill>
              </a:rPr>
              <a:t>過去の部会　振り返り</a:t>
            </a:r>
            <a:r>
              <a:rPr lang="ja-JP" altLang="en-US" b="1" dirty="0" smtClean="0">
                <a:solidFill>
                  <a:schemeClr val="bg1"/>
                </a:solidFill>
              </a:rPr>
              <a:t>）</a:t>
            </a:r>
            <a:endParaRPr lang="ja-JP" altLang="en-US" b="1" dirty="0">
              <a:solidFill>
                <a:schemeClr val="bg1"/>
              </a:solidFill>
            </a:endParaRPr>
          </a:p>
        </p:txBody>
      </p:sp>
    </p:spTree>
    <p:extLst>
      <p:ext uri="{BB962C8B-B14F-4D97-AF65-F5344CB8AC3E}">
        <p14:creationId xmlns:p14="http://schemas.microsoft.com/office/powerpoint/2010/main" val="2830930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13"/>
          <p:cNvSpPr txBox="1">
            <a:spLocks noChangeArrowheads="1"/>
          </p:cNvSpPr>
          <p:nvPr/>
        </p:nvSpPr>
        <p:spPr bwMode="auto">
          <a:xfrm>
            <a:off x="323850" y="692150"/>
            <a:ext cx="777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charset="0"/>
                <a:ea typeface="ＭＳ Ｐゴシック" pitchFamily="50" charset="-128"/>
              </a:defRPr>
            </a:lvl1pPr>
            <a:lvl2pPr>
              <a:defRPr kumimoji="1" sz="28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000">
                <a:solidFill>
                  <a:schemeClr val="tx1"/>
                </a:solidFill>
                <a:latin typeface="Arial" charset="0"/>
                <a:ea typeface="ＭＳ Ｐゴシック" pitchFamily="50" charset="-128"/>
              </a:defRPr>
            </a:lvl4pPr>
            <a:lvl5pPr>
              <a:defRPr kumimoji="1" sz="2000">
                <a:solidFill>
                  <a:schemeClr val="tx1"/>
                </a:solidFill>
                <a:latin typeface="Arial" charset="0"/>
                <a:ea typeface="ＭＳ Ｐゴシック" pitchFamily="50" charset="-128"/>
              </a:defRPr>
            </a:lvl5pPr>
            <a:lvl6pPr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endParaRPr lang="ja-JP" altLang="en-US" sz="2400">
              <a:latin typeface="Calibri" pitchFamily="34" charset="0"/>
            </a:endParaRPr>
          </a:p>
        </p:txBody>
      </p:sp>
      <p:sp>
        <p:nvSpPr>
          <p:cNvPr id="39" name="テキスト ボックス 11"/>
          <p:cNvSpPr txBox="1">
            <a:spLocks noChangeAspect="1" noChangeArrowheads="1"/>
          </p:cNvSpPr>
          <p:nvPr/>
        </p:nvSpPr>
        <p:spPr bwMode="gray">
          <a:xfrm rot="748590">
            <a:off x="8277612" y="404775"/>
            <a:ext cx="434989" cy="2114871"/>
          </a:xfrm>
          <a:prstGeom prst="rect">
            <a:avLst/>
          </a:prstGeom>
          <a:noFill/>
          <a:ln>
            <a:noFill/>
          </a:ln>
          <a:extLst/>
        </p:spPr>
        <p:txBody>
          <a:bodyPr vert="wordArtVertRtl">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auto" hangingPunct="1">
              <a:spcBef>
                <a:spcPts val="0"/>
              </a:spcBef>
              <a:spcAft>
                <a:spcPts val="0"/>
              </a:spcAft>
              <a:defRPr/>
            </a:pPr>
            <a:r>
              <a:rPr lang="ja-JP" altLang="en-US" sz="1100" dirty="0" smtClean="0">
                <a:solidFill>
                  <a:schemeClr val="bg1"/>
                </a:solidFill>
                <a:latin typeface="Times New Roman" pitchFamily="18" charset="0"/>
              </a:rPr>
              <a:t>大阪臨海線</a:t>
            </a:r>
            <a:endParaRPr lang="ja-JP" altLang="en-US" sz="1100" dirty="0">
              <a:solidFill>
                <a:schemeClr val="bg1"/>
              </a:solidFill>
              <a:latin typeface="Times New Roman" pitchFamily="18" charset="0"/>
            </a:endParaRPr>
          </a:p>
        </p:txBody>
      </p:sp>
      <p:sp>
        <p:nvSpPr>
          <p:cNvPr id="38916" name="角丸四角形 13"/>
          <p:cNvSpPr>
            <a:spLocks noChangeArrowheads="1"/>
          </p:cNvSpPr>
          <p:nvPr/>
        </p:nvSpPr>
        <p:spPr bwMode="auto">
          <a:xfrm>
            <a:off x="179388" y="741710"/>
            <a:ext cx="3888556" cy="614590"/>
          </a:xfrm>
          <a:prstGeom prst="roundRect">
            <a:avLst>
              <a:gd name="adj" fmla="val 16667"/>
            </a:avLst>
          </a:prstGeom>
          <a:solidFill>
            <a:srgbClr val="4F81BD"/>
          </a:solidFill>
          <a:ln w="25400" algn="ctr">
            <a:solidFill>
              <a:srgbClr val="4F81BD"/>
            </a:solidFill>
            <a:round/>
            <a:headEnd/>
            <a:tailEnd/>
          </a:ln>
        </p:spPr>
        <p:txBody>
          <a:bodyPr anchor="ctr"/>
          <a:lstStyle/>
          <a:p>
            <a:pPr algn="ctr" eaLnBrk="1" hangingPunct="1"/>
            <a:r>
              <a:rPr lang="ja-JP" altLang="en-US" sz="3200" dirty="0">
                <a:solidFill>
                  <a:srgbClr val="FFFFFF"/>
                </a:solidFill>
                <a:latin typeface="Calibri" pitchFamily="34" charset="0"/>
              </a:rPr>
              <a:t>三次元解析の結果</a:t>
            </a:r>
          </a:p>
        </p:txBody>
      </p:sp>
      <p:sp>
        <p:nvSpPr>
          <p:cNvPr id="38917" name="テキスト ボックス 5"/>
          <p:cNvSpPr txBox="1">
            <a:spLocks noChangeArrowheads="1"/>
          </p:cNvSpPr>
          <p:nvPr/>
        </p:nvSpPr>
        <p:spPr bwMode="auto">
          <a:xfrm>
            <a:off x="25400" y="1556792"/>
            <a:ext cx="9118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charset="0"/>
                <a:ea typeface="ＭＳ Ｐゴシック" pitchFamily="50" charset="-128"/>
              </a:defRPr>
            </a:lvl1pPr>
            <a:lvl2pPr>
              <a:defRPr kumimoji="1" sz="28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000">
                <a:solidFill>
                  <a:schemeClr val="tx1"/>
                </a:solidFill>
                <a:latin typeface="Arial" charset="0"/>
                <a:ea typeface="ＭＳ Ｐゴシック" pitchFamily="50" charset="-128"/>
              </a:defRPr>
            </a:lvl4pPr>
            <a:lvl5pPr>
              <a:defRPr kumimoji="1" sz="2000">
                <a:solidFill>
                  <a:schemeClr val="tx1"/>
                </a:solidFill>
                <a:latin typeface="Arial" charset="0"/>
                <a:ea typeface="ＭＳ Ｐゴシック" pitchFamily="50" charset="-128"/>
              </a:defRPr>
            </a:lvl5pPr>
            <a:lvl6pPr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r>
              <a:rPr lang="ja-JP" altLang="en-US" sz="2800" dirty="0">
                <a:latin typeface="Calibri" pitchFamily="34" charset="0"/>
              </a:rPr>
              <a:t>■</a:t>
            </a:r>
            <a:r>
              <a:rPr lang="ja-JP" altLang="en-US" sz="2800" b="1" u="sng" dirty="0">
                <a:solidFill>
                  <a:srgbClr val="FF0000"/>
                </a:solidFill>
                <a:latin typeface="Calibri" pitchFamily="34" charset="0"/>
              </a:rPr>
              <a:t>津波流速は </a:t>
            </a:r>
            <a:r>
              <a:rPr lang="en-US" altLang="ja-JP" b="1" u="sng" dirty="0">
                <a:solidFill>
                  <a:srgbClr val="FF0000"/>
                </a:solidFill>
                <a:latin typeface="Calibri" pitchFamily="34" charset="0"/>
              </a:rPr>
              <a:t>0.6</a:t>
            </a:r>
            <a:r>
              <a:rPr lang="ja-JP" altLang="en-US" b="1" u="sng" dirty="0">
                <a:solidFill>
                  <a:srgbClr val="FF0000"/>
                </a:solidFill>
                <a:latin typeface="Calibri" pitchFamily="34" charset="0"/>
              </a:rPr>
              <a:t>～</a:t>
            </a:r>
            <a:r>
              <a:rPr lang="en-US" altLang="ja-JP" b="1" u="sng" dirty="0">
                <a:solidFill>
                  <a:srgbClr val="FF0000"/>
                </a:solidFill>
                <a:latin typeface="Calibri" pitchFamily="34" charset="0"/>
              </a:rPr>
              <a:t>1.9m/s </a:t>
            </a:r>
            <a:r>
              <a:rPr lang="ja-JP" altLang="en-US" sz="2800" b="1" u="sng" dirty="0" smtClean="0">
                <a:solidFill>
                  <a:srgbClr val="FF0000"/>
                </a:solidFill>
                <a:latin typeface="Calibri" pitchFamily="34" charset="0"/>
              </a:rPr>
              <a:t>と緩やか</a:t>
            </a:r>
            <a:r>
              <a:rPr lang="ja-JP" altLang="en-US" sz="2800" dirty="0" smtClean="0">
                <a:latin typeface="Calibri" pitchFamily="34" charset="0"/>
              </a:rPr>
              <a:t>であり</a:t>
            </a:r>
            <a:r>
              <a:rPr lang="ja-JP" altLang="en-US" sz="2800" dirty="0">
                <a:latin typeface="Calibri" pitchFamily="34" charset="0"/>
              </a:rPr>
              <a:t>、上部</a:t>
            </a:r>
            <a:r>
              <a:rPr lang="ja-JP" altLang="en-US" sz="2800" dirty="0" smtClean="0">
                <a:latin typeface="Calibri" pitchFamily="34" charset="0"/>
              </a:rPr>
              <a:t>構造に</a:t>
            </a:r>
            <a:endParaRPr lang="en-US" altLang="ja-JP" sz="2800" dirty="0">
              <a:latin typeface="Calibri" pitchFamily="34" charset="0"/>
            </a:endParaRPr>
          </a:p>
          <a:p>
            <a:pPr eaLnBrk="1" hangingPunct="1"/>
            <a:r>
              <a:rPr lang="ja-JP" altLang="en-US" sz="2800" dirty="0">
                <a:latin typeface="Calibri" pitchFamily="34" charset="0"/>
              </a:rPr>
              <a:t>　</a:t>
            </a:r>
            <a:r>
              <a:rPr lang="ja-JP" altLang="en-US" sz="2800" dirty="0" smtClean="0">
                <a:latin typeface="Calibri" pitchFamily="34" charset="0"/>
              </a:rPr>
              <a:t>作用</a:t>
            </a:r>
            <a:r>
              <a:rPr lang="ja-JP" altLang="en-US" sz="2800" dirty="0">
                <a:latin typeface="Calibri" pitchFamily="34" charset="0"/>
              </a:rPr>
              <a:t>する</a:t>
            </a:r>
            <a:r>
              <a:rPr lang="ja-JP" altLang="en-US" sz="2800" b="1" u="sng" dirty="0">
                <a:solidFill>
                  <a:srgbClr val="FF0000"/>
                </a:solidFill>
                <a:latin typeface="Calibri" pitchFamily="34" charset="0"/>
              </a:rPr>
              <a:t>水平波力</a:t>
            </a:r>
            <a:r>
              <a:rPr lang="ja-JP" altLang="en-US" sz="2800" b="1" u="sng" dirty="0" smtClean="0">
                <a:solidFill>
                  <a:srgbClr val="FF0000"/>
                </a:solidFill>
                <a:latin typeface="Calibri" pitchFamily="34" charset="0"/>
              </a:rPr>
              <a:t>は</a:t>
            </a:r>
            <a:r>
              <a:rPr lang="en-US" altLang="ja-JP" sz="3000" b="1" u="sng" dirty="0">
                <a:solidFill>
                  <a:srgbClr val="FF0000"/>
                </a:solidFill>
                <a:latin typeface="Calibri" pitchFamily="34" charset="0"/>
              </a:rPr>
              <a:t>43</a:t>
            </a:r>
            <a:r>
              <a:rPr lang="ja-JP" altLang="en-US" sz="3000" b="1" u="sng" dirty="0">
                <a:solidFill>
                  <a:srgbClr val="FF0000"/>
                </a:solidFill>
                <a:latin typeface="Calibri" pitchFamily="34" charset="0"/>
              </a:rPr>
              <a:t>～</a:t>
            </a:r>
            <a:r>
              <a:rPr lang="en-US" altLang="ja-JP" sz="3000" b="1" u="sng" dirty="0">
                <a:solidFill>
                  <a:srgbClr val="FF0000"/>
                </a:solidFill>
                <a:latin typeface="Calibri" pitchFamily="34" charset="0"/>
              </a:rPr>
              <a:t>173kN</a:t>
            </a:r>
            <a:r>
              <a:rPr lang="ja-JP" altLang="en-US" sz="2800" b="1" u="sng" dirty="0">
                <a:solidFill>
                  <a:srgbClr val="FF0000"/>
                </a:solidFill>
                <a:latin typeface="Calibri" pitchFamily="34" charset="0"/>
              </a:rPr>
              <a:t>と軽微</a:t>
            </a:r>
            <a:r>
              <a:rPr lang="ja-JP" altLang="en-US" sz="2800" dirty="0">
                <a:latin typeface="Calibri" pitchFamily="34" charset="0"/>
              </a:rPr>
              <a:t>である</a:t>
            </a:r>
            <a:r>
              <a:rPr lang="ja-JP" altLang="en-US" sz="2800" dirty="0" smtClean="0">
                <a:latin typeface="Calibri" pitchFamily="34" charset="0"/>
              </a:rPr>
              <a:t>。</a:t>
            </a:r>
            <a:endParaRPr lang="en-US" altLang="ja-JP" sz="2800" dirty="0" smtClean="0">
              <a:latin typeface="Calibri" pitchFamily="34" charset="0"/>
            </a:endParaRPr>
          </a:p>
          <a:p>
            <a:pPr eaLnBrk="1" hangingPunct="1"/>
            <a:endParaRPr lang="en-US" altLang="ja-JP" sz="2800" dirty="0">
              <a:latin typeface="Calibri" pitchFamily="34" charset="0"/>
            </a:endParaRPr>
          </a:p>
          <a:p>
            <a:pPr eaLnBrk="1" hangingPunct="1"/>
            <a:r>
              <a:rPr lang="ja-JP" altLang="en-US" sz="2800" dirty="0" smtClean="0">
                <a:latin typeface="Calibri" pitchFamily="34" charset="0"/>
              </a:rPr>
              <a:t>■</a:t>
            </a:r>
            <a:r>
              <a:rPr lang="ja-JP" altLang="en-US" sz="2800" dirty="0">
                <a:latin typeface="Calibri" pitchFamily="34" charset="0"/>
              </a:rPr>
              <a:t>浮力ならびに水位上昇に伴う</a:t>
            </a:r>
            <a:r>
              <a:rPr lang="ja-JP" altLang="en-US" sz="2800" b="1" u="sng" dirty="0">
                <a:solidFill>
                  <a:srgbClr val="FF0000"/>
                </a:solidFill>
                <a:latin typeface="Calibri" pitchFamily="34" charset="0"/>
              </a:rPr>
              <a:t>上揚力</a:t>
            </a:r>
            <a:r>
              <a:rPr lang="ja-JP" altLang="en-US" sz="2800" b="1" u="sng" dirty="0" smtClean="0">
                <a:solidFill>
                  <a:srgbClr val="FF0000"/>
                </a:solidFill>
                <a:latin typeface="Calibri" pitchFamily="34" charset="0"/>
              </a:rPr>
              <a:t>が</a:t>
            </a:r>
            <a:r>
              <a:rPr lang="en-US" altLang="ja-JP" sz="3000" b="1" u="sng" dirty="0">
                <a:solidFill>
                  <a:srgbClr val="FF0000"/>
                </a:solidFill>
                <a:latin typeface="Calibri" pitchFamily="34" charset="0"/>
              </a:rPr>
              <a:t>3,509</a:t>
            </a:r>
            <a:r>
              <a:rPr lang="ja-JP" altLang="en-US" sz="3000" b="1" u="sng" dirty="0" smtClean="0">
                <a:solidFill>
                  <a:srgbClr val="FF0000"/>
                </a:solidFill>
                <a:latin typeface="Calibri" pitchFamily="34" charset="0"/>
              </a:rPr>
              <a:t>～</a:t>
            </a:r>
            <a:r>
              <a:rPr lang="en-US" altLang="ja-JP" sz="3000" b="1" u="sng" dirty="0" smtClean="0">
                <a:solidFill>
                  <a:srgbClr val="FF0000"/>
                </a:solidFill>
                <a:latin typeface="Calibri" pitchFamily="34" charset="0"/>
              </a:rPr>
              <a:t>11,713kN</a:t>
            </a:r>
          </a:p>
          <a:p>
            <a:pPr eaLnBrk="1" hangingPunct="1"/>
            <a:r>
              <a:rPr lang="ja-JP" altLang="en-US" sz="2800" b="1" dirty="0">
                <a:solidFill>
                  <a:srgbClr val="FF0000"/>
                </a:solidFill>
                <a:latin typeface="Calibri" pitchFamily="34" charset="0"/>
              </a:rPr>
              <a:t>　</a:t>
            </a:r>
            <a:r>
              <a:rPr lang="ja-JP" altLang="en-US" sz="2800" b="1" u="sng" dirty="0" smtClean="0">
                <a:solidFill>
                  <a:srgbClr val="FF0000"/>
                </a:solidFill>
                <a:latin typeface="Calibri" pitchFamily="34" charset="0"/>
              </a:rPr>
              <a:t>と</a:t>
            </a:r>
            <a:r>
              <a:rPr lang="ja-JP" altLang="en-US" sz="2800" b="1" u="sng" dirty="0">
                <a:solidFill>
                  <a:srgbClr val="FF0000"/>
                </a:solidFill>
                <a:latin typeface="Calibri" pitchFamily="34" charset="0"/>
              </a:rPr>
              <a:t>大きく</a:t>
            </a:r>
            <a:r>
              <a:rPr lang="ja-JP" altLang="en-US" sz="2800" b="1" u="sng" dirty="0" smtClean="0">
                <a:solidFill>
                  <a:srgbClr val="FF0000"/>
                </a:solidFill>
                <a:latin typeface="Calibri" pitchFamily="34" charset="0"/>
              </a:rPr>
              <a:t>、上部</a:t>
            </a:r>
            <a:r>
              <a:rPr lang="ja-JP" altLang="en-US" sz="2800" b="1" u="sng" dirty="0">
                <a:solidFill>
                  <a:srgbClr val="FF0000"/>
                </a:solidFill>
                <a:latin typeface="Calibri" pitchFamily="34" charset="0"/>
              </a:rPr>
              <a:t>構造重量を上回る橋梁</a:t>
            </a:r>
            <a:r>
              <a:rPr lang="ja-JP" altLang="en-US" sz="2800" b="1" u="sng" dirty="0" smtClean="0">
                <a:solidFill>
                  <a:srgbClr val="FF0000"/>
                </a:solidFill>
                <a:latin typeface="Calibri" pitchFamily="34" charset="0"/>
              </a:rPr>
              <a:t>が１橋（助松橋）ある</a:t>
            </a:r>
            <a:endParaRPr lang="en-US" altLang="ja-JP" sz="2800" b="1" u="sng" dirty="0" smtClean="0">
              <a:solidFill>
                <a:srgbClr val="FF0000"/>
              </a:solidFill>
              <a:latin typeface="Calibri" pitchFamily="34" charset="0"/>
            </a:endParaRPr>
          </a:p>
          <a:p>
            <a:pPr eaLnBrk="1" hangingPunct="1"/>
            <a:r>
              <a:rPr lang="ja-JP" altLang="en-US" sz="2800" dirty="0">
                <a:latin typeface="Calibri" pitchFamily="34" charset="0"/>
              </a:rPr>
              <a:t>　</a:t>
            </a:r>
            <a:r>
              <a:rPr lang="ja-JP" altLang="en-US" sz="2800" dirty="0" smtClean="0">
                <a:latin typeface="Calibri" pitchFamily="34" charset="0"/>
              </a:rPr>
              <a:t>ことが判った。</a:t>
            </a:r>
            <a:endParaRPr lang="en-US" altLang="ja-JP" sz="2800" dirty="0" smtClean="0">
              <a:latin typeface="Calibri" pitchFamily="34" charset="0"/>
            </a:endParaRPr>
          </a:p>
          <a:p>
            <a:pPr eaLnBrk="1" hangingPunct="1"/>
            <a:endParaRPr lang="en-US" altLang="ja-JP" sz="2800" dirty="0">
              <a:latin typeface="Calibri" pitchFamily="34" charset="0"/>
            </a:endParaRPr>
          </a:p>
          <a:p>
            <a:pPr eaLnBrk="1" hangingPunct="1"/>
            <a:r>
              <a:rPr lang="ja-JP" altLang="en-US" sz="2800" dirty="0" smtClean="0">
                <a:latin typeface="Calibri" pitchFamily="34" charset="0"/>
              </a:rPr>
              <a:t>■三次元解析結果を基に試算した結果、</a:t>
            </a:r>
            <a:r>
              <a:rPr lang="ja-JP" altLang="en-US" sz="2800" b="1" u="sng" dirty="0" smtClean="0">
                <a:solidFill>
                  <a:srgbClr val="FF0000"/>
                </a:solidFill>
                <a:latin typeface="Calibri" pitchFamily="34" charset="0"/>
              </a:rPr>
              <a:t>それ以外の橋梁に</a:t>
            </a:r>
            <a:endParaRPr lang="en-US" altLang="ja-JP" sz="2800" b="1" u="sng" dirty="0" smtClean="0">
              <a:solidFill>
                <a:srgbClr val="FF0000"/>
              </a:solidFill>
              <a:latin typeface="Calibri" pitchFamily="34" charset="0"/>
            </a:endParaRPr>
          </a:p>
          <a:p>
            <a:pPr eaLnBrk="1" hangingPunct="1"/>
            <a:r>
              <a:rPr lang="ja-JP" altLang="en-US" sz="2800" b="1" dirty="0">
                <a:solidFill>
                  <a:srgbClr val="FF0000"/>
                </a:solidFill>
                <a:latin typeface="Calibri" pitchFamily="34" charset="0"/>
              </a:rPr>
              <a:t>　</a:t>
            </a:r>
            <a:r>
              <a:rPr lang="ja-JP" altLang="en-US" sz="2800" b="1" u="sng" dirty="0" smtClean="0">
                <a:solidFill>
                  <a:srgbClr val="FF0000"/>
                </a:solidFill>
                <a:latin typeface="Calibri" pitchFamily="34" charset="0"/>
              </a:rPr>
              <a:t>浮上りは生じない</a:t>
            </a:r>
            <a:r>
              <a:rPr lang="ja-JP" altLang="en-US" sz="2800" dirty="0" smtClean="0">
                <a:latin typeface="Calibri" pitchFamily="34" charset="0"/>
              </a:rPr>
              <a:t>ことが判った。</a:t>
            </a:r>
            <a:r>
              <a:rPr lang="ja-JP" altLang="en-US" sz="2800" dirty="0">
                <a:latin typeface="Calibri" pitchFamily="34" charset="0"/>
              </a:rPr>
              <a:t>　</a:t>
            </a:r>
            <a:endParaRPr lang="en-US" altLang="ja-JP" sz="2800" dirty="0">
              <a:latin typeface="Calibri" pitchFamily="34" charset="0"/>
            </a:endParaRPr>
          </a:p>
        </p:txBody>
      </p:sp>
      <p:sp>
        <p:nvSpPr>
          <p:cNvPr id="8" name="テキスト ボックス 7"/>
          <p:cNvSpPr txBox="1"/>
          <p:nvPr/>
        </p:nvSpPr>
        <p:spPr>
          <a:xfrm>
            <a:off x="6394538" y="114578"/>
            <a:ext cx="2733426" cy="369332"/>
          </a:xfrm>
          <a:prstGeom prst="rect">
            <a:avLst/>
          </a:prstGeom>
          <a:noFill/>
        </p:spPr>
        <p:txBody>
          <a:bodyPr wrap="square" rtlCol="0">
            <a:spAutoFit/>
          </a:bodyPr>
          <a:lstStyle/>
          <a:p>
            <a:pPr algn="ctr"/>
            <a:r>
              <a:rPr kumimoji="1" lang="ja-JP" altLang="en-US" dirty="0" smtClean="0">
                <a:solidFill>
                  <a:schemeClr val="bg1"/>
                </a:solidFill>
              </a:rPr>
              <a:t>（過去の部会　振り返り）</a:t>
            </a:r>
            <a:endParaRPr kumimoji="1" lang="ja-JP" altLang="en-US" dirty="0">
              <a:solidFill>
                <a:schemeClr val="bg1"/>
              </a:solidFill>
            </a:endParaRPr>
          </a:p>
        </p:txBody>
      </p:sp>
      <p:sp>
        <p:nvSpPr>
          <p:cNvPr id="9"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9</a:t>
            </a:r>
            <a:endParaRPr lang="ja-JP" altLang="en-US" sz="1600" dirty="0">
              <a:solidFill>
                <a:schemeClr val="tx1"/>
              </a:solidFill>
            </a:endParaRPr>
          </a:p>
        </p:txBody>
      </p:sp>
      <p:sp>
        <p:nvSpPr>
          <p:cNvPr id="10" name="正方形/長方形 9"/>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　　</a:t>
            </a:r>
            <a:r>
              <a:rPr lang="ja-JP" altLang="en-US" sz="2400" b="1" dirty="0" smtClean="0">
                <a:solidFill>
                  <a:schemeClr val="bg1"/>
                </a:solidFill>
              </a:rPr>
              <a:t>　</a:t>
            </a:r>
            <a:r>
              <a:rPr lang="ja-JP" altLang="en-US" sz="2400" b="1" dirty="0">
                <a:solidFill>
                  <a:schemeClr val="bg1"/>
                </a:solidFill>
              </a:rPr>
              <a:t>　</a:t>
            </a:r>
            <a:r>
              <a:rPr lang="ja-JP" altLang="en-US" b="1" dirty="0" smtClean="0">
                <a:solidFill>
                  <a:schemeClr val="bg1"/>
                </a:solidFill>
              </a:rPr>
              <a:t>（</a:t>
            </a:r>
            <a:r>
              <a:rPr lang="ja-JP" altLang="en-US" b="1" dirty="0">
                <a:solidFill>
                  <a:schemeClr val="bg1"/>
                </a:solidFill>
              </a:rPr>
              <a:t>過去の部会　振り返り</a:t>
            </a:r>
            <a:r>
              <a:rPr lang="ja-JP" altLang="en-US" b="1" dirty="0" smtClean="0">
                <a:solidFill>
                  <a:schemeClr val="bg1"/>
                </a:solidFill>
              </a:rPr>
              <a:t>）</a:t>
            </a:r>
            <a:endParaRPr lang="ja-JP" altLang="en-US" b="1" dirty="0">
              <a:solidFill>
                <a:schemeClr val="bg1"/>
              </a:solidFill>
            </a:endParaRPr>
          </a:p>
        </p:txBody>
      </p:sp>
    </p:spTree>
    <p:extLst>
      <p:ext uri="{BB962C8B-B14F-4D97-AF65-F5344CB8AC3E}">
        <p14:creationId xmlns:p14="http://schemas.microsoft.com/office/powerpoint/2010/main" val="2297241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テキスト ボックス 13"/>
          <p:cNvSpPr txBox="1">
            <a:spLocks noChangeArrowheads="1"/>
          </p:cNvSpPr>
          <p:nvPr/>
        </p:nvSpPr>
        <p:spPr bwMode="auto">
          <a:xfrm>
            <a:off x="179388" y="601663"/>
            <a:ext cx="7777162" cy="584200"/>
          </a:xfrm>
          <a:prstGeom prst="rect">
            <a:avLst/>
          </a:prstGeom>
          <a:noFill/>
          <a:ln w="9525">
            <a:noFill/>
            <a:miter lim="800000"/>
            <a:headEnd/>
            <a:tailEnd/>
          </a:ln>
        </p:spPr>
        <p:txBody>
          <a:bodyPr>
            <a:spAutoFit/>
          </a:bodyPr>
          <a:lstStyle/>
          <a:p>
            <a:r>
              <a:rPr lang="ja-JP" altLang="en-US" sz="3200">
                <a:latin typeface="Calibri" pitchFamily="34" charset="0"/>
              </a:rPr>
              <a:t>■助松橋の考察</a:t>
            </a:r>
          </a:p>
        </p:txBody>
      </p:sp>
      <p:sp>
        <p:nvSpPr>
          <p:cNvPr id="70659" name="テキスト ボックス 13"/>
          <p:cNvSpPr txBox="1">
            <a:spLocks noChangeArrowheads="1"/>
          </p:cNvSpPr>
          <p:nvPr/>
        </p:nvSpPr>
        <p:spPr bwMode="auto">
          <a:xfrm>
            <a:off x="179388" y="1277938"/>
            <a:ext cx="8856662" cy="892552"/>
          </a:xfrm>
          <a:prstGeom prst="rect">
            <a:avLst/>
          </a:prstGeom>
          <a:noFill/>
          <a:ln w="9525">
            <a:noFill/>
            <a:miter lim="800000"/>
            <a:headEnd/>
            <a:tailEnd/>
          </a:ln>
        </p:spPr>
        <p:txBody>
          <a:bodyPr>
            <a:spAutoFit/>
          </a:bodyPr>
          <a:lstStyle/>
          <a:p>
            <a:r>
              <a:rPr lang="ja-JP" altLang="en-US" sz="2400" dirty="0" smtClean="0">
                <a:latin typeface="Calibri" pitchFamily="34" charset="0"/>
              </a:rPr>
              <a:t>・上部構造の浮上り量</a:t>
            </a:r>
            <a:r>
              <a:rPr lang="ja-JP" altLang="en-US" sz="2400" dirty="0">
                <a:latin typeface="Calibri" pitchFamily="34" charset="0"/>
              </a:rPr>
              <a:t>＝津波水位（</a:t>
            </a:r>
            <a:r>
              <a:rPr lang="en-US" altLang="ja-JP" sz="2400" dirty="0">
                <a:latin typeface="Calibri" pitchFamily="34" charset="0"/>
              </a:rPr>
              <a:t>4.99m</a:t>
            </a:r>
            <a:r>
              <a:rPr lang="ja-JP" altLang="en-US" sz="2400" dirty="0">
                <a:latin typeface="Calibri" pitchFamily="34" charset="0"/>
              </a:rPr>
              <a:t>）－浸水</a:t>
            </a:r>
            <a:r>
              <a:rPr lang="ja-JP" altLang="en-US" sz="2400" dirty="0" smtClean="0">
                <a:latin typeface="Calibri" pitchFamily="34" charset="0"/>
              </a:rPr>
              <a:t>深（</a:t>
            </a:r>
            <a:r>
              <a:rPr lang="en-US" altLang="ja-JP" sz="2400" dirty="0">
                <a:latin typeface="Calibri" pitchFamily="34" charset="0"/>
              </a:rPr>
              <a:t>1.170m</a:t>
            </a:r>
            <a:r>
              <a:rPr lang="ja-JP" altLang="en-US" sz="2400" dirty="0">
                <a:latin typeface="Calibri" pitchFamily="34" charset="0"/>
              </a:rPr>
              <a:t>）</a:t>
            </a:r>
            <a:endParaRPr lang="en-US" altLang="ja-JP" sz="2400" dirty="0">
              <a:latin typeface="Calibri" pitchFamily="34" charset="0"/>
            </a:endParaRPr>
          </a:p>
          <a:p>
            <a:r>
              <a:rPr lang="ja-JP" altLang="en-US" sz="2400" dirty="0">
                <a:solidFill>
                  <a:srgbClr val="FF0000"/>
                </a:solidFill>
                <a:latin typeface="Calibri" pitchFamily="34" charset="0"/>
              </a:rPr>
              <a:t>　　　　　　　　</a:t>
            </a:r>
            <a:r>
              <a:rPr lang="ja-JP" altLang="en-US" sz="2400" dirty="0" smtClean="0">
                <a:solidFill>
                  <a:srgbClr val="FF0000"/>
                </a:solidFill>
                <a:latin typeface="Calibri" pitchFamily="34" charset="0"/>
              </a:rPr>
              <a:t>　　　　　　　</a:t>
            </a:r>
            <a:r>
              <a:rPr lang="ja-JP" altLang="en-US" sz="2400" dirty="0" smtClean="0">
                <a:latin typeface="Calibri" pitchFamily="34" charset="0"/>
              </a:rPr>
              <a:t>－</a:t>
            </a:r>
            <a:r>
              <a:rPr lang="ja-JP" altLang="en-US" sz="2400" dirty="0">
                <a:latin typeface="Calibri" pitchFamily="34" charset="0"/>
              </a:rPr>
              <a:t>浮上り前桁下高さ（</a:t>
            </a:r>
            <a:r>
              <a:rPr lang="en-US" altLang="ja-JP" sz="2400" dirty="0">
                <a:latin typeface="Calibri" pitchFamily="34" charset="0"/>
              </a:rPr>
              <a:t>3.376m</a:t>
            </a:r>
            <a:r>
              <a:rPr lang="ja-JP" altLang="en-US" sz="2400" dirty="0">
                <a:latin typeface="Calibri" pitchFamily="34" charset="0"/>
              </a:rPr>
              <a:t>）＝ </a:t>
            </a:r>
            <a:r>
              <a:rPr lang="en-US" altLang="ja-JP" sz="2800" b="1" u="sng" dirty="0">
                <a:solidFill>
                  <a:srgbClr val="FF0000"/>
                </a:solidFill>
                <a:latin typeface="Calibri" pitchFamily="34" charset="0"/>
              </a:rPr>
              <a:t>0.444m</a:t>
            </a:r>
            <a:endParaRPr lang="en-US" altLang="ja-JP" sz="2400" b="1" u="sng" dirty="0">
              <a:solidFill>
                <a:srgbClr val="FF0000"/>
              </a:solidFill>
              <a:latin typeface="Calibri" pitchFamily="34" charset="0"/>
            </a:endParaRPr>
          </a:p>
        </p:txBody>
      </p:sp>
      <p:pic>
        <p:nvPicPr>
          <p:cNvPr id="70661" name="Picture 8"/>
          <p:cNvPicPr>
            <a:picLocks noChangeAspect="1" noChangeArrowheads="1"/>
          </p:cNvPicPr>
          <p:nvPr/>
        </p:nvPicPr>
        <p:blipFill>
          <a:blip r:embed="rId3"/>
          <a:srcRect/>
          <a:stretch>
            <a:fillRect/>
          </a:stretch>
        </p:blipFill>
        <p:spPr bwMode="auto">
          <a:xfrm>
            <a:off x="323850" y="2786063"/>
            <a:ext cx="8435975" cy="2851150"/>
          </a:xfrm>
          <a:prstGeom prst="rect">
            <a:avLst/>
          </a:prstGeom>
          <a:noFill/>
          <a:ln w="9525">
            <a:noFill/>
            <a:miter lim="800000"/>
            <a:headEnd/>
            <a:tailEnd/>
          </a:ln>
        </p:spPr>
      </p:pic>
      <p:sp>
        <p:nvSpPr>
          <p:cNvPr id="2" name="Text Box 9"/>
          <p:cNvSpPr txBox="1">
            <a:spLocks noChangeArrowheads="1"/>
          </p:cNvSpPr>
          <p:nvPr/>
        </p:nvSpPr>
        <p:spPr bwMode="auto">
          <a:xfrm rot="-5400000">
            <a:off x="2460626" y="4957762"/>
            <a:ext cx="1039812" cy="366713"/>
          </a:xfrm>
          <a:prstGeom prst="rect">
            <a:avLst/>
          </a:prstGeom>
          <a:noFill/>
          <a:ln w="9525">
            <a:noFill/>
            <a:miter lim="800000"/>
            <a:headEnd/>
            <a:tailEnd/>
          </a:ln>
        </p:spPr>
        <p:txBody>
          <a:bodyPr wrap="none">
            <a:spAutoFit/>
          </a:bodyPr>
          <a:lstStyle/>
          <a:p>
            <a:r>
              <a:rPr lang="ja-JP" altLang="en-US"/>
              <a:t>浮上り量</a:t>
            </a:r>
          </a:p>
        </p:txBody>
      </p:sp>
      <p:sp>
        <p:nvSpPr>
          <p:cNvPr id="3" name="正方形/長方形 2"/>
          <p:cNvSpPr/>
          <p:nvPr/>
        </p:nvSpPr>
        <p:spPr>
          <a:xfrm>
            <a:off x="2797175" y="4211638"/>
            <a:ext cx="366714" cy="14255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394538" y="114578"/>
            <a:ext cx="2733426" cy="369332"/>
          </a:xfrm>
          <a:prstGeom prst="rect">
            <a:avLst/>
          </a:prstGeom>
          <a:noFill/>
        </p:spPr>
        <p:txBody>
          <a:bodyPr wrap="square" rtlCol="0">
            <a:spAutoFit/>
          </a:bodyPr>
          <a:lstStyle/>
          <a:p>
            <a:pPr algn="ctr"/>
            <a:r>
              <a:rPr kumimoji="1" lang="ja-JP" altLang="en-US" dirty="0" smtClean="0">
                <a:solidFill>
                  <a:schemeClr val="bg1"/>
                </a:solidFill>
              </a:rPr>
              <a:t>（過去の部会　振り返り）</a:t>
            </a:r>
            <a:endParaRPr kumimoji="1" lang="ja-JP" altLang="en-US" dirty="0">
              <a:solidFill>
                <a:schemeClr val="bg1"/>
              </a:solidFill>
            </a:endParaRPr>
          </a:p>
        </p:txBody>
      </p:sp>
      <p:sp>
        <p:nvSpPr>
          <p:cNvPr id="11"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a:solidFill>
                  <a:schemeClr val="tx1"/>
                </a:solidFill>
              </a:rPr>
              <a:t>10</a:t>
            </a:r>
            <a:endParaRPr lang="ja-JP" altLang="en-US" sz="1600" dirty="0">
              <a:solidFill>
                <a:schemeClr val="tx1"/>
              </a:solidFill>
            </a:endParaRPr>
          </a:p>
        </p:txBody>
      </p:sp>
      <p:sp>
        <p:nvSpPr>
          <p:cNvPr id="12" name="正方形/長方形 11"/>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　　</a:t>
            </a:r>
            <a:r>
              <a:rPr lang="ja-JP" altLang="en-US" sz="2400" b="1" dirty="0" smtClean="0">
                <a:solidFill>
                  <a:schemeClr val="bg1"/>
                </a:solidFill>
              </a:rPr>
              <a:t>　</a:t>
            </a:r>
            <a:r>
              <a:rPr lang="ja-JP" altLang="en-US" sz="2400" b="1" dirty="0">
                <a:solidFill>
                  <a:schemeClr val="bg1"/>
                </a:solidFill>
              </a:rPr>
              <a:t>　</a:t>
            </a:r>
            <a:r>
              <a:rPr lang="ja-JP" altLang="en-US" b="1" dirty="0" smtClean="0">
                <a:solidFill>
                  <a:schemeClr val="bg1"/>
                </a:solidFill>
              </a:rPr>
              <a:t>（</a:t>
            </a:r>
            <a:r>
              <a:rPr lang="ja-JP" altLang="en-US" b="1" dirty="0">
                <a:solidFill>
                  <a:schemeClr val="bg1"/>
                </a:solidFill>
              </a:rPr>
              <a:t>過去の部会　振り返り</a:t>
            </a:r>
            <a:r>
              <a:rPr lang="ja-JP" altLang="en-US" b="1" dirty="0" smtClean="0">
                <a:solidFill>
                  <a:schemeClr val="bg1"/>
                </a:solidFill>
              </a:rPr>
              <a:t>）</a:t>
            </a:r>
            <a:endParaRPr lang="ja-JP" altLang="en-US" b="1" dirty="0">
              <a:solidFill>
                <a:schemeClr val="bg1"/>
              </a:solidFill>
            </a:endParaRPr>
          </a:p>
        </p:txBody>
      </p:sp>
    </p:spTree>
    <p:extLst>
      <p:ext uri="{BB962C8B-B14F-4D97-AF65-F5344CB8AC3E}">
        <p14:creationId xmlns:p14="http://schemas.microsoft.com/office/powerpoint/2010/main" val="1268097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テキスト ボックス 13"/>
          <p:cNvSpPr txBox="1">
            <a:spLocks noChangeArrowheads="1"/>
          </p:cNvSpPr>
          <p:nvPr/>
        </p:nvSpPr>
        <p:spPr bwMode="auto">
          <a:xfrm>
            <a:off x="179388" y="601663"/>
            <a:ext cx="7777162" cy="584200"/>
          </a:xfrm>
          <a:prstGeom prst="rect">
            <a:avLst/>
          </a:prstGeom>
          <a:noFill/>
          <a:ln w="9525">
            <a:noFill/>
            <a:miter lim="800000"/>
            <a:headEnd/>
            <a:tailEnd/>
          </a:ln>
        </p:spPr>
        <p:txBody>
          <a:bodyPr>
            <a:spAutoFit/>
          </a:bodyPr>
          <a:lstStyle/>
          <a:p>
            <a:r>
              <a:rPr lang="ja-JP" altLang="en-US" sz="3200">
                <a:latin typeface="Calibri" pitchFamily="34" charset="0"/>
              </a:rPr>
              <a:t>■助松橋の考察</a:t>
            </a:r>
          </a:p>
        </p:txBody>
      </p:sp>
      <p:sp>
        <p:nvSpPr>
          <p:cNvPr id="71683" name="テキスト ボックス 13"/>
          <p:cNvSpPr txBox="1">
            <a:spLocks noChangeArrowheads="1"/>
          </p:cNvSpPr>
          <p:nvPr/>
        </p:nvSpPr>
        <p:spPr bwMode="auto">
          <a:xfrm>
            <a:off x="35496" y="1125538"/>
            <a:ext cx="9036496" cy="1446550"/>
          </a:xfrm>
          <a:prstGeom prst="rect">
            <a:avLst/>
          </a:prstGeom>
          <a:noFill/>
          <a:ln w="9525">
            <a:noFill/>
            <a:miter lim="800000"/>
            <a:headEnd/>
            <a:tailEnd/>
          </a:ln>
        </p:spPr>
        <p:txBody>
          <a:bodyPr wrap="square">
            <a:spAutoFit/>
          </a:bodyPr>
          <a:lstStyle/>
          <a:p>
            <a:r>
              <a:rPr lang="ja-JP" altLang="en-US" sz="2800" dirty="0">
                <a:latin typeface="Calibri" pitchFamily="34" charset="0"/>
              </a:rPr>
              <a:t>・下図のとおり</a:t>
            </a:r>
            <a:r>
              <a:rPr lang="ja-JP" altLang="en-US" sz="2800" dirty="0" smtClean="0">
                <a:latin typeface="Calibri" pitchFamily="34" charset="0"/>
              </a:rPr>
              <a:t>、耐震補強（落橋防止工事）を予定しており、</a:t>
            </a:r>
            <a:endParaRPr lang="en-US" altLang="ja-JP" sz="2800" dirty="0">
              <a:latin typeface="Calibri" pitchFamily="34" charset="0"/>
            </a:endParaRPr>
          </a:p>
          <a:p>
            <a:r>
              <a:rPr lang="ja-JP" altLang="en-US" sz="2800" dirty="0">
                <a:latin typeface="Calibri" pitchFamily="34" charset="0"/>
              </a:rPr>
              <a:t>　</a:t>
            </a:r>
            <a:r>
              <a:rPr lang="ja-JP" altLang="en-US" sz="2800" b="1" u="sng" dirty="0">
                <a:solidFill>
                  <a:srgbClr val="FF0000"/>
                </a:solidFill>
                <a:latin typeface="Calibri" pitchFamily="34" charset="0"/>
              </a:rPr>
              <a:t>アンカーバー（</a:t>
            </a:r>
            <a:r>
              <a:rPr lang="en-US" altLang="ja-JP" sz="3200" b="1" u="sng" dirty="0">
                <a:solidFill>
                  <a:srgbClr val="FF0000"/>
                </a:solidFill>
                <a:latin typeface="Calibri" pitchFamily="34" charset="0"/>
              </a:rPr>
              <a:t>0.60m</a:t>
            </a:r>
            <a:r>
              <a:rPr lang="ja-JP" altLang="en-US" sz="2800" b="1" u="sng" dirty="0">
                <a:solidFill>
                  <a:srgbClr val="FF0000"/>
                </a:solidFill>
                <a:latin typeface="Calibri" pitchFamily="34" charset="0"/>
              </a:rPr>
              <a:t>）＞桁浮上り量（</a:t>
            </a:r>
            <a:r>
              <a:rPr lang="en-US" altLang="ja-JP" sz="3200" b="1" u="sng" dirty="0">
                <a:solidFill>
                  <a:srgbClr val="FF0000"/>
                </a:solidFill>
                <a:latin typeface="Calibri" pitchFamily="34" charset="0"/>
              </a:rPr>
              <a:t>0.444m</a:t>
            </a:r>
            <a:r>
              <a:rPr lang="ja-JP" altLang="en-US" sz="2800" b="1" u="sng" dirty="0">
                <a:solidFill>
                  <a:srgbClr val="FF0000"/>
                </a:solidFill>
                <a:latin typeface="Calibri" pitchFamily="34" charset="0"/>
              </a:rPr>
              <a:t>）</a:t>
            </a:r>
            <a:r>
              <a:rPr lang="ja-JP" altLang="en-US" sz="2800" b="1" dirty="0">
                <a:solidFill>
                  <a:srgbClr val="FF0000"/>
                </a:solidFill>
                <a:latin typeface="Calibri" pitchFamily="34" charset="0"/>
              </a:rPr>
              <a:t> </a:t>
            </a:r>
            <a:r>
              <a:rPr lang="ja-JP" altLang="en-US" sz="2800" dirty="0">
                <a:latin typeface="Calibri" pitchFamily="34" charset="0"/>
              </a:rPr>
              <a:t>となり、</a:t>
            </a:r>
            <a:endParaRPr lang="en-US" altLang="ja-JP" sz="2800" dirty="0">
              <a:latin typeface="Calibri" pitchFamily="34" charset="0"/>
            </a:endParaRPr>
          </a:p>
          <a:p>
            <a:r>
              <a:rPr lang="ja-JP" altLang="en-US" sz="2800" dirty="0">
                <a:latin typeface="Calibri" pitchFamily="34" charset="0"/>
              </a:rPr>
              <a:t>　</a:t>
            </a:r>
            <a:r>
              <a:rPr lang="ja-JP" altLang="en-US" sz="2800" dirty="0" smtClean="0">
                <a:latin typeface="Calibri" pitchFamily="34" charset="0"/>
              </a:rPr>
              <a:t>上部構造は</a:t>
            </a:r>
            <a:r>
              <a:rPr lang="ja-JP" altLang="en-US" sz="2800" dirty="0">
                <a:latin typeface="Calibri" pitchFamily="34" charset="0"/>
              </a:rPr>
              <a:t>浮上がるものの、流出しないことが確認された。</a:t>
            </a:r>
            <a:endParaRPr lang="en-US" altLang="ja-JP" sz="2800" dirty="0">
              <a:latin typeface="Calibri" pitchFamily="34" charset="0"/>
            </a:endParaRPr>
          </a:p>
        </p:txBody>
      </p:sp>
      <p:pic>
        <p:nvPicPr>
          <p:cNvPr id="71684" name="Picture 3"/>
          <p:cNvPicPr>
            <a:picLocks noChangeAspect="1" noChangeArrowheads="1"/>
          </p:cNvPicPr>
          <p:nvPr/>
        </p:nvPicPr>
        <p:blipFill>
          <a:blip r:embed="rId3"/>
          <a:srcRect/>
          <a:stretch>
            <a:fillRect/>
          </a:stretch>
        </p:blipFill>
        <p:spPr bwMode="auto">
          <a:xfrm>
            <a:off x="2659063" y="2836863"/>
            <a:ext cx="3670300" cy="3949700"/>
          </a:xfrm>
          <a:prstGeom prst="rect">
            <a:avLst/>
          </a:prstGeom>
          <a:noFill/>
          <a:ln w="9525">
            <a:noFill/>
            <a:miter lim="800000"/>
            <a:headEnd/>
            <a:tailEnd/>
          </a:ln>
        </p:spPr>
      </p:pic>
      <p:pic>
        <p:nvPicPr>
          <p:cNvPr id="71685" name="Picture 2"/>
          <p:cNvPicPr>
            <a:picLocks noChangeAspect="1" noChangeArrowheads="1"/>
          </p:cNvPicPr>
          <p:nvPr/>
        </p:nvPicPr>
        <p:blipFill>
          <a:blip r:embed="rId4"/>
          <a:srcRect/>
          <a:stretch>
            <a:fillRect/>
          </a:stretch>
        </p:blipFill>
        <p:spPr bwMode="auto">
          <a:xfrm>
            <a:off x="3797300" y="2636838"/>
            <a:ext cx="1809750" cy="333375"/>
          </a:xfrm>
          <a:prstGeom prst="rect">
            <a:avLst/>
          </a:prstGeom>
          <a:noFill/>
          <a:ln w="9525">
            <a:noFill/>
            <a:miter lim="800000"/>
            <a:headEnd/>
            <a:tailEnd/>
          </a:ln>
        </p:spPr>
      </p:pic>
      <p:sp>
        <p:nvSpPr>
          <p:cNvPr id="12" name="正方形/長方形 11"/>
          <p:cNvSpPr/>
          <p:nvPr/>
        </p:nvSpPr>
        <p:spPr>
          <a:xfrm>
            <a:off x="5459413" y="3919538"/>
            <a:ext cx="147637" cy="385762"/>
          </a:xfrm>
          <a:prstGeom prst="rect">
            <a:avLst/>
          </a:prstGeom>
          <a:noFill/>
          <a:ln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正方形/長方形 4"/>
          <p:cNvSpPr/>
          <p:nvPr/>
        </p:nvSpPr>
        <p:spPr>
          <a:xfrm>
            <a:off x="2484438" y="2643188"/>
            <a:ext cx="4608512" cy="4143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1688" name="Text Box 10"/>
          <p:cNvSpPr txBox="1">
            <a:spLocks noChangeArrowheads="1"/>
          </p:cNvSpPr>
          <p:nvPr/>
        </p:nvSpPr>
        <p:spPr bwMode="auto">
          <a:xfrm rot="-5400000">
            <a:off x="5734844" y="3413919"/>
            <a:ext cx="1223963" cy="676275"/>
          </a:xfrm>
          <a:prstGeom prst="rect">
            <a:avLst/>
          </a:prstGeom>
          <a:noFill/>
          <a:ln w="25400">
            <a:solidFill>
              <a:srgbClr val="FF0000"/>
            </a:solidFill>
            <a:miter lim="800000"/>
            <a:headEnd/>
            <a:tailEnd/>
          </a:ln>
        </p:spPr>
        <p:txBody>
          <a:bodyPr>
            <a:spAutoFit/>
          </a:bodyPr>
          <a:lstStyle/>
          <a:p>
            <a:pPr>
              <a:lnSpc>
                <a:spcPts val="2200"/>
              </a:lnSpc>
            </a:pPr>
            <a:r>
              <a:rPr lang="ja-JP" altLang="en-US"/>
              <a:t>根入れ長</a:t>
            </a:r>
          </a:p>
          <a:p>
            <a:pPr>
              <a:lnSpc>
                <a:spcPts val="2200"/>
              </a:lnSpc>
            </a:pPr>
            <a:r>
              <a:rPr lang="en-US" altLang="ja-JP"/>
              <a:t>600mm</a:t>
            </a:r>
          </a:p>
        </p:txBody>
      </p:sp>
      <p:sp>
        <p:nvSpPr>
          <p:cNvPr id="71689" name="Line 11"/>
          <p:cNvSpPr>
            <a:spLocks noChangeShapeType="1"/>
          </p:cNvSpPr>
          <p:nvPr/>
        </p:nvSpPr>
        <p:spPr bwMode="auto">
          <a:xfrm flipV="1">
            <a:off x="5580063" y="3716338"/>
            <a:ext cx="431800" cy="360362"/>
          </a:xfrm>
          <a:prstGeom prst="line">
            <a:avLst/>
          </a:prstGeom>
          <a:noFill/>
          <a:ln w="25400">
            <a:solidFill>
              <a:srgbClr val="FF0000"/>
            </a:solidFill>
            <a:round/>
            <a:headEnd/>
            <a:tailEnd type="triangle" w="med" len="med"/>
          </a:ln>
        </p:spPr>
        <p:txBody>
          <a:bodyPr/>
          <a:lstStyle/>
          <a:p>
            <a:endParaRPr lang="ja-JP" altLang="en-US"/>
          </a:p>
        </p:txBody>
      </p:sp>
      <p:cxnSp>
        <p:nvCxnSpPr>
          <p:cNvPr id="6" name="直線コネクタ 5"/>
          <p:cNvCxnSpPr/>
          <p:nvPr/>
        </p:nvCxnSpPr>
        <p:spPr>
          <a:xfrm>
            <a:off x="3376613" y="3709988"/>
            <a:ext cx="0" cy="2598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851275" y="3709988"/>
            <a:ext cx="0" cy="1320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895725" y="3709988"/>
            <a:ext cx="0" cy="1225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373438" y="3706813"/>
            <a:ext cx="474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3897313" y="3683000"/>
            <a:ext cx="1857375" cy="28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3895725" y="4924425"/>
            <a:ext cx="422275" cy="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4789488" y="4905375"/>
            <a:ext cx="979487"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3846513" y="5021263"/>
            <a:ext cx="942975" cy="4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789488" y="5913438"/>
            <a:ext cx="9350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794250" y="5019675"/>
            <a:ext cx="0" cy="893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711825" y="5915025"/>
            <a:ext cx="0" cy="393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4521200" y="4432300"/>
            <a:ext cx="46038" cy="1152525"/>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9" name="直線コネクタ 38"/>
          <p:cNvCxnSpPr/>
          <p:nvPr/>
        </p:nvCxnSpPr>
        <p:spPr>
          <a:xfrm>
            <a:off x="2700338" y="6486525"/>
            <a:ext cx="10033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3694113" y="5300663"/>
            <a:ext cx="800100" cy="1190625"/>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394538" y="114578"/>
            <a:ext cx="2733426" cy="369332"/>
          </a:xfrm>
          <a:prstGeom prst="rect">
            <a:avLst/>
          </a:prstGeom>
          <a:noFill/>
        </p:spPr>
        <p:txBody>
          <a:bodyPr wrap="square" rtlCol="0">
            <a:spAutoFit/>
          </a:bodyPr>
          <a:lstStyle/>
          <a:p>
            <a:pPr algn="ctr"/>
            <a:r>
              <a:rPr kumimoji="1" lang="ja-JP" altLang="en-US" dirty="0" smtClean="0">
                <a:solidFill>
                  <a:schemeClr val="bg1"/>
                </a:solidFill>
              </a:rPr>
              <a:t>（過去の部会　振り返り）</a:t>
            </a:r>
            <a:endParaRPr kumimoji="1" lang="ja-JP" altLang="en-US" dirty="0">
              <a:solidFill>
                <a:schemeClr val="bg1"/>
              </a:solidFill>
            </a:endParaRPr>
          </a:p>
        </p:txBody>
      </p:sp>
      <p:sp>
        <p:nvSpPr>
          <p:cNvPr id="29"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a:solidFill>
                  <a:schemeClr val="tx1"/>
                </a:solidFill>
              </a:rPr>
              <a:t>11</a:t>
            </a:r>
            <a:endParaRPr lang="ja-JP" altLang="en-US" sz="1600" dirty="0">
              <a:solidFill>
                <a:schemeClr val="tx1"/>
              </a:solidFill>
            </a:endParaRPr>
          </a:p>
        </p:txBody>
      </p:sp>
      <p:sp>
        <p:nvSpPr>
          <p:cNvPr id="30" name="正方形/長方形 29"/>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　　</a:t>
            </a:r>
            <a:r>
              <a:rPr lang="ja-JP" altLang="en-US" sz="2400" b="1" dirty="0" smtClean="0">
                <a:solidFill>
                  <a:schemeClr val="bg1"/>
                </a:solidFill>
              </a:rPr>
              <a:t>　</a:t>
            </a:r>
            <a:r>
              <a:rPr lang="ja-JP" altLang="en-US" sz="2400" b="1" dirty="0">
                <a:solidFill>
                  <a:schemeClr val="bg1"/>
                </a:solidFill>
              </a:rPr>
              <a:t>　</a:t>
            </a:r>
            <a:r>
              <a:rPr lang="ja-JP" altLang="en-US" b="1" dirty="0" smtClean="0">
                <a:solidFill>
                  <a:schemeClr val="bg1"/>
                </a:solidFill>
              </a:rPr>
              <a:t>（</a:t>
            </a:r>
            <a:r>
              <a:rPr lang="ja-JP" altLang="en-US" b="1" dirty="0">
                <a:solidFill>
                  <a:schemeClr val="bg1"/>
                </a:solidFill>
              </a:rPr>
              <a:t>過去の部会　振り返り</a:t>
            </a:r>
            <a:r>
              <a:rPr lang="ja-JP" altLang="en-US" b="1" dirty="0" smtClean="0">
                <a:solidFill>
                  <a:schemeClr val="bg1"/>
                </a:solidFill>
              </a:rPr>
              <a:t>）</a:t>
            </a:r>
            <a:endParaRPr lang="ja-JP" altLang="en-US" b="1" dirty="0">
              <a:solidFill>
                <a:schemeClr val="bg1"/>
              </a:solidFill>
            </a:endParaRPr>
          </a:p>
        </p:txBody>
      </p:sp>
    </p:spTree>
    <p:extLst>
      <p:ext uri="{BB962C8B-B14F-4D97-AF65-F5344CB8AC3E}">
        <p14:creationId xmlns:p14="http://schemas.microsoft.com/office/powerpoint/2010/main" val="3240565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847121207"/>
              </p:ext>
            </p:extLst>
          </p:nvPr>
        </p:nvGraphicFramePr>
        <p:xfrm>
          <a:off x="138040" y="1155402"/>
          <a:ext cx="8928100" cy="5441950"/>
        </p:xfrm>
        <a:graphic>
          <a:graphicData uri="http://schemas.openxmlformats.org/presentationml/2006/ole">
            <mc:AlternateContent xmlns:mc="http://schemas.openxmlformats.org/markup-compatibility/2006">
              <mc:Choice xmlns:v="urn:schemas-microsoft-com:vml" Requires="v">
                <p:oleObj spid="_x0000_s58375" name="ワークシート" r:id="rId5" imgW="8505837" imgH="5114971" progId="Excel.Sheet.12">
                  <p:embed/>
                </p:oleObj>
              </mc:Choice>
              <mc:Fallback>
                <p:oleObj name="ワークシート" r:id="rId5" imgW="8505837" imgH="5114971" progId="Excel.Sheet.12">
                  <p:embed/>
                  <p:pic>
                    <p:nvPicPr>
                      <p:cNvPr id="0" name=""/>
                      <p:cNvPicPr/>
                      <p:nvPr/>
                    </p:nvPicPr>
                    <p:blipFill>
                      <a:blip r:embed="rId6"/>
                      <a:stretch>
                        <a:fillRect/>
                      </a:stretch>
                    </p:blipFill>
                    <p:spPr>
                      <a:xfrm>
                        <a:off x="138040" y="1155402"/>
                        <a:ext cx="8928100" cy="5441950"/>
                      </a:xfrm>
                      <a:prstGeom prst="rect">
                        <a:avLst/>
                      </a:prstGeom>
                    </p:spPr>
                  </p:pic>
                </p:oleObj>
              </mc:Fallback>
            </mc:AlternateContent>
          </a:graphicData>
        </a:graphic>
      </p:graphicFrame>
      <p:sp>
        <p:nvSpPr>
          <p:cNvPr id="6" name="角丸四角形 5"/>
          <p:cNvSpPr/>
          <p:nvPr/>
        </p:nvSpPr>
        <p:spPr>
          <a:xfrm>
            <a:off x="65469" y="680339"/>
            <a:ext cx="8250947" cy="407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dirty="0" smtClean="0"/>
              <a:t>これまでの部会検討結果まとめ（道路橋津波照査）</a:t>
            </a:r>
            <a:endParaRPr lang="ja-JP" altLang="en-US" sz="2800" dirty="0"/>
          </a:p>
        </p:txBody>
      </p:sp>
      <p:sp>
        <p:nvSpPr>
          <p:cNvPr id="8" name="テキスト ボックス 7"/>
          <p:cNvSpPr txBox="1"/>
          <p:nvPr/>
        </p:nvSpPr>
        <p:spPr>
          <a:xfrm>
            <a:off x="6394538" y="114578"/>
            <a:ext cx="2733426" cy="369332"/>
          </a:xfrm>
          <a:prstGeom prst="rect">
            <a:avLst/>
          </a:prstGeom>
          <a:noFill/>
        </p:spPr>
        <p:txBody>
          <a:bodyPr wrap="square" rtlCol="0">
            <a:spAutoFit/>
          </a:bodyPr>
          <a:lstStyle/>
          <a:p>
            <a:pPr algn="ctr"/>
            <a:r>
              <a:rPr kumimoji="1" lang="ja-JP" altLang="en-US" dirty="0" smtClean="0">
                <a:solidFill>
                  <a:schemeClr val="bg1"/>
                </a:solidFill>
              </a:rPr>
              <a:t>（過去の部会　振り返り）</a:t>
            </a:r>
            <a:endParaRPr kumimoji="1" lang="ja-JP" altLang="en-US" dirty="0">
              <a:solidFill>
                <a:schemeClr val="bg1"/>
              </a:solidFill>
            </a:endParaRPr>
          </a:p>
        </p:txBody>
      </p:sp>
      <p:sp>
        <p:nvSpPr>
          <p:cNvPr id="9" name="スライド番号プレースホルダー 3"/>
          <p:cNvSpPr>
            <a:spLocks noGrp="1"/>
          </p:cNvSpPr>
          <p:nvPr>
            <p:ph type="sldNum" sz="quarter" idx="12"/>
          </p:nvPr>
        </p:nvSpPr>
        <p:spPr bwMode="auto">
          <a:xfrm>
            <a:off x="6894513" y="6453336"/>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a:solidFill>
                  <a:schemeClr val="tx1"/>
                </a:solidFill>
              </a:rPr>
              <a:t>12</a:t>
            </a:r>
            <a:endParaRPr lang="ja-JP" altLang="en-US" sz="1600" dirty="0">
              <a:solidFill>
                <a:schemeClr val="tx1"/>
              </a:solidFill>
            </a:endParaRPr>
          </a:p>
        </p:txBody>
      </p:sp>
      <p:sp>
        <p:nvSpPr>
          <p:cNvPr id="10" name="正方形/長方形 9"/>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　　</a:t>
            </a:r>
            <a:r>
              <a:rPr lang="ja-JP" altLang="en-US" sz="2400" b="1" dirty="0" smtClean="0">
                <a:solidFill>
                  <a:schemeClr val="bg1"/>
                </a:solidFill>
              </a:rPr>
              <a:t>　</a:t>
            </a:r>
            <a:r>
              <a:rPr lang="ja-JP" altLang="en-US" sz="2400" b="1" dirty="0">
                <a:solidFill>
                  <a:schemeClr val="bg1"/>
                </a:solidFill>
              </a:rPr>
              <a:t>　</a:t>
            </a:r>
            <a:r>
              <a:rPr lang="ja-JP" altLang="en-US" b="1" dirty="0" smtClean="0">
                <a:solidFill>
                  <a:schemeClr val="bg1"/>
                </a:solidFill>
              </a:rPr>
              <a:t>（</a:t>
            </a:r>
            <a:r>
              <a:rPr lang="ja-JP" altLang="en-US" b="1" dirty="0">
                <a:solidFill>
                  <a:schemeClr val="bg1"/>
                </a:solidFill>
              </a:rPr>
              <a:t>過去の部会　振り返り</a:t>
            </a:r>
            <a:r>
              <a:rPr lang="ja-JP" altLang="en-US" b="1" dirty="0" smtClean="0">
                <a:solidFill>
                  <a:schemeClr val="bg1"/>
                </a:solidFill>
              </a:rPr>
              <a:t>）</a:t>
            </a:r>
            <a:endParaRPr lang="ja-JP" altLang="en-US" b="1" dirty="0">
              <a:solidFill>
                <a:schemeClr val="bg1"/>
              </a:solidFill>
            </a:endParaRPr>
          </a:p>
        </p:txBody>
      </p:sp>
    </p:spTree>
    <p:extLst>
      <p:ext uri="{BB962C8B-B14F-4D97-AF65-F5344CB8AC3E}">
        <p14:creationId xmlns:p14="http://schemas.microsoft.com/office/powerpoint/2010/main" val="1585571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6" name="Rectangle 10"/>
          <p:cNvSpPr>
            <a:spLocks noGrp="1"/>
          </p:cNvSpPr>
          <p:nvPr>
            <p:ph type="title" idx="4294967295"/>
          </p:nvPr>
        </p:nvSpPr>
        <p:spPr>
          <a:xfrm>
            <a:off x="74912" y="579438"/>
            <a:ext cx="9034462" cy="609600"/>
          </a:xfrm>
        </p:spPr>
        <p:txBody>
          <a:bodyPr/>
          <a:lstStyle/>
          <a:p>
            <a:pPr algn="l" eaLnBrk="1" hangingPunct="1"/>
            <a:r>
              <a:rPr lang="ja-JP" altLang="en-US" sz="2800" dirty="0" smtClean="0"/>
              <a:t>■漂流物の影響照査</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75764"/>
            <a:ext cx="7758702" cy="578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4283968" y="836712"/>
            <a:ext cx="4464496" cy="369332"/>
          </a:xfrm>
          <a:prstGeom prst="rect">
            <a:avLst/>
          </a:prstGeom>
          <a:noFill/>
        </p:spPr>
        <p:txBody>
          <a:bodyPr wrap="square" rtlCol="0">
            <a:spAutoFit/>
          </a:bodyPr>
          <a:lstStyle/>
          <a:p>
            <a:pPr algn="ctr"/>
            <a:r>
              <a:rPr kumimoji="1" lang="en-US" altLang="ja-JP" dirty="0" smtClean="0"/>
              <a:t>【H25.12.25</a:t>
            </a:r>
            <a:r>
              <a:rPr kumimoji="1" lang="ja-JP" altLang="en-US" dirty="0" smtClean="0"/>
              <a:t>　第６回　検討部会資料より</a:t>
            </a:r>
            <a:r>
              <a:rPr kumimoji="1" lang="en-US" altLang="ja-JP" dirty="0" smtClean="0"/>
              <a:t>】</a:t>
            </a:r>
            <a:endParaRPr kumimoji="1" lang="ja-JP" altLang="en-US" dirty="0"/>
          </a:p>
        </p:txBody>
      </p:sp>
      <p:sp>
        <p:nvSpPr>
          <p:cNvPr id="8"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13</a:t>
            </a:r>
            <a:endParaRPr lang="ja-JP" altLang="en-US" sz="1600" dirty="0">
              <a:solidFill>
                <a:schemeClr val="tx1"/>
              </a:solidFill>
            </a:endParaRPr>
          </a:p>
        </p:txBody>
      </p:sp>
      <p:sp>
        <p:nvSpPr>
          <p:cNvPr id="9" name="正方形/長方形 8"/>
          <p:cNvSpPr/>
          <p:nvPr/>
        </p:nvSpPr>
        <p:spPr>
          <a:xfrm>
            <a:off x="971601" y="2348880"/>
            <a:ext cx="4032448" cy="34280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8102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grpSp>
        <p:nvGrpSpPr>
          <p:cNvPr id="12" name="グループ化 11"/>
          <p:cNvGrpSpPr/>
          <p:nvPr/>
        </p:nvGrpSpPr>
        <p:grpSpPr>
          <a:xfrm>
            <a:off x="107504" y="1565833"/>
            <a:ext cx="3744416" cy="5256584"/>
            <a:chOff x="107504" y="1565833"/>
            <a:chExt cx="3744416" cy="5256584"/>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57" y="2364906"/>
              <a:ext cx="3630863" cy="410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107504" y="1565833"/>
              <a:ext cx="3600400" cy="525658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Rectangle 10"/>
          <p:cNvSpPr txBox="1">
            <a:spLocks/>
          </p:cNvSpPr>
          <p:nvPr/>
        </p:nvSpPr>
        <p:spPr bwMode="auto">
          <a:xfrm>
            <a:off x="74912" y="488547"/>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■漂流物の影響照査</a:t>
            </a:r>
          </a:p>
        </p:txBody>
      </p:sp>
      <p:sp>
        <p:nvSpPr>
          <p:cNvPr id="11" name="Rectangle 10"/>
          <p:cNvSpPr txBox="1">
            <a:spLocks/>
          </p:cNvSpPr>
          <p:nvPr/>
        </p:nvSpPr>
        <p:spPr bwMode="auto">
          <a:xfrm>
            <a:off x="539552" y="956233"/>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・対象漂流物は「</a:t>
            </a:r>
            <a:r>
              <a:rPr lang="en-US" altLang="ja-JP" sz="2800" b="1" u="sng" dirty="0" smtClean="0">
                <a:solidFill>
                  <a:srgbClr val="002060"/>
                </a:solidFill>
              </a:rPr>
              <a:t>300</a:t>
            </a:r>
            <a:r>
              <a:rPr lang="ja-JP" altLang="en-US" sz="2800" b="1" u="sng" dirty="0">
                <a:solidFill>
                  <a:srgbClr val="002060"/>
                </a:solidFill>
              </a:rPr>
              <a:t>ﾄﾝ</a:t>
            </a:r>
            <a:r>
              <a:rPr lang="ja-JP" altLang="en-US" sz="2800" b="1" u="sng" dirty="0" smtClean="0">
                <a:solidFill>
                  <a:srgbClr val="002060"/>
                </a:solidFill>
              </a:rPr>
              <a:t>はしけ</a:t>
            </a:r>
            <a:r>
              <a:rPr lang="ja-JP" altLang="en-US" sz="2800" dirty="0" smtClean="0"/>
              <a:t>」相当の船舶とする。</a:t>
            </a:r>
          </a:p>
        </p:txBody>
      </p:sp>
      <p:grpSp>
        <p:nvGrpSpPr>
          <p:cNvPr id="20" name="グループ化 19"/>
          <p:cNvGrpSpPr/>
          <p:nvPr/>
        </p:nvGrpSpPr>
        <p:grpSpPr>
          <a:xfrm>
            <a:off x="3851920" y="1556792"/>
            <a:ext cx="5184576" cy="5256584"/>
            <a:chOff x="3851920" y="1556792"/>
            <a:chExt cx="5184576" cy="5256584"/>
          </a:xfrm>
        </p:grpSpPr>
        <p:sp>
          <p:nvSpPr>
            <p:cNvPr id="7" name="正方形/長方形 6"/>
            <p:cNvSpPr/>
            <p:nvPr/>
          </p:nvSpPr>
          <p:spPr>
            <a:xfrm>
              <a:off x="3851920" y="1556792"/>
              <a:ext cx="5184576" cy="525658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044" y="2222004"/>
              <a:ext cx="5124052" cy="362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4067943" y="2627386"/>
              <a:ext cx="4718869" cy="839714"/>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5292080" y="2933328"/>
              <a:ext cx="34659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7884368" y="2780928"/>
              <a:ext cx="773857" cy="1524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4215754" y="3107627"/>
              <a:ext cx="272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466609" y="3092775"/>
              <a:ext cx="5638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14</a:t>
            </a:r>
            <a:endParaRPr lang="ja-JP" altLang="en-US" sz="1600" dirty="0">
              <a:solidFill>
                <a:schemeClr val="tx1"/>
              </a:solidFill>
            </a:endParaRPr>
          </a:p>
        </p:txBody>
      </p:sp>
    </p:spTree>
    <p:extLst>
      <p:ext uri="{BB962C8B-B14F-4D97-AF65-F5344CB8AC3E}">
        <p14:creationId xmlns:p14="http://schemas.microsoft.com/office/powerpoint/2010/main" val="1418824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29" name="Rectangle 10"/>
          <p:cNvSpPr txBox="1">
            <a:spLocks/>
          </p:cNvSpPr>
          <p:nvPr/>
        </p:nvSpPr>
        <p:spPr bwMode="auto">
          <a:xfrm>
            <a:off x="74912" y="579438"/>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■対象漂流物①</a:t>
            </a:r>
          </a:p>
        </p:txBody>
      </p:sp>
      <p:sp>
        <p:nvSpPr>
          <p:cNvPr id="30" name="Rectangle 10"/>
          <p:cNvSpPr txBox="1">
            <a:spLocks/>
          </p:cNvSpPr>
          <p:nvPr/>
        </p:nvSpPr>
        <p:spPr bwMode="auto">
          <a:xfrm>
            <a:off x="2034" y="5903947"/>
            <a:ext cx="9034462" cy="9485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en-US" altLang="ja-JP" sz="2700" dirty="0" smtClean="0"/>
              <a:t>※</a:t>
            </a:r>
            <a:r>
              <a:rPr lang="ja-JP" altLang="en-US" sz="2700" dirty="0" smtClean="0"/>
              <a:t>ここで、</a:t>
            </a:r>
            <a:r>
              <a:rPr lang="ja-JP" altLang="en-US" sz="2800" b="1" dirty="0" smtClean="0">
                <a:solidFill>
                  <a:srgbClr val="FF0000"/>
                </a:solidFill>
              </a:rPr>
              <a:t>河川幅＞対象漂流物</a:t>
            </a:r>
            <a:r>
              <a:rPr lang="ja-JP" altLang="en-US" sz="2700" dirty="0" smtClean="0"/>
              <a:t>なので、</a:t>
            </a:r>
            <a:endParaRPr lang="en-US" altLang="ja-JP" sz="2700" dirty="0" smtClean="0"/>
          </a:p>
          <a:p>
            <a:pPr algn="l" eaLnBrk="1" hangingPunct="1"/>
            <a:r>
              <a:rPr lang="ja-JP" altLang="en-US" sz="2800" dirty="0"/>
              <a:t>　 </a:t>
            </a:r>
            <a:r>
              <a:rPr lang="en-US" altLang="ja-JP" sz="2800" dirty="0" smtClean="0"/>
              <a:t>10m</a:t>
            </a:r>
            <a:r>
              <a:rPr lang="ja-JP" altLang="en-US" sz="2700" dirty="0" smtClean="0"/>
              <a:t>未満の河川に架かる橋梁は別途対象漂流物を設定。</a:t>
            </a:r>
          </a:p>
        </p:txBody>
      </p:sp>
      <p:pic>
        <p:nvPicPr>
          <p:cNvPr id="2" name="図 1"/>
          <p:cNvPicPr>
            <a:picLocks noChangeAspect="1"/>
          </p:cNvPicPr>
          <p:nvPr/>
        </p:nvPicPr>
        <p:blipFill>
          <a:blip r:embed="rId3"/>
          <a:stretch>
            <a:fillRect/>
          </a:stretch>
        </p:blipFill>
        <p:spPr>
          <a:xfrm>
            <a:off x="719184" y="1781495"/>
            <a:ext cx="6421844" cy="1171349"/>
          </a:xfrm>
          <a:prstGeom prst="rect">
            <a:avLst/>
          </a:prstGeom>
        </p:spPr>
      </p:pic>
      <p:sp>
        <p:nvSpPr>
          <p:cNvPr id="5" name="正方形/長方形 4"/>
          <p:cNvSpPr/>
          <p:nvPr/>
        </p:nvSpPr>
        <p:spPr>
          <a:xfrm>
            <a:off x="323528" y="1189038"/>
            <a:ext cx="8496944" cy="20150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002060"/>
                </a:solidFill>
              </a:rPr>
              <a:t>３００トンはしけ</a:t>
            </a:r>
            <a:r>
              <a:rPr lang="ja-JP" altLang="en-US" dirty="0">
                <a:solidFill>
                  <a:srgbClr val="002060"/>
                </a:solidFill>
                <a:latin typeface="+mj-ea"/>
              </a:rPr>
              <a:t>相当の標準的な</a:t>
            </a:r>
            <a:r>
              <a:rPr lang="ja-JP" altLang="en-US" dirty="0" smtClean="0">
                <a:solidFill>
                  <a:srgbClr val="002060"/>
                </a:solidFill>
                <a:latin typeface="+mj-ea"/>
              </a:rPr>
              <a:t>寸法</a:t>
            </a:r>
            <a:endParaRPr lang="en-US" altLang="ja-JP" dirty="0" smtClean="0">
              <a:solidFill>
                <a:srgbClr val="002060"/>
              </a:solidFill>
              <a:latin typeface="+mj-ea"/>
            </a:endParaRPr>
          </a:p>
          <a:p>
            <a:r>
              <a:rPr lang="ja-JP" altLang="en-US" dirty="0" smtClean="0">
                <a:solidFill>
                  <a:srgbClr val="002060"/>
                </a:solidFill>
              </a:rPr>
              <a:t>（</a:t>
            </a:r>
            <a:r>
              <a:rPr lang="zh-TW" altLang="en-US" dirty="0" smtClean="0">
                <a:solidFill>
                  <a:srgbClr val="002060"/>
                </a:solidFill>
              </a:rPr>
              <a:t>船長 </a:t>
            </a:r>
            <a:r>
              <a:rPr lang="en-US" altLang="zh-TW" dirty="0" smtClean="0">
                <a:solidFill>
                  <a:srgbClr val="002060"/>
                </a:solidFill>
              </a:rPr>
              <a:t>L=27m </a:t>
            </a:r>
            <a:r>
              <a:rPr lang="ja-JP" altLang="en-US" dirty="0" smtClean="0">
                <a:solidFill>
                  <a:srgbClr val="002060"/>
                </a:solidFill>
              </a:rPr>
              <a:t> </a:t>
            </a:r>
            <a:r>
              <a:rPr lang="zh-TW" altLang="en-US" dirty="0" smtClean="0">
                <a:solidFill>
                  <a:srgbClr val="002060"/>
                </a:solidFill>
              </a:rPr>
              <a:t>船幅 </a:t>
            </a:r>
            <a:r>
              <a:rPr lang="en-US" altLang="zh-TW" dirty="0" smtClean="0">
                <a:solidFill>
                  <a:srgbClr val="002060"/>
                </a:solidFill>
              </a:rPr>
              <a:t>B=10m</a:t>
            </a:r>
            <a:r>
              <a:rPr lang="ja-JP" altLang="en-US" dirty="0" smtClean="0">
                <a:solidFill>
                  <a:srgbClr val="002060"/>
                </a:solidFill>
              </a:rPr>
              <a:t>）</a:t>
            </a:r>
            <a:endParaRPr lang="en-US" altLang="ja-JP" dirty="0" smtClean="0">
              <a:solidFill>
                <a:srgbClr val="002060"/>
              </a:solidFill>
            </a:endParaRPr>
          </a:p>
          <a:p>
            <a:endParaRPr lang="en-US" altLang="zh-TW" dirty="0">
              <a:solidFill>
                <a:srgbClr val="002060"/>
              </a:solidFill>
            </a:endParaRPr>
          </a:p>
          <a:p>
            <a:endParaRPr lang="en-US" altLang="zh-TW" dirty="0" smtClean="0">
              <a:solidFill>
                <a:srgbClr val="002060"/>
              </a:solidFill>
            </a:endParaRPr>
          </a:p>
          <a:p>
            <a:endParaRPr lang="en-US" altLang="zh-TW" dirty="0">
              <a:solidFill>
                <a:srgbClr val="002060"/>
              </a:solidFill>
            </a:endParaRPr>
          </a:p>
          <a:p>
            <a:endParaRPr lang="en-US" altLang="zh-TW" dirty="0" smtClean="0">
              <a:solidFill>
                <a:srgbClr val="002060"/>
              </a:solidFill>
            </a:endParaRPr>
          </a:p>
          <a:p>
            <a:endParaRPr lang="en-US" altLang="zh-TW" dirty="0">
              <a:solidFill>
                <a:srgbClr val="002060"/>
              </a:solidFill>
            </a:endParaRPr>
          </a:p>
        </p:txBody>
      </p:sp>
      <p:cxnSp>
        <p:nvCxnSpPr>
          <p:cNvPr id="11" name="直線コネクタ 10"/>
          <p:cNvCxnSpPr/>
          <p:nvPr/>
        </p:nvCxnSpPr>
        <p:spPr>
          <a:xfrm>
            <a:off x="323528" y="2368688"/>
            <a:ext cx="8173731" cy="23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864156" y="2306052"/>
            <a:ext cx="0" cy="79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982025" y="2111655"/>
            <a:ext cx="0" cy="1037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76513" y="3085784"/>
            <a:ext cx="6107187" cy="4785"/>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002812" y="2769154"/>
            <a:ext cx="1800200" cy="369332"/>
          </a:xfrm>
          <a:prstGeom prst="rect">
            <a:avLst/>
          </a:prstGeom>
          <a:noFill/>
        </p:spPr>
        <p:txBody>
          <a:bodyPr wrap="square" rtlCol="0">
            <a:spAutoFit/>
          </a:bodyPr>
          <a:lstStyle/>
          <a:p>
            <a:r>
              <a:rPr kumimoji="1" lang="ja-JP" altLang="en-US" dirty="0" smtClean="0"/>
              <a:t>船長　</a:t>
            </a:r>
            <a:r>
              <a:rPr kumimoji="1" lang="en-US" altLang="ja-JP" dirty="0" smtClean="0"/>
              <a:t>27m</a:t>
            </a:r>
            <a:endParaRPr kumimoji="1" lang="ja-JP" altLang="en-US" dirty="0"/>
          </a:p>
        </p:txBody>
      </p:sp>
      <p:sp>
        <p:nvSpPr>
          <p:cNvPr id="22" name="テキスト ボックス 21"/>
          <p:cNvSpPr txBox="1"/>
          <p:nvPr/>
        </p:nvSpPr>
        <p:spPr>
          <a:xfrm>
            <a:off x="7136704" y="2132856"/>
            <a:ext cx="900100" cy="307777"/>
          </a:xfrm>
          <a:prstGeom prst="rect">
            <a:avLst/>
          </a:prstGeom>
          <a:noFill/>
        </p:spPr>
        <p:txBody>
          <a:bodyPr wrap="square" rtlCol="0">
            <a:spAutoFit/>
          </a:bodyPr>
          <a:lstStyle/>
          <a:p>
            <a:r>
              <a:rPr lang="ja-JP" altLang="en-US" sz="1400" dirty="0"/>
              <a:t>喫水線</a:t>
            </a:r>
            <a:endParaRPr kumimoji="1" lang="ja-JP" altLang="en-US" sz="1400" dirty="0"/>
          </a:p>
        </p:txBody>
      </p:sp>
      <p:cxnSp>
        <p:nvCxnSpPr>
          <p:cNvPr id="23" name="直線コネクタ 22"/>
          <p:cNvCxnSpPr/>
          <p:nvPr/>
        </p:nvCxnSpPr>
        <p:spPr>
          <a:xfrm flipV="1">
            <a:off x="5453054" y="2063087"/>
            <a:ext cx="3048028" cy="1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8405382" y="2058466"/>
            <a:ext cx="0" cy="387173"/>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rot="16200000">
            <a:off x="7778422" y="1840179"/>
            <a:ext cx="936105" cy="369332"/>
          </a:xfrm>
          <a:prstGeom prst="rect">
            <a:avLst/>
          </a:prstGeom>
          <a:noFill/>
        </p:spPr>
        <p:txBody>
          <a:bodyPr wrap="square" rtlCol="0">
            <a:spAutoFit/>
          </a:bodyPr>
          <a:lstStyle/>
          <a:p>
            <a:r>
              <a:rPr lang="en-US" altLang="ja-JP" dirty="0" smtClean="0"/>
              <a:t>1.2m</a:t>
            </a:r>
            <a:endParaRPr kumimoji="1" lang="ja-JP" altLang="en-US" dirty="0"/>
          </a:p>
        </p:txBody>
      </p:sp>
      <p:pic>
        <p:nvPicPr>
          <p:cNvPr id="57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162" y="3408397"/>
            <a:ext cx="762952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0" name="図 40959"/>
          <p:cNvPicPr>
            <a:picLocks noChangeAspect="1"/>
          </p:cNvPicPr>
          <p:nvPr/>
        </p:nvPicPr>
        <p:blipFill>
          <a:blip r:embed="rId5"/>
          <a:stretch>
            <a:fillRect/>
          </a:stretch>
        </p:blipFill>
        <p:spPr>
          <a:xfrm rot="360000">
            <a:off x="2548909" y="4083195"/>
            <a:ext cx="3606401" cy="1069484"/>
          </a:xfrm>
          <a:prstGeom prst="rect">
            <a:avLst/>
          </a:prstGeom>
        </p:spPr>
      </p:pic>
      <p:sp>
        <p:nvSpPr>
          <p:cNvPr id="4" name="テキスト ボックス 3"/>
          <p:cNvSpPr txBox="1"/>
          <p:nvPr/>
        </p:nvSpPr>
        <p:spPr>
          <a:xfrm>
            <a:off x="6754306" y="4005064"/>
            <a:ext cx="553998" cy="1152128"/>
          </a:xfrm>
          <a:prstGeom prst="rect">
            <a:avLst/>
          </a:prstGeom>
          <a:noFill/>
        </p:spPr>
        <p:txBody>
          <a:bodyPr vert="eaVert" wrap="square" rtlCol="0">
            <a:spAutoFit/>
          </a:bodyPr>
          <a:lstStyle/>
          <a:p>
            <a:r>
              <a:rPr kumimoji="1" lang="ja-JP" altLang="en-US" sz="2400" dirty="0" smtClean="0"/>
              <a:t>橋　　梁</a:t>
            </a:r>
            <a:endParaRPr kumimoji="1" lang="ja-JP" altLang="en-US" sz="2400" dirty="0"/>
          </a:p>
        </p:txBody>
      </p:sp>
      <p:sp>
        <p:nvSpPr>
          <p:cNvPr id="6" name="テキスト ボックス 5"/>
          <p:cNvSpPr txBox="1"/>
          <p:nvPr/>
        </p:nvSpPr>
        <p:spPr>
          <a:xfrm rot="16200000">
            <a:off x="343563" y="4273061"/>
            <a:ext cx="1224136" cy="400110"/>
          </a:xfrm>
          <a:prstGeom prst="rect">
            <a:avLst/>
          </a:prstGeom>
          <a:noFill/>
        </p:spPr>
        <p:txBody>
          <a:bodyPr wrap="square" rtlCol="0">
            <a:spAutoFit/>
          </a:bodyPr>
          <a:lstStyle/>
          <a:p>
            <a:r>
              <a:rPr kumimoji="1" lang="ja-JP" altLang="en-US" sz="2000" dirty="0" smtClean="0"/>
              <a:t>河川幅</a:t>
            </a:r>
            <a:endParaRPr kumimoji="1" lang="ja-JP" altLang="en-US" sz="2000" dirty="0"/>
          </a:p>
        </p:txBody>
      </p:sp>
      <p:cxnSp>
        <p:nvCxnSpPr>
          <p:cNvPr id="28" name="直線コネクタ 27"/>
          <p:cNvCxnSpPr/>
          <p:nvPr/>
        </p:nvCxnSpPr>
        <p:spPr>
          <a:xfrm flipH="1" flipV="1">
            <a:off x="1808840" y="3897638"/>
            <a:ext cx="792088" cy="10429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1770525" y="3918568"/>
            <a:ext cx="102388" cy="829104"/>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1685316" y="4750373"/>
            <a:ext cx="792088" cy="10429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rot="16560000">
            <a:off x="1039213" y="4088376"/>
            <a:ext cx="1224136" cy="369332"/>
          </a:xfrm>
          <a:prstGeom prst="rect">
            <a:avLst/>
          </a:prstGeom>
          <a:noFill/>
        </p:spPr>
        <p:txBody>
          <a:bodyPr wrap="square" rtlCol="0">
            <a:spAutoFit/>
          </a:bodyPr>
          <a:lstStyle/>
          <a:p>
            <a:pPr algn="ctr"/>
            <a:r>
              <a:rPr lang="ja-JP" altLang="en-US" dirty="0" smtClean="0"/>
              <a:t>船</a:t>
            </a:r>
            <a:r>
              <a:rPr kumimoji="1" lang="ja-JP" altLang="en-US" dirty="0" smtClean="0"/>
              <a:t>幅</a:t>
            </a:r>
            <a:r>
              <a:rPr kumimoji="1" lang="en-US" altLang="ja-JP" dirty="0" smtClean="0"/>
              <a:t>B</a:t>
            </a:r>
            <a:endParaRPr kumimoji="1" lang="ja-JP" altLang="en-US" dirty="0"/>
          </a:p>
        </p:txBody>
      </p:sp>
      <p:cxnSp>
        <p:nvCxnSpPr>
          <p:cNvPr id="24" name="直線矢印コネクタ 23"/>
          <p:cNvCxnSpPr/>
          <p:nvPr/>
        </p:nvCxnSpPr>
        <p:spPr>
          <a:xfrm>
            <a:off x="8410595" y="2420888"/>
            <a:ext cx="0" cy="387173"/>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rot="16200000">
            <a:off x="8167754" y="2317286"/>
            <a:ext cx="936105" cy="369332"/>
          </a:xfrm>
          <a:prstGeom prst="rect">
            <a:avLst/>
          </a:prstGeom>
          <a:noFill/>
        </p:spPr>
        <p:txBody>
          <a:bodyPr wrap="square" rtlCol="0">
            <a:spAutoFit/>
          </a:bodyPr>
          <a:lstStyle/>
          <a:p>
            <a:r>
              <a:rPr lang="en-US" altLang="ja-JP" dirty="0" smtClean="0"/>
              <a:t>1.8m</a:t>
            </a:r>
            <a:endParaRPr kumimoji="1" lang="ja-JP" altLang="en-US" dirty="0"/>
          </a:p>
        </p:txBody>
      </p:sp>
      <p:cxnSp>
        <p:nvCxnSpPr>
          <p:cNvPr id="31" name="直線コネクタ 30"/>
          <p:cNvCxnSpPr/>
          <p:nvPr/>
        </p:nvCxnSpPr>
        <p:spPr>
          <a:xfrm>
            <a:off x="6512790" y="2771055"/>
            <a:ext cx="1984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15</a:t>
            </a:r>
            <a:endParaRPr lang="ja-JP" altLang="en-US" sz="1600" dirty="0">
              <a:solidFill>
                <a:schemeClr val="tx1"/>
              </a:solidFill>
            </a:endParaRPr>
          </a:p>
        </p:txBody>
      </p:sp>
    </p:spTree>
    <p:extLst>
      <p:ext uri="{BB962C8B-B14F-4D97-AF65-F5344CB8AC3E}">
        <p14:creationId xmlns:p14="http://schemas.microsoft.com/office/powerpoint/2010/main" val="4270938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131840" y="4607620"/>
            <a:ext cx="4472034" cy="1553264"/>
          </a:xfrm>
          <a:prstGeom prst="rect">
            <a:avLst/>
          </a:prstGeom>
        </p:spPr>
      </p:pic>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5" name="正方形/長方形 4"/>
          <p:cNvSpPr/>
          <p:nvPr/>
        </p:nvSpPr>
        <p:spPr>
          <a:xfrm>
            <a:off x="323528" y="4509120"/>
            <a:ext cx="8496944" cy="18722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rgbClr val="002060"/>
                </a:solidFill>
                <a:latin typeface="+mj-ea"/>
                <a:ea typeface="+mj-ea"/>
              </a:rPr>
              <a:t>5.4</a:t>
            </a:r>
            <a:r>
              <a:rPr kumimoji="1" lang="ja-JP" altLang="en-US" dirty="0" smtClean="0">
                <a:solidFill>
                  <a:srgbClr val="002060"/>
                </a:solidFill>
                <a:latin typeface="+mj-ea"/>
                <a:ea typeface="+mj-ea"/>
              </a:rPr>
              <a:t>トン漁船相当の標準的な寸法</a:t>
            </a:r>
            <a:endParaRPr kumimoji="1" lang="en-US" altLang="ja-JP" dirty="0" smtClean="0">
              <a:solidFill>
                <a:srgbClr val="002060"/>
              </a:solidFill>
              <a:latin typeface="+mj-ea"/>
              <a:ea typeface="+mj-ea"/>
            </a:endParaRPr>
          </a:p>
          <a:p>
            <a:r>
              <a:rPr lang="ja-JP" altLang="en-US" dirty="0" smtClean="0">
                <a:solidFill>
                  <a:srgbClr val="002060"/>
                </a:solidFill>
                <a:latin typeface="+mj-ea"/>
                <a:ea typeface="+mj-ea"/>
              </a:rPr>
              <a:t>　（</a:t>
            </a:r>
            <a:r>
              <a:rPr lang="zh-TW" altLang="en-US" dirty="0" smtClean="0">
                <a:solidFill>
                  <a:srgbClr val="002060"/>
                </a:solidFill>
                <a:latin typeface="+mj-ea"/>
                <a:ea typeface="+mj-ea"/>
              </a:rPr>
              <a:t>船長 </a:t>
            </a:r>
            <a:r>
              <a:rPr lang="en-US" altLang="zh-TW" dirty="0" smtClean="0">
                <a:solidFill>
                  <a:srgbClr val="002060"/>
                </a:solidFill>
                <a:latin typeface="+mj-ea"/>
                <a:ea typeface="+mj-ea"/>
              </a:rPr>
              <a:t>L=</a:t>
            </a:r>
            <a:r>
              <a:rPr lang="en-US" altLang="ja-JP" dirty="0" smtClean="0">
                <a:solidFill>
                  <a:srgbClr val="002060"/>
                </a:solidFill>
                <a:latin typeface="+mj-ea"/>
                <a:ea typeface="+mj-ea"/>
              </a:rPr>
              <a:t>11</a:t>
            </a:r>
            <a:r>
              <a:rPr lang="en-US" altLang="zh-TW" dirty="0" smtClean="0">
                <a:solidFill>
                  <a:srgbClr val="002060"/>
                </a:solidFill>
                <a:latin typeface="+mj-ea"/>
                <a:ea typeface="+mj-ea"/>
              </a:rPr>
              <a:t>m  </a:t>
            </a:r>
            <a:r>
              <a:rPr lang="zh-TW" altLang="en-US" dirty="0" smtClean="0">
                <a:solidFill>
                  <a:srgbClr val="002060"/>
                </a:solidFill>
                <a:latin typeface="+mj-ea"/>
                <a:ea typeface="+mj-ea"/>
              </a:rPr>
              <a:t>船幅 </a:t>
            </a:r>
            <a:r>
              <a:rPr lang="en-US" altLang="zh-TW" dirty="0" smtClean="0">
                <a:solidFill>
                  <a:srgbClr val="002060"/>
                </a:solidFill>
                <a:latin typeface="+mj-ea"/>
                <a:ea typeface="+mj-ea"/>
              </a:rPr>
              <a:t>B=</a:t>
            </a:r>
            <a:r>
              <a:rPr lang="en-US" altLang="ja-JP" dirty="0" smtClean="0">
                <a:solidFill>
                  <a:srgbClr val="002060"/>
                </a:solidFill>
                <a:latin typeface="+mj-ea"/>
                <a:ea typeface="+mj-ea"/>
              </a:rPr>
              <a:t>2.8</a:t>
            </a:r>
            <a:r>
              <a:rPr lang="en-US" altLang="zh-TW" dirty="0" smtClean="0">
                <a:solidFill>
                  <a:srgbClr val="002060"/>
                </a:solidFill>
                <a:latin typeface="+mj-ea"/>
                <a:ea typeface="+mj-ea"/>
              </a:rPr>
              <a:t>m</a:t>
            </a:r>
            <a:r>
              <a:rPr lang="ja-JP" altLang="en-US" dirty="0" smtClean="0">
                <a:solidFill>
                  <a:srgbClr val="002060"/>
                </a:solidFill>
                <a:latin typeface="+mj-ea"/>
                <a:ea typeface="+mj-ea"/>
              </a:rPr>
              <a:t>）</a:t>
            </a:r>
            <a:endParaRPr lang="en-US" altLang="ja-JP" dirty="0" smtClean="0">
              <a:solidFill>
                <a:srgbClr val="002060"/>
              </a:solidFill>
              <a:latin typeface="+mj-ea"/>
              <a:ea typeface="+mj-ea"/>
            </a:endParaRPr>
          </a:p>
          <a:p>
            <a:endParaRPr lang="en-US" altLang="zh-TW" dirty="0" smtClean="0">
              <a:solidFill>
                <a:srgbClr val="002060"/>
              </a:solidFill>
            </a:endParaRPr>
          </a:p>
          <a:p>
            <a:endParaRPr lang="en-US" altLang="zh-TW" dirty="0">
              <a:solidFill>
                <a:srgbClr val="002060"/>
              </a:solidFill>
            </a:endParaRPr>
          </a:p>
          <a:p>
            <a:endParaRPr lang="en-US" altLang="zh-TW" dirty="0">
              <a:solidFill>
                <a:srgbClr val="002060"/>
              </a:solidFill>
            </a:endParaRPr>
          </a:p>
          <a:p>
            <a:endParaRPr lang="en-US" altLang="zh-TW" dirty="0">
              <a:solidFill>
                <a:srgbClr val="002060"/>
              </a:solidFill>
            </a:endParaRPr>
          </a:p>
        </p:txBody>
      </p:sp>
      <p:cxnSp>
        <p:nvCxnSpPr>
          <p:cNvPr id="11" name="直線コネクタ 10"/>
          <p:cNvCxnSpPr/>
          <p:nvPr/>
        </p:nvCxnSpPr>
        <p:spPr>
          <a:xfrm>
            <a:off x="3138139" y="5723458"/>
            <a:ext cx="54726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282155" y="5506478"/>
            <a:ext cx="0" cy="79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7526062" y="5301208"/>
            <a:ext cx="0" cy="1037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3313595" y="6269022"/>
            <a:ext cx="4212467"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427037" y="5961967"/>
            <a:ext cx="1800200" cy="369332"/>
          </a:xfrm>
          <a:prstGeom prst="rect">
            <a:avLst/>
          </a:prstGeom>
          <a:noFill/>
        </p:spPr>
        <p:txBody>
          <a:bodyPr wrap="square" rtlCol="0">
            <a:spAutoFit/>
          </a:bodyPr>
          <a:lstStyle/>
          <a:p>
            <a:r>
              <a:rPr kumimoji="1" lang="ja-JP" altLang="en-US" dirty="0" smtClean="0"/>
              <a:t>船長　</a:t>
            </a:r>
            <a:r>
              <a:rPr lang="en-US" altLang="ja-JP" dirty="0" smtClean="0"/>
              <a:t>11</a:t>
            </a:r>
            <a:r>
              <a:rPr kumimoji="1" lang="en-US" altLang="ja-JP" dirty="0" smtClean="0"/>
              <a:t>m</a:t>
            </a:r>
            <a:endParaRPr kumimoji="1" lang="ja-JP" altLang="en-US" dirty="0"/>
          </a:p>
        </p:txBody>
      </p:sp>
      <p:sp>
        <p:nvSpPr>
          <p:cNvPr id="22" name="テキスト ボックス 21"/>
          <p:cNvSpPr txBox="1"/>
          <p:nvPr/>
        </p:nvSpPr>
        <p:spPr>
          <a:xfrm>
            <a:off x="7494623" y="5483248"/>
            <a:ext cx="900100" cy="307777"/>
          </a:xfrm>
          <a:prstGeom prst="rect">
            <a:avLst/>
          </a:prstGeom>
          <a:noFill/>
        </p:spPr>
        <p:txBody>
          <a:bodyPr wrap="square" rtlCol="0">
            <a:spAutoFit/>
          </a:bodyPr>
          <a:lstStyle/>
          <a:p>
            <a:r>
              <a:rPr lang="ja-JP" altLang="en-US" sz="1400" dirty="0"/>
              <a:t>喫水線</a:t>
            </a:r>
            <a:endParaRPr kumimoji="1" lang="ja-JP" altLang="en-US" sz="1400" dirty="0"/>
          </a:p>
        </p:txBody>
      </p:sp>
      <p:cxnSp>
        <p:nvCxnSpPr>
          <p:cNvPr id="23" name="直線コネクタ 22"/>
          <p:cNvCxnSpPr/>
          <p:nvPr/>
        </p:nvCxnSpPr>
        <p:spPr>
          <a:xfrm>
            <a:off x="6450507" y="4890088"/>
            <a:ext cx="19722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8394723" y="4890088"/>
            <a:ext cx="0" cy="83337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rot="16200000">
            <a:off x="7907802" y="5067268"/>
            <a:ext cx="767111" cy="369332"/>
          </a:xfrm>
          <a:prstGeom prst="rect">
            <a:avLst/>
          </a:prstGeom>
          <a:noFill/>
        </p:spPr>
        <p:txBody>
          <a:bodyPr wrap="square" rtlCol="0">
            <a:spAutoFit/>
          </a:bodyPr>
          <a:lstStyle/>
          <a:p>
            <a:r>
              <a:rPr lang="en-US" altLang="ja-JP" dirty="0"/>
              <a:t>1.8</a:t>
            </a:r>
            <a:r>
              <a:rPr kumimoji="1" lang="en-US" altLang="ja-JP" dirty="0" smtClean="0"/>
              <a:t>m</a:t>
            </a:r>
            <a:endParaRPr kumimoji="1" lang="ja-JP" altLang="en-US" dirty="0"/>
          </a:p>
        </p:txBody>
      </p:sp>
      <p:graphicFrame>
        <p:nvGraphicFramePr>
          <p:cNvPr id="21" name="表 20"/>
          <p:cNvGraphicFramePr>
            <a:graphicFrameLocks noGrp="1"/>
          </p:cNvGraphicFramePr>
          <p:nvPr>
            <p:extLst>
              <p:ext uri="{D42A27DB-BD31-4B8C-83A1-F6EECF244321}">
                <p14:modId xmlns:p14="http://schemas.microsoft.com/office/powerpoint/2010/main" val="514362290"/>
              </p:ext>
            </p:extLst>
          </p:nvPr>
        </p:nvGraphicFramePr>
        <p:xfrm>
          <a:off x="4500066" y="1496336"/>
          <a:ext cx="3816350" cy="2573336"/>
        </p:xfrm>
        <a:graphic>
          <a:graphicData uri="http://schemas.openxmlformats.org/drawingml/2006/table">
            <a:tbl>
              <a:tblPr firstRow="1" firstCol="1" bandRow="1">
                <a:tableStyleId>{5C22544A-7EE6-4342-B048-85BDC9FD1C3A}</a:tableStyleId>
              </a:tblPr>
              <a:tblGrid>
                <a:gridCol w="2293513"/>
                <a:gridCol w="659216"/>
                <a:gridCol w="863621"/>
              </a:tblGrid>
              <a:tr h="314109">
                <a:tc>
                  <a:txBody>
                    <a:bodyPr/>
                    <a:lstStyle/>
                    <a:p>
                      <a:pPr algn="ctr">
                        <a:spcAft>
                          <a:spcPts val="0"/>
                        </a:spcAft>
                      </a:pPr>
                      <a:r>
                        <a:rPr lang="ja-JP" sz="1100" kern="100" dirty="0">
                          <a:effectLst/>
                        </a:rPr>
                        <a:t>計</a:t>
                      </a:r>
                      <a:r>
                        <a:rPr lang="ja-JP" sz="1100" kern="100" dirty="0" smtClean="0">
                          <a:effectLst/>
                        </a:rPr>
                        <a:t>算式</a:t>
                      </a:r>
                      <a:r>
                        <a:rPr lang="ja-JP" altLang="en-US" sz="1100" kern="100" dirty="0" smtClean="0">
                          <a:effectLst/>
                        </a:rPr>
                        <a:t>の参照文献</a:t>
                      </a:r>
                      <a:endParaRPr lang="ja-JP" sz="1100" kern="100" dirty="0">
                        <a:effectLst/>
                        <a:latin typeface="ＭＳ 明朝"/>
                        <a:cs typeface="Times New Roman"/>
                      </a:endParaRPr>
                    </a:p>
                  </a:txBody>
                  <a:tcPr marL="62864" marR="62864" marT="0" marB="0" anchor="ctr"/>
                </a:tc>
                <a:tc>
                  <a:txBody>
                    <a:bodyPr/>
                    <a:lstStyle/>
                    <a:p>
                      <a:pPr algn="ctr">
                        <a:spcAft>
                          <a:spcPts val="0"/>
                        </a:spcAft>
                      </a:pPr>
                      <a:r>
                        <a:rPr lang="en-US" sz="1100" kern="100" dirty="0" smtClean="0">
                          <a:effectLst/>
                        </a:rPr>
                        <a:t>p(</a:t>
                      </a:r>
                      <a:r>
                        <a:rPr lang="en-US" altLang="ja-JP" sz="1100" kern="100" dirty="0" err="1" smtClean="0">
                          <a:effectLst/>
                        </a:rPr>
                        <a:t>k</a:t>
                      </a:r>
                      <a:r>
                        <a:rPr lang="en-US" sz="1100" kern="100" dirty="0" err="1" smtClean="0">
                          <a:effectLst/>
                        </a:rPr>
                        <a:t>N</a:t>
                      </a:r>
                      <a:r>
                        <a:rPr lang="en-US" sz="1100" kern="100" dirty="0" smtClean="0">
                          <a:effectLst/>
                        </a:rPr>
                        <a:t>/m</a:t>
                      </a:r>
                      <a:r>
                        <a:rPr lang="en-US" sz="1100" kern="100" dirty="0">
                          <a:effectLst/>
                        </a:rPr>
                        <a:t>)</a:t>
                      </a:r>
                      <a:endParaRPr lang="ja-JP" sz="1100" kern="100" dirty="0">
                        <a:effectLst/>
                        <a:latin typeface="ＭＳ 明朝"/>
                        <a:cs typeface="Times New Roman"/>
                      </a:endParaRPr>
                    </a:p>
                  </a:txBody>
                  <a:tcPr marL="62864" marR="62864" marT="0" marB="0" anchor="ctr"/>
                </a:tc>
                <a:tc>
                  <a:txBody>
                    <a:bodyPr/>
                    <a:lstStyle/>
                    <a:p>
                      <a:pPr algn="ctr">
                        <a:spcAft>
                          <a:spcPts val="0"/>
                        </a:spcAft>
                      </a:pPr>
                      <a:r>
                        <a:rPr lang="ja-JP" sz="1100" kern="0" dirty="0">
                          <a:effectLst/>
                        </a:rPr>
                        <a:t>対象物</a:t>
                      </a:r>
                      <a:endParaRPr lang="ja-JP" sz="1100" kern="100" dirty="0">
                        <a:effectLst/>
                        <a:latin typeface="ＭＳ 明朝"/>
                        <a:cs typeface="Times New Roman"/>
                      </a:endParaRPr>
                    </a:p>
                  </a:txBody>
                  <a:tcPr marL="62864" marR="62864" marT="0" marB="0" anchor="ctr"/>
                </a:tc>
              </a:tr>
              <a:tr h="205384">
                <a:tc>
                  <a:txBody>
                    <a:bodyPr/>
                    <a:lstStyle/>
                    <a:p>
                      <a:pPr algn="just">
                        <a:spcAft>
                          <a:spcPts val="0"/>
                        </a:spcAft>
                      </a:pPr>
                      <a:r>
                        <a:rPr lang="ja-JP" altLang="en-US" sz="1100" kern="100" dirty="0" smtClean="0">
                          <a:effectLst/>
                        </a:rPr>
                        <a:t>①</a:t>
                      </a:r>
                      <a:r>
                        <a:rPr lang="ja-JP" altLang="ja-JP" sz="1100" kern="100" dirty="0" smtClean="0">
                          <a:effectLst/>
                        </a:rPr>
                        <a:t>松富</a:t>
                      </a:r>
                      <a:r>
                        <a:rPr lang="en-US" sz="1100" kern="100" dirty="0" smtClean="0">
                          <a:effectLst/>
                        </a:rPr>
                        <a:t>(</a:t>
                      </a:r>
                      <a:r>
                        <a:rPr lang="en-US" sz="1100" kern="100" dirty="0">
                          <a:effectLst/>
                        </a:rPr>
                        <a:t>1999)</a:t>
                      </a:r>
                      <a:endParaRPr lang="ja-JP" sz="1100" kern="100" dirty="0">
                        <a:effectLst/>
                        <a:latin typeface="ＭＳ 明朝"/>
                        <a:cs typeface="Times New Roman"/>
                      </a:endParaRPr>
                    </a:p>
                  </a:txBody>
                  <a:tcPr marL="62864" marR="62864" marT="0" marB="0" anchor="ctr"/>
                </a:tc>
                <a:tc>
                  <a:txBody>
                    <a:bodyPr/>
                    <a:lstStyle/>
                    <a:p>
                      <a:pPr algn="r">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11.0</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4" marR="62864"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流木</a:t>
                      </a:r>
                    </a:p>
                  </a:txBody>
                  <a:tcPr marL="62864" marR="62864" marT="0" marB="0" anchor="ctr"/>
                </a:tc>
              </a:tr>
              <a:tr h="205384">
                <a:tc>
                  <a:txBody>
                    <a:bodyPr/>
                    <a:lstStyle/>
                    <a:p>
                      <a:pPr algn="just">
                        <a:spcAft>
                          <a:spcPts val="0"/>
                        </a:spcAft>
                      </a:pPr>
                      <a:r>
                        <a:rPr lang="ja-JP" altLang="en-US" sz="1100" kern="100" dirty="0" smtClean="0">
                          <a:effectLst/>
                        </a:rPr>
                        <a:t>②</a:t>
                      </a:r>
                      <a:r>
                        <a:rPr lang="ja-JP" sz="1100" kern="100" dirty="0" smtClean="0">
                          <a:effectLst/>
                        </a:rPr>
                        <a:t>池野</a:t>
                      </a:r>
                      <a:r>
                        <a:rPr lang="ja-JP" sz="1100" kern="100" dirty="0">
                          <a:effectLst/>
                        </a:rPr>
                        <a:t>ら</a:t>
                      </a:r>
                      <a:r>
                        <a:rPr lang="en-US" sz="1100" kern="100" dirty="0">
                          <a:effectLst/>
                        </a:rPr>
                        <a:t>(2003)</a:t>
                      </a:r>
                      <a:endParaRPr lang="ja-JP" sz="1100" kern="100" dirty="0">
                        <a:effectLst/>
                        <a:latin typeface="ＭＳ 明朝"/>
                        <a:cs typeface="Times New Roman"/>
                      </a:endParaRPr>
                    </a:p>
                  </a:txBody>
                  <a:tcPr marL="62864" marR="62864" marT="0" marB="0" anchor="ctr"/>
                </a:tc>
                <a:tc>
                  <a:txBody>
                    <a:bodyPr/>
                    <a:lstStyle/>
                    <a:p>
                      <a:pPr algn="r">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1.0</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4" marR="62864"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流木</a:t>
                      </a:r>
                    </a:p>
                  </a:txBody>
                  <a:tcPr marL="62864" marR="62864" marT="0" marB="0" anchor="ctr"/>
                </a:tc>
              </a:tr>
              <a:tr h="205384">
                <a:tc>
                  <a:txBody>
                    <a:bodyPr/>
                    <a:lstStyle/>
                    <a:p>
                      <a:pPr algn="just">
                        <a:spcAft>
                          <a:spcPts val="0"/>
                        </a:spcAft>
                      </a:pPr>
                      <a:r>
                        <a:rPr lang="ja-JP" altLang="en-US" sz="1100" kern="100" dirty="0" smtClean="0">
                          <a:effectLst/>
                        </a:rPr>
                        <a:t>③</a:t>
                      </a:r>
                      <a:r>
                        <a:rPr lang="ja-JP" sz="1100" kern="100" dirty="0" smtClean="0">
                          <a:effectLst/>
                        </a:rPr>
                        <a:t>有川ら</a:t>
                      </a:r>
                      <a:r>
                        <a:rPr lang="en-US" sz="1100" kern="100" dirty="0" smtClean="0">
                          <a:effectLst/>
                        </a:rPr>
                        <a:t>(2010</a:t>
                      </a:r>
                      <a:r>
                        <a:rPr lang="en-US" sz="1100" kern="100" dirty="0">
                          <a:effectLst/>
                        </a:rPr>
                        <a:t>)</a:t>
                      </a:r>
                      <a:endParaRPr lang="ja-JP" sz="1100" kern="100" dirty="0">
                        <a:effectLst/>
                        <a:latin typeface="ＭＳ 明朝"/>
                        <a:cs typeface="Times New Roman"/>
                      </a:endParaRPr>
                    </a:p>
                  </a:txBody>
                  <a:tcPr marL="62864" marR="62864" marT="0" marB="0" anchor="ctr"/>
                </a:tc>
                <a:tc>
                  <a:txBody>
                    <a:bodyPr/>
                    <a:lstStyle/>
                    <a:p>
                      <a:pPr algn="r">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13.0</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4" marR="62864"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流木</a:t>
                      </a:r>
                    </a:p>
                  </a:txBody>
                  <a:tcPr marL="62864" marR="62864" marT="0" marB="0" anchor="ctr"/>
                </a:tc>
              </a:tr>
              <a:tr h="205384">
                <a:tc>
                  <a:txBody>
                    <a:bodyPr/>
                    <a:lstStyle/>
                    <a:p>
                      <a:pPr algn="just">
                        <a:spcAft>
                          <a:spcPts val="0"/>
                        </a:spcAft>
                      </a:pPr>
                      <a:r>
                        <a:rPr lang="ja-JP" altLang="en-US" sz="1100" kern="100" dirty="0" smtClean="0">
                          <a:effectLst/>
                          <a:latin typeface="ＭＳ 明朝"/>
                          <a:cs typeface="Times New Roman"/>
                        </a:rPr>
                        <a:t>④</a:t>
                      </a:r>
                      <a:r>
                        <a:rPr lang="ja-JP" altLang="en-US" sz="1100" kern="100" dirty="0" smtClean="0">
                          <a:effectLst/>
                          <a:latin typeface="+mn-lt"/>
                          <a:cs typeface="Times New Roman"/>
                        </a:rPr>
                        <a:t>ＦＥＭＡ</a:t>
                      </a:r>
                      <a:r>
                        <a:rPr lang="en-US" altLang="ja-JP" sz="1100" kern="100" dirty="0" smtClean="0">
                          <a:effectLst/>
                          <a:latin typeface="+mn-lt"/>
                          <a:cs typeface="Times New Roman"/>
                        </a:rPr>
                        <a:t>(2008)</a:t>
                      </a:r>
                      <a:endParaRPr lang="ja-JP" sz="1100" kern="100" dirty="0">
                        <a:effectLst/>
                        <a:latin typeface="+mn-lt"/>
                        <a:cs typeface="Times New Roman"/>
                      </a:endParaRPr>
                    </a:p>
                  </a:txBody>
                  <a:tcPr marL="62864" marR="62864" marT="0" marB="0" anchor="ctr"/>
                </a:tc>
                <a:tc>
                  <a:txBody>
                    <a:bodyPr/>
                    <a:lstStyle/>
                    <a:p>
                      <a:pPr algn="r">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7.9</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4" marR="62864"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流木</a:t>
                      </a:r>
                    </a:p>
                  </a:txBody>
                  <a:tcPr marL="62864" marR="62864" marT="0" marB="0" anchor="ctr"/>
                </a:tc>
              </a:tr>
              <a:tr h="410769">
                <a:tc>
                  <a:txBody>
                    <a:bodyPr/>
                    <a:lstStyle/>
                    <a:p>
                      <a:pPr algn="just">
                        <a:spcAft>
                          <a:spcPts val="0"/>
                        </a:spcAft>
                      </a:pPr>
                      <a:r>
                        <a:rPr lang="ja-JP" altLang="en-US" sz="1100" kern="100" dirty="0" smtClean="0">
                          <a:effectLst/>
                        </a:rPr>
                        <a:t>⑤</a:t>
                      </a:r>
                      <a:r>
                        <a:rPr lang="ja-JP" sz="1100" kern="100" dirty="0" smtClean="0">
                          <a:effectLst/>
                        </a:rPr>
                        <a:t>道路橋示方書</a:t>
                      </a:r>
                      <a:r>
                        <a:rPr lang="ja-JP" sz="1100" kern="100" dirty="0">
                          <a:effectLst/>
                        </a:rPr>
                        <a:t>・</a:t>
                      </a:r>
                      <a:r>
                        <a:rPr lang="ja-JP" sz="1100" kern="100" dirty="0" smtClean="0">
                          <a:effectLst/>
                        </a:rPr>
                        <a:t>同解説Ⅰ共通編</a:t>
                      </a:r>
                      <a:r>
                        <a:rPr lang="ja-JP" altLang="en-US" sz="1100" kern="100" dirty="0" smtClean="0">
                          <a:effectLst/>
                        </a:rPr>
                        <a:t>　　</a:t>
                      </a:r>
                      <a:endParaRPr lang="en-US" altLang="ja-JP" sz="1100" kern="100" dirty="0" smtClean="0">
                        <a:effectLst/>
                      </a:endParaRPr>
                    </a:p>
                    <a:p>
                      <a:pPr algn="just">
                        <a:spcAft>
                          <a:spcPts val="0"/>
                        </a:spcAft>
                      </a:pPr>
                      <a:r>
                        <a:rPr lang="ja-JP" altLang="en-US" sz="1100" kern="100" dirty="0" smtClean="0">
                          <a:effectLst/>
                        </a:rPr>
                        <a:t>　</a:t>
                      </a:r>
                      <a:r>
                        <a:rPr lang="en-US" sz="1100" kern="100" dirty="0" smtClean="0">
                          <a:effectLst/>
                        </a:rPr>
                        <a:t>(</a:t>
                      </a:r>
                      <a:r>
                        <a:rPr lang="en-US" sz="1100" kern="100" dirty="0">
                          <a:effectLst/>
                        </a:rPr>
                        <a:t>H24)</a:t>
                      </a:r>
                      <a:endParaRPr lang="ja-JP" sz="1100" kern="100" dirty="0">
                        <a:effectLst/>
                        <a:latin typeface="ＭＳ 明朝"/>
                        <a:cs typeface="Times New Roman"/>
                      </a:endParaRPr>
                    </a:p>
                  </a:txBody>
                  <a:tcPr marL="62864" marR="62864" marT="0" marB="0" anchor="ctr"/>
                </a:tc>
                <a:tc>
                  <a:txBody>
                    <a:bodyPr/>
                    <a:lstStyle/>
                    <a:p>
                      <a:pPr algn="r">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0.1</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4" marR="62864"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流木</a:t>
                      </a:r>
                    </a:p>
                  </a:txBody>
                  <a:tcPr marL="62864" marR="62864" marT="0" marB="0" anchor="ctr"/>
                </a:tc>
              </a:tr>
              <a:tr h="410769">
                <a:tc>
                  <a:txBody>
                    <a:bodyPr/>
                    <a:lstStyle/>
                    <a:p>
                      <a:pPr algn="just">
                        <a:spcAft>
                          <a:spcPts val="0"/>
                        </a:spcAft>
                      </a:pPr>
                      <a:r>
                        <a:rPr lang="ja-JP" altLang="en-US" sz="1100" kern="100" dirty="0" smtClean="0">
                          <a:effectLst/>
                        </a:rPr>
                        <a:t>⑥</a:t>
                      </a:r>
                      <a:r>
                        <a:rPr lang="ja-JP" sz="1100" kern="100" dirty="0" smtClean="0">
                          <a:effectLst/>
                        </a:rPr>
                        <a:t>津波</a:t>
                      </a:r>
                      <a:r>
                        <a:rPr lang="ja-JP" sz="1100" kern="100" dirty="0">
                          <a:effectLst/>
                        </a:rPr>
                        <a:t>漂流物対策施設設計</a:t>
                      </a:r>
                    </a:p>
                    <a:p>
                      <a:pPr algn="just">
                        <a:spcAft>
                          <a:spcPts val="0"/>
                        </a:spcAft>
                      </a:pPr>
                      <a:r>
                        <a:rPr lang="ja-JP" sz="1100" kern="100" dirty="0">
                          <a:effectLst/>
                        </a:rPr>
                        <a:t>ガイドライン</a:t>
                      </a:r>
                      <a:r>
                        <a:rPr lang="en-US" sz="1100" kern="100" dirty="0">
                          <a:effectLst/>
                        </a:rPr>
                        <a:t>(</a:t>
                      </a:r>
                      <a:r>
                        <a:rPr lang="ja-JP" sz="1100" kern="100" dirty="0">
                          <a:effectLst/>
                        </a:rPr>
                        <a:t>案</a:t>
                      </a:r>
                      <a:r>
                        <a:rPr lang="en-US" sz="1100" kern="100" dirty="0">
                          <a:effectLst/>
                        </a:rPr>
                        <a:t>)(H21)</a:t>
                      </a:r>
                      <a:endParaRPr lang="ja-JP" sz="1100" kern="100" dirty="0">
                        <a:effectLst/>
                        <a:latin typeface="ＭＳ 明朝"/>
                        <a:cs typeface="Times New Roman"/>
                      </a:endParaRPr>
                    </a:p>
                  </a:txBody>
                  <a:tcPr marL="62864" marR="62864" marT="0" marB="0" anchor="ctr"/>
                </a:tc>
                <a:tc>
                  <a:txBody>
                    <a:bodyPr/>
                    <a:lstStyle/>
                    <a:p>
                      <a:pPr algn="r">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6.0</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4" marR="62864"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流木</a:t>
                      </a:r>
                    </a:p>
                  </a:txBody>
                  <a:tcPr marL="62864" marR="62864" marT="0" marB="0" anchor="ctr"/>
                </a:tc>
              </a:tr>
              <a:tr h="410769">
                <a:tc>
                  <a:txBody>
                    <a:bodyPr/>
                    <a:lstStyle/>
                    <a:p>
                      <a:pPr algn="just">
                        <a:spcAft>
                          <a:spcPts val="0"/>
                        </a:spcAft>
                      </a:pPr>
                      <a:r>
                        <a:rPr lang="ja-JP" altLang="en-US" sz="1100" kern="100" dirty="0" smtClean="0">
                          <a:effectLst/>
                        </a:rPr>
                        <a:t>⑥</a:t>
                      </a:r>
                      <a:r>
                        <a:rPr lang="ja-JP" sz="1100" kern="100" dirty="0" smtClean="0">
                          <a:effectLst/>
                        </a:rPr>
                        <a:t>津波</a:t>
                      </a:r>
                      <a:r>
                        <a:rPr lang="ja-JP" sz="1100" kern="100" dirty="0">
                          <a:effectLst/>
                        </a:rPr>
                        <a:t>漂流物対策施設設計</a:t>
                      </a:r>
                    </a:p>
                    <a:p>
                      <a:pPr algn="just">
                        <a:spcAft>
                          <a:spcPts val="0"/>
                        </a:spcAft>
                      </a:pPr>
                      <a:r>
                        <a:rPr lang="ja-JP" altLang="en-US" sz="1100" kern="100" dirty="0" smtClean="0">
                          <a:effectLst/>
                        </a:rPr>
                        <a:t>　</a:t>
                      </a:r>
                      <a:r>
                        <a:rPr lang="ja-JP" sz="1100" kern="100" dirty="0" smtClean="0">
                          <a:effectLst/>
                        </a:rPr>
                        <a:t>ガイドライン</a:t>
                      </a:r>
                      <a:r>
                        <a:rPr lang="en-US" sz="1100" kern="100" dirty="0">
                          <a:effectLst/>
                        </a:rPr>
                        <a:t>(</a:t>
                      </a:r>
                      <a:r>
                        <a:rPr lang="ja-JP" sz="1100" kern="100" dirty="0">
                          <a:effectLst/>
                        </a:rPr>
                        <a:t>案</a:t>
                      </a:r>
                      <a:r>
                        <a:rPr lang="en-US" sz="1100" kern="100" dirty="0">
                          <a:effectLst/>
                        </a:rPr>
                        <a:t>)(H21)</a:t>
                      </a:r>
                      <a:endParaRPr lang="ja-JP" sz="1100" kern="100" dirty="0">
                        <a:effectLst/>
                        <a:latin typeface="ＭＳ 明朝"/>
                        <a:cs typeface="Times New Roman"/>
                      </a:endParaRPr>
                    </a:p>
                  </a:txBody>
                  <a:tcPr marL="62864" marR="62864" marT="0" marB="0" anchor="ctr"/>
                </a:tc>
                <a:tc>
                  <a:txBody>
                    <a:bodyPr/>
                    <a:lstStyle/>
                    <a:p>
                      <a:pPr algn="r">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16.0</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4" marR="62864"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漁船（</a:t>
                      </a: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5.4t)</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4" marR="62864" marT="0" marB="0" anchor="ctr"/>
                </a:tc>
              </a:tr>
              <a:tr h="205384">
                <a:tc>
                  <a:txBody>
                    <a:bodyPr/>
                    <a:lstStyle/>
                    <a:p>
                      <a:pPr algn="just">
                        <a:spcAft>
                          <a:spcPts val="0"/>
                        </a:spcAft>
                      </a:pPr>
                      <a:r>
                        <a:rPr lang="ja-JP" altLang="en-US" sz="1100" kern="100" dirty="0" smtClean="0">
                          <a:effectLst/>
                        </a:rPr>
                        <a:t>⑦</a:t>
                      </a:r>
                      <a:r>
                        <a:rPr lang="ja-JP" sz="1100" kern="100" dirty="0" smtClean="0">
                          <a:effectLst/>
                        </a:rPr>
                        <a:t>港湾</a:t>
                      </a:r>
                      <a:r>
                        <a:rPr lang="ja-JP" sz="1100" kern="100" dirty="0">
                          <a:effectLst/>
                        </a:rPr>
                        <a:t>構造物設計基準・岩手県基準</a:t>
                      </a:r>
                      <a:endParaRPr lang="ja-JP" sz="1100" kern="100" dirty="0">
                        <a:effectLst/>
                        <a:latin typeface="ＭＳ 明朝"/>
                        <a:cs typeface="Times New Roman"/>
                      </a:endParaRPr>
                    </a:p>
                  </a:txBody>
                  <a:tcPr marL="62864" marR="62864" marT="0" marB="0" anchor="ctr"/>
                </a:tc>
                <a:tc>
                  <a:txBody>
                    <a:bodyPr/>
                    <a:lstStyle/>
                    <a:p>
                      <a:pPr algn="r">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20.0</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4" marR="62864"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流木</a:t>
                      </a:r>
                    </a:p>
                  </a:txBody>
                  <a:tcPr marL="62864" marR="62864" marT="0" marB="0" anchor="ctr"/>
                </a:tc>
              </a:tr>
            </a:tbl>
          </a:graphicData>
        </a:graphic>
      </p:graphicFrame>
      <p:sp>
        <p:nvSpPr>
          <p:cNvPr id="24" name="正方形/長方形 23"/>
          <p:cNvSpPr/>
          <p:nvPr/>
        </p:nvSpPr>
        <p:spPr>
          <a:xfrm>
            <a:off x="6774778" y="1518560"/>
            <a:ext cx="647700" cy="2551112"/>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nvGrpSpPr>
          <p:cNvPr id="8" name="グループ化 7"/>
          <p:cNvGrpSpPr/>
          <p:nvPr/>
        </p:nvGrpSpPr>
        <p:grpSpPr>
          <a:xfrm>
            <a:off x="4054064" y="806970"/>
            <a:ext cx="4896544" cy="3393529"/>
            <a:chOff x="35496" y="692695"/>
            <a:chExt cx="4896544" cy="3393529"/>
          </a:xfrm>
        </p:grpSpPr>
        <p:sp>
          <p:nvSpPr>
            <p:cNvPr id="29" name="正方形/長方形 28"/>
            <p:cNvSpPr/>
            <p:nvPr/>
          </p:nvSpPr>
          <p:spPr>
            <a:xfrm>
              <a:off x="35496" y="692695"/>
              <a:ext cx="4896544" cy="33935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smtClean="0">
                <a:solidFill>
                  <a:srgbClr val="002060"/>
                </a:solidFill>
              </a:endParaRPr>
            </a:p>
          </p:txBody>
        </p:sp>
        <p:sp>
          <p:nvSpPr>
            <p:cNvPr id="28" name="正方形/長方形 27"/>
            <p:cNvSpPr/>
            <p:nvPr/>
          </p:nvSpPr>
          <p:spPr>
            <a:xfrm>
              <a:off x="170281" y="806970"/>
              <a:ext cx="4524661" cy="41649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normAutofit/>
            </a:bodyPr>
            <a:lstStyle/>
            <a:p>
              <a:pPr fontAlgn="auto">
                <a:spcBef>
                  <a:spcPts val="0"/>
                </a:spcBef>
                <a:spcAft>
                  <a:spcPts val="0"/>
                </a:spcAft>
                <a:defRPr/>
              </a:pPr>
              <a:r>
                <a:rPr lang="ja-JP" altLang="en-US" sz="1600" b="1" dirty="0">
                  <a:solidFill>
                    <a:schemeClr val="bg1"/>
                  </a:solidFill>
                </a:rPr>
                <a:t>　２－２　海岸構造物（防潮堤）の詳細点検結果</a:t>
              </a:r>
              <a:endParaRPr lang="en-US" altLang="ja-JP" sz="1600" b="1" dirty="0">
                <a:solidFill>
                  <a:schemeClr val="bg1"/>
                </a:solidFill>
              </a:endParaRPr>
            </a:p>
          </p:txBody>
        </p:sp>
      </p:grpSp>
      <p:sp>
        <p:nvSpPr>
          <p:cNvPr id="30" name="Rectangle 10"/>
          <p:cNvSpPr txBox="1">
            <a:spLocks/>
          </p:cNvSpPr>
          <p:nvPr/>
        </p:nvSpPr>
        <p:spPr bwMode="auto">
          <a:xfrm>
            <a:off x="74912" y="579438"/>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■対象漂流物②</a:t>
            </a:r>
          </a:p>
        </p:txBody>
      </p:sp>
      <p:sp>
        <p:nvSpPr>
          <p:cNvPr id="31" name="Rectangle 10"/>
          <p:cNvSpPr txBox="1">
            <a:spLocks/>
          </p:cNvSpPr>
          <p:nvPr/>
        </p:nvSpPr>
        <p:spPr bwMode="auto">
          <a:xfrm>
            <a:off x="376784" y="1265732"/>
            <a:ext cx="3547144" cy="2595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・河川幅</a:t>
            </a:r>
            <a:r>
              <a:rPr lang="en-US" altLang="ja-JP" sz="2800" dirty="0" smtClean="0"/>
              <a:t>10m</a:t>
            </a:r>
            <a:r>
              <a:rPr lang="ja-JP" altLang="en-US" sz="2800" dirty="0" smtClean="0"/>
              <a:t>未満の</a:t>
            </a:r>
            <a:endParaRPr lang="en-US" altLang="ja-JP" sz="2800" dirty="0" smtClean="0"/>
          </a:p>
          <a:p>
            <a:pPr algn="l" eaLnBrk="1" hangingPunct="1"/>
            <a:r>
              <a:rPr lang="ja-JP" altLang="en-US" sz="2800" dirty="0" smtClean="0"/>
              <a:t>  対象漂流物は、</a:t>
            </a:r>
            <a:endParaRPr lang="en-US" altLang="ja-JP" sz="2800" dirty="0" smtClean="0"/>
          </a:p>
          <a:p>
            <a:pPr algn="l" eaLnBrk="1" hangingPunct="1"/>
            <a:r>
              <a:rPr lang="ja-JP" altLang="en-US" sz="2800" dirty="0"/>
              <a:t> </a:t>
            </a:r>
            <a:r>
              <a:rPr lang="ja-JP" altLang="en-US" sz="2800" dirty="0" smtClean="0"/>
              <a:t>「</a:t>
            </a:r>
            <a:r>
              <a:rPr lang="en-US" altLang="ja-JP" sz="2800" b="1" u="sng" dirty="0">
                <a:solidFill>
                  <a:srgbClr val="002060"/>
                </a:solidFill>
              </a:rPr>
              <a:t>5.4</a:t>
            </a:r>
            <a:r>
              <a:rPr lang="ja-JP" altLang="en-US" sz="2800" b="1" u="sng" dirty="0" smtClean="0">
                <a:solidFill>
                  <a:srgbClr val="002060"/>
                </a:solidFill>
              </a:rPr>
              <a:t>ﾄﾝ漁船</a:t>
            </a:r>
            <a:r>
              <a:rPr lang="ja-JP" altLang="en-US" sz="2800" dirty="0" smtClean="0"/>
              <a:t>」相当の</a:t>
            </a:r>
            <a:endParaRPr lang="en-US" altLang="ja-JP" sz="2800" dirty="0" smtClean="0"/>
          </a:p>
          <a:p>
            <a:pPr algn="l" eaLnBrk="1" hangingPunct="1"/>
            <a:r>
              <a:rPr lang="ja-JP" altLang="en-US" sz="2800" dirty="0" smtClean="0"/>
              <a:t>  船舶とする。</a:t>
            </a:r>
            <a:endParaRPr lang="en-US" altLang="ja-JP" sz="2800" dirty="0" smtClean="0"/>
          </a:p>
          <a:p>
            <a:pPr algn="l" eaLnBrk="1" hangingPunct="1"/>
            <a:endParaRPr lang="ja-JP" altLang="en-US" sz="2400" dirty="0" smtClean="0"/>
          </a:p>
        </p:txBody>
      </p:sp>
      <p:sp>
        <p:nvSpPr>
          <p:cNvPr id="32" name="テキスト ボックス 31"/>
          <p:cNvSpPr txBox="1"/>
          <p:nvPr/>
        </p:nvSpPr>
        <p:spPr>
          <a:xfrm>
            <a:off x="356568" y="3344640"/>
            <a:ext cx="4464496" cy="338554"/>
          </a:xfrm>
          <a:prstGeom prst="rect">
            <a:avLst/>
          </a:prstGeom>
          <a:noFill/>
        </p:spPr>
        <p:txBody>
          <a:bodyPr wrap="square" rtlCol="0">
            <a:spAutoFit/>
          </a:bodyPr>
          <a:lstStyle/>
          <a:p>
            <a:r>
              <a:rPr kumimoji="1" lang="en-US" altLang="ja-JP" sz="1600" dirty="0" smtClean="0"/>
              <a:t>【H25.12.25</a:t>
            </a:r>
            <a:r>
              <a:rPr kumimoji="1" lang="ja-JP" altLang="en-US" sz="1600" dirty="0" smtClean="0"/>
              <a:t>　第６回　検討部会資料より</a:t>
            </a:r>
            <a:r>
              <a:rPr kumimoji="1" lang="en-US" altLang="ja-JP" sz="1600" dirty="0" smtClean="0"/>
              <a:t>】</a:t>
            </a:r>
            <a:endParaRPr kumimoji="1" lang="ja-JP" altLang="en-US" sz="1600" dirty="0"/>
          </a:p>
        </p:txBody>
      </p:sp>
      <p:cxnSp>
        <p:nvCxnSpPr>
          <p:cNvPr id="26" name="直線コネクタ 25"/>
          <p:cNvCxnSpPr/>
          <p:nvPr/>
        </p:nvCxnSpPr>
        <p:spPr>
          <a:xfrm>
            <a:off x="7098579" y="6093296"/>
            <a:ext cx="14386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8394723" y="5706123"/>
            <a:ext cx="0" cy="387173"/>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rot="16200000">
            <a:off x="8202414" y="5737454"/>
            <a:ext cx="767111" cy="369332"/>
          </a:xfrm>
          <a:prstGeom prst="rect">
            <a:avLst/>
          </a:prstGeom>
          <a:noFill/>
        </p:spPr>
        <p:txBody>
          <a:bodyPr wrap="square" rtlCol="0">
            <a:spAutoFit/>
          </a:bodyPr>
          <a:lstStyle/>
          <a:p>
            <a:r>
              <a:rPr lang="en-US" altLang="ja-JP" dirty="0"/>
              <a:t>0</a:t>
            </a:r>
            <a:r>
              <a:rPr lang="en-US" altLang="ja-JP" dirty="0" smtClean="0"/>
              <a:t>.8</a:t>
            </a:r>
            <a:r>
              <a:rPr kumimoji="1" lang="en-US" altLang="ja-JP" dirty="0" smtClean="0"/>
              <a:t>m</a:t>
            </a:r>
            <a:endParaRPr kumimoji="1" lang="ja-JP" altLang="en-US" dirty="0"/>
          </a:p>
        </p:txBody>
      </p:sp>
      <p:sp>
        <p:nvSpPr>
          <p:cNvPr id="35"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16</a:t>
            </a:r>
            <a:endParaRPr lang="ja-JP" altLang="en-US" sz="1600" dirty="0">
              <a:solidFill>
                <a:schemeClr val="tx1"/>
              </a:solidFill>
            </a:endParaRPr>
          </a:p>
        </p:txBody>
      </p:sp>
    </p:spTree>
    <p:extLst>
      <p:ext uri="{BB962C8B-B14F-4D97-AF65-F5344CB8AC3E}">
        <p14:creationId xmlns:p14="http://schemas.microsoft.com/office/powerpoint/2010/main" val="1059963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22"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619" y="4801517"/>
            <a:ext cx="1570184" cy="51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104"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310500"/>
            <a:ext cx="4176464" cy="138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985535489"/>
              </p:ext>
            </p:extLst>
          </p:nvPr>
        </p:nvGraphicFramePr>
        <p:xfrm>
          <a:off x="158750" y="1412875"/>
          <a:ext cx="8826500" cy="1370013"/>
        </p:xfrm>
        <a:graphic>
          <a:graphicData uri="http://schemas.openxmlformats.org/presentationml/2006/ole">
            <mc:AlternateContent xmlns:mc="http://schemas.openxmlformats.org/markup-compatibility/2006">
              <mc:Choice xmlns:v="urn:schemas-microsoft-com:vml" Requires="v">
                <p:oleObj spid="_x0000_s59399" name="ワークシート" r:id="rId7" imgW="8734504" imgH="1390698" progId="Excel.Sheet.12">
                  <p:embed/>
                </p:oleObj>
              </mc:Choice>
              <mc:Fallback>
                <p:oleObj name="ワークシート" r:id="rId7" imgW="8734504" imgH="1390698" progId="Excel.Sheet.12">
                  <p:embed/>
                  <p:pic>
                    <p:nvPicPr>
                      <p:cNvPr id="0" name=""/>
                      <p:cNvPicPr/>
                      <p:nvPr/>
                    </p:nvPicPr>
                    <p:blipFill>
                      <a:blip r:embed="rId8"/>
                      <a:stretch>
                        <a:fillRect/>
                      </a:stretch>
                    </p:blipFill>
                    <p:spPr>
                      <a:xfrm>
                        <a:off x="158750" y="1412875"/>
                        <a:ext cx="8826500" cy="1370013"/>
                      </a:xfrm>
                      <a:prstGeom prst="rect">
                        <a:avLst/>
                      </a:prstGeom>
                    </p:spPr>
                  </p:pic>
                </p:oleObj>
              </mc:Fallback>
            </mc:AlternateContent>
          </a:graphicData>
        </a:graphic>
      </p:graphicFrame>
      <p:sp>
        <p:nvSpPr>
          <p:cNvPr id="6" name="Rectangle 10"/>
          <p:cNvSpPr txBox="1">
            <a:spLocks/>
          </p:cNvSpPr>
          <p:nvPr/>
        </p:nvSpPr>
        <p:spPr bwMode="auto">
          <a:xfrm>
            <a:off x="74912" y="659160"/>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■対象漂流物（まとめ）</a:t>
            </a:r>
          </a:p>
        </p:txBody>
      </p:sp>
      <p:pic>
        <p:nvPicPr>
          <p:cNvPr id="45096"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366284"/>
            <a:ext cx="6264696" cy="122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95536" y="2996952"/>
            <a:ext cx="3836567" cy="369332"/>
          </a:xfrm>
          <a:prstGeom prst="rect">
            <a:avLst/>
          </a:prstGeom>
          <a:noFill/>
          <a:ln>
            <a:solidFill>
              <a:schemeClr val="accent1"/>
            </a:solidFill>
          </a:ln>
        </p:spPr>
        <p:txBody>
          <a:bodyPr wrap="square" rtlCol="0">
            <a:spAutoFit/>
          </a:bodyPr>
          <a:lstStyle/>
          <a:p>
            <a:pPr algn="ctr"/>
            <a:r>
              <a:rPr kumimoji="1" lang="en-US" altLang="ja-JP" dirty="0" smtClean="0"/>
              <a:t>300</a:t>
            </a:r>
            <a:r>
              <a:rPr kumimoji="1" lang="ja-JP" altLang="en-US" dirty="0" smtClean="0"/>
              <a:t>トンはしけ相当の標準的な寸法</a:t>
            </a:r>
            <a:endParaRPr kumimoji="1" lang="ja-JP" altLang="en-US" dirty="0"/>
          </a:p>
        </p:txBody>
      </p:sp>
      <p:sp>
        <p:nvSpPr>
          <p:cNvPr id="44" name="テキスト ボックス 43"/>
          <p:cNvSpPr txBox="1"/>
          <p:nvPr/>
        </p:nvSpPr>
        <p:spPr>
          <a:xfrm>
            <a:off x="395536" y="4941168"/>
            <a:ext cx="3672408" cy="369332"/>
          </a:xfrm>
          <a:prstGeom prst="rect">
            <a:avLst/>
          </a:prstGeom>
          <a:noFill/>
          <a:ln>
            <a:solidFill>
              <a:schemeClr val="accent1"/>
            </a:solidFill>
          </a:ln>
        </p:spPr>
        <p:txBody>
          <a:bodyPr wrap="square" rtlCol="0">
            <a:spAutoFit/>
          </a:bodyPr>
          <a:lstStyle/>
          <a:p>
            <a:pPr algn="ctr"/>
            <a:r>
              <a:rPr kumimoji="1" lang="en-US" altLang="ja-JP" dirty="0" smtClean="0"/>
              <a:t>5.4</a:t>
            </a:r>
            <a:r>
              <a:rPr kumimoji="1" lang="ja-JP" altLang="en-US" dirty="0" smtClean="0"/>
              <a:t>トン漁船相当の標準的な寸法</a:t>
            </a:r>
            <a:endParaRPr kumimoji="1" lang="ja-JP" altLang="en-US" dirty="0"/>
          </a:p>
        </p:txBody>
      </p:sp>
      <p:sp>
        <p:nvSpPr>
          <p:cNvPr id="2" name="テキスト ボックス 1"/>
          <p:cNvSpPr txBox="1"/>
          <p:nvPr/>
        </p:nvSpPr>
        <p:spPr>
          <a:xfrm>
            <a:off x="4971308" y="5031754"/>
            <a:ext cx="4248472" cy="307776"/>
          </a:xfrm>
          <a:prstGeom prst="rect">
            <a:avLst/>
          </a:prstGeom>
          <a:noFill/>
        </p:spPr>
        <p:txBody>
          <a:bodyPr wrap="square" rtlCol="0">
            <a:spAutoFit/>
          </a:bodyPr>
          <a:lstStyle/>
          <a:p>
            <a:pPr algn="r"/>
            <a:r>
              <a:rPr kumimoji="1" lang="ja-JP" altLang="en-US" sz="1600" dirty="0" smtClean="0">
                <a:solidFill>
                  <a:schemeClr val="tx2"/>
                </a:solidFill>
              </a:rPr>
              <a:t>～～～</a:t>
            </a:r>
            <a:r>
              <a:rPr lang="ja-JP" altLang="en-US" sz="1600" dirty="0">
                <a:solidFill>
                  <a:schemeClr val="tx2"/>
                </a:solidFill>
              </a:rPr>
              <a:t> ～～～～</a:t>
            </a:r>
            <a:r>
              <a:rPr lang="ja-JP" altLang="en-US" sz="1600" dirty="0" smtClean="0">
                <a:solidFill>
                  <a:schemeClr val="tx2"/>
                </a:solidFill>
              </a:rPr>
              <a:t>～</a:t>
            </a:r>
            <a:r>
              <a:rPr lang="ja-JP" altLang="en-US" sz="1600" dirty="0">
                <a:solidFill>
                  <a:schemeClr val="tx2"/>
                </a:solidFill>
              </a:rPr>
              <a:t> ～～～～～～～～</a:t>
            </a:r>
            <a:r>
              <a:rPr lang="ja-JP" altLang="en-US" sz="1600" dirty="0" smtClean="0">
                <a:solidFill>
                  <a:schemeClr val="tx2"/>
                </a:solidFill>
              </a:rPr>
              <a:t>～</a:t>
            </a:r>
            <a:endParaRPr kumimoji="1" lang="ja-JP" altLang="en-US" dirty="0">
              <a:solidFill>
                <a:schemeClr val="tx2"/>
              </a:solidFill>
            </a:endParaRPr>
          </a:p>
        </p:txBody>
      </p:sp>
      <p:pic>
        <p:nvPicPr>
          <p:cNvPr id="45123" name="Picture 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62045" y="4577178"/>
            <a:ext cx="2194500" cy="39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p:cNvSpPr/>
          <p:nvPr/>
        </p:nvSpPr>
        <p:spPr>
          <a:xfrm>
            <a:off x="5436096" y="4220578"/>
            <a:ext cx="3695204" cy="123490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6516711" y="4843402"/>
            <a:ext cx="1045334" cy="0"/>
          </a:xfrm>
          <a:prstGeom prst="line">
            <a:avLst/>
          </a:prstGeom>
          <a:ln w="127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436096" y="4245167"/>
            <a:ext cx="1728192" cy="369332"/>
          </a:xfrm>
          <a:prstGeom prst="rect">
            <a:avLst/>
          </a:prstGeom>
          <a:noFill/>
        </p:spPr>
        <p:txBody>
          <a:bodyPr wrap="square" rtlCol="0">
            <a:spAutoFit/>
          </a:bodyPr>
          <a:lstStyle/>
          <a:p>
            <a:r>
              <a:rPr kumimoji="1" lang="en-US" altLang="ja-JP" dirty="0" smtClean="0"/>
              <a:t>【</a:t>
            </a:r>
            <a:r>
              <a:rPr kumimoji="1" lang="ja-JP" altLang="en-US" dirty="0" smtClean="0"/>
              <a:t>イメージ図</a:t>
            </a:r>
            <a:r>
              <a:rPr kumimoji="1" lang="en-US" altLang="ja-JP" dirty="0" smtClean="0"/>
              <a:t>】</a:t>
            </a:r>
            <a:endParaRPr kumimoji="1" lang="ja-JP" altLang="en-US" dirty="0"/>
          </a:p>
        </p:txBody>
      </p:sp>
      <p:sp>
        <p:nvSpPr>
          <p:cNvPr id="14" name="四角形吹き出し 13"/>
          <p:cNvSpPr/>
          <p:nvPr/>
        </p:nvSpPr>
        <p:spPr>
          <a:xfrm>
            <a:off x="4611765" y="5594149"/>
            <a:ext cx="4517231" cy="1138773"/>
          </a:xfrm>
          <a:prstGeom prst="wedgeRectCallout">
            <a:avLst>
              <a:gd name="adj1" fmla="val -5082"/>
              <a:gd name="adj2" fmla="val -7174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300" b="1" dirty="0">
                <a:solidFill>
                  <a:srgbClr val="FF0000"/>
                </a:solidFill>
                <a:latin typeface="Calibri" pitchFamily="34" charset="0"/>
              </a:rPr>
              <a:t>（最大津波高＋喫水線からの高さ）</a:t>
            </a:r>
            <a:r>
              <a:rPr lang="ja-JP" altLang="en-US" sz="2300" dirty="0">
                <a:solidFill>
                  <a:srgbClr val="FF0000"/>
                </a:solidFill>
                <a:latin typeface="Calibri" pitchFamily="34" charset="0"/>
              </a:rPr>
              <a:t>　</a:t>
            </a:r>
            <a:endParaRPr lang="en-US" altLang="ja-JP" sz="2300" dirty="0">
              <a:solidFill>
                <a:srgbClr val="FF0000"/>
              </a:solidFill>
              <a:latin typeface="Calibri" pitchFamily="34" charset="0"/>
            </a:endParaRPr>
          </a:p>
          <a:p>
            <a:r>
              <a:rPr lang="ja-JP" altLang="en-US" sz="2300" b="1" dirty="0">
                <a:solidFill>
                  <a:srgbClr val="FF0000"/>
                </a:solidFill>
                <a:latin typeface="Calibri" pitchFamily="34" charset="0"/>
              </a:rPr>
              <a:t>　＞桁下高さ</a:t>
            </a:r>
            <a:r>
              <a:rPr lang="ja-JP" altLang="en-US" dirty="0">
                <a:latin typeface="Calibri" pitchFamily="34" charset="0"/>
              </a:rPr>
              <a:t>　</a:t>
            </a:r>
            <a:r>
              <a:rPr lang="ja-JP" altLang="en-US" sz="2200" dirty="0">
                <a:solidFill>
                  <a:schemeClr val="tx1"/>
                </a:solidFill>
                <a:latin typeface="Calibri" pitchFamily="34" charset="0"/>
              </a:rPr>
              <a:t>となる橋梁について</a:t>
            </a:r>
            <a:endParaRPr lang="en-US" altLang="ja-JP" sz="2200" dirty="0">
              <a:solidFill>
                <a:schemeClr val="tx1"/>
              </a:solidFill>
              <a:latin typeface="Calibri" pitchFamily="34" charset="0"/>
            </a:endParaRPr>
          </a:p>
          <a:p>
            <a:r>
              <a:rPr lang="ja-JP" altLang="en-US" sz="2200" dirty="0">
                <a:solidFill>
                  <a:schemeClr val="tx1"/>
                </a:solidFill>
                <a:latin typeface="Calibri" pitchFamily="34" charset="0"/>
              </a:rPr>
              <a:t>照査を実施する</a:t>
            </a:r>
            <a:r>
              <a:rPr lang="ja-JP" altLang="en-US" sz="2200" dirty="0" smtClean="0">
                <a:solidFill>
                  <a:schemeClr val="tx1"/>
                </a:solidFill>
                <a:latin typeface="Calibri" pitchFamily="34" charset="0"/>
              </a:rPr>
              <a:t>。</a:t>
            </a:r>
            <a:endParaRPr lang="ja-JP" altLang="en-US" sz="2200" dirty="0">
              <a:solidFill>
                <a:schemeClr val="tx1"/>
              </a:solidFill>
              <a:latin typeface="Calibri" pitchFamily="34" charset="0"/>
            </a:endParaRPr>
          </a:p>
        </p:txBody>
      </p:sp>
      <p:sp>
        <p:nvSpPr>
          <p:cNvPr id="10"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17</a:t>
            </a:r>
            <a:endParaRPr lang="ja-JP" altLang="en-US" sz="1600" dirty="0">
              <a:solidFill>
                <a:schemeClr val="tx1"/>
              </a:solidFill>
            </a:endParaRPr>
          </a:p>
        </p:txBody>
      </p:sp>
    </p:spTree>
    <p:extLst>
      <p:ext uri="{BB962C8B-B14F-4D97-AF65-F5344CB8AC3E}">
        <p14:creationId xmlns:p14="http://schemas.microsoft.com/office/powerpoint/2010/main" val="2965227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288" y="404813"/>
            <a:ext cx="8424862" cy="6269037"/>
          </a:xfrm>
        </p:spPr>
        <p:txBody>
          <a:bodyPr rtlCol="0">
            <a:normAutofit/>
          </a:bodyPr>
          <a:lstStyle/>
          <a:p>
            <a:pPr marL="0" indent="0" algn="ctr" eaLnBrk="1" fontAlgn="auto" hangingPunct="1">
              <a:lnSpc>
                <a:spcPct val="150000"/>
              </a:lnSpc>
              <a:spcAft>
                <a:spcPts val="0"/>
              </a:spcAft>
              <a:buFont typeface="Arial" pitchFamily="34" charset="0"/>
              <a:buNone/>
              <a:defRPr/>
            </a:pPr>
            <a:r>
              <a:rPr lang="ja-JP" altLang="en-US" sz="2600" dirty="0" smtClean="0">
                <a:latin typeface="Meiryo UI" pitchFamily="50" charset="-128"/>
                <a:ea typeface="Meiryo UI" pitchFamily="50" charset="-128"/>
                <a:cs typeface="Meiryo UI" pitchFamily="50" charset="-128"/>
              </a:rPr>
              <a:t>施設点検目次（</a:t>
            </a:r>
            <a:r>
              <a:rPr lang="ja-JP" altLang="en-US" sz="2600" dirty="0">
                <a:latin typeface="Meiryo UI" pitchFamily="50" charset="-128"/>
                <a:ea typeface="Meiryo UI" pitchFamily="50" charset="-128"/>
                <a:cs typeface="Meiryo UI" pitchFamily="50" charset="-128"/>
              </a:rPr>
              <a:t>津波</a:t>
            </a:r>
            <a:r>
              <a:rPr lang="ja-JP" altLang="en-US" sz="2600" dirty="0" smtClean="0">
                <a:latin typeface="Meiryo UI" pitchFamily="50" charset="-128"/>
                <a:ea typeface="Meiryo UI" pitchFamily="50" charset="-128"/>
                <a:cs typeface="Meiryo UI" pitchFamily="50" charset="-128"/>
              </a:rPr>
              <a:t>）</a:t>
            </a:r>
            <a:endParaRPr lang="en-US" altLang="ja-JP" sz="2600" dirty="0" smtClean="0">
              <a:latin typeface="Meiryo UI" pitchFamily="50" charset="-128"/>
              <a:ea typeface="Meiryo UI" pitchFamily="50" charset="-128"/>
              <a:cs typeface="Meiryo UI" pitchFamily="50" charset="-128"/>
            </a:endParaRPr>
          </a:p>
          <a:p>
            <a:pPr marL="0" indent="0" eaLnBrk="1" fontAlgn="auto" hangingPunct="1">
              <a:lnSpc>
                <a:spcPct val="150000"/>
              </a:lnSpc>
              <a:spcAft>
                <a:spcPts val="0"/>
              </a:spcAft>
              <a:buFont typeface="Arial" pitchFamily="34" charset="0"/>
              <a:buNone/>
              <a:defRPr/>
            </a:pPr>
            <a:endParaRPr lang="en-US" altLang="ja-JP" sz="2600" dirty="0" smtClean="0">
              <a:latin typeface="Meiryo UI" pitchFamily="50" charset="-128"/>
              <a:ea typeface="Meiryo UI" pitchFamily="50" charset="-128"/>
              <a:cs typeface="Meiryo UI" pitchFamily="50" charset="-128"/>
            </a:endParaRPr>
          </a:p>
          <a:p>
            <a:pPr eaLnBrk="1" fontAlgn="auto" hangingPunct="1">
              <a:lnSpc>
                <a:spcPct val="150000"/>
              </a:lnSpc>
              <a:spcAft>
                <a:spcPts val="0"/>
              </a:spcAft>
              <a:buFont typeface="Wingdings" pitchFamily="2" charset="2"/>
              <a:buChar char="n"/>
              <a:defRPr/>
            </a:pPr>
            <a:r>
              <a:rPr lang="ja-JP" altLang="en-US" sz="2600" dirty="0">
                <a:latin typeface="Meiryo UI" pitchFamily="50" charset="-128"/>
                <a:ea typeface="Meiryo UI" pitchFamily="50" charset="-128"/>
                <a:cs typeface="Meiryo UI" pitchFamily="50" charset="-128"/>
              </a:rPr>
              <a:t>３</a:t>
            </a:r>
            <a:r>
              <a:rPr lang="en-US" altLang="ja-JP" sz="2600" dirty="0" smtClean="0">
                <a:latin typeface="Meiryo UI" pitchFamily="50" charset="-128"/>
                <a:ea typeface="Meiryo UI" pitchFamily="50" charset="-128"/>
                <a:cs typeface="Meiryo UI" pitchFamily="50" charset="-128"/>
              </a:rPr>
              <a:t>-1</a:t>
            </a:r>
            <a:r>
              <a:rPr lang="ja-JP" altLang="en-US" sz="2600" dirty="0">
                <a:latin typeface="Meiryo UI" pitchFamily="50" charset="-128"/>
                <a:ea typeface="Meiryo UI" pitchFamily="50" charset="-128"/>
                <a:cs typeface="Meiryo UI" pitchFamily="50" charset="-128"/>
              </a:rPr>
              <a:t>　道路</a:t>
            </a:r>
            <a:r>
              <a:rPr lang="ja-JP" altLang="en-US" sz="2600" dirty="0" smtClean="0">
                <a:latin typeface="Meiryo UI" pitchFamily="50" charset="-128"/>
                <a:ea typeface="Meiryo UI" pitchFamily="50" charset="-128"/>
                <a:cs typeface="Meiryo UI" pitchFamily="50" charset="-128"/>
              </a:rPr>
              <a:t>施設（橋梁）の詳細点検結果</a:t>
            </a:r>
            <a:endParaRPr lang="en-US" altLang="ja-JP" sz="2800" b="1" dirty="0"/>
          </a:p>
          <a:p>
            <a:pPr eaLnBrk="1" fontAlgn="auto" hangingPunct="1">
              <a:lnSpc>
                <a:spcPct val="150000"/>
              </a:lnSpc>
              <a:spcAft>
                <a:spcPts val="0"/>
              </a:spcAft>
              <a:buFont typeface="Wingdings" pitchFamily="2" charset="2"/>
              <a:buChar char="n"/>
              <a:defRPr/>
            </a:pPr>
            <a:endParaRPr lang="en-US" altLang="ja-JP" sz="2600" dirty="0">
              <a:latin typeface="Meiryo UI" pitchFamily="50" charset="-128"/>
              <a:ea typeface="Meiryo UI" pitchFamily="50" charset="-128"/>
              <a:cs typeface="Meiryo UI" pitchFamily="50" charset="-128"/>
            </a:endParaRPr>
          </a:p>
          <a:p>
            <a:pPr marL="0" indent="0" eaLnBrk="1" fontAlgn="auto" hangingPunct="1">
              <a:lnSpc>
                <a:spcPct val="150000"/>
              </a:lnSpc>
              <a:spcAft>
                <a:spcPts val="0"/>
              </a:spcAft>
              <a:buFont typeface="Arial" pitchFamily="34" charset="0"/>
              <a:buNone/>
              <a:defRPr/>
            </a:pPr>
            <a:endParaRPr lang="en-US" altLang="ja-JP" sz="2600" dirty="0">
              <a:latin typeface="Meiryo UI" pitchFamily="50" charset="-128"/>
              <a:ea typeface="Meiryo UI" pitchFamily="50" charset="-128"/>
              <a:cs typeface="Meiryo UI" pitchFamily="50" charset="-128"/>
            </a:endParaRPr>
          </a:p>
          <a:p>
            <a:pPr marL="0" indent="0" eaLnBrk="1" fontAlgn="auto" hangingPunct="1">
              <a:spcAft>
                <a:spcPts val="0"/>
              </a:spcAft>
              <a:buFont typeface="Arial" pitchFamily="34" charset="0"/>
              <a:buNone/>
              <a:defRPr/>
            </a:pPr>
            <a:endParaRPr lang="en-US" altLang="ja-JP" sz="2800" spc="-1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4" name="テキスト ボックス 13"/>
          <p:cNvSpPr txBox="1">
            <a:spLocks noChangeArrowheads="1"/>
          </p:cNvSpPr>
          <p:nvPr/>
        </p:nvSpPr>
        <p:spPr bwMode="auto">
          <a:xfrm>
            <a:off x="323850" y="692150"/>
            <a:ext cx="7777163" cy="457200"/>
          </a:xfrm>
          <a:prstGeom prst="rect">
            <a:avLst/>
          </a:prstGeom>
          <a:noFill/>
          <a:ln w="9525">
            <a:noFill/>
            <a:miter lim="800000"/>
            <a:headEnd/>
            <a:tailEnd/>
          </a:ln>
        </p:spPr>
        <p:txBody>
          <a:bodyPr>
            <a:spAutoFit/>
          </a:bodyPr>
          <a:lstStyle/>
          <a:p>
            <a:endParaRPr lang="ja-JP" altLang="en-US" sz="2400">
              <a:latin typeface="Calibri" pitchFamily="34" charset="0"/>
            </a:endParaRPr>
          </a:p>
        </p:txBody>
      </p:sp>
      <p:sp>
        <p:nvSpPr>
          <p:cNvPr id="22606" name="Rectangle 10"/>
          <p:cNvSpPr>
            <a:spLocks noGrp="1"/>
          </p:cNvSpPr>
          <p:nvPr>
            <p:ph type="title" idx="4294967295"/>
          </p:nvPr>
        </p:nvSpPr>
        <p:spPr>
          <a:xfrm>
            <a:off x="179512" y="548680"/>
            <a:ext cx="9034462" cy="609600"/>
          </a:xfrm>
        </p:spPr>
        <p:txBody>
          <a:bodyPr/>
          <a:lstStyle/>
          <a:p>
            <a:pPr algn="l" eaLnBrk="1" hangingPunct="1"/>
            <a:r>
              <a:rPr lang="ja-JP" altLang="en-US" sz="2800" dirty="0" smtClean="0"/>
              <a:t>■照査橋梁の確認（漂流物の上部構造への影響）</a:t>
            </a:r>
          </a:p>
        </p:txBody>
      </p:sp>
      <p:sp>
        <p:nvSpPr>
          <p:cNvPr id="22608" name="テキスト ボックス 14"/>
          <p:cNvSpPr txBox="1">
            <a:spLocks noChangeArrowheads="1"/>
          </p:cNvSpPr>
          <p:nvPr/>
        </p:nvSpPr>
        <p:spPr bwMode="auto">
          <a:xfrm>
            <a:off x="4753421" y="5445224"/>
            <a:ext cx="4283075" cy="830997"/>
          </a:xfrm>
          <a:prstGeom prst="rect">
            <a:avLst/>
          </a:prstGeom>
          <a:solidFill>
            <a:srgbClr val="92D050"/>
          </a:solidFill>
          <a:ln w="9525">
            <a:noFill/>
            <a:miter lim="800000"/>
            <a:headEnd/>
            <a:tailEnd/>
          </a:ln>
        </p:spPr>
        <p:txBody>
          <a:bodyPr>
            <a:spAutoFit/>
          </a:bodyPr>
          <a:lstStyle/>
          <a:p>
            <a:r>
              <a:rPr lang="ja-JP" altLang="en-US" sz="2200" dirty="0">
                <a:latin typeface="Calibri" pitchFamily="34" charset="0"/>
              </a:rPr>
              <a:t>　対象橋梁</a:t>
            </a:r>
            <a:r>
              <a:rPr lang="ja-JP" altLang="en-US" sz="2400" b="1" u="sng" dirty="0">
                <a:solidFill>
                  <a:srgbClr val="FF0000"/>
                </a:solidFill>
                <a:latin typeface="Calibri" pitchFamily="34" charset="0"/>
              </a:rPr>
              <a:t>２４橋</a:t>
            </a:r>
            <a:r>
              <a:rPr lang="ja-JP" altLang="en-US" sz="2200" dirty="0">
                <a:latin typeface="Calibri" pitchFamily="34" charset="0"/>
              </a:rPr>
              <a:t>中、</a:t>
            </a:r>
            <a:endParaRPr lang="en-US" altLang="ja-JP" sz="2200" dirty="0">
              <a:latin typeface="Calibri" pitchFamily="34" charset="0"/>
            </a:endParaRPr>
          </a:p>
          <a:p>
            <a:r>
              <a:rPr lang="ja-JP" altLang="en-US" sz="2200" b="1" dirty="0">
                <a:latin typeface="Calibri" pitchFamily="34" charset="0"/>
              </a:rPr>
              <a:t>　</a:t>
            </a:r>
            <a:r>
              <a:rPr lang="ja-JP" altLang="en-US" sz="2400" b="1" u="sng" dirty="0" smtClean="0">
                <a:solidFill>
                  <a:srgbClr val="FF0000"/>
                </a:solidFill>
                <a:latin typeface="Calibri" pitchFamily="34" charset="0"/>
              </a:rPr>
              <a:t>２０橋</a:t>
            </a:r>
            <a:r>
              <a:rPr lang="ja-JP" altLang="en-US" sz="2200" dirty="0" smtClean="0">
                <a:latin typeface="Calibri" pitchFamily="34" charset="0"/>
              </a:rPr>
              <a:t>が漂流物の</a:t>
            </a:r>
            <a:r>
              <a:rPr lang="ja-JP" altLang="en-US" sz="2200" dirty="0">
                <a:latin typeface="Calibri" pitchFamily="34" charset="0"/>
              </a:rPr>
              <a:t>影響を受ける。</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812892851"/>
              </p:ext>
            </p:extLst>
          </p:nvPr>
        </p:nvGraphicFramePr>
        <p:xfrm>
          <a:off x="-52387" y="1098986"/>
          <a:ext cx="4624388" cy="5642381"/>
        </p:xfrm>
        <a:graphic>
          <a:graphicData uri="http://schemas.openxmlformats.org/presentationml/2006/ole">
            <mc:AlternateContent xmlns:mc="http://schemas.openxmlformats.org/markup-compatibility/2006">
              <mc:Choice xmlns:v="urn:schemas-microsoft-com:vml" Requires="v">
                <p:oleObj spid="_x0000_s60428" name="ワークシート" r:id="rId5" imgW="5905405" imgH="6419830" progId="Excel.Sheet.12">
                  <p:embed/>
                </p:oleObj>
              </mc:Choice>
              <mc:Fallback>
                <p:oleObj name="ワークシート" r:id="rId5" imgW="5905405" imgH="6419830" progId="Excel.Sheet.12">
                  <p:embed/>
                  <p:pic>
                    <p:nvPicPr>
                      <p:cNvPr id="0" name=""/>
                      <p:cNvPicPr/>
                      <p:nvPr/>
                    </p:nvPicPr>
                    <p:blipFill>
                      <a:blip r:embed="rId6"/>
                      <a:stretch>
                        <a:fillRect/>
                      </a:stretch>
                    </p:blipFill>
                    <p:spPr>
                      <a:xfrm>
                        <a:off x="-52387" y="1098986"/>
                        <a:ext cx="4624388" cy="5642381"/>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4184957322"/>
              </p:ext>
            </p:extLst>
          </p:nvPr>
        </p:nvGraphicFramePr>
        <p:xfrm>
          <a:off x="4538629" y="1106973"/>
          <a:ext cx="4578917" cy="3633931"/>
        </p:xfrm>
        <a:graphic>
          <a:graphicData uri="http://schemas.openxmlformats.org/presentationml/2006/ole">
            <mc:AlternateContent xmlns:mc="http://schemas.openxmlformats.org/markup-compatibility/2006">
              <mc:Choice xmlns:v="urn:schemas-microsoft-com:vml" Requires="v">
                <p:oleObj spid="_x0000_s60429" name="ワークシート" r:id="rId8" imgW="5848461" imgH="4133763" progId="Excel.Sheet.12">
                  <p:embed/>
                </p:oleObj>
              </mc:Choice>
              <mc:Fallback>
                <p:oleObj name="ワークシート" r:id="rId8" imgW="5848461" imgH="4133763" progId="Excel.Sheet.12">
                  <p:embed/>
                  <p:pic>
                    <p:nvPicPr>
                      <p:cNvPr id="0" name=""/>
                      <p:cNvPicPr/>
                      <p:nvPr/>
                    </p:nvPicPr>
                    <p:blipFill>
                      <a:blip r:embed="rId9"/>
                      <a:stretch>
                        <a:fillRect/>
                      </a:stretch>
                    </p:blipFill>
                    <p:spPr>
                      <a:xfrm>
                        <a:off x="4538629" y="1106973"/>
                        <a:ext cx="4578917" cy="3633931"/>
                      </a:xfrm>
                      <a:prstGeom prst="rect">
                        <a:avLst/>
                      </a:prstGeom>
                    </p:spPr>
                  </p:pic>
                </p:oleObj>
              </mc:Fallback>
            </mc:AlternateContent>
          </a:graphicData>
        </a:graphic>
      </p:graphicFrame>
      <p:sp>
        <p:nvSpPr>
          <p:cNvPr id="10"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18</a:t>
            </a:r>
            <a:endParaRPr lang="ja-JP" altLang="en-US" sz="1600" dirty="0">
              <a:solidFill>
                <a:schemeClr val="tx1"/>
              </a:solidFill>
            </a:endParaRPr>
          </a:p>
        </p:txBody>
      </p:sp>
      <p:sp>
        <p:nvSpPr>
          <p:cNvPr id="11" name="正方形/長方形 10"/>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Tree>
    <p:extLst>
      <p:ext uri="{BB962C8B-B14F-4D97-AF65-F5344CB8AC3E}">
        <p14:creationId xmlns:p14="http://schemas.microsoft.com/office/powerpoint/2010/main" val="2702703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pic>
        <p:nvPicPr>
          <p:cNvPr id="49154" name="Picture 2" descr="H3032ga_"/>
          <p:cNvPicPr>
            <a:picLocks noChangeAspect="1" noChangeArrowheads="1"/>
          </p:cNvPicPr>
          <p:nvPr/>
        </p:nvPicPr>
        <p:blipFill>
          <a:blip r:embed="rId3">
            <a:extLst>
              <a:ext uri="{28A0092B-C50C-407E-A947-70E740481C1C}">
                <a14:useLocalDpi xmlns:a14="http://schemas.microsoft.com/office/drawing/2010/main" val="0"/>
              </a:ext>
            </a:extLst>
          </a:blip>
          <a:srcRect l="2788" t="44447" r="24397" b="30620"/>
          <a:stretch>
            <a:fillRect/>
          </a:stretch>
        </p:blipFill>
        <p:spPr bwMode="auto">
          <a:xfrm>
            <a:off x="3025218" y="4920148"/>
            <a:ext cx="3093564" cy="72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7175275" y="1770656"/>
            <a:ext cx="676017" cy="2162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橋梁</a:t>
            </a:r>
            <a:endParaRPr kumimoji="1" lang="en-US" altLang="ja-JP" dirty="0" smtClean="0"/>
          </a:p>
          <a:p>
            <a:pPr algn="ctr"/>
            <a:r>
              <a:rPr kumimoji="1" lang="ja-JP" altLang="en-US" dirty="0" smtClean="0"/>
              <a:t>上部</a:t>
            </a:r>
            <a:endParaRPr kumimoji="1" lang="en-US" altLang="ja-JP" dirty="0" smtClean="0"/>
          </a:p>
          <a:p>
            <a:pPr algn="ctr"/>
            <a:r>
              <a:rPr kumimoji="1" lang="ja-JP" altLang="en-US" dirty="0" smtClean="0"/>
              <a:t>構造</a:t>
            </a:r>
            <a:endParaRPr kumimoji="1" lang="ja-JP" altLang="en-US" dirty="0"/>
          </a:p>
        </p:txBody>
      </p:sp>
      <p:sp>
        <p:nvSpPr>
          <p:cNvPr id="6" name="正方形/長方形 5"/>
          <p:cNvSpPr/>
          <p:nvPr/>
        </p:nvSpPr>
        <p:spPr>
          <a:xfrm>
            <a:off x="7175275" y="3993687"/>
            <a:ext cx="676017" cy="2162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p>
          <a:p>
            <a:pPr algn="ctr"/>
            <a:endParaRPr lang="en-US" altLang="ja-JP" dirty="0"/>
          </a:p>
          <a:p>
            <a:pPr algn="ctr"/>
            <a:r>
              <a:rPr lang="ja-JP" altLang="en-US" dirty="0" smtClean="0"/>
              <a:t>橋梁</a:t>
            </a:r>
            <a:endParaRPr lang="en-US" altLang="ja-JP" dirty="0" smtClean="0"/>
          </a:p>
          <a:p>
            <a:pPr algn="ctr"/>
            <a:r>
              <a:rPr lang="ja-JP" altLang="en-US" dirty="0" smtClean="0"/>
              <a:t>上部</a:t>
            </a:r>
            <a:endParaRPr lang="en-US" altLang="ja-JP" dirty="0" smtClean="0"/>
          </a:p>
          <a:p>
            <a:pPr algn="ctr"/>
            <a:r>
              <a:rPr lang="ja-JP" altLang="en-US" dirty="0" smtClean="0"/>
              <a:t>構造</a:t>
            </a:r>
            <a:endParaRPr lang="ja-JP" altLang="en-US" dirty="0"/>
          </a:p>
          <a:p>
            <a:pPr algn="ctr"/>
            <a:endParaRPr kumimoji="1" lang="ja-JP" altLang="en-US" dirty="0"/>
          </a:p>
        </p:txBody>
      </p:sp>
      <p:sp>
        <p:nvSpPr>
          <p:cNvPr id="5" name="フローチャート : 代替処理 4"/>
          <p:cNvSpPr/>
          <p:nvPr/>
        </p:nvSpPr>
        <p:spPr>
          <a:xfrm>
            <a:off x="6962778" y="3700263"/>
            <a:ext cx="1050239" cy="563805"/>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flipV="1">
            <a:off x="465810" y="1443084"/>
            <a:ext cx="8336406" cy="3275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flipV="1">
            <a:off x="341784" y="6156102"/>
            <a:ext cx="8336406" cy="3275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AutoShape 3"/>
          <p:cNvSpPr>
            <a:spLocks noChangeArrowheads="1"/>
          </p:cNvSpPr>
          <p:nvPr/>
        </p:nvSpPr>
        <p:spPr bwMode="auto">
          <a:xfrm>
            <a:off x="6389720" y="5074894"/>
            <a:ext cx="732441" cy="392861"/>
          </a:xfrm>
          <a:prstGeom prst="rightArrow">
            <a:avLst>
              <a:gd name="adj1" fmla="val 50000"/>
              <a:gd name="adj2" fmla="val 58613"/>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16" name="Rectangle 10"/>
          <p:cNvSpPr txBox="1">
            <a:spLocks/>
          </p:cNvSpPr>
          <p:nvPr/>
        </p:nvSpPr>
        <p:spPr bwMode="auto">
          <a:xfrm>
            <a:off x="96838" y="659160"/>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■漂流物の照査条件</a:t>
            </a:r>
          </a:p>
        </p:txBody>
      </p:sp>
      <p:sp>
        <p:nvSpPr>
          <p:cNvPr id="17" name="Rectangle 10"/>
          <p:cNvSpPr txBox="1">
            <a:spLocks/>
          </p:cNvSpPr>
          <p:nvPr/>
        </p:nvSpPr>
        <p:spPr bwMode="auto">
          <a:xfrm>
            <a:off x="96838" y="1916832"/>
            <a:ext cx="7025323" cy="315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600" dirty="0" smtClean="0"/>
              <a:t>①漂流物は、径間の中央に衝突するものとし、</a:t>
            </a:r>
            <a:endParaRPr lang="en-US" altLang="ja-JP" sz="2600" dirty="0" smtClean="0"/>
          </a:p>
          <a:p>
            <a:pPr algn="l" eaLnBrk="1" hangingPunct="1"/>
            <a:r>
              <a:rPr lang="ja-JP" altLang="en-US" sz="2600" dirty="0"/>
              <a:t>　</a:t>
            </a:r>
            <a:r>
              <a:rPr lang="ja-JP" altLang="en-US" sz="2600" dirty="0" smtClean="0"/>
              <a:t>両側の沓座面が抵抗するものとして照査する。</a:t>
            </a:r>
            <a:endParaRPr lang="en-US" altLang="ja-JP" sz="2600" dirty="0" smtClean="0"/>
          </a:p>
          <a:p>
            <a:pPr algn="l" eaLnBrk="1" hangingPunct="1"/>
            <a:endParaRPr lang="en-US" altLang="ja-JP" sz="2600" dirty="0"/>
          </a:p>
          <a:p>
            <a:pPr algn="l" eaLnBrk="1" hangingPunct="1"/>
            <a:r>
              <a:rPr lang="ja-JP" altLang="en-US" sz="2600" dirty="0" smtClean="0"/>
              <a:t>②多径間橋梁は、</a:t>
            </a:r>
            <a:r>
              <a:rPr lang="ja-JP" altLang="en-US" sz="2600" dirty="0"/>
              <a:t>１</a:t>
            </a:r>
            <a:r>
              <a:rPr lang="ja-JP" altLang="en-US" sz="2600" dirty="0" smtClean="0"/>
              <a:t>径間あたりで照査する。</a:t>
            </a:r>
            <a:endParaRPr lang="en-US" altLang="ja-JP" sz="2600" dirty="0" smtClean="0"/>
          </a:p>
          <a:p>
            <a:pPr algn="l" eaLnBrk="1" hangingPunct="1"/>
            <a:endParaRPr lang="en-US" altLang="ja-JP" sz="2600" dirty="0"/>
          </a:p>
          <a:p>
            <a:pPr algn="l" eaLnBrk="1" hangingPunct="1"/>
            <a:r>
              <a:rPr lang="ja-JP" altLang="en-US" sz="2600" dirty="0" smtClean="0"/>
              <a:t>③下部構造については、漂流物が橋脚に衝突</a:t>
            </a:r>
            <a:endParaRPr lang="en-US" altLang="ja-JP" sz="2600" dirty="0" smtClean="0"/>
          </a:p>
          <a:p>
            <a:pPr algn="l" eaLnBrk="1" hangingPunct="1"/>
            <a:r>
              <a:rPr lang="ja-JP" altLang="en-US" sz="2600" dirty="0"/>
              <a:t>　</a:t>
            </a:r>
            <a:r>
              <a:rPr lang="ja-JP" altLang="en-US" sz="2600" dirty="0" smtClean="0"/>
              <a:t>するものとして</a:t>
            </a:r>
            <a:r>
              <a:rPr lang="ja-JP" altLang="en-US" sz="2600" dirty="0"/>
              <a:t>照査</a:t>
            </a:r>
            <a:r>
              <a:rPr lang="ja-JP" altLang="en-US" sz="2600" dirty="0" smtClean="0"/>
              <a:t>する</a:t>
            </a:r>
            <a:r>
              <a:rPr lang="ja-JP" altLang="en-US" sz="2600" dirty="0"/>
              <a:t>。</a:t>
            </a:r>
            <a:endParaRPr lang="ja-JP" altLang="en-US" sz="2600" dirty="0" smtClean="0"/>
          </a:p>
        </p:txBody>
      </p:sp>
      <p:sp>
        <p:nvSpPr>
          <p:cNvPr id="7" name="テキスト ボックス 6"/>
          <p:cNvSpPr txBox="1"/>
          <p:nvPr/>
        </p:nvSpPr>
        <p:spPr>
          <a:xfrm>
            <a:off x="8162801" y="3200097"/>
            <a:ext cx="665173" cy="369332"/>
          </a:xfrm>
          <a:prstGeom prst="rect">
            <a:avLst/>
          </a:prstGeom>
          <a:noFill/>
        </p:spPr>
        <p:txBody>
          <a:bodyPr wrap="square" rtlCol="0">
            <a:spAutoFit/>
          </a:bodyPr>
          <a:lstStyle/>
          <a:p>
            <a:r>
              <a:rPr kumimoji="1" lang="ja-JP" altLang="en-US" dirty="0" smtClean="0"/>
              <a:t>橋脚</a:t>
            </a:r>
            <a:endParaRPr kumimoji="1" lang="ja-JP" altLang="en-US" dirty="0"/>
          </a:p>
        </p:txBody>
      </p:sp>
      <p:sp>
        <p:nvSpPr>
          <p:cNvPr id="8" name="フリーフォーム 7"/>
          <p:cNvSpPr/>
          <p:nvPr/>
        </p:nvSpPr>
        <p:spPr>
          <a:xfrm>
            <a:off x="7959144" y="3513887"/>
            <a:ext cx="927279" cy="154546"/>
          </a:xfrm>
          <a:custGeom>
            <a:avLst/>
            <a:gdLst>
              <a:gd name="connsiteX0" fmla="*/ 927279 w 927279"/>
              <a:gd name="connsiteY0" fmla="*/ 0 h 154546"/>
              <a:gd name="connsiteX1" fmla="*/ 141667 w 927279"/>
              <a:gd name="connsiteY1" fmla="*/ 0 h 154546"/>
              <a:gd name="connsiteX2" fmla="*/ 0 w 927279"/>
              <a:gd name="connsiteY2" fmla="*/ 154546 h 154546"/>
            </a:gdLst>
            <a:ahLst/>
            <a:cxnLst>
              <a:cxn ang="0">
                <a:pos x="connsiteX0" y="connsiteY0"/>
              </a:cxn>
              <a:cxn ang="0">
                <a:pos x="connsiteX1" y="connsiteY1"/>
              </a:cxn>
              <a:cxn ang="0">
                <a:pos x="connsiteX2" y="connsiteY2"/>
              </a:cxn>
            </a:cxnLst>
            <a:rect l="l" t="t" r="r" b="b"/>
            <a:pathLst>
              <a:path w="927279" h="154546">
                <a:moveTo>
                  <a:pt x="927279" y="0"/>
                </a:moveTo>
                <a:lnTo>
                  <a:pt x="141667" y="0"/>
                </a:lnTo>
                <a:lnTo>
                  <a:pt x="0" y="154546"/>
                </a:lnTo>
              </a:path>
            </a:pathLst>
          </a:custGeom>
          <a:noFill/>
          <a:ln w="1905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19</a:t>
            </a:r>
            <a:endParaRPr lang="ja-JP" altLang="en-US" sz="1600" dirty="0">
              <a:solidFill>
                <a:schemeClr val="tx1"/>
              </a:solidFill>
            </a:endParaRPr>
          </a:p>
        </p:txBody>
      </p:sp>
    </p:spTree>
    <p:extLst>
      <p:ext uri="{BB962C8B-B14F-4D97-AF65-F5344CB8AC3E}">
        <p14:creationId xmlns:p14="http://schemas.microsoft.com/office/powerpoint/2010/main" val="2852890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4" name="Rectangle 10"/>
          <p:cNvSpPr txBox="1">
            <a:spLocks/>
          </p:cNvSpPr>
          <p:nvPr/>
        </p:nvSpPr>
        <p:spPr bwMode="auto">
          <a:xfrm>
            <a:off x="96838" y="659160"/>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■漂流物の衝突荷重</a:t>
            </a:r>
          </a:p>
        </p:txBody>
      </p:sp>
      <p:sp>
        <p:nvSpPr>
          <p:cNvPr id="5" name="テキスト ボックス 4"/>
          <p:cNvSpPr txBox="1"/>
          <p:nvPr/>
        </p:nvSpPr>
        <p:spPr>
          <a:xfrm>
            <a:off x="519212" y="1237763"/>
            <a:ext cx="7920880" cy="954107"/>
          </a:xfrm>
          <a:prstGeom prst="rect">
            <a:avLst/>
          </a:prstGeom>
          <a:noFill/>
        </p:spPr>
        <p:txBody>
          <a:bodyPr wrap="square" rtlCol="0">
            <a:spAutoFit/>
          </a:bodyPr>
          <a:lstStyle/>
          <a:p>
            <a:r>
              <a:rPr lang="ja-JP" altLang="en-US" sz="2800" dirty="0" smtClean="0"/>
              <a:t>・</a:t>
            </a:r>
            <a:r>
              <a:rPr lang="ja-JP" altLang="ja-JP" sz="2800" dirty="0" smtClean="0"/>
              <a:t>橋梁</a:t>
            </a:r>
            <a:r>
              <a:rPr lang="ja-JP" altLang="ja-JP" sz="2800" dirty="0"/>
              <a:t>に対する</a:t>
            </a:r>
            <a:r>
              <a:rPr lang="ja-JP" altLang="ja-JP" sz="2800" dirty="0" smtClean="0"/>
              <a:t>衝突</a:t>
            </a:r>
            <a:r>
              <a:rPr lang="ja-JP" altLang="en-US" sz="2800" dirty="0" smtClean="0"/>
              <a:t>力</a:t>
            </a:r>
            <a:r>
              <a:rPr lang="ja-JP" altLang="ja-JP" sz="2800" dirty="0" smtClean="0"/>
              <a:t>の</a:t>
            </a:r>
            <a:r>
              <a:rPr lang="ja-JP" altLang="ja-JP" sz="2800" dirty="0"/>
              <a:t>評価は</a:t>
            </a:r>
            <a:r>
              <a:rPr lang="ja-JP" altLang="ja-JP" sz="2800" dirty="0" smtClean="0"/>
              <a:t>、</a:t>
            </a:r>
            <a:endParaRPr lang="en-US" altLang="ja-JP" sz="2800" dirty="0" smtClean="0"/>
          </a:p>
          <a:p>
            <a:r>
              <a:rPr lang="en-US" altLang="ja-JP" sz="2800" dirty="0"/>
              <a:t> </a:t>
            </a:r>
            <a:r>
              <a:rPr lang="en-US" altLang="ja-JP" sz="2800" dirty="0" smtClean="0"/>
              <a:t> </a:t>
            </a:r>
            <a:r>
              <a:rPr lang="ja-JP" altLang="ja-JP" sz="2800" dirty="0" smtClean="0"/>
              <a:t>道路橋示方書Ⅰ</a:t>
            </a:r>
            <a:r>
              <a:rPr lang="en-US" altLang="ja-JP" sz="2800" dirty="0" smtClean="0"/>
              <a:t>2.2.17</a:t>
            </a:r>
            <a:r>
              <a:rPr lang="ja-JP" altLang="en-US" sz="2800" dirty="0" smtClean="0"/>
              <a:t>　</a:t>
            </a:r>
            <a:r>
              <a:rPr lang="ja-JP" altLang="ja-JP" sz="2800" dirty="0" smtClean="0"/>
              <a:t>「</a:t>
            </a:r>
            <a:r>
              <a:rPr lang="ja-JP" altLang="ja-JP" sz="2800" b="1" dirty="0">
                <a:solidFill>
                  <a:srgbClr val="FF0000"/>
                </a:solidFill>
              </a:rPr>
              <a:t>衝突荷重</a:t>
            </a:r>
            <a:r>
              <a:rPr lang="ja-JP" altLang="ja-JP" sz="2800" dirty="0"/>
              <a:t>」により</a:t>
            </a:r>
            <a:r>
              <a:rPr lang="ja-JP" altLang="ja-JP" sz="2800" dirty="0" smtClean="0"/>
              <a:t>算定。</a:t>
            </a:r>
            <a:endParaRPr kumimoji="1" lang="ja-JP" altLang="en-US" sz="2800" dirty="0"/>
          </a:p>
        </p:txBody>
      </p:sp>
      <p:grpSp>
        <p:nvGrpSpPr>
          <p:cNvPr id="6" name="グループ化 5"/>
          <p:cNvGrpSpPr/>
          <p:nvPr/>
        </p:nvGrpSpPr>
        <p:grpSpPr>
          <a:xfrm>
            <a:off x="699803" y="2485395"/>
            <a:ext cx="7828532" cy="4039949"/>
            <a:chOff x="64318" y="1153858"/>
            <a:chExt cx="8998719" cy="4728425"/>
          </a:xfrm>
        </p:grpSpPr>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8" y="1700808"/>
              <a:ext cx="89820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 y="1153858"/>
              <a:ext cx="89820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正方形/長方形 11"/>
          <p:cNvSpPr/>
          <p:nvPr/>
        </p:nvSpPr>
        <p:spPr>
          <a:xfrm>
            <a:off x="1331640" y="3975540"/>
            <a:ext cx="1872208" cy="377013"/>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20</a:t>
            </a:r>
            <a:endParaRPr lang="ja-JP" altLang="en-US" sz="1600" dirty="0">
              <a:solidFill>
                <a:schemeClr val="tx1"/>
              </a:solidFill>
            </a:endParaRPr>
          </a:p>
        </p:txBody>
      </p:sp>
    </p:spTree>
    <p:extLst>
      <p:ext uri="{BB962C8B-B14F-4D97-AF65-F5344CB8AC3E}">
        <p14:creationId xmlns:p14="http://schemas.microsoft.com/office/powerpoint/2010/main" val="2488272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4" name="Rectangle 10"/>
          <p:cNvSpPr txBox="1">
            <a:spLocks/>
          </p:cNvSpPr>
          <p:nvPr/>
        </p:nvSpPr>
        <p:spPr bwMode="auto">
          <a:xfrm>
            <a:off x="96838" y="620688"/>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■漂流物の衝突荷重</a:t>
            </a:r>
          </a:p>
        </p:txBody>
      </p:sp>
      <p:sp>
        <p:nvSpPr>
          <p:cNvPr id="5" name="テキスト ボックス 4"/>
          <p:cNvSpPr txBox="1"/>
          <p:nvPr/>
        </p:nvSpPr>
        <p:spPr>
          <a:xfrm>
            <a:off x="519212" y="1196752"/>
            <a:ext cx="6098040" cy="523220"/>
          </a:xfrm>
          <a:prstGeom prst="rect">
            <a:avLst/>
          </a:prstGeom>
          <a:noFill/>
          <a:ln>
            <a:solidFill>
              <a:srgbClr val="002060"/>
            </a:solidFill>
          </a:ln>
        </p:spPr>
        <p:txBody>
          <a:bodyPr wrap="square" rtlCol="0">
            <a:spAutoFit/>
          </a:bodyPr>
          <a:lstStyle/>
          <a:p>
            <a:pPr algn="ctr"/>
            <a:r>
              <a:rPr lang="ja-JP" altLang="en-US" sz="2800" dirty="0" smtClean="0"/>
              <a:t>衝突力　</a:t>
            </a:r>
            <a:r>
              <a:rPr lang="en-US" altLang="ja-JP" sz="2800" dirty="0" smtClean="0"/>
              <a:t>P = 0.1×W</a:t>
            </a:r>
            <a:r>
              <a:rPr lang="ja-JP" altLang="en-US" sz="2800" dirty="0" smtClean="0"/>
              <a:t>（重量）</a:t>
            </a:r>
            <a:r>
              <a:rPr lang="en-US" altLang="ja-JP" sz="2800" dirty="0" smtClean="0"/>
              <a:t>×</a:t>
            </a:r>
            <a:r>
              <a:rPr lang="ja-JP" altLang="en-US" sz="2800" dirty="0" smtClean="0"/>
              <a:t>ｖ（流速）</a:t>
            </a:r>
            <a:endParaRPr kumimoji="1" lang="ja-JP" altLang="en-US" sz="2800" dirty="0"/>
          </a:p>
        </p:txBody>
      </p:sp>
      <p:sp>
        <p:nvSpPr>
          <p:cNvPr id="9" name="テキスト ボックス 8"/>
          <p:cNvSpPr txBox="1"/>
          <p:nvPr/>
        </p:nvSpPr>
        <p:spPr>
          <a:xfrm>
            <a:off x="519212" y="1700808"/>
            <a:ext cx="8424936" cy="461665"/>
          </a:xfrm>
          <a:prstGeom prst="rect">
            <a:avLst/>
          </a:prstGeom>
          <a:noFill/>
        </p:spPr>
        <p:txBody>
          <a:bodyPr wrap="square" rtlCol="0">
            <a:spAutoFit/>
          </a:bodyPr>
          <a:lstStyle/>
          <a:p>
            <a:r>
              <a:rPr lang="ja-JP" altLang="en-US" sz="2400" dirty="0" smtClean="0"/>
              <a:t>・ここに、</a:t>
            </a:r>
            <a:r>
              <a:rPr lang="en-US" altLang="ja-JP" sz="2400" dirty="0" smtClean="0"/>
              <a:t>W</a:t>
            </a:r>
            <a:r>
              <a:rPr lang="ja-JP" altLang="en-US" sz="2400" dirty="0" smtClean="0"/>
              <a:t>（重量）およびｖ（流速）は以下のとおりとする。</a:t>
            </a:r>
            <a:endParaRPr kumimoji="1" lang="ja-JP" altLang="en-US" sz="2400"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873190309"/>
              </p:ext>
            </p:extLst>
          </p:nvPr>
        </p:nvGraphicFramePr>
        <p:xfrm>
          <a:off x="587375" y="2682875"/>
          <a:ext cx="8172450" cy="985838"/>
        </p:xfrm>
        <a:graphic>
          <a:graphicData uri="http://schemas.openxmlformats.org/presentationml/2006/ole">
            <mc:AlternateContent xmlns:mc="http://schemas.openxmlformats.org/markup-compatibility/2006">
              <mc:Choice xmlns:v="urn:schemas-microsoft-com:vml" Requires="v">
                <p:oleObj spid="_x0000_s61452" name="ワークシート" r:id="rId5" imgW="8134302" imgH="1114556" progId="Excel.Sheet.12">
                  <p:embed/>
                </p:oleObj>
              </mc:Choice>
              <mc:Fallback>
                <p:oleObj name="ワークシート" r:id="rId5" imgW="8134302" imgH="1114556" progId="Excel.Sheet.12">
                  <p:embed/>
                  <p:pic>
                    <p:nvPicPr>
                      <p:cNvPr id="0" name=""/>
                      <p:cNvPicPr>
                        <a:picLocks noChangeAspect="1" noChangeArrowheads="1"/>
                      </p:cNvPicPr>
                      <p:nvPr/>
                    </p:nvPicPr>
                    <p:blipFill>
                      <a:blip r:embed="rId6"/>
                      <a:srcRect/>
                      <a:stretch>
                        <a:fillRect/>
                      </a:stretch>
                    </p:blipFill>
                    <p:spPr bwMode="auto">
                      <a:xfrm>
                        <a:off x="587375" y="2682875"/>
                        <a:ext cx="8172450" cy="985838"/>
                      </a:xfrm>
                      <a:prstGeom prst="rect">
                        <a:avLst/>
                      </a:prstGeom>
                      <a:noFill/>
                      <a:ln>
                        <a:noFill/>
                      </a:ln>
                    </p:spPr>
                  </p:pic>
                </p:oleObj>
              </mc:Fallback>
            </mc:AlternateContent>
          </a:graphicData>
        </a:graphic>
      </p:graphicFrame>
      <p:sp>
        <p:nvSpPr>
          <p:cNvPr id="12" name="正方形/長方形 11"/>
          <p:cNvSpPr/>
          <p:nvPr/>
        </p:nvSpPr>
        <p:spPr>
          <a:xfrm>
            <a:off x="5080146" y="2670629"/>
            <a:ext cx="1512168" cy="97439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467544" y="2204864"/>
            <a:ext cx="8424936" cy="523220"/>
          </a:xfrm>
          <a:prstGeom prst="rect">
            <a:avLst/>
          </a:prstGeom>
          <a:noFill/>
        </p:spPr>
        <p:txBody>
          <a:bodyPr wrap="square" rtlCol="0">
            <a:spAutoFit/>
          </a:bodyPr>
          <a:lstStyle/>
          <a:p>
            <a:r>
              <a:rPr lang="en-US" altLang="ja-JP" sz="2800" dirty="0" smtClean="0"/>
              <a:t>【</a:t>
            </a:r>
            <a:r>
              <a:rPr lang="ja-JP" altLang="en-US" sz="2800" dirty="0" smtClean="0"/>
              <a:t>漂流物重量</a:t>
            </a:r>
            <a:r>
              <a:rPr lang="en-US" altLang="ja-JP" sz="2800" dirty="0" smtClean="0"/>
              <a:t>】</a:t>
            </a:r>
            <a:endParaRPr kumimoji="1" lang="ja-JP" altLang="en-US" sz="2800" dirty="0"/>
          </a:p>
        </p:txBody>
      </p:sp>
      <p:sp>
        <p:nvSpPr>
          <p:cNvPr id="14" name="テキスト ボックス 13"/>
          <p:cNvSpPr txBox="1"/>
          <p:nvPr/>
        </p:nvSpPr>
        <p:spPr>
          <a:xfrm>
            <a:off x="506274" y="3861048"/>
            <a:ext cx="5479212" cy="523220"/>
          </a:xfrm>
          <a:prstGeom prst="rect">
            <a:avLst/>
          </a:prstGeom>
          <a:noFill/>
        </p:spPr>
        <p:txBody>
          <a:bodyPr wrap="square" rtlCol="0">
            <a:spAutoFit/>
          </a:bodyPr>
          <a:lstStyle/>
          <a:p>
            <a:r>
              <a:rPr lang="en-US" altLang="ja-JP" sz="2800" dirty="0" smtClean="0"/>
              <a:t>【</a:t>
            </a:r>
            <a:r>
              <a:rPr lang="ja-JP" altLang="en-US" sz="2800" dirty="0" smtClean="0"/>
              <a:t>流速</a:t>
            </a:r>
            <a:r>
              <a:rPr lang="en-US" altLang="ja-JP" sz="2800" dirty="0" smtClean="0"/>
              <a:t>】</a:t>
            </a:r>
            <a:endParaRPr kumimoji="1" lang="ja-JP" altLang="en-US" sz="2800" dirty="0"/>
          </a:p>
        </p:txBody>
      </p:sp>
      <p:sp>
        <p:nvSpPr>
          <p:cNvPr id="15" name="テキスト ボックス 14"/>
          <p:cNvSpPr txBox="1"/>
          <p:nvPr/>
        </p:nvSpPr>
        <p:spPr>
          <a:xfrm>
            <a:off x="624768" y="4282009"/>
            <a:ext cx="8771768" cy="830997"/>
          </a:xfrm>
          <a:prstGeom prst="rect">
            <a:avLst/>
          </a:prstGeom>
          <a:noFill/>
        </p:spPr>
        <p:txBody>
          <a:bodyPr wrap="square" rtlCol="0">
            <a:spAutoFit/>
          </a:bodyPr>
          <a:lstStyle/>
          <a:p>
            <a:r>
              <a:rPr lang="ja-JP" altLang="en-US" sz="2400" dirty="0" smtClean="0"/>
              <a:t>①</a:t>
            </a:r>
            <a:r>
              <a:rPr lang="ja-JP" altLang="ja-JP" sz="2400" dirty="0" smtClean="0"/>
              <a:t>三次元</a:t>
            </a:r>
            <a:r>
              <a:rPr lang="ja-JP" altLang="ja-JP" sz="2400" dirty="0"/>
              <a:t>解析実施橋梁は</a:t>
            </a:r>
            <a:r>
              <a:rPr lang="ja-JP" altLang="ja-JP" sz="2400" u="sng" dirty="0">
                <a:solidFill>
                  <a:srgbClr val="FF0000"/>
                </a:solidFill>
              </a:rPr>
              <a:t>解析値</a:t>
            </a:r>
            <a:r>
              <a:rPr lang="ja-JP" altLang="ja-JP" sz="2400" dirty="0"/>
              <a:t>を用いる</a:t>
            </a:r>
            <a:r>
              <a:rPr lang="ja-JP" altLang="ja-JP" sz="2400" dirty="0" smtClean="0"/>
              <a:t>。</a:t>
            </a:r>
            <a:endParaRPr lang="en-US" altLang="ja-JP" sz="2400" dirty="0" smtClean="0"/>
          </a:p>
          <a:p>
            <a:r>
              <a:rPr lang="ja-JP" altLang="en-US" sz="2400" dirty="0" smtClean="0"/>
              <a:t>②</a:t>
            </a:r>
            <a:r>
              <a:rPr lang="ja-JP" altLang="ja-JP" sz="2400" dirty="0" smtClean="0"/>
              <a:t>三次元解析</a:t>
            </a:r>
            <a:r>
              <a:rPr lang="ja-JP" altLang="ja-JP" sz="2400" dirty="0"/>
              <a:t>未</a:t>
            </a:r>
            <a:r>
              <a:rPr lang="ja-JP" altLang="ja-JP" sz="2400" dirty="0" smtClean="0"/>
              <a:t>実施</a:t>
            </a:r>
            <a:r>
              <a:rPr lang="ja-JP" altLang="ja-JP" sz="2400" dirty="0"/>
              <a:t>橋梁は</a:t>
            </a:r>
            <a:r>
              <a:rPr lang="ja-JP" altLang="ja-JP" sz="2400" dirty="0" smtClean="0"/>
              <a:t>解析値の</a:t>
            </a:r>
            <a:r>
              <a:rPr lang="ja-JP" altLang="ja-JP" sz="2400" u="sng" dirty="0">
                <a:solidFill>
                  <a:srgbClr val="FF0000"/>
                </a:solidFill>
              </a:rPr>
              <a:t>最大値</a:t>
            </a:r>
            <a:r>
              <a:rPr lang="en-US" altLang="ja-JP" sz="2400" u="sng" dirty="0" smtClean="0">
                <a:solidFill>
                  <a:srgbClr val="FF0000"/>
                </a:solidFill>
              </a:rPr>
              <a:t>2.0m/s </a:t>
            </a:r>
            <a:r>
              <a:rPr lang="ja-JP" altLang="en-US" sz="2400" dirty="0" smtClean="0"/>
              <a:t>を</a:t>
            </a:r>
            <a:r>
              <a:rPr lang="ja-JP" altLang="ja-JP" sz="2400" dirty="0" smtClean="0"/>
              <a:t>用いる。</a:t>
            </a:r>
            <a:endParaRPr lang="ja-JP" altLang="ja-JP" sz="2400" dirty="0"/>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4193792654"/>
              </p:ext>
            </p:extLst>
          </p:nvPr>
        </p:nvGraphicFramePr>
        <p:xfrm>
          <a:off x="1714562" y="5113006"/>
          <a:ext cx="5930900" cy="1690687"/>
        </p:xfrm>
        <a:graphic>
          <a:graphicData uri="http://schemas.openxmlformats.org/presentationml/2006/ole">
            <mc:AlternateContent xmlns:mc="http://schemas.openxmlformats.org/markup-compatibility/2006">
              <mc:Choice xmlns:v="urn:schemas-microsoft-com:vml" Requires="v">
                <p:oleObj spid="_x0000_s61453" name="ワークシート" r:id="rId8" imgW="6381734" imgH="2181333" progId="Excel.Sheet.12">
                  <p:embed/>
                </p:oleObj>
              </mc:Choice>
              <mc:Fallback>
                <p:oleObj name="ワークシート" r:id="rId8" imgW="6381734" imgH="2181333" progId="Excel.Sheet.12">
                  <p:embed/>
                  <p:pic>
                    <p:nvPicPr>
                      <p:cNvPr id="0" name=""/>
                      <p:cNvPicPr>
                        <a:picLocks noChangeAspect="1" noChangeArrowheads="1"/>
                      </p:cNvPicPr>
                      <p:nvPr/>
                    </p:nvPicPr>
                    <p:blipFill>
                      <a:blip r:embed="rId9"/>
                      <a:srcRect/>
                      <a:stretch>
                        <a:fillRect/>
                      </a:stretch>
                    </p:blipFill>
                    <p:spPr bwMode="auto">
                      <a:xfrm>
                        <a:off x="1714562" y="5113006"/>
                        <a:ext cx="5930900" cy="1690687"/>
                      </a:xfrm>
                      <a:prstGeom prst="rect">
                        <a:avLst/>
                      </a:prstGeom>
                      <a:noFill/>
                      <a:ln>
                        <a:noFill/>
                      </a:ln>
                    </p:spPr>
                  </p:pic>
                </p:oleObj>
              </mc:Fallback>
            </mc:AlternateContent>
          </a:graphicData>
        </a:graphic>
      </p:graphicFrame>
      <p:sp>
        <p:nvSpPr>
          <p:cNvPr id="17" name="正方形/長方形 16"/>
          <p:cNvSpPr/>
          <p:nvPr/>
        </p:nvSpPr>
        <p:spPr>
          <a:xfrm>
            <a:off x="4200647" y="5576361"/>
            <a:ext cx="3425713" cy="35070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21</a:t>
            </a:r>
            <a:endParaRPr lang="ja-JP" altLang="en-US" sz="1600" dirty="0">
              <a:solidFill>
                <a:schemeClr val="tx1"/>
              </a:solidFill>
            </a:endParaRPr>
          </a:p>
        </p:txBody>
      </p:sp>
    </p:spTree>
    <p:extLst>
      <p:ext uri="{BB962C8B-B14F-4D97-AF65-F5344CB8AC3E}">
        <p14:creationId xmlns:p14="http://schemas.microsoft.com/office/powerpoint/2010/main" val="2852353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4" name="Rectangle 10"/>
          <p:cNvSpPr txBox="1">
            <a:spLocks/>
          </p:cNvSpPr>
          <p:nvPr/>
        </p:nvSpPr>
        <p:spPr bwMode="auto">
          <a:xfrm>
            <a:off x="96838" y="548680"/>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■安全性</a:t>
            </a:r>
            <a:r>
              <a:rPr lang="ja-JP" altLang="en-US" sz="2800" dirty="0"/>
              <a:t>の</a:t>
            </a:r>
            <a:r>
              <a:rPr lang="ja-JP" altLang="en-US" sz="2800" dirty="0" smtClean="0"/>
              <a:t>判定（上部</a:t>
            </a:r>
            <a:r>
              <a:rPr lang="ja-JP" altLang="en-US" sz="2800" dirty="0"/>
              <a:t>構造の</a:t>
            </a:r>
            <a:r>
              <a:rPr lang="ja-JP" altLang="en-US" sz="2800" dirty="0" smtClean="0"/>
              <a:t>流出判定）</a:t>
            </a:r>
          </a:p>
        </p:txBody>
      </p:sp>
      <p:sp>
        <p:nvSpPr>
          <p:cNvPr id="6" name="テキスト ボックス 5"/>
          <p:cNvSpPr txBox="1"/>
          <p:nvPr/>
        </p:nvSpPr>
        <p:spPr>
          <a:xfrm>
            <a:off x="519212" y="1136426"/>
            <a:ext cx="6285036" cy="523220"/>
          </a:xfrm>
          <a:prstGeom prst="rect">
            <a:avLst/>
          </a:prstGeom>
          <a:noFill/>
          <a:ln>
            <a:solidFill>
              <a:srgbClr val="002060"/>
            </a:solidFill>
          </a:ln>
        </p:spPr>
        <p:txBody>
          <a:bodyPr wrap="square" rtlCol="0">
            <a:spAutoFit/>
          </a:bodyPr>
          <a:lstStyle/>
          <a:p>
            <a:pPr algn="ctr"/>
            <a:r>
              <a:rPr lang="ja-JP" altLang="en-US" sz="2800" dirty="0"/>
              <a:t>判定式　（Ｗｄ－Ｆｚ）</a:t>
            </a:r>
            <a:r>
              <a:rPr lang="el-GR" altLang="ja-JP" sz="2800" dirty="0"/>
              <a:t>μ</a:t>
            </a:r>
            <a:r>
              <a:rPr lang="ja-JP" altLang="el-GR" sz="2800" dirty="0"/>
              <a:t>／</a:t>
            </a:r>
            <a:r>
              <a:rPr lang="ja-JP" altLang="en-US" sz="2800" dirty="0" smtClean="0"/>
              <a:t>Ｆｘ　＞</a:t>
            </a:r>
            <a:r>
              <a:rPr lang="en-US" altLang="ja-JP" sz="2800" dirty="0" smtClean="0"/>
              <a:t>1.0</a:t>
            </a:r>
            <a:r>
              <a:rPr lang="ja-JP" altLang="en-US" sz="2800" dirty="0" smtClean="0"/>
              <a:t>以上</a:t>
            </a:r>
            <a:endParaRPr lang="en-US" altLang="ja-JP" sz="2800" dirty="0" smtClean="0"/>
          </a:p>
        </p:txBody>
      </p:sp>
      <p:sp>
        <p:nvSpPr>
          <p:cNvPr id="7" name="テキスト ボックス 6"/>
          <p:cNvSpPr txBox="1"/>
          <p:nvPr/>
        </p:nvSpPr>
        <p:spPr>
          <a:xfrm>
            <a:off x="755576" y="1707381"/>
            <a:ext cx="7560840" cy="1815882"/>
          </a:xfrm>
          <a:prstGeom prst="rect">
            <a:avLst/>
          </a:prstGeom>
          <a:noFill/>
          <a:ln>
            <a:noFill/>
          </a:ln>
        </p:spPr>
        <p:txBody>
          <a:bodyPr wrap="square" rtlCol="0">
            <a:spAutoFit/>
          </a:bodyPr>
          <a:lstStyle/>
          <a:p>
            <a:r>
              <a:rPr kumimoji="1" lang="ja-JP" altLang="en-US" sz="2400" dirty="0"/>
              <a:t>　</a:t>
            </a:r>
            <a:r>
              <a:rPr kumimoji="1" lang="ja-JP" altLang="en-US" sz="2400" dirty="0" smtClean="0"/>
              <a:t>　ここに、</a:t>
            </a:r>
            <a:r>
              <a:rPr lang="ja-JP" altLang="en-US" sz="2800" dirty="0" smtClean="0"/>
              <a:t>Ｗｄ　</a:t>
            </a:r>
            <a:r>
              <a:rPr kumimoji="1" lang="ja-JP" altLang="en-US" sz="2400" dirty="0" smtClean="0"/>
              <a:t>：上部構造重量（ｋＮ）</a:t>
            </a:r>
            <a:endParaRPr kumimoji="1" lang="en-US" altLang="ja-JP" sz="2400" dirty="0" smtClean="0"/>
          </a:p>
          <a:p>
            <a:r>
              <a:rPr lang="ja-JP" altLang="en-US" sz="2400" dirty="0" smtClean="0"/>
              <a:t>　　　　　　　</a:t>
            </a:r>
            <a:r>
              <a:rPr lang="ja-JP" altLang="en-US" sz="2800" dirty="0" smtClean="0"/>
              <a:t>Ｆｚ　 </a:t>
            </a:r>
            <a:r>
              <a:rPr lang="ja-JP" altLang="en-US" sz="2400" dirty="0" smtClean="0"/>
              <a:t>：津波による上揚力（ｋＮ）</a:t>
            </a:r>
            <a:endParaRPr lang="en-US" altLang="ja-JP" sz="2400" dirty="0" smtClean="0"/>
          </a:p>
          <a:p>
            <a:r>
              <a:rPr kumimoji="1" lang="ja-JP" altLang="en-US" sz="2800" dirty="0" smtClean="0"/>
              <a:t>　　　　　　</a:t>
            </a:r>
            <a:r>
              <a:rPr kumimoji="1" lang="en-US" altLang="ja-JP" sz="2800" dirty="0" smtClean="0"/>
              <a:t>μ</a:t>
            </a:r>
            <a:r>
              <a:rPr kumimoji="1" lang="ja-JP" altLang="en-US" sz="2800" dirty="0" smtClean="0"/>
              <a:t>　　 </a:t>
            </a:r>
            <a:r>
              <a:rPr kumimoji="1" lang="ja-JP" altLang="en-US" sz="2400" dirty="0" smtClean="0"/>
              <a:t>：摩擦係数＝</a:t>
            </a:r>
            <a:r>
              <a:rPr kumimoji="1" lang="en-US" altLang="ja-JP" sz="2800" dirty="0" smtClean="0"/>
              <a:t>0.6</a:t>
            </a:r>
            <a:endParaRPr kumimoji="1" lang="en-US" altLang="ja-JP" sz="2400" dirty="0" smtClean="0"/>
          </a:p>
          <a:p>
            <a:r>
              <a:rPr kumimoji="1" lang="ja-JP" altLang="en-US" sz="2800" dirty="0" smtClean="0"/>
              <a:t>　　　　　　Ｆｘ　 </a:t>
            </a:r>
            <a:r>
              <a:rPr kumimoji="1" lang="ja-JP" altLang="en-US" sz="2400" dirty="0" smtClean="0"/>
              <a:t>：水平作用力（水平波力＋衝突力）</a:t>
            </a:r>
            <a:endParaRPr kumimoji="1" lang="ja-JP" altLang="en-US" sz="2400" dirty="0"/>
          </a:p>
        </p:txBody>
      </p:sp>
      <p:sp>
        <p:nvSpPr>
          <p:cNvPr id="8" name="テキスト ボックス 7"/>
          <p:cNvSpPr txBox="1"/>
          <p:nvPr/>
        </p:nvSpPr>
        <p:spPr>
          <a:xfrm>
            <a:off x="9468544" y="3356992"/>
            <a:ext cx="7992888" cy="1569660"/>
          </a:xfrm>
          <a:prstGeom prst="rect">
            <a:avLst/>
          </a:prstGeom>
          <a:noFill/>
          <a:ln>
            <a:noFill/>
          </a:ln>
        </p:spPr>
        <p:txBody>
          <a:bodyPr wrap="square" rtlCol="0">
            <a:spAutoFit/>
          </a:bodyPr>
          <a:lstStyle/>
          <a:p>
            <a:r>
              <a:rPr kumimoji="1" lang="ja-JP" altLang="en-US" sz="2400" dirty="0"/>
              <a:t>　</a:t>
            </a:r>
            <a:r>
              <a:rPr kumimoji="1" lang="ja-JP" altLang="en-US" sz="2000" dirty="0" smtClean="0"/>
              <a:t>　なお、水平波力は三次元解析結果の最大値を</a:t>
            </a:r>
            <a:endParaRPr kumimoji="1" lang="en-US" altLang="ja-JP" sz="2000" dirty="0" smtClean="0"/>
          </a:p>
          <a:p>
            <a:r>
              <a:rPr lang="ja-JP" altLang="en-US" sz="2000" dirty="0"/>
              <a:t>　</a:t>
            </a:r>
            <a:r>
              <a:rPr lang="ja-JP" altLang="en-US" sz="2000" dirty="0" smtClean="0"/>
              <a:t>　　　　　単位面積当たり（橋長</a:t>
            </a:r>
            <a:r>
              <a:rPr lang="en-US" altLang="ja-JP" sz="2000" dirty="0" smtClean="0"/>
              <a:t>×</a:t>
            </a:r>
            <a:r>
              <a:rPr lang="ja-JP" altLang="en-US" sz="2000" dirty="0" smtClean="0"/>
              <a:t>浸水深</a:t>
            </a:r>
            <a:r>
              <a:rPr kumimoji="1" lang="ja-JP" altLang="en-US" sz="2000" dirty="0" smtClean="0"/>
              <a:t>）に換算して算出。</a:t>
            </a:r>
            <a:endParaRPr lang="en-US" altLang="ja-JP" sz="1400" dirty="0"/>
          </a:p>
          <a:p>
            <a:endParaRPr kumimoji="1" lang="en-US" altLang="ja-JP" sz="400" dirty="0" smtClean="0"/>
          </a:p>
          <a:p>
            <a:r>
              <a:rPr kumimoji="1" lang="ja-JP" altLang="en-US" sz="2400" dirty="0" smtClean="0"/>
              <a:t>　</a:t>
            </a:r>
            <a:r>
              <a:rPr kumimoji="1" lang="ja-JP" altLang="en-US" sz="2000" dirty="0" smtClean="0"/>
              <a:t>　</a:t>
            </a:r>
            <a:r>
              <a:rPr kumimoji="1" lang="en-US" altLang="ja-JP" sz="2000" dirty="0" smtClean="0"/>
              <a:t>※</a:t>
            </a:r>
            <a:r>
              <a:rPr kumimoji="1" lang="ja-JP" altLang="en-US" sz="2000" dirty="0" smtClean="0"/>
              <a:t>解析結果が最大となる助松橋より、</a:t>
            </a:r>
            <a:endParaRPr kumimoji="1" lang="en-US" altLang="ja-JP" sz="2000" dirty="0" smtClean="0"/>
          </a:p>
          <a:p>
            <a:r>
              <a:rPr lang="ja-JP" altLang="en-US" sz="2400" dirty="0"/>
              <a:t>　</a:t>
            </a:r>
            <a:r>
              <a:rPr lang="ja-JP" altLang="en-US" sz="2400" dirty="0" smtClean="0"/>
              <a:t>　　　　　</a:t>
            </a:r>
            <a:r>
              <a:rPr lang="en-US" altLang="ja-JP" sz="2400" dirty="0" smtClean="0"/>
              <a:t>173kN </a:t>
            </a:r>
            <a:r>
              <a:rPr lang="en-US" altLang="ja-JP" sz="2400" dirty="0"/>
              <a:t>÷</a:t>
            </a:r>
            <a:r>
              <a:rPr lang="ja-JP" altLang="en-US" sz="2400" dirty="0"/>
              <a:t>（</a:t>
            </a:r>
            <a:r>
              <a:rPr lang="en-US" altLang="ja-JP" sz="2400" dirty="0"/>
              <a:t>46.0m×1.614m</a:t>
            </a:r>
            <a:r>
              <a:rPr lang="ja-JP" altLang="en-US" sz="2400" dirty="0"/>
              <a:t>）＝ </a:t>
            </a:r>
            <a:r>
              <a:rPr lang="en-US" altLang="ja-JP" sz="2400" u="sng" dirty="0"/>
              <a:t>2.33kN/</a:t>
            </a:r>
            <a:r>
              <a:rPr lang="en-US" altLang="ja-JP" sz="2400" u="sng" dirty="0" smtClean="0"/>
              <a:t>㎡</a:t>
            </a:r>
            <a:endParaRPr kumimoji="1" lang="ja-JP" altLang="en-US" sz="2400" u="sng"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1419860727"/>
              </p:ext>
            </p:extLst>
          </p:nvPr>
        </p:nvGraphicFramePr>
        <p:xfrm>
          <a:off x="96838" y="4586436"/>
          <a:ext cx="8826500" cy="1866900"/>
        </p:xfrm>
        <a:graphic>
          <a:graphicData uri="http://schemas.openxmlformats.org/presentationml/2006/ole">
            <mc:AlternateContent xmlns:mc="http://schemas.openxmlformats.org/markup-compatibility/2006">
              <mc:Choice xmlns:v="urn:schemas-microsoft-com:vml" Requires="v">
                <p:oleObj spid="_x0000_s62471" name="ワークシート" r:id="rId5" imgW="9496362" imgH="2409697" progId="Excel.Sheet.12">
                  <p:embed/>
                </p:oleObj>
              </mc:Choice>
              <mc:Fallback>
                <p:oleObj name="ワークシート" r:id="rId5" imgW="9496362" imgH="2409697" progId="Excel.Sheet.12">
                  <p:embed/>
                  <p:pic>
                    <p:nvPicPr>
                      <p:cNvPr id="0" name=""/>
                      <p:cNvPicPr>
                        <a:picLocks noChangeAspect="1" noChangeArrowheads="1"/>
                      </p:cNvPicPr>
                      <p:nvPr/>
                    </p:nvPicPr>
                    <p:blipFill>
                      <a:blip r:embed="rId6"/>
                      <a:srcRect/>
                      <a:stretch>
                        <a:fillRect/>
                      </a:stretch>
                    </p:blipFill>
                    <p:spPr bwMode="auto">
                      <a:xfrm>
                        <a:off x="96838" y="4586436"/>
                        <a:ext cx="8826500" cy="1866900"/>
                      </a:xfrm>
                      <a:prstGeom prst="rect">
                        <a:avLst/>
                      </a:prstGeom>
                      <a:noFill/>
                      <a:ln>
                        <a:noFill/>
                      </a:ln>
                    </p:spPr>
                  </p:pic>
                </p:oleObj>
              </mc:Fallback>
            </mc:AlternateContent>
          </a:graphicData>
        </a:graphic>
      </p:graphicFrame>
      <p:sp>
        <p:nvSpPr>
          <p:cNvPr id="10" name="正方形/長方形 9"/>
          <p:cNvSpPr/>
          <p:nvPr/>
        </p:nvSpPr>
        <p:spPr>
          <a:xfrm>
            <a:off x="5482346" y="5081408"/>
            <a:ext cx="3425713" cy="35070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22</a:t>
            </a:r>
            <a:endParaRPr lang="ja-JP" altLang="en-US" sz="1600" dirty="0">
              <a:solidFill>
                <a:schemeClr val="tx1"/>
              </a:solidFill>
            </a:endParaRPr>
          </a:p>
        </p:txBody>
      </p:sp>
      <p:sp>
        <p:nvSpPr>
          <p:cNvPr id="12" name="テキスト ボックス 11"/>
          <p:cNvSpPr txBox="1"/>
          <p:nvPr/>
        </p:nvSpPr>
        <p:spPr>
          <a:xfrm>
            <a:off x="755576" y="3645024"/>
            <a:ext cx="7992888" cy="830997"/>
          </a:xfrm>
          <a:prstGeom prst="rect">
            <a:avLst/>
          </a:prstGeom>
          <a:noFill/>
          <a:ln>
            <a:noFill/>
          </a:ln>
        </p:spPr>
        <p:txBody>
          <a:bodyPr wrap="square" rtlCol="0">
            <a:spAutoFit/>
          </a:bodyPr>
          <a:lstStyle/>
          <a:p>
            <a:r>
              <a:rPr kumimoji="1" lang="ja-JP" altLang="en-US" sz="2400" dirty="0"/>
              <a:t>　</a:t>
            </a:r>
            <a:r>
              <a:rPr kumimoji="1" lang="ja-JP" altLang="en-US" sz="2000" dirty="0" smtClean="0"/>
              <a:t>　なお、水平波力は三次元解析結果の最大値を</a:t>
            </a:r>
            <a:endParaRPr kumimoji="1" lang="en-US" altLang="ja-JP" sz="2000" dirty="0" smtClean="0"/>
          </a:p>
          <a:p>
            <a:r>
              <a:rPr lang="ja-JP" altLang="en-US" sz="2000" dirty="0"/>
              <a:t>　</a:t>
            </a:r>
            <a:r>
              <a:rPr lang="ja-JP" altLang="en-US" sz="2000" dirty="0" smtClean="0"/>
              <a:t>　　　　　単位面積当たり（橋長</a:t>
            </a:r>
            <a:r>
              <a:rPr lang="en-US" altLang="ja-JP" sz="2000" dirty="0" smtClean="0"/>
              <a:t>×</a:t>
            </a:r>
            <a:r>
              <a:rPr lang="ja-JP" altLang="en-US" sz="2000" dirty="0" smtClean="0"/>
              <a:t>浸水深</a:t>
            </a:r>
            <a:r>
              <a:rPr kumimoji="1" lang="ja-JP" altLang="en-US" sz="2000" dirty="0" smtClean="0"/>
              <a:t>）に換算して算出。</a:t>
            </a:r>
            <a:endParaRPr lang="en-US" altLang="ja-JP" sz="1400" dirty="0"/>
          </a:p>
          <a:p>
            <a:endParaRPr kumimoji="1" lang="en-US" altLang="ja-JP" sz="400" dirty="0" smtClean="0"/>
          </a:p>
        </p:txBody>
      </p:sp>
    </p:spTree>
    <p:extLst>
      <p:ext uri="{BB962C8B-B14F-4D97-AF65-F5344CB8AC3E}">
        <p14:creationId xmlns:p14="http://schemas.microsoft.com/office/powerpoint/2010/main" val="1077784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4" name="Rectangle 10"/>
          <p:cNvSpPr txBox="1">
            <a:spLocks/>
          </p:cNvSpPr>
          <p:nvPr/>
        </p:nvSpPr>
        <p:spPr bwMode="auto">
          <a:xfrm>
            <a:off x="16111" y="692696"/>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a:t>
            </a:r>
            <a:r>
              <a:rPr lang="ja-JP" altLang="en-US" sz="2800" dirty="0"/>
              <a:t>安全性の</a:t>
            </a:r>
            <a:r>
              <a:rPr lang="ja-JP" altLang="en-US" sz="2800" dirty="0" smtClean="0"/>
              <a:t>判定結果①</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670436638"/>
              </p:ext>
            </p:extLst>
          </p:nvPr>
        </p:nvGraphicFramePr>
        <p:xfrm>
          <a:off x="72008" y="1556792"/>
          <a:ext cx="8964488" cy="4381433"/>
        </p:xfrm>
        <a:graphic>
          <a:graphicData uri="http://schemas.openxmlformats.org/presentationml/2006/ole">
            <mc:AlternateContent xmlns:mc="http://schemas.openxmlformats.org/markup-compatibility/2006">
              <mc:Choice xmlns:v="urn:schemas-microsoft-com:vml" Requires="v">
                <p:oleObj spid="_x0000_s63495" name="ワークシート" r:id="rId5" imgW="12477671" imgH="6105628" progId="Excel.Sheet.12">
                  <p:embed/>
                </p:oleObj>
              </mc:Choice>
              <mc:Fallback>
                <p:oleObj name="ワークシート" r:id="rId5" imgW="12477671" imgH="6105628" progId="Excel.Sheet.12">
                  <p:embed/>
                  <p:pic>
                    <p:nvPicPr>
                      <p:cNvPr id="0" name=""/>
                      <p:cNvPicPr>
                        <a:picLocks noChangeAspect="1" noChangeArrowheads="1"/>
                      </p:cNvPicPr>
                      <p:nvPr/>
                    </p:nvPicPr>
                    <p:blipFill>
                      <a:blip r:embed="rId6"/>
                      <a:srcRect/>
                      <a:stretch>
                        <a:fillRect/>
                      </a:stretch>
                    </p:blipFill>
                    <p:spPr bwMode="auto">
                      <a:xfrm>
                        <a:off x="72008" y="1556792"/>
                        <a:ext cx="8964488" cy="4381433"/>
                      </a:xfrm>
                      <a:prstGeom prst="rect">
                        <a:avLst/>
                      </a:prstGeom>
                      <a:noFill/>
                      <a:ln>
                        <a:noFill/>
                      </a:ln>
                    </p:spPr>
                  </p:pic>
                </p:oleObj>
              </mc:Fallback>
            </mc:AlternateContent>
          </a:graphicData>
        </a:graphic>
      </p:graphicFrame>
      <p:sp>
        <p:nvSpPr>
          <p:cNvPr id="7"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23</a:t>
            </a:r>
            <a:endParaRPr lang="ja-JP" altLang="en-US" sz="1600" dirty="0">
              <a:solidFill>
                <a:schemeClr val="tx1"/>
              </a:solidFill>
            </a:endParaRPr>
          </a:p>
        </p:txBody>
      </p:sp>
    </p:spTree>
    <p:extLst>
      <p:ext uri="{BB962C8B-B14F-4D97-AF65-F5344CB8AC3E}">
        <p14:creationId xmlns:p14="http://schemas.microsoft.com/office/powerpoint/2010/main" val="3607685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4" name="Rectangle 10"/>
          <p:cNvSpPr txBox="1">
            <a:spLocks/>
          </p:cNvSpPr>
          <p:nvPr/>
        </p:nvSpPr>
        <p:spPr bwMode="auto">
          <a:xfrm>
            <a:off x="16111" y="692696"/>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a:t>
            </a:r>
            <a:r>
              <a:rPr lang="ja-JP" altLang="en-US" sz="2800" dirty="0"/>
              <a:t>安全性の</a:t>
            </a:r>
            <a:r>
              <a:rPr lang="ja-JP" altLang="en-US" sz="2800" dirty="0" smtClean="0"/>
              <a:t>判定結果②</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950593894"/>
              </p:ext>
            </p:extLst>
          </p:nvPr>
        </p:nvGraphicFramePr>
        <p:xfrm>
          <a:off x="107504" y="1517650"/>
          <a:ext cx="8942387" cy="3681536"/>
        </p:xfrm>
        <a:graphic>
          <a:graphicData uri="http://schemas.openxmlformats.org/presentationml/2006/ole">
            <mc:AlternateContent xmlns:mc="http://schemas.openxmlformats.org/markup-compatibility/2006">
              <mc:Choice xmlns:v="urn:schemas-microsoft-com:vml" Requires="v">
                <p:oleObj spid="_x0000_s64519" name="ワークシート" r:id="rId5" imgW="12506277" imgH="5153032" progId="Excel.Sheet.12">
                  <p:embed/>
                </p:oleObj>
              </mc:Choice>
              <mc:Fallback>
                <p:oleObj name="ワークシート" r:id="rId5" imgW="12506277" imgH="5153032" progId="Excel.Sheet.12">
                  <p:embed/>
                  <p:pic>
                    <p:nvPicPr>
                      <p:cNvPr id="0" name=""/>
                      <p:cNvPicPr>
                        <a:picLocks noChangeAspect="1" noChangeArrowheads="1"/>
                      </p:cNvPicPr>
                      <p:nvPr/>
                    </p:nvPicPr>
                    <p:blipFill>
                      <a:blip r:embed="rId6"/>
                      <a:srcRect/>
                      <a:stretch>
                        <a:fillRect/>
                      </a:stretch>
                    </p:blipFill>
                    <p:spPr bwMode="auto">
                      <a:xfrm>
                        <a:off x="107504" y="1517650"/>
                        <a:ext cx="8942387" cy="3681536"/>
                      </a:xfrm>
                      <a:prstGeom prst="rect">
                        <a:avLst/>
                      </a:prstGeom>
                      <a:noFill/>
                      <a:ln>
                        <a:noFill/>
                      </a:ln>
                    </p:spPr>
                  </p:pic>
                </p:oleObj>
              </mc:Fallback>
            </mc:AlternateContent>
          </a:graphicData>
        </a:graphic>
      </p:graphicFrame>
      <p:sp>
        <p:nvSpPr>
          <p:cNvPr id="8" name="テキスト ボックス 14"/>
          <p:cNvSpPr txBox="1">
            <a:spLocks noChangeArrowheads="1"/>
          </p:cNvSpPr>
          <p:nvPr/>
        </p:nvSpPr>
        <p:spPr bwMode="auto">
          <a:xfrm>
            <a:off x="384147" y="5517232"/>
            <a:ext cx="8666426" cy="523220"/>
          </a:xfrm>
          <a:prstGeom prst="rect">
            <a:avLst/>
          </a:prstGeom>
          <a:solidFill>
            <a:srgbClr val="92D050"/>
          </a:solidFill>
          <a:ln w="9525">
            <a:noFill/>
            <a:miter lim="800000"/>
            <a:headEnd/>
            <a:tailEnd/>
          </a:ln>
        </p:spPr>
        <p:txBody>
          <a:bodyPr wrap="square">
            <a:spAutoFit/>
          </a:bodyPr>
          <a:lstStyle/>
          <a:p>
            <a:pPr algn="ctr"/>
            <a:r>
              <a:rPr lang="ja-JP" altLang="en-US" sz="2400" dirty="0" smtClean="0">
                <a:latin typeface="Calibri" pitchFamily="34" charset="0"/>
              </a:rPr>
              <a:t>照査対象</a:t>
            </a:r>
            <a:r>
              <a:rPr lang="ja-JP" altLang="en-US" sz="2400" dirty="0">
                <a:latin typeface="Calibri" pitchFamily="34" charset="0"/>
              </a:rPr>
              <a:t>橋梁</a:t>
            </a:r>
            <a:r>
              <a:rPr lang="ja-JP" altLang="en-US" sz="2800" b="1" u="sng" dirty="0" smtClean="0">
                <a:solidFill>
                  <a:srgbClr val="FF0000"/>
                </a:solidFill>
                <a:latin typeface="Calibri" pitchFamily="34" charset="0"/>
              </a:rPr>
              <a:t>２０橋中、４橋（助松橋・大道橋）がＮＧ</a:t>
            </a:r>
            <a:r>
              <a:rPr lang="ja-JP" altLang="en-US" sz="2400" dirty="0" smtClean="0">
                <a:latin typeface="Calibri" pitchFamily="34" charset="0"/>
              </a:rPr>
              <a:t>となる。</a:t>
            </a:r>
            <a:endParaRPr lang="ja-JP" altLang="en-US" sz="2200" dirty="0">
              <a:latin typeface="Calibri" pitchFamily="34" charset="0"/>
            </a:endParaRPr>
          </a:p>
        </p:txBody>
      </p:sp>
      <p:sp>
        <p:nvSpPr>
          <p:cNvPr id="9"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24</a:t>
            </a:r>
            <a:endParaRPr lang="ja-JP" altLang="en-US" sz="1600" dirty="0">
              <a:solidFill>
                <a:schemeClr val="tx1"/>
              </a:solidFill>
            </a:endParaRPr>
          </a:p>
        </p:txBody>
      </p:sp>
    </p:spTree>
    <p:extLst>
      <p:ext uri="{BB962C8B-B14F-4D97-AF65-F5344CB8AC3E}">
        <p14:creationId xmlns:p14="http://schemas.microsoft.com/office/powerpoint/2010/main" val="6374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4" name="Rectangle 10"/>
          <p:cNvSpPr txBox="1">
            <a:spLocks/>
          </p:cNvSpPr>
          <p:nvPr/>
        </p:nvSpPr>
        <p:spPr bwMode="auto">
          <a:xfrm>
            <a:off x="96838" y="548680"/>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■個別橋梁の検討</a:t>
            </a:r>
            <a:r>
              <a:rPr lang="en-US" altLang="ja-JP" sz="2800" dirty="0" smtClean="0"/>
              <a:t>【</a:t>
            </a:r>
            <a:r>
              <a:rPr lang="ja-JP" altLang="en-US" sz="2800" dirty="0" smtClean="0"/>
              <a:t>助松橋</a:t>
            </a:r>
            <a:r>
              <a:rPr lang="en-US" altLang="ja-JP" sz="2800" dirty="0" smtClean="0"/>
              <a:t>】</a:t>
            </a:r>
            <a:endParaRPr lang="ja-JP" altLang="en-US" sz="2800" dirty="0" smtClean="0"/>
          </a:p>
        </p:txBody>
      </p:sp>
      <p:grpSp>
        <p:nvGrpSpPr>
          <p:cNvPr id="52224" name="グループ化 52223"/>
          <p:cNvGrpSpPr/>
          <p:nvPr/>
        </p:nvGrpSpPr>
        <p:grpSpPr>
          <a:xfrm>
            <a:off x="419062" y="2889071"/>
            <a:ext cx="8058150" cy="2340129"/>
            <a:chOff x="598681" y="2060848"/>
            <a:chExt cx="8058150" cy="2340129"/>
          </a:xfrm>
        </p:grpSpPr>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81" y="2060848"/>
              <a:ext cx="80581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1"/>
            <p:cNvGrpSpPr>
              <a:grpSpLocks/>
            </p:cNvGrpSpPr>
            <p:nvPr/>
          </p:nvGrpSpPr>
          <p:grpSpPr bwMode="auto">
            <a:xfrm>
              <a:off x="723133" y="3574885"/>
              <a:ext cx="7033586" cy="826092"/>
              <a:chOff x="1260" y="8987"/>
              <a:chExt cx="9409" cy="885"/>
            </a:xfrm>
          </p:grpSpPr>
          <p:grpSp>
            <p:nvGrpSpPr>
              <p:cNvPr id="6" name="Group 3"/>
              <p:cNvGrpSpPr>
                <a:grpSpLocks/>
              </p:cNvGrpSpPr>
              <p:nvPr/>
            </p:nvGrpSpPr>
            <p:grpSpPr bwMode="auto">
              <a:xfrm>
                <a:off x="3270" y="8990"/>
                <a:ext cx="345" cy="688"/>
                <a:chOff x="3270" y="8990"/>
                <a:chExt cx="345" cy="688"/>
              </a:xfrm>
            </p:grpSpPr>
            <p:sp>
              <p:nvSpPr>
                <p:cNvPr id="30" name="Rectangle 4"/>
                <p:cNvSpPr>
                  <a:spLocks noChangeArrowheads="1"/>
                </p:cNvSpPr>
                <p:nvPr/>
              </p:nvSpPr>
              <p:spPr bwMode="auto">
                <a:xfrm>
                  <a:off x="3270" y="8990"/>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31" name="Rectangle 5"/>
                <p:cNvSpPr>
                  <a:spLocks noChangeArrowheads="1"/>
                </p:cNvSpPr>
                <p:nvPr/>
              </p:nvSpPr>
              <p:spPr bwMode="auto">
                <a:xfrm>
                  <a:off x="3558" y="8998"/>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grpSp>
          <p:grpSp>
            <p:nvGrpSpPr>
              <p:cNvPr id="7" name="Group 6"/>
              <p:cNvGrpSpPr>
                <a:grpSpLocks/>
              </p:cNvGrpSpPr>
              <p:nvPr/>
            </p:nvGrpSpPr>
            <p:grpSpPr bwMode="auto">
              <a:xfrm>
                <a:off x="4284" y="8996"/>
                <a:ext cx="345" cy="688"/>
                <a:chOff x="3270" y="8990"/>
                <a:chExt cx="345" cy="688"/>
              </a:xfrm>
            </p:grpSpPr>
            <p:sp>
              <p:nvSpPr>
                <p:cNvPr id="28" name="Rectangle 7"/>
                <p:cNvSpPr>
                  <a:spLocks noChangeArrowheads="1"/>
                </p:cNvSpPr>
                <p:nvPr/>
              </p:nvSpPr>
              <p:spPr bwMode="auto">
                <a:xfrm>
                  <a:off x="3270" y="8990"/>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9" name="Rectangle 8"/>
                <p:cNvSpPr>
                  <a:spLocks noChangeArrowheads="1"/>
                </p:cNvSpPr>
                <p:nvPr/>
              </p:nvSpPr>
              <p:spPr bwMode="auto">
                <a:xfrm>
                  <a:off x="3558" y="8998"/>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grpSp>
          <p:grpSp>
            <p:nvGrpSpPr>
              <p:cNvPr id="8" name="Group 9"/>
              <p:cNvGrpSpPr>
                <a:grpSpLocks/>
              </p:cNvGrpSpPr>
              <p:nvPr/>
            </p:nvGrpSpPr>
            <p:grpSpPr bwMode="auto">
              <a:xfrm>
                <a:off x="5290" y="9004"/>
                <a:ext cx="345" cy="688"/>
                <a:chOff x="3270" y="8990"/>
                <a:chExt cx="345" cy="688"/>
              </a:xfrm>
            </p:grpSpPr>
            <p:sp>
              <p:nvSpPr>
                <p:cNvPr id="26" name="Rectangle 10"/>
                <p:cNvSpPr>
                  <a:spLocks noChangeArrowheads="1"/>
                </p:cNvSpPr>
                <p:nvPr/>
              </p:nvSpPr>
              <p:spPr bwMode="auto">
                <a:xfrm>
                  <a:off x="3270" y="8990"/>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7" name="Rectangle 11"/>
                <p:cNvSpPr>
                  <a:spLocks noChangeArrowheads="1"/>
                </p:cNvSpPr>
                <p:nvPr/>
              </p:nvSpPr>
              <p:spPr bwMode="auto">
                <a:xfrm>
                  <a:off x="3558" y="8998"/>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grpSp>
          <p:grpSp>
            <p:nvGrpSpPr>
              <p:cNvPr id="9" name="Group 12"/>
              <p:cNvGrpSpPr>
                <a:grpSpLocks/>
              </p:cNvGrpSpPr>
              <p:nvPr/>
            </p:nvGrpSpPr>
            <p:grpSpPr bwMode="auto">
              <a:xfrm>
                <a:off x="6300" y="8995"/>
                <a:ext cx="345" cy="688"/>
                <a:chOff x="3270" y="8990"/>
                <a:chExt cx="345" cy="688"/>
              </a:xfrm>
            </p:grpSpPr>
            <p:sp>
              <p:nvSpPr>
                <p:cNvPr id="24" name="Rectangle 13"/>
                <p:cNvSpPr>
                  <a:spLocks noChangeArrowheads="1"/>
                </p:cNvSpPr>
                <p:nvPr/>
              </p:nvSpPr>
              <p:spPr bwMode="auto">
                <a:xfrm>
                  <a:off x="3270" y="8990"/>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5" name="Rectangle 14"/>
                <p:cNvSpPr>
                  <a:spLocks noChangeArrowheads="1"/>
                </p:cNvSpPr>
                <p:nvPr/>
              </p:nvSpPr>
              <p:spPr bwMode="auto">
                <a:xfrm>
                  <a:off x="3558" y="8998"/>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grpSp>
          <p:grpSp>
            <p:nvGrpSpPr>
              <p:cNvPr id="10" name="Group 15"/>
              <p:cNvGrpSpPr>
                <a:grpSpLocks/>
              </p:cNvGrpSpPr>
              <p:nvPr/>
            </p:nvGrpSpPr>
            <p:grpSpPr bwMode="auto">
              <a:xfrm>
                <a:off x="7308" y="8995"/>
                <a:ext cx="345" cy="688"/>
                <a:chOff x="3270" y="8990"/>
                <a:chExt cx="345" cy="688"/>
              </a:xfrm>
            </p:grpSpPr>
            <p:sp>
              <p:nvSpPr>
                <p:cNvPr id="22" name="Rectangle 16"/>
                <p:cNvSpPr>
                  <a:spLocks noChangeArrowheads="1"/>
                </p:cNvSpPr>
                <p:nvPr/>
              </p:nvSpPr>
              <p:spPr bwMode="auto">
                <a:xfrm>
                  <a:off x="3270" y="8990"/>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3" name="Rectangle 17"/>
                <p:cNvSpPr>
                  <a:spLocks noChangeArrowheads="1"/>
                </p:cNvSpPr>
                <p:nvPr/>
              </p:nvSpPr>
              <p:spPr bwMode="auto">
                <a:xfrm>
                  <a:off x="3558" y="8998"/>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grpSp>
          <p:grpSp>
            <p:nvGrpSpPr>
              <p:cNvPr id="11" name="Group 18"/>
              <p:cNvGrpSpPr>
                <a:grpSpLocks/>
              </p:cNvGrpSpPr>
              <p:nvPr/>
            </p:nvGrpSpPr>
            <p:grpSpPr bwMode="auto">
              <a:xfrm>
                <a:off x="8308" y="9003"/>
                <a:ext cx="345" cy="688"/>
                <a:chOff x="3270" y="8990"/>
                <a:chExt cx="345" cy="688"/>
              </a:xfrm>
            </p:grpSpPr>
            <p:sp>
              <p:nvSpPr>
                <p:cNvPr id="20" name="Rectangle 19"/>
                <p:cNvSpPr>
                  <a:spLocks noChangeArrowheads="1"/>
                </p:cNvSpPr>
                <p:nvPr/>
              </p:nvSpPr>
              <p:spPr bwMode="auto">
                <a:xfrm>
                  <a:off x="3270" y="8990"/>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1" name="Rectangle 20"/>
                <p:cNvSpPr>
                  <a:spLocks noChangeArrowheads="1"/>
                </p:cNvSpPr>
                <p:nvPr/>
              </p:nvSpPr>
              <p:spPr bwMode="auto">
                <a:xfrm>
                  <a:off x="3558" y="8998"/>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grpSp>
          <p:grpSp>
            <p:nvGrpSpPr>
              <p:cNvPr id="12" name="Group 21"/>
              <p:cNvGrpSpPr>
                <a:grpSpLocks/>
              </p:cNvGrpSpPr>
              <p:nvPr/>
            </p:nvGrpSpPr>
            <p:grpSpPr bwMode="auto">
              <a:xfrm>
                <a:off x="9324" y="8987"/>
                <a:ext cx="345" cy="688"/>
                <a:chOff x="3270" y="8990"/>
                <a:chExt cx="345" cy="688"/>
              </a:xfrm>
            </p:grpSpPr>
            <p:sp>
              <p:nvSpPr>
                <p:cNvPr id="18" name="Rectangle 22"/>
                <p:cNvSpPr>
                  <a:spLocks noChangeArrowheads="1"/>
                </p:cNvSpPr>
                <p:nvPr/>
              </p:nvSpPr>
              <p:spPr bwMode="auto">
                <a:xfrm>
                  <a:off x="3270" y="8990"/>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19" name="Rectangle 23"/>
                <p:cNvSpPr>
                  <a:spLocks noChangeArrowheads="1"/>
                </p:cNvSpPr>
                <p:nvPr/>
              </p:nvSpPr>
              <p:spPr bwMode="auto">
                <a:xfrm>
                  <a:off x="3558" y="8998"/>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grpSp>
          <p:grpSp>
            <p:nvGrpSpPr>
              <p:cNvPr id="13" name="Group 24"/>
              <p:cNvGrpSpPr>
                <a:grpSpLocks/>
              </p:cNvGrpSpPr>
              <p:nvPr/>
            </p:nvGrpSpPr>
            <p:grpSpPr bwMode="auto">
              <a:xfrm>
                <a:off x="10324" y="8995"/>
                <a:ext cx="345" cy="688"/>
                <a:chOff x="3270" y="8990"/>
                <a:chExt cx="345" cy="688"/>
              </a:xfrm>
            </p:grpSpPr>
            <p:sp>
              <p:nvSpPr>
                <p:cNvPr id="16" name="Rectangle 25"/>
                <p:cNvSpPr>
                  <a:spLocks noChangeArrowheads="1"/>
                </p:cNvSpPr>
                <p:nvPr/>
              </p:nvSpPr>
              <p:spPr bwMode="auto">
                <a:xfrm>
                  <a:off x="3270" y="8990"/>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17" name="Rectangle 26"/>
                <p:cNvSpPr>
                  <a:spLocks noChangeArrowheads="1"/>
                </p:cNvSpPr>
                <p:nvPr/>
              </p:nvSpPr>
              <p:spPr bwMode="auto">
                <a:xfrm>
                  <a:off x="3558" y="8998"/>
                  <a:ext cx="57" cy="680"/>
                </a:xfrm>
                <a:prstGeom prst="rect">
                  <a:avLst/>
                </a:prstGeom>
                <a:solidFill>
                  <a:srgbClr val="FF99CC">
                    <a:alpha val="72000"/>
                  </a:srgbClr>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grpSp>
          <p:sp>
            <p:nvSpPr>
              <p:cNvPr id="14" name="Line 27"/>
              <p:cNvSpPr>
                <a:spLocks noChangeShapeType="1"/>
              </p:cNvSpPr>
              <p:nvPr/>
            </p:nvSpPr>
            <p:spPr bwMode="auto">
              <a:xfrm flipH="1">
                <a:off x="1358" y="9497"/>
                <a:ext cx="927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dirty="0"/>
              </a:p>
            </p:txBody>
          </p:sp>
          <p:sp>
            <p:nvSpPr>
              <p:cNvPr id="15" name="Text Box 28"/>
              <p:cNvSpPr txBox="1">
                <a:spLocks noChangeArrowheads="1"/>
              </p:cNvSpPr>
              <p:nvPr/>
            </p:nvSpPr>
            <p:spPr bwMode="auto">
              <a:xfrm>
                <a:off x="1260" y="9340"/>
                <a:ext cx="2115"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アンカーバー</a:t>
                </a:r>
                <a:r>
                  <a:rPr kumimoji="1" lang="en-US"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φ60</a:t>
                </a:r>
              </a:p>
              <a:p>
                <a:pPr marL="0" marR="0" lvl="0" indent="0" algn="just" defTabSz="914400" rtl="0" eaLnBrk="1" fontAlgn="base" latinLnBrk="0" hangingPunct="1">
                  <a:lnSpc>
                    <a:spcPct val="96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(S35CN)</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graphicFrame>
        <p:nvGraphicFramePr>
          <p:cNvPr id="52225" name="表 52224"/>
          <p:cNvGraphicFramePr>
            <a:graphicFrameLocks noGrp="1"/>
          </p:cNvGraphicFramePr>
          <p:nvPr>
            <p:extLst>
              <p:ext uri="{D42A27DB-BD31-4B8C-83A1-F6EECF244321}">
                <p14:modId xmlns:p14="http://schemas.microsoft.com/office/powerpoint/2010/main" val="791774263"/>
              </p:ext>
            </p:extLst>
          </p:nvPr>
        </p:nvGraphicFramePr>
        <p:xfrm>
          <a:off x="551314" y="5373216"/>
          <a:ext cx="8041371" cy="1177402"/>
        </p:xfrm>
        <a:graphic>
          <a:graphicData uri="http://schemas.openxmlformats.org/drawingml/2006/table">
            <a:tbl>
              <a:tblPr firstRow="1" bandRow="1">
                <a:tableStyleId>{5C22544A-7EE6-4342-B048-85BDC9FD1C3A}</a:tableStyleId>
              </a:tblPr>
              <a:tblGrid>
                <a:gridCol w="1869884"/>
                <a:gridCol w="1465887"/>
                <a:gridCol w="684913"/>
                <a:gridCol w="1340229"/>
                <a:gridCol w="1340229"/>
                <a:gridCol w="1340229"/>
              </a:tblGrid>
              <a:tr h="648072">
                <a:tc>
                  <a:txBody>
                    <a:bodyPr/>
                    <a:lstStyle/>
                    <a:p>
                      <a:pPr algn="ctr"/>
                      <a:r>
                        <a:rPr kumimoji="1" lang="ja-JP" altLang="en-US" dirty="0" smtClean="0"/>
                        <a:t>ｱﾝｶｰﾊﾞｰ</a:t>
                      </a:r>
                      <a:endParaRPr kumimoji="1" lang="en-US" altLang="ja-JP" dirty="0" smtClean="0"/>
                    </a:p>
                    <a:p>
                      <a:pPr algn="ctr"/>
                      <a:r>
                        <a:rPr kumimoji="1" lang="ja-JP" altLang="en-US" dirty="0" smtClean="0"/>
                        <a:t>（</a:t>
                      </a:r>
                      <a:r>
                        <a:rPr kumimoji="1" lang="en-US" altLang="ja-JP" dirty="0" smtClean="0"/>
                        <a:t>S35CN</a:t>
                      </a:r>
                      <a:r>
                        <a:rPr kumimoji="1" lang="ja-JP" altLang="en-US" dirty="0" smtClean="0"/>
                        <a:t>）</a:t>
                      </a:r>
                      <a:endParaRPr kumimoji="1" lang="ja-JP" altLang="en-US" dirty="0"/>
                    </a:p>
                  </a:txBody>
                  <a:tcPr/>
                </a:tc>
                <a:tc>
                  <a:txBody>
                    <a:bodyPr/>
                    <a:lstStyle/>
                    <a:p>
                      <a:pPr algn="ctr"/>
                      <a:r>
                        <a:rPr kumimoji="1" lang="ja-JP" altLang="en-US" dirty="0" smtClean="0"/>
                        <a:t>１本当り</a:t>
                      </a:r>
                      <a:endParaRPr kumimoji="1" lang="en-US" altLang="ja-JP" dirty="0" smtClean="0"/>
                    </a:p>
                    <a:p>
                      <a:pPr algn="ctr"/>
                      <a:r>
                        <a:rPr kumimoji="1" lang="ja-JP" altLang="en-US" dirty="0" smtClean="0"/>
                        <a:t>耐力</a:t>
                      </a:r>
                      <a:r>
                        <a:rPr kumimoji="1" lang="en-US" altLang="ja-JP" dirty="0" smtClean="0"/>
                        <a:t>(</a:t>
                      </a:r>
                      <a:r>
                        <a:rPr kumimoji="1" lang="en-US" altLang="ja-JP" dirty="0" err="1" smtClean="0"/>
                        <a:t>kN</a:t>
                      </a:r>
                      <a:r>
                        <a:rPr kumimoji="1" lang="en-US" altLang="ja-JP" dirty="0" smtClean="0"/>
                        <a:t>)</a:t>
                      </a:r>
                      <a:endParaRPr kumimoji="1" lang="ja-JP" altLang="en-US" dirty="0"/>
                    </a:p>
                  </a:txBody>
                  <a:tcPr/>
                </a:tc>
                <a:tc>
                  <a:txBody>
                    <a:bodyPr/>
                    <a:lstStyle/>
                    <a:p>
                      <a:pPr algn="ctr"/>
                      <a:r>
                        <a:rPr kumimoji="1" lang="ja-JP" altLang="en-US" dirty="0" smtClean="0"/>
                        <a:t>本数</a:t>
                      </a:r>
                      <a:endParaRPr kumimoji="1" lang="ja-JP" altLang="en-US" dirty="0"/>
                    </a:p>
                  </a:txBody>
                  <a:tcPr/>
                </a:tc>
                <a:tc>
                  <a:txBody>
                    <a:bodyPr/>
                    <a:lstStyle/>
                    <a:p>
                      <a:pPr algn="ctr"/>
                      <a:r>
                        <a:rPr kumimoji="1" lang="ja-JP" altLang="en-US" dirty="0" smtClean="0"/>
                        <a:t>全耐力</a:t>
                      </a:r>
                      <a:endParaRPr kumimoji="1" lang="en-US" altLang="ja-JP" dirty="0" smtClean="0"/>
                    </a:p>
                    <a:p>
                      <a:pPr algn="ctr"/>
                      <a:r>
                        <a:rPr kumimoji="1" lang="en-US" altLang="ja-JP" dirty="0" smtClean="0"/>
                        <a:t>Pa(</a:t>
                      </a:r>
                      <a:r>
                        <a:rPr kumimoji="1" lang="en-US" altLang="ja-JP" dirty="0" err="1" smtClean="0"/>
                        <a:t>kN</a:t>
                      </a:r>
                      <a:r>
                        <a:rPr kumimoji="1" lang="en-US" altLang="ja-JP" dirty="0" smtClean="0"/>
                        <a:t>)</a:t>
                      </a:r>
                      <a:endParaRPr kumimoji="1" lang="ja-JP" altLang="en-US" dirty="0"/>
                    </a:p>
                  </a:txBody>
                  <a:tcPr/>
                </a:tc>
                <a:tc>
                  <a:txBody>
                    <a:bodyPr/>
                    <a:lstStyle/>
                    <a:p>
                      <a:pPr algn="ctr"/>
                      <a:r>
                        <a:rPr kumimoji="1" lang="ja-JP" altLang="en-US" dirty="0" smtClean="0"/>
                        <a:t>水平力</a:t>
                      </a:r>
                      <a:r>
                        <a:rPr kumimoji="1" lang="en-US" altLang="ja-JP" dirty="0" smtClean="0"/>
                        <a:t>H</a:t>
                      </a:r>
                    </a:p>
                    <a:p>
                      <a:pPr algn="ctr"/>
                      <a:r>
                        <a:rPr kumimoji="1" lang="en-US" altLang="ja-JP" dirty="0" smtClean="0"/>
                        <a:t>(</a:t>
                      </a:r>
                      <a:r>
                        <a:rPr kumimoji="1" lang="en-US" altLang="ja-JP" dirty="0" err="1" smtClean="0"/>
                        <a:t>kN</a:t>
                      </a:r>
                      <a:r>
                        <a:rPr kumimoji="1" lang="en-US" altLang="ja-JP" dirty="0" smtClean="0"/>
                        <a:t>)</a:t>
                      </a:r>
                      <a:endParaRPr kumimoji="1" lang="ja-JP" altLang="en-US" dirty="0"/>
                    </a:p>
                  </a:txBody>
                  <a:tcPr/>
                </a:tc>
                <a:tc>
                  <a:txBody>
                    <a:bodyPr/>
                    <a:lstStyle/>
                    <a:p>
                      <a:pPr algn="ctr"/>
                      <a:r>
                        <a:rPr kumimoji="1" lang="ja-JP" altLang="en-US" dirty="0" smtClean="0"/>
                        <a:t>判定</a:t>
                      </a:r>
                      <a:endParaRPr kumimoji="1" lang="en-US" altLang="ja-JP" dirty="0" smtClean="0"/>
                    </a:p>
                    <a:p>
                      <a:pPr algn="ctr"/>
                      <a:r>
                        <a:rPr kumimoji="1" lang="en-US" altLang="ja-JP" dirty="0" smtClean="0"/>
                        <a:t>Pa&gt;H</a:t>
                      </a:r>
                      <a:endParaRPr kumimoji="1" lang="ja-JP" altLang="en-US" dirty="0"/>
                    </a:p>
                  </a:txBody>
                  <a:tcPr/>
                </a:tc>
              </a:tr>
              <a:tr h="529330">
                <a:tc>
                  <a:txBody>
                    <a:bodyPr/>
                    <a:lstStyle/>
                    <a:p>
                      <a:pPr algn="ctr"/>
                      <a:r>
                        <a:rPr kumimoji="1" lang="en-US" altLang="ja-JP" dirty="0" smtClean="0"/>
                        <a:t>φ60×600</a:t>
                      </a:r>
                      <a:endParaRPr kumimoji="1" lang="ja-JP" altLang="en-US" dirty="0"/>
                    </a:p>
                  </a:txBody>
                  <a:tcPr anchor="ctr"/>
                </a:tc>
                <a:tc>
                  <a:txBody>
                    <a:bodyPr/>
                    <a:lstStyle/>
                    <a:p>
                      <a:pPr algn="ctr"/>
                      <a:r>
                        <a:rPr kumimoji="1" lang="en-US" altLang="ja-JP" dirty="0" smtClean="0"/>
                        <a:t>18.627</a:t>
                      </a:r>
                      <a:endParaRPr kumimoji="1" lang="ja-JP" altLang="en-US" dirty="0"/>
                    </a:p>
                  </a:txBody>
                  <a:tcPr anchor="ctr"/>
                </a:tc>
                <a:tc>
                  <a:txBody>
                    <a:bodyPr/>
                    <a:lstStyle/>
                    <a:p>
                      <a:pPr algn="ctr"/>
                      <a:r>
                        <a:rPr kumimoji="1" lang="en-US" altLang="ja-JP" dirty="0" smtClean="0"/>
                        <a:t>32</a:t>
                      </a:r>
                      <a:endParaRPr kumimoji="1" lang="ja-JP" altLang="en-US" dirty="0"/>
                    </a:p>
                  </a:txBody>
                  <a:tcPr anchor="ctr"/>
                </a:tc>
                <a:tc>
                  <a:txBody>
                    <a:bodyPr/>
                    <a:lstStyle/>
                    <a:p>
                      <a:pPr algn="ctr"/>
                      <a:r>
                        <a:rPr kumimoji="1" lang="en-US" altLang="ja-JP" b="1" dirty="0" smtClean="0"/>
                        <a:t>596.06</a:t>
                      </a:r>
                      <a:endParaRPr kumimoji="1" lang="ja-JP" altLang="en-US" b="1" dirty="0"/>
                    </a:p>
                  </a:txBody>
                  <a:tcPr anchor="ctr"/>
                </a:tc>
                <a:tc>
                  <a:txBody>
                    <a:bodyPr/>
                    <a:lstStyle/>
                    <a:p>
                      <a:pPr algn="ctr"/>
                      <a:r>
                        <a:rPr kumimoji="1" lang="en-US" altLang="ja-JP" b="1" dirty="0" smtClean="0"/>
                        <a:t>391</a:t>
                      </a:r>
                      <a:endParaRPr kumimoji="1" lang="ja-JP" altLang="en-US" b="1" dirty="0"/>
                    </a:p>
                  </a:txBody>
                  <a:tcPr anchor="ctr"/>
                </a:tc>
                <a:tc>
                  <a:txBody>
                    <a:bodyPr/>
                    <a:lstStyle/>
                    <a:p>
                      <a:pPr algn="ctr"/>
                      <a:r>
                        <a:rPr kumimoji="1" lang="en-US" altLang="ja-JP" sz="2400" b="1" dirty="0" smtClean="0">
                          <a:solidFill>
                            <a:srgbClr val="FF0000"/>
                          </a:solidFill>
                        </a:rPr>
                        <a:t>OK</a:t>
                      </a:r>
                      <a:endParaRPr kumimoji="1" lang="ja-JP" altLang="en-US" sz="2400" b="1" dirty="0">
                        <a:solidFill>
                          <a:srgbClr val="FF0000"/>
                        </a:solidFill>
                      </a:endParaRPr>
                    </a:p>
                  </a:txBody>
                  <a:tcPr anchor="ctr"/>
                </a:tc>
              </a:tr>
            </a:tbl>
          </a:graphicData>
        </a:graphic>
      </p:graphicFrame>
      <p:sp>
        <p:nvSpPr>
          <p:cNvPr id="52228" name="テキスト ボックス 52227"/>
          <p:cNvSpPr txBox="1"/>
          <p:nvPr/>
        </p:nvSpPr>
        <p:spPr>
          <a:xfrm>
            <a:off x="433600" y="1196752"/>
            <a:ext cx="8818920" cy="1400383"/>
          </a:xfrm>
          <a:prstGeom prst="rect">
            <a:avLst/>
          </a:prstGeom>
          <a:noFill/>
        </p:spPr>
        <p:txBody>
          <a:bodyPr wrap="square" rtlCol="0">
            <a:spAutoFit/>
          </a:bodyPr>
          <a:lstStyle/>
          <a:p>
            <a:r>
              <a:rPr lang="ja-JP" altLang="en-US" sz="2400" dirty="0"/>
              <a:t>・</a:t>
            </a:r>
            <a:r>
              <a:rPr lang="ja-JP" altLang="en-US" sz="2400" dirty="0" smtClean="0"/>
              <a:t>助松橋は耐震対策工事で設置するアンカーバーの耐力が</a:t>
            </a:r>
            <a:endParaRPr lang="en-US" altLang="ja-JP" sz="2400" dirty="0" smtClean="0"/>
          </a:p>
          <a:p>
            <a:r>
              <a:rPr lang="ja-JP" altLang="en-US" sz="2400" dirty="0"/>
              <a:t>　</a:t>
            </a:r>
            <a:r>
              <a:rPr lang="ja-JP" altLang="en-US" sz="2400" dirty="0" smtClean="0"/>
              <a:t>水平作用力（水平波力</a:t>
            </a:r>
            <a:r>
              <a:rPr lang="en-US" altLang="ja-JP" sz="2400" dirty="0" smtClean="0"/>
              <a:t>+</a:t>
            </a:r>
            <a:r>
              <a:rPr lang="ja-JP" altLang="en-US" sz="2400" dirty="0" smtClean="0"/>
              <a:t>漂流物）を上回ることを確認。</a:t>
            </a:r>
            <a:endParaRPr lang="en-US" altLang="ja-JP" sz="2400" dirty="0" smtClean="0"/>
          </a:p>
          <a:p>
            <a:endParaRPr kumimoji="1" lang="en-US" altLang="ja-JP" sz="1100" dirty="0"/>
          </a:p>
          <a:p>
            <a:r>
              <a:rPr lang="ja-JP" altLang="en-US" sz="2400" dirty="0" smtClean="0"/>
              <a:t>・</a:t>
            </a:r>
            <a:r>
              <a:rPr lang="ja-JP" altLang="en-US" sz="2600" b="1" u="sng" dirty="0" smtClean="0">
                <a:solidFill>
                  <a:srgbClr val="FF0000"/>
                </a:solidFill>
              </a:rPr>
              <a:t>アンカーバーの設置により、上部構造の流出</a:t>
            </a:r>
            <a:r>
              <a:rPr lang="ja-JP" altLang="en-US" sz="2600" b="1" u="sng" dirty="0">
                <a:solidFill>
                  <a:srgbClr val="FF0000"/>
                </a:solidFill>
              </a:rPr>
              <a:t>が防止</a:t>
            </a:r>
            <a:r>
              <a:rPr lang="ja-JP" altLang="en-US" sz="2600" b="1" u="sng" dirty="0" smtClean="0">
                <a:solidFill>
                  <a:srgbClr val="FF0000"/>
                </a:solidFill>
              </a:rPr>
              <a:t>される</a:t>
            </a:r>
            <a:r>
              <a:rPr lang="ja-JP" altLang="en-US" sz="2400" dirty="0" smtClean="0"/>
              <a:t>。</a:t>
            </a:r>
            <a:endParaRPr lang="en-US" altLang="ja-JP" sz="2400" dirty="0"/>
          </a:p>
        </p:txBody>
      </p:sp>
      <p:sp>
        <p:nvSpPr>
          <p:cNvPr id="2" name="テキスト ボックス 1"/>
          <p:cNvSpPr txBox="1"/>
          <p:nvPr/>
        </p:nvSpPr>
        <p:spPr>
          <a:xfrm>
            <a:off x="5677878" y="6063679"/>
            <a:ext cx="432048" cy="461665"/>
          </a:xfrm>
          <a:prstGeom prst="rect">
            <a:avLst/>
          </a:prstGeom>
          <a:noFill/>
        </p:spPr>
        <p:txBody>
          <a:bodyPr wrap="square" rtlCol="0">
            <a:spAutoFit/>
          </a:bodyPr>
          <a:lstStyle/>
          <a:p>
            <a:r>
              <a:rPr kumimoji="1" lang="ja-JP" altLang="en-US" sz="2400" b="1" dirty="0" smtClean="0">
                <a:solidFill>
                  <a:srgbClr val="FF0000"/>
                </a:solidFill>
              </a:rPr>
              <a:t>＞</a:t>
            </a:r>
            <a:endParaRPr kumimoji="1" lang="ja-JP" altLang="en-US" b="1" dirty="0">
              <a:solidFill>
                <a:srgbClr val="FF0000"/>
              </a:solidFill>
            </a:endParaRPr>
          </a:p>
        </p:txBody>
      </p:sp>
      <p:sp>
        <p:nvSpPr>
          <p:cNvPr id="36"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25</a:t>
            </a:r>
            <a:endParaRPr lang="ja-JP" altLang="en-US" sz="1600" dirty="0">
              <a:solidFill>
                <a:schemeClr val="tx1"/>
              </a:solidFill>
            </a:endParaRPr>
          </a:p>
        </p:txBody>
      </p:sp>
    </p:spTree>
    <p:extLst>
      <p:ext uri="{BB962C8B-B14F-4D97-AF65-F5344CB8AC3E}">
        <p14:creationId xmlns:p14="http://schemas.microsoft.com/office/powerpoint/2010/main" val="1661943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81" y="2741151"/>
            <a:ext cx="8547407" cy="277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４－１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4" name="Rectangle 10"/>
          <p:cNvSpPr txBox="1">
            <a:spLocks/>
          </p:cNvSpPr>
          <p:nvPr/>
        </p:nvSpPr>
        <p:spPr bwMode="auto">
          <a:xfrm>
            <a:off x="96838" y="659160"/>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■個別橋梁の検討</a:t>
            </a:r>
            <a:r>
              <a:rPr lang="en-US" altLang="ja-JP" sz="2800" dirty="0" smtClean="0"/>
              <a:t>【</a:t>
            </a:r>
            <a:r>
              <a:rPr lang="ja-JP" altLang="en-US" sz="2800" dirty="0" smtClean="0"/>
              <a:t>大道橋</a:t>
            </a:r>
            <a:r>
              <a:rPr lang="en-US" altLang="ja-JP" sz="2800" dirty="0" smtClean="0"/>
              <a:t>】</a:t>
            </a:r>
            <a:endParaRPr lang="ja-JP" altLang="en-US" sz="2800" dirty="0" smtClean="0"/>
          </a:p>
        </p:txBody>
      </p:sp>
      <p:sp>
        <p:nvSpPr>
          <p:cNvPr id="6" name="テキスト ボックス 5"/>
          <p:cNvSpPr txBox="1"/>
          <p:nvPr/>
        </p:nvSpPr>
        <p:spPr>
          <a:xfrm>
            <a:off x="9612560" y="6529382"/>
            <a:ext cx="6979796" cy="369332"/>
          </a:xfrm>
          <a:prstGeom prst="rect">
            <a:avLst/>
          </a:prstGeom>
          <a:noFill/>
        </p:spPr>
        <p:txBody>
          <a:bodyPr wrap="none" rtlCol="0">
            <a:spAutoFit/>
          </a:bodyPr>
          <a:lstStyle/>
          <a:p>
            <a:r>
              <a:rPr lang="ja-JP" altLang="en-US" u="sng" dirty="0" smtClean="0"/>
              <a:t>浸水後も浮き上がらず、変位制限構造（既設置）で水平力に抵抗する</a:t>
            </a:r>
            <a:endParaRPr kumimoji="1" lang="ja-JP" altLang="en-US" dirty="0"/>
          </a:p>
        </p:txBody>
      </p:sp>
      <p:sp>
        <p:nvSpPr>
          <p:cNvPr id="7" name="テキスト ボックス 6"/>
          <p:cNvSpPr txBox="1"/>
          <p:nvPr/>
        </p:nvSpPr>
        <p:spPr>
          <a:xfrm>
            <a:off x="9324528" y="5085435"/>
            <a:ext cx="6649577" cy="1200329"/>
          </a:xfrm>
          <a:prstGeom prst="rect">
            <a:avLst/>
          </a:prstGeom>
          <a:noFill/>
        </p:spPr>
        <p:txBody>
          <a:bodyPr wrap="none" rtlCol="0">
            <a:spAutoFit/>
          </a:bodyPr>
          <a:lstStyle/>
          <a:p>
            <a:r>
              <a:rPr lang="ja-JP" altLang="en-US" dirty="0" smtClean="0"/>
              <a:t>１</a:t>
            </a:r>
            <a:r>
              <a:rPr lang="ja-JP" altLang="en-US" dirty="0"/>
              <a:t>支承線当たりの設計水平耐力</a:t>
            </a:r>
            <a:r>
              <a:rPr lang="en-US" altLang="ja-JP" dirty="0"/>
              <a:t>Hs</a:t>
            </a:r>
            <a:endParaRPr lang="ja-JP" altLang="en-US" dirty="0"/>
          </a:p>
          <a:p>
            <a:r>
              <a:rPr lang="en-US" altLang="ja-JP" dirty="0"/>
              <a:t>Hs</a:t>
            </a:r>
            <a:r>
              <a:rPr lang="ja-JP" altLang="en-US" dirty="0"/>
              <a:t>＝</a:t>
            </a:r>
            <a:r>
              <a:rPr lang="en-US" altLang="ja-JP" dirty="0"/>
              <a:t>3×kh×</a:t>
            </a:r>
            <a:r>
              <a:rPr lang="el-GR" altLang="ja-JP" dirty="0"/>
              <a:t>Σ</a:t>
            </a:r>
            <a:r>
              <a:rPr lang="en-US" altLang="ja-JP" dirty="0"/>
              <a:t>Rd</a:t>
            </a:r>
            <a:r>
              <a:rPr lang="ja-JP" altLang="en-US" dirty="0"/>
              <a:t>／</a:t>
            </a:r>
            <a:r>
              <a:rPr lang="en-US" altLang="ja-JP" dirty="0"/>
              <a:t>2</a:t>
            </a:r>
            <a:r>
              <a:rPr lang="ja-JP" altLang="en-US" dirty="0"/>
              <a:t>（支承線数）＝</a:t>
            </a:r>
            <a:r>
              <a:rPr lang="en-US" altLang="ja-JP" dirty="0"/>
              <a:t>3×0.30×3582</a:t>
            </a:r>
            <a:r>
              <a:rPr lang="ja-JP" altLang="en-US" dirty="0"/>
              <a:t>／</a:t>
            </a:r>
            <a:r>
              <a:rPr lang="en-US" altLang="ja-JP" dirty="0"/>
              <a:t>2</a:t>
            </a:r>
            <a:r>
              <a:rPr lang="ja-JP" altLang="en-US" dirty="0"/>
              <a:t>＝</a:t>
            </a:r>
            <a:r>
              <a:rPr lang="en-US" altLang="ja-JP" dirty="0"/>
              <a:t>1612kN</a:t>
            </a:r>
            <a:endParaRPr lang="ja-JP" altLang="en-US" dirty="0"/>
          </a:p>
          <a:p>
            <a:r>
              <a:rPr lang="ja-JP" altLang="en-US" dirty="0"/>
              <a:t>想定</a:t>
            </a:r>
            <a:r>
              <a:rPr lang="ja-JP" altLang="en-US" dirty="0" smtClean="0"/>
              <a:t>水平力</a:t>
            </a:r>
            <a:r>
              <a:rPr lang="ja-JP" altLang="en-US" dirty="0"/>
              <a:t>	</a:t>
            </a:r>
            <a:r>
              <a:rPr lang="en-US" altLang="ja-JP" dirty="0"/>
              <a:t>H</a:t>
            </a:r>
            <a:r>
              <a:rPr lang="ja-JP" altLang="en-US" dirty="0"/>
              <a:t>＝</a:t>
            </a:r>
            <a:r>
              <a:rPr lang="en-US" altLang="ja-JP" dirty="0"/>
              <a:t>169kN</a:t>
            </a:r>
            <a:endParaRPr lang="ja-JP" altLang="en-US" dirty="0"/>
          </a:p>
          <a:p>
            <a:r>
              <a:rPr lang="ja-JP" altLang="en-US" dirty="0"/>
              <a:t>	</a:t>
            </a:r>
            <a:r>
              <a:rPr lang="ja-JP" altLang="en-US" dirty="0" smtClean="0"/>
              <a:t>　　　　　　∴</a:t>
            </a:r>
            <a:r>
              <a:rPr lang="el-GR" altLang="ja-JP" dirty="0"/>
              <a:t>Σ</a:t>
            </a:r>
            <a:r>
              <a:rPr lang="en-US" altLang="ja-JP" dirty="0"/>
              <a:t>Hs</a:t>
            </a:r>
            <a:r>
              <a:rPr lang="ja-JP" altLang="en-US" dirty="0"/>
              <a:t>＞</a:t>
            </a:r>
            <a:r>
              <a:rPr lang="en-US" altLang="ja-JP" dirty="0" smtClean="0"/>
              <a:t>H</a:t>
            </a:r>
            <a:r>
              <a:rPr lang="ja-JP" altLang="en-US" dirty="0" smtClean="0"/>
              <a:t>　　　</a:t>
            </a:r>
            <a:r>
              <a:rPr lang="en-US" altLang="ja-JP" dirty="0" smtClean="0"/>
              <a:t>OK</a:t>
            </a:r>
            <a:endParaRPr lang="ja-JP" altLang="en-US" dirty="0"/>
          </a:p>
        </p:txBody>
      </p:sp>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810" y="4898351"/>
            <a:ext cx="2586351" cy="193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矢印コネクタ 7"/>
          <p:cNvCxnSpPr/>
          <p:nvPr/>
        </p:nvCxnSpPr>
        <p:spPr>
          <a:xfrm>
            <a:off x="6804248" y="4129191"/>
            <a:ext cx="720080" cy="1261997"/>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7020272" y="4917647"/>
            <a:ext cx="1761857" cy="133840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33600" y="1196752"/>
            <a:ext cx="8530888" cy="1400383"/>
          </a:xfrm>
          <a:prstGeom prst="rect">
            <a:avLst/>
          </a:prstGeom>
          <a:noFill/>
        </p:spPr>
        <p:txBody>
          <a:bodyPr wrap="square" rtlCol="0">
            <a:spAutoFit/>
          </a:bodyPr>
          <a:lstStyle/>
          <a:p>
            <a:r>
              <a:rPr lang="ja-JP" altLang="en-US" sz="2400" dirty="0" smtClean="0"/>
              <a:t>・</a:t>
            </a:r>
            <a:r>
              <a:rPr lang="ja-JP" altLang="en-US" sz="2400" dirty="0"/>
              <a:t>大道</a:t>
            </a:r>
            <a:r>
              <a:rPr lang="ja-JP" altLang="en-US" sz="2400" dirty="0" smtClean="0"/>
              <a:t>橋は過年度に設置済みの変位制限装置の</a:t>
            </a:r>
            <a:r>
              <a:rPr lang="ja-JP" altLang="en-US" sz="2400" dirty="0"/>
              <a:t>耐力が</a:t>
            </a:r>
            <a:endParaRPr lang="en-US" altLang="ja-JP" sz="2400" dirty="0"/>
          </a:p>
          <a:p>
            <a:r>
              <a:rPr lang="ja-JP" altLang="en-US" sz="2400" dirty="0"/>
              <a:t>　</a:t>
            </a:r>
            <a:r>
              <a:rPr lang="ja-JP" altLang="en-US" sz="2400" dirty="0" smtClean="0"/>
              <a:t>水平作用力</a:t>
            </a:r>
            <a:r>
              <a:rPr lang="ja-JP" altLang="en-US" sz="2400" dirty="0"/>
              <a:t>（水平波力</a:t>
            </a:r>
            <a:r>
              <a:rPr lang="en-US" altLang="ja-JP" sz="2400" dirty="0"/>
              <a:t>+</a:t>
            </a:r>
            <a:r>
              <a:rPr lang="ja-JP" altLang="en-US" sz="2400" dirty="0"/>
              <a:t>漂流物）を上回ることを確認</a:t>
            </a:r>
            <a:r>
              <a:rPr lang="ja-JP" altLang="en-US" sz="2400" dirty="0" smtClean="0"/>
              <a:t>。</a:t>
            </a:r>
            <a:endParaRPr lang="en-US" altLang="ja-JP" sz="2400" dirty="0" smtClean="0"/>
          </a:p>
          <a:p>
            <a:endParaRPr kumimoji="1" lang="en-US" altLang="ja-JP" sz="1100" dirty="0"/>
          </a:p>
          <a:p>
            <a:r>
              <a:rPr lang="ja-JP" altLang="en-US" sz="2400" dirty="0" smtClean="0"/>
              <a:t>・</a:t>
            </a:r>
            <a:r>
              <a:rPr lang="ja-JP" altLang="en-US" sz="2600" b="1" u="sng" dirty="0" smtClean="0">
                <a:solidFill>
                  <a:srgbClr val="FF0000"/>
                </a:solidFill>
              </a:rPr>
              <a:t>変位制限装置により、上部構造の流出</a:t>
            </a:r>
            <a:r>
              <a:rPr lang="ja-JP" altLang="en-US" sz="2600" b="1" u="sng" dirty="0">
                <a:solidFill>
                  <a:srgbClr val="FF0000"/>
                </a:solidFill>
              </a:rPr>
              <a:t>が防止</a:t>
            </a:r>
            <a:r>
              <a:rPr lang="ja-JP" altLang="en-US" sz="2600" b="1" u="sng" dirty="0" smtClean="0">
                <a:solidFill>
                  <a:srgbClr val="FF0000"/>
                </a:solidFill>
              </a:rPr>
              <a:t>される</a:t>
            </a:r>
            <a:r>
              <a:rPr lang="ja-JP" altLang="en-US" sz="2400" dirty="0" smtClean="0"/>
              <a:t>。</a:t>
            </a:r>
            <a:endParaRPr lang="en-US" altLang="ja-JP" sz="2400" dirty="0"/>
          </a:p>
        </p:txBody>
      </p:sp>
      <p:graphicFrame>
        <p:nvGraphicFramePr>
          <p:cNvPr id="17" name="表 16"/>
          <p:cNvGraphicFramePr>
            <a:graphicFrameLocks noGrp="1"/>
          </p:cNvGraphicFramePr>
          <p:nvPr>
            <p:extLst>
              <p:ext uri="{D42A27DB-BD31-4B8C-83A1-F6EECF244321}">
                <p14:modId xmlns:p14="http://schemas.microsoft.com/office/powerpoint/2010/main" val="1048853245"/>
              </p:ext>
            </p:extLst>
          </p:nvPr>
        </p:nvGraphicFramePr>
        <p:xfrm>
          <a:off x="387046" y="5453216"/>
          <a:ext cx="5883110" cy="1288152"/>
        </p:xfrm>
        <a:graphic>
          <a:graphicData uri="http://schemas.openxmlformats.org/drawingml/2006/table">
            <a:tbl>
              <a:tblPr firstRow="1" bandRow="1">
                <a:tableStyleId>{5C22544A-7EE6-4342-B048-85BDC9FD1C3A}</a:tableStyleId>
              </a:tblPr>
              <a:tblGrid>
                <a:gridCol w="3683437"/>
                <a:gridCol w="1224136"/>
                <a:gridCol w="975537"/>
              </a:tblGrid>
              <a:tr h="648072">
                <a:tc>
                  <a:txBody>
                    <a:bodyPr/>
                    <a:lstStyle/>
                    <a:p>
                      <a:pPr algn="ctr"/>
                      <a:r>
                        <a:rPr kumimoji="1" lang="ja-JP" altLang="en-US" dirty="0" smtClean="0"/>
                        <a:t>変位制限装置の</a:t>
                      </a:r>
                      <a:endParaRPr kumimoji="1" lang="en-US" altLang="ja-JP" dirty="0" smtClean="0"/>
                    </a:p>
                    <a:p>
                      <a:pPr algn="ctr"/>
                      <a:r>
                        <a:rPr kumimoji="1" lang="ja-JP" altLang="en-US" dirty="0" smtClean="0"/>
                        <a:t>設計水平耐力 </a:t>
                      </a:r>
                      <a:r>
                        <a:rPr kumimoji="1" lang="en-US" altLang="ja-JP" dirty="0" smtClean="0"/>
                        <a:t>(</a:t>
                      </a:r>
                      <a:r>
                        <a:rPr kumimoji="1" lang="en-US" altLang="ja-JP" dirty="0" err="1" smtClean="0"/>
                        <a:t>kN</a:t>
                      </a:r>
                      <a:r>
                        <a:rPr kumimoji="1" lang="en-US" altLang="ja-JP" dirty="0" smtClean="0"/>
                        <a:t>)</a:t>
                      </a:r>
                    </a:p>
                  </a:txBody>
                  <a:tcPr/>
                </a:tc>
                <a:tc>
                  <a:txBody>
                    <a:bodyPr/>
                    <a:lstStyle/>
                    <a:p>
                      <a:pPr algn="ctr"/>
                      <a:r>
                        <a:rPr kumimoji="1" lang="ja-JP" altLang="en-US" dirty="0" smtClean="0"/>
                        <a:t>水平力</a:t>
                      </a:r>
                      <a:r>
                        <a:rPr kumimoji="1" lang="en-US" altLang="ja-JP" dirty="0" smtClean="0"/>
                        <a:t>H</a:t>
                      </a:r>
                    </a:p>
                    <a:p>
                      <a:pPr algn="ctr"/>
                      <a:r>
                        <a:rPr kumimoji="1" lang="en-US" altLang="ja-JP" dirty="0" smtClean="0"/>
                        <a:t>(</a:t>
                      </a:r>
                      <a:r>
                        <a:rPr kumimoji="1" lang="en-US" altLang="ja-JP" dirty="0" err="1" smtClean="0"/>
                        <a:t>kN</a:t>
                      </a:r>
                      <a:r>
                        <a:rPr kumimoji="1" lang="en-US" altLang="ja-JP" dirty="0" smtClean="0"/>
                        <a:t>)</a:t>
                      </a:r>
                      <a:endParaRPr kumimoji="1" lang="ja-JP" altLang="en-US" dirty="0"/>
                    </a:p>
                  </a:txBody>
                  <a:tcPr/>
                </a:tc>
                <a:tc>
                  <a:txBody>
                    <a:bodyPr/>
                    <a:lstStyle/>
                    <a:p>
                      <a:pPr algn="ctr"/>
                      <a:r>
                        <a:rPr kumimoji="1" lang="ja-JP" altLang="en-US" dirty="0" smtClean="0"/>
                        <a:t>判定</a:t>
                      </a:r>
                      <a:endParaRPr kumimoji="1" lang="en-US" altLang="ja-JP" dirty="0" smtClean="0"/>
                    </a:p>
                    <a:p>
                      <a:pPr algn="ctr"/>
                      <a:r>
                        <a:rPr kumimoji="1" lang="en-US" altLang="ja-JP" dirty="0" smtClean="0"/>
                        <a:t>Pa&gt;H</a:t>
                      </a:r>
                      <a:endParaRPr kumimoji="1" lang="ja-JP" altLang="en-US" dirty="0"/>
                    </a:p>
                  </a:txBody>
                  <a:tcPr/>
                </a:tc>
              </a:tr>
              <a:tr h="529330">
                <a:tc>
                  <a:txBody>
                    <a:bodyPr/>
                    <a:lstStyle/>
                    <a:p>
                      <a:r>
                        <a:rPr lang="en-US" altLang="ja-JP" dirty="0" smtClean="0"/>
                        <a:t>Hs</a:t>
                      </a:r>
                      <a:r>
                        <a:rPr lang="ja-JP" altLang="en-US" dirty="0" smtClean="0"/>
                        <a:t>＝</a:t>
                      </a:r>
                      <a:r>
                        <a:rPr lang="en-US" altLang="ja-JP" dirty="0" smtClean="0"/>
                        <a:t>3×kh×</a:t>
                      </a:r>
                      <a:r>
                        <a:rPr lang="el-GR" altLang="ja-JP" dirty="0" smtClean="0"/>
                        <a:t>Σ</a:t>
                      </a:r>
                      <a:r>
                        <a:rPr lang="en-US" altLang="ja-JP" dirty="0" smtClean="0"/>
                        <a:t>Rd</a:t>
                      </a:r>
                      <a:r>
                        <a:rPr lang="ja-JP" altLang="en-US" dirty="0" smtClean="0"/>
                        <a:t>／</a:t>
                      </a:r>
                      <a:r>
                        <a:rPr lang="en-US" altLang="ja-JP" dirty="0" smtClean="0"/>
                        <a:t>2</a:t>
                      </a:r>
                    </a:p>
                    <a:p>
                      <a:r>
                        <a:rPr lang="ja-JP" altLang="en-US" dirty="0" smtClean="0"/>
                        <a:t>　</a:t>
                      </a:r>
                      <a:r>
                        <a:rPr lang="ja-JP" altLang="en-US" baseline="0" dirty="0" smtClean="0"/>
                        <a:t>  </a:t>
                      </a:r>
                      <a:r>
                        <a:rPr lang="ja-JP" altLang="en-US" dirty="0" smtClean="0"/>
                        <a:t>＝</a:t>
                      </a:r>
                      <a:r>
                        <a:rPr lang="en-US" altLang="ja-JP" dirty="0" smtClean="0"/>
                        <a:t>3×0.30×3582</a:t>
                      </a:r>
                      <a:r>
                        <a:rPr lang="ja-JP" altLang="en-US" dirty="0" smtClean="0"/>
                        <a:t>／</a:t>
                      </a:r>
                      <a:r>
                        <a:rPr lang="en-US" altLang="ja-JP" dirty="0" smtClean="0"/>
                        <a:t>2</a:t>
                      </a:r>
                      <a:r>
                        <a:rPr lang="ja-JP" altLang="en-US" dirty="0" smtClean="0"/>
                        <a:t>＝</a:t>
                      </a:r>
                      <a:r>
                        <a:rPr lang="en-US" altLang="ja-JP" b="1" dirty="0" smtClean="0"/>
                        <a:t>1611.9</a:t>
                      </a:r>
                      <a:endParaRPr lang="ja-JP" altLang="en-US" b="1" dirty="0"/>
                    </a:p>
                  </a:txBody>
                  <a:tcPr/>
                </a:tc>
                <a:tc>
                  <a:txBody>
                    <a:bodyPr/>
                    <a:lstStyle/>
                    <a:p>
                      <a:pPr algn="ctr"/>
                      <a:r>
                        <a:rPr kumimoji="1" lang="en-US" altLang="ja-JP" b="1" dirty="0" smtClean="0"/>
                        <a:t>351</a:t>
                      </a:r>
                      <a:endParaRPr kumimoji="1" lang="ja-JP" altLang="en-US" b="1" dirty="0"/>
                    </a:p>
                  </a:txBody>
                  <a:tcPr anchor="ctr"/>
                </a:tc>
                <a:tc>
                  <a:txBody>
                    <a:bodyPr/>
                    <a:lstStyle/>
                    <a:p>
                      <a:pPr algn="ctr"/>
                      <a:r>
                        <a:rPr kumimoji="1" lang="en-US" altLang="ja-JP" sz="2400" b="1" dirty="0" smtClean="0">
                          <a:solidFill>
                            <a:srgbClr val="FF0000"/>
                          </a:solidFill>
                        </a:rPr>
                        <a:t>OK</a:t>
                      </a:r>
                      <a:endParaRPr kumimoji="1" lang="ja-JP" altLang="en-US" sz="2400" b="1" dirty="0">
                        <a:solidFill>
                          <a:srgbClr val="FF0000"/>
                        </a:solidFill>
                      </a:endParaRPr>
                    </a:p>
                  </a:txBody>
                  <a:tcPr anchor="ctr"/>
                </a:tc>
              </a:tr>
            </a:tbl>
          </a:graphicData>
        </a:graphic>
      </p:graphicFrame>
      <p:sp>
        <p:nvSpPr>
          <p:cNvPr id="12" name="テキスト ボックス 11"/>
          <p:cNvSpPr txBox="1"/>
          <p:nvPr/>
        </p:nvSpPr>
        <p:spPr>
          <a:xfrm>
            <a:off x="3826162" y="6226419"/>
            <a:ext cx="432048" cy="461665"/>
          </a:xfrm>
          <a:prstGeom prst="rect">
            <a:avLst/>
          </a:prstGeom>
          <a:noFill/>
        </p:spPr>
        <p:txBody>
          <a:bodyPr wrap="square" rtlCol="0">
            <a:spAutoFit/>
          </a:bodyPr>
          <a:lstStyle/>
          <a:p>
            <a:r>
              <a:rPr kumimoji="1" lang="ja-JP" altLang="en-US" sz="2400" b="1" dirty="0" smtClean="0">
                <a:solidFill>
                  <a:srgbClr val="FF0000"/>
                </a:solidFill>
              </a:rPr>
              <a:t>＞</a:t>
            </a:r>
            <a:endParaRPr kumimoji="1" lang="ja-JP" altLang="en-US" b="1" dirty="0">
              <a:solidFill>
                <a:srgbClr val="FF0000"/>
              </a:solidFill>
            </a:endParaRPr>
          </a:p>
        </p:txBody>
      </p:sp>
      <p:sp>
        <p:nvSpPr>
          <p:cNvPr id="14"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bg1"/>
                </a:solidFill>
              </a:rPr>
              <a:t>26</a:t>
            </a:r>
            <a:endParaRPr lang="ja-JP" altLang="en-US" sz="1600" dirty="0">
              <a:solidFill>
                <a:schemeClr val="bg1"/>
              </a:solidFill>
            </a:endParaRPr>
          </a:p>
        </p:txBody>
      </p:sp>
    </p:spTree>
    <p:extLst>
      <p:ext uri="{BB962C8B-B14F-4D97-AF65-F5344CB8AC3E}">
        <p14:creationId xmlns:p14="http://schemas.microsoft.com/office/powerpoint/2010/main" val="4217069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4" name="Rectangle 10"/>
          <p:cNvSpPr txBox="1">
            <a:spLocks/>
          </p:cNvSpPr>
          <p:nvPr/>
        </p:nvSpPr>
        <p:spPr bwMode="auto">
          <a:xfrm>
            <a:off x="96838" y="659160"/>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■下部構造の影響照査</a:t>
            </a:r>
          </a:p>
        </p:txBody>
      </p:sp>
      <p:sp>
        <p:nvSpPr>
          <p:cNvPr id="9" name="テキスト ボックス 8"/>
          <p:cNvSpPr txBox="1"/>
          <p:nvPr/>
        </p:nvSpPr>
        <p:spPr>
          <a:xfrm>
            <a:off x="96838" y="1268760"/>
            <a:ext cx="8970711" cy="954107"/>
          </a:xfrm>
          <a:prstGeom prst="rect">
            <a:avLst/>
          </a:prstGeom>
          <a:noFill/>
        </p:spPr>
        <p:txBody>
          <a:bodyPr wrap="square" rtlCol="0">
            <a:spAutoFit/>
          </a:bodyPr>
          <a:lstStyle/>
          <a:p>
            <a:r>
              <a:rPr lang="ja-JP" altLang="en-US" sz="2800" dirty="0" smtClean="0"/>
              <a:t>・橋脚に対して漂流物が衝突することを想定し、</a:t>
            </a:r>
            <a:endParaRPr lang="en-US" altLang="ja-JP" sz="2800" dirty="0" smtClean="0"/>
          </a:p>
          <a:p>
            <a:r>
              <a:rPr lang="ja-JP" altLang="en-US" sz="2800" dirty="0" smtClean="0"/>
              <a:t>　地震時橋脚直角方向の設計水平力と水平作用力を比較。</a:t>
            </a:r>
            <a:endParaRPr lang="en-US" altLang="ja-JP" sz="2800" dirty="0" smtClean="0"/>
          </a:p>
        </p:txBody>
      </p:sp>
      <p:sp>
        <p:nvSpPr>
          <p:cNvPr id="10" name="テキスト ボックス 9"/>
          <p:cNvSpPr txBox="1"/>
          <p:nvPr/>
        </p:nvSpPr>
        <p:spPr>
          <a:xfrm>
            <a:off x="1331640" y="2600585"/>
            <a:ext cx="6285036" cy="584775"/>
          </a:xfrm>
          <a:prstGeom prst="rect">
            <a:avLst/>
          </a:prstGeom>
          <a:noFill/>
          <a:ln>
            <a:solidFill>
              <a:srgbClr val="002060"/>
            </a:solidFill>
          </a:ln>
        </p:spPr>
        <p:txBody>
          <a:bodyPr wrap="square" rtlCol="0">
            <a:spAutoFit/>
          </a:bodyPr>
          <a:lstStyle/>
          <a:p>
            <a:pPr algn="ctr"/>
            <a:r>
              <a:rPr lang="ja-JP" altLang="en-US" sz="3200" dirty="0"/>
              <a:t>判定式　</a:t>
            </a:r>
            <a:r>
              <a:rPr lang="en-US" altLang="ja-JP" sz="3200" dirty="0"/>
              <a:t> He </a:t>
            </a:r>
            <a:r>
              <a:rPr lang="ja-JP" altLang="el-GR" sz="3200" dirty="0" smtClean="0"/>
              <a:t>／</a:t>
            </a:r>
            <a:r>
              <a:rPr lang="ja-JP" altLang="en-US" sz="3200" dirty="0" smtClean="0"/>
              <a:t>Ｆｘ　＞</a:t>
            </a:r>
            <a:r>
              <a:rPr lang="en-US" altLang="ja-JP" sz="3200" dirty="0" smtClean="0"/>
              <a:t>1.0</a:t>
            </a:r>
            <a:r>
              <a:rPr lang="ja-JP" altLang="en-US" sz="3200" dirty="0" smtClean="0"/>
              <a:t>以上</a:t>
            </a:r>
            <a:endParaRPr lang="en-US" altLang="ja-JP" sz="3200" dirty="0" smtClean="0"/>
          </a:p>
        </p:txBody>
      </p:sp>
      <p:sp>
        <p:nvSpPr>
          <p:cNvPr id="8" name="テキスト ボックス 7"/>
          <p:cNvSpPr txBox="1"/>
          <p:nvPr/>
        </p:nvSpPr>
        <p:spPr>
          <a:xfrm>
            <a:off x="232807" y="3513500"/>
            <a:ext cx="9047162" cy="2985433"/>
          </a:xfrm>
          <a:prstGeom prst="rect">
            <a:avLst/>
          </a:prstGeom>
          <a:noFill/>
          <a:ln>
            <a:noFill/>
          </a:ln>
        </p:spPr>
        <p:txBody>
          <a:bodyPr wrap="square" rtlCol="0">
            <a:spAutoFit/>
          </a:bodyPr>
          <a:lstStyle/>
          <a:p>
            <a:r>
              <a:rPr kumimoji="1" lang="ja-JP" altLang="en-US" sz="2400" dirty="0" smtClean="0"/>
              <a:t>ここに、</a:t>
            </a:r>
            <a:endParaRPr kumimoji="1" lang="en-US" altLang="ja-JP" sz="2400" dirty="0" smtClean="0"/>
          </a:p>
          <a:p>
            <a:r>
              <a:rPr lang="ja-JP" altLang="en-US" sz="2400" dirty="0"/>
              <a:t>　</a:t>
            </a:r>
            <a:r>
              <a:rPr lang="ja-JP" altLang="en-US" sz="2400" dirty="0" smtClean="0"/>
              <a:t>　</a:t>
            </a:r>
            <a:r>
              <a:rPr lang="en-US" altLang="ja-JP" sz="2800" dirty="0" smtClean="0"/>
              <a:t>He</a:t>
            </a:r>
            <a:r>
              <a:rPr lang="en-US" altLang="ja-JP" sz="2400" dirty="0" smtClean="0"/>
              <a:t> </a:t>
            </a:r>
            <a:r>
              <a:rPr lang="ja-JP" altLang="en-US" sz="2400" dirty="0" smtClean="0"/>
              <a:t>　：</a:t>
            </a:r>
            <a:r>
              <a:rPr lang="en-US" altLang="ja-JP" sz="2400" dirty="0"/>
              <a:t> L1 </a:t>
            </a:r>
            <a:r>
              <a:rPr lang="ja-JP" altLang="en-US" sz="2400" dirty="0" smtClean="0"/>
              <a:t>橋軸直角方向の設計水平力＝（</a:t>
            </a:r>
            <a:r>
              <a:rPr lang="en-US" altLang="ja-JP" sz="2400" dirty="0" smtClean="0"/>
              <a:t> </a:t>
            </a:r>
            <a:r>
              <a:rPr lang="en-US" altLang="ja-JP" sz="2400" dirty="0" err="1" smtClean="0"/>
              <a:t>Rd+Wp</a:t>
            </a:r>
            <a:r>
              <a:rPr lang="en-US" altLang="ja-JP" sz="2400" dirty="0" smtClean="0"/>
              <a:t>/2</a:t>
            </a:r>
            <a:r>
              <a:rPr lang="ja-JP" altLang="en-US" sz="2400" dirty="0" smtClean="0"/>
              <a:t>）・</a:t>
            </a:r>
            <a:r>
              <a:rPr lang="en-US" altLang="ja-JP" sz="2400" dirty="0" err="1" smtClean="0"/>
              <a:t>Kh</a:t>
            </a:r>
            <a:endParaRPr lang="en-US" altLang="ja-JP" sz="2400" dirty="0" smtClean="0"/>
          </a:p>
          <a:p>
            <a:r>
              <a:rPr lang="ja-JP" altLang="en-US" sz="2400" dirty="0"/>
              <a:t>　</a:t>
            </a:r>
            <a:r>
              <a:rPr lang="ja-JP" altLang="en-US" sz="2400" dirty="0" smtClean="0"/>
              <a:t>　　　　　　　　</a:t>
            </a:r>
            <a:r>
              <a:rPr lang="en-US" altLang="ja-JP" sz="2000" dirty="0"/>
              <a:t>※</a:t>
            </a:r>
            <a:r>
              <a:rPr lang="ja-JP" altLang="en-US" sz="2000" dirty="0" smtClean="0"/>
              <a:t>基部</a:t>
            </a:r>
            <a:r>
              <a:rPr lang="ja-JP" altLang="en-US" sz="2000" dirty="0"/>
              <a:t>の曲げに着目し、</a:t>
            </a:r>
            <a:r>
              <a:rPr lang="ja-JP" altLang="en-US" sz="2000" dirty="0" smtClean="0"/>
              <a:t>橋脚自重を</a:t>
            </a:r>
            <a:r>
              <a:rPr lang="en-US" altLang="ja-JP" sz="2000" dirty="0" smtClean="0"/>
              <a:t>1/2</a:t>
            </a:r>
            <a:r>
              <a:rPr lang="ja-JP" altLang="en-US" sz="2000" dirty="0"/>
              <a:t>と</a:t>
            </a:r>
            <a:r>
              <a:rPr lang="ja-JP" altLang="en-US" sz="2000" dirty="0" smtClean="0"/>
              <a:t>する</a:t>
            </a:r>
            <a:endParaRPr lang="en-US" altLang="ja-JP" sz="2400" dirty="0" smtClean="0"/>
          </a:p>
          <a:p>
            <a:r>
              <a:rPr lang="ja-JP" altLang="en-US" sz="2400" dirty="0"/>
              <a:t>　</a:t>
            </a:r>
            <a:r>
              <a:rPr lang="ja-JP" altLang="en-US" sz="2400" dirty="0" smtClean="0"/>
              <a:t>　</a:t>
            </a:r>
            <a:r>
              <a:rPr lang="en-US" altLang="ja-JP" sz="2800" dirty="0" smtClean="0"/>
              <a:t>Rd</a:t>
            </a:r>
            <a:r>
              <a:rPr lang="en-US" altLang="ja-JP" sz="2400" dirty="0" smtClean="0"/>
              <a:t> </a:t>
            </a:r>
            <a:r>
              <a:rPr lang="ja-JP" altLang="en-US" sz="2400" dirty="0" smtClean="0"/>
              <a:t>　</a:t>
            </a:r>
            <a:r>
              <a:rPr kumimoji="1" lang="ja-JP" altLang="en-US" sz="2400" dirty="0" smtClean="0"/>
              <a:t>：</a:t>
            </a:r>
            <a:r>
              <a:rPr lang="ja-JP" altLang="en-US" sz="2400" dirty="0" smtClean="0"/>
              <a:t>１</a:t>
            </a:r>
            <a:r>
              <a:rPr lang="ja-JP" altLang="en-US" sz="2400" dirty="0"/>
              <a:t>径</a:t>
            </a:r>
            <a:r>
              <a:rPr lang="ja-JP" altLang="en-US" sz="2400" dirty="0" smtClean="0"/>
              <a:t>間当り</a:t>
            </a:r>
            <a:r>
              <a:rPr lang="ja-JP" altLang="en-US" sz="2400" dirty="0"/>
              <a:t>上部構造</a:t>
            </a:r>
            <a:r>
              <a:rPr lang="ja-JP" altLang="en-US" sz="2400" dirty="0" smtClean="0"/>
              <a:t>重量（</a:t>
            </a:r>
            <a:r>
              <a:rPr lang="ja-JP" altLang="en-US" sz="2400" dirty="0"/>
              <a:t>ｋＮ</a:t>
            </a:r>
            <a:r>
              <a:rPr lang="ja-JP" altLang="en-US" sz="2400" dirty="0" smtClean="0"/>
              <a:t>）</a:t>
            </a:r>
            <a:endParaRPr kumimoji="1" lang="en-US" altLang="ja-JP" sz="2000" dirty="0" smtClean="0"/>
          </a:p>
          <a:p>
            <a:r>
              <a:rPr lang="ja-JP" altLang="en-US" sz="2400" dirty="0"/>
              <a:t>　</a:t>
            </a:r>
            <a:r>
              <a:rPr lang="ja-JP" altLang="en-US" sz="2400" dirty="0" smtClean="0"/>
              <a:t>　</a:t>
            </a:r>
            <a:r>
              <a:rPr lang="en-US" altLang="ja-JP" sz="2800" dirty="0" err="1" smtClean="0"/>
              <a:t>Wp</a:t>
            </a:r>
            <a:r>
              <a:rPr lang="ja-JP" altLang="en-US" sz="2400" dirty="0" smtClean="0"/>
              <a:t>　：</a:t>
            </a:r>
            <a:r>
              <a:rPr lang="ja-JP" altLang="en-US" sz="2400" dirty="0"/>
              <a:t>橋脚自重（ｋＮ）</a:t>
            </a:r>
            <a:endParaRPr lang="en-US" altLang="ja-JP" sz="2400" dirty="0" smtClean="0"/>
          </a:p>
          <a:p>
            <a:r>
              <a:rPr lang="ja-JP" altLang="en-US" sz="2400" dirty="0"/>
              <a:t>　　</a:t>
            </a:r>
            <a:r>
              <a:rPr lang="en-US" altLang="ja-JP" sz="2800" dirty="0" err="1" smtClean="0"/>
              <a:t>Kh</a:t>
            </a:r>
            <a:r>
              <a:rPr lang="ja-JP" altLang="en-US" sz="2400" dirty="0"/>
              <a:t>　 </a:t>
            </a:r>
            <a:r>
              <a:rPr lang="ja-JP" altLang="en-US" sz="2400" dirty="0" smtClean="0"/>
              <a:t>：</a:t>
            </a:r>
            <a:r>
              <a:rPr lang="en-US" altLang="ja-JP" sz="2400" dirty="0" smtClean="0"/>
              <a:t>L1</a:t>
            </a:r>
            <a:r>
              <a:rPr lang="ja-JP" altLang="en-US" sz="2400" dirty="0" smtClean="0"/>
              <a:t>設計水平震度＝</a:t>
            </a:r>
            <a:r>
              <a:rPr lang="en-US" altLang="ja-JP" sz="2400" dirty="0" smtClean="0"/>
              <a:t>0.30</a:t>
            </a:r>
            <a:r>
              <a:rPr lang="ja-JP" altLang="en-US" sz="2400" dirty="0" smtClean="0"/>
              <a:t>（</a:t>
            </a:r>
            <a:r>
              <a:rPr lang="en-US" altLang="ja-JP" sz="2400" dirty="0" smtClean="0"/>
              <a:t>Ⅲ</a:t>
            </a:r>
            <a:r>
              <a:rPr lang="ja-JP" altLang="en-US" sz="2400" dirty="0" smtClean="0"/>
              <a:t>種地盤）</a:t>
            </a:r>
            <a:endParaRPr lang="ja-JP" altLang="en-US" sz="2400" dirty="0"/>
          </a:p>
          <a:p>
            <a:r>
              <a:rPr lang="ja-JP" altLang="en-US" sz="2400" dirty="0" smtClean="0"/>
              <a:t>　　</a:t>
            </a:r>
            <a:r>
              <a:rPr lang="ja-JP" altLang="en-US" sz="2800" dirty="0" smtClean="0"/>
              <a:t>Ｆｘ</a:t>
            </a:r>
            <a:r>
              <a:rPr lang="ja-JP" altLang="en-US" sz="2800" dirty="0"/>
              <a:t>　 </a:t>
            </a:r>
            <a:r>
              <a:rPr lang="ja-JP" altLang="en-US" sz="2400" dirty="0"/>
              <a:t>：</a:t>
            </a:r>
            <a:r>
              <a:rPr lang="ja-JP" altLang="en-US" sz="2400" dirty="0" smtClean="0"/>
              <a:t>水平作用力</a:t>
            </a:r>
            <a:r>
              <a:rPr lang="ja-JP" altLang="en-US" sz="2400" dirty="0"/>
              <a:t>（水平波力＋衝突力）</a:t>
            </a:r>
          </a:p>
        </p:txBody>
      </p:sp>
      <p:sp>
        <p:nvSpPr>
          <p:cNvPr id="7"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27</a:t>
            </a:r>
            <a:endParaRPr lang="ja-JP" altLang="en-US" sz="1600" dirty="0">
              <a:solidFill>
                <a:schemeClr val="tx1"/>
              </a:solidFill>
            </a:endParaRPr>
          </a:p>
        </p:txBody>
      </p:sp>
    </p:spTree>
    <p:extLst>
      <p:ext uri="{BB962C8B-B14F-4D97-AF65-F5344CB8AC3E}">
        <p14:creationId xmlns:p14="http://schemas.microsoft.com/office/powerpoint/2010/main" val="2396491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3"/>
          <a:srcRect/>
          <a:stretch>
            <a:fillRect/>
          </a:stretch>
        </p:blipFill>
        <p:spPr bwMode="auto">
          <a:xfrm>
            <a:off x="3001963" y="1797050"/>
            <a:ext cx="6026150" cy="4932363"/>
          </a:xfrm>
          <a:prstGeom prst="rect">
            <a:avLst/>
          </a:prstGeom>
          <a:noFill/>
          <a:ln w="9525">
            <a:noFill/>
            <a:miter lim="800000"/>
            <a:headEnd/>
            <a:tailEnd/>
          </a:ln>
        </p:spPr>
      </p:pic>
      <p:grpSp>
        <p:nvGrpSpPr>
          <p:cNvPr id="18434" name="グループ化 7"/>
          <p:cNvGrpSpPr>
            <a:grpSpLocks/>
          </p:cNvGrpSpPr>
          <p:nvPr/>
        </p:nvGrpSpPr>
        <p:grpSpPr bwMode="auto">
          <a:xfrm>
            <a:off x="68263" y="2781300"/>
            <a:ext cx="2774950" cy="3656013"/>
            <a:chOff x="203177" y="1542122"/>
            <a:chExt cx="2594114" cy="3399046"/>
          </a:xfrm>
        </p:grpSpPr>
        <p:pic>
          <p:nvPicPr>
            <p:cNvPr id="18441" name="Picture 7"/>
            <p:cNvPicPr>
              <a:picLocks noChangeAspect="1" noChangeArrowheads="1"/>
            </p:cNvPicPr>
            <p:nvPr/>
          </p:nvPicPr>
          <p:blipFill>
            <a:blip r:embed="rId4"/>
            <a:srcRect/>
            <a:stretch>
              <a:fillRect/>
            </a:stretch>
          </p:blipFill>
          <p:spPr bwMode="auto">
            <a:xfrm>
              <a:off x="203177" y="1542122"/>
              <a:ext cx="2594114" cy="3399046"/>
            </a:xfrm>
            <a:prstGeom prst="rect">
              <a:avLst/>
            </a:prstGeom>
            <a:noFill/>
            <a:ln w="9525">
              <a:solidFill>
                <a:srgbClr val="000000"/>
              </a:solidFill>
              <a:miter lim="800000"/>
              <a:headEnd/>
              <a:tailEnd/>
            </a:ln>
          </p:spPr>
        </p:pic>
        <p:sp>
          <p:nvSpPr>
            <p:cNvPr id="2" name="円/楕円 1"/>
            <p:cNvSpPr/>
            <p:nvPr/>
          </p:nvSpPr>
          <p:spPr>
            <a:xfrm rot="2584145">
              <a:off x="1083216" y="3695491"/>
              <a:ext cx="647044" cy="91211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grpSp>
        <p:nvGrpSpPr>
          <p:cNvPr id="18435" name="グループ化 9"/>
          <p:cNvGrpSpPr>
            <a:grpSpLocks/>
          </p:cNvGrpSpPr>
          <p:nvPr/>
        </p:nvGrpSpPr>
        <p:grpSpPr bwMode="auto">
          <a:xfrm rot="-2056412">
            <a:off x="1833563" y="4984750"/>
            <a:ext cx="1624012" cy="936625"/>
            <a:chOff x="1822830" y="4077817"/>
            <a:chExt cx="1623940" cy="936104"/>
          </a:xfrm>
        </p:grpSpPr>
        <p:sp>
          <p:nvSpPr>
            <p:cNvPr id="3" name="右矢印 2"/>
            <p:cNvSpPr/>
            <p:nvPr/>
          </p:nvSpPr>
          <p:spPr>
            <a:xfrm rot="1254435">
              <a:off x="1822830" y="4077817"/>
              <a:ext cx="1623940" cy="936104"/>
            </a:xfrm>
            <a:prstGeom prst="rightArrow">
              <a:avLst>
                <a:gd name="adj1" fmla="val 50000"/>
                <a:gd name="adj2" fmla="val 6382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 name="正方形/長方形 3"/>
            <p:cNvSpPr/>
            <p:nvPr/>
          </p:nvSpPr>
          <p:spPr>
            <a:xfrm rot="1213504">
              <a:off x="1965757" y="4206188"/>
              <a:ext cx="906422" cy="523584"/>
            </a:xfrm>
            <a:prstGeom prst="rect">
              <a:avLst/>
            </a:prstGeom>
            <a:noFill/>
          </p:spPr>
          <p:txBody>
            <a:bodyPr wrap="none">
              <a:spAutoFit/>
            </a:bodyPr>
            <a:lstStyle/>
            <a:p>
              <a:pPr algn="ctr" fontAlgn="auto">
                <a:spcBef>
                  <a:spcPts val="0"/>
                </a:spcBef>
                <a:spcAft>
                  <a:spcPts val="0"/>
                </a:spcAft>
                <a:defRPr/>
              </a:pPr>
              <a:r>
                <a:rPr lang="ja-JP" altLang="en-US" sz="2800" b="1" dirty="0">
                  <a:ln w="12700">
                    <a:noFill/>
                    <a:prstDash val="solid"/>
                  </a:ln>
                  <a:solidFill>
                    <a:srgbClr val="FF0000"/>
                  </a:solidFill>
                  <a:effectLst>
                    <a:outerShdw blurRad="41275" dist="20320" dir="1800000" algn="tl" rotWithShape="0">
                      <a:srgbClr val="000000">
                        <a:alpha val="40000"/>
                      </a:srgbClr>
                    </a:outerShdw>
                  </a:effectLst>
                  <a:latin typeface="+mn-lt"/>
                  <a:ea typeface="+mn-ea"/>
                </a:rPr>
                <a:t>拡大</a:t>
              </a:r>
            </a:p>
          </p:txBody>
        </p:sp>
      </p:grpSp>
      <p:sp>
        <p:nvSpPr>
          <p:cNvPr id="18436" name="テキスト ボックス 8"/>
          <p:cNvSpPr txBox="1">
            <a:spLocks noChangeArrowheads="1"/>
          </p:cNvSpPr>
          <p:nvPr/>
        </p:nvSpPr>
        <p:spPr bwMode="auto">
          <a:xfrm>
            <a:off x="152400" y="762000"/>
            <a:ext cx="5006975" cy="1443038"/>
          </a:xfrm>
          <a:prstGeom prst="rect">
            <a:avLst/>
          </a:prstGeom>
          <a:solidFill>
            <a:srgbClr val="FFFFFF"/>
          </a:solidFill>
          <a:ln w="9525">
            <a:solidFill>
              <a:schemeClr val="tx1"/>
            </a:solidFill>
            <a:miter lim="800000"/>
            <a:headEnd/>
            <a:tailEnd/>
          </a:ln>
        </p:spPr>
        <p:txBody>
          <a:bodyPr>
            <a:spAutoFit/>
          </a:bodyPr>
          <a:lstStyle/>
          <a:p>
            <a:r>
              <a:rPr lang="en-US" altLang="ja-JP" sz="2400" b="1" dirty="0">
                <a:latin typeface="Calibri" pitchFamily="34" charset="0"/>
              </a:rPr>
              <a:t>【</a:t>
            </a:r>
            <a:r>
              <a:rPr lang="ja-JP" altLang="en-US" sz="2400" b="1" dirty="0">
                <a:latin typeface="Calibri" pitchFamily="34" charset="0"/>
              </a:rPr>
              <a:t>対象橋梁</a:t>
            </a:r>
            <a:r>
              <a:rPr lang="en-US" altLang="ja-JP" sz="2400" b="1" dirty="0">
                <a:latin typeface="Calibri" pitchFamily="34" charset="0"/>
              </a:rPr>
              <a:t>】</a:t>
            </a:r>
            <a:endParaRPr lang="en-US" altLang="ja-JP" sz="800" b="1" dirty="0">
              <a:latin typeface="Calibri" pitchFamily="34" charset="0"/>
            </a:endParaRPr>
          </a:p>
          <a:p>
            <a:endParaRPr lang="en-US" altLang="ja-JP" sz="800" b="1" dirty="0">
              <a:latin typeface="Calibri" pitchFamily="34" charset="0"/>
            </a:endParaRPr>
          </a:p>
          <a:p>
            <a:r>
              <a:rPr lang="en-US" altLang="ja-JP" sz="2000" b="1" dirty="0">
                <a:latin typeface="Calibri" pitchFamily="34" charset="0"/>
              </a:rPr>
              <a:t> </a:t>
            </a:r>
            <a:r>
              <a:rPr lang="ja-JP" altLang="en-US" sz="2000" b="1" dirty="0">
                <a:latin typeface="Calibri" pitchFamily="34" charset="0"/>
              </a:rPr>
              <a:t>浸水区域内の広域緊急交通路に架かる橋</a:t>
            </a:r>
            <a:endParaRPr lang="ja-JP" altLang="en-US" sz="800" b="1" dirty="0">
              <a:latin typeface="Calibri" pitchFamily="34" charset="0"/>
            </a:endParaRPr>
          </a:p>
          <a:p>
            <a:endParaRPr lang="ja-JP" altLang="en-US" sz="800" b="1" dirty="0">
              <a:latin typeface="Calibri" pitchFamily="34" charset="0"/>
            </a:endParaRPr>
          </a:p>
          <a:p>
            <a:r>
              <a:rPr lang="ja-JP" altLang="en-US" sz="2000" b="1" dirty="0">
                <a:latin typeface="Calibri" pitchFamily="34" charset="0"/>
              </a:rPr>
              <a:t> 大阪臨海線・泉佐野岩出線　⇒　</a:t>
            </a:r>
            <a:r>
              <a:rPr lang="ja-JP" altLang="en-US" sz="2800" b="1" u="sng" dirty="0">
                <a:solidFill>
                  <a:srgbClr val="FF0000"/>
                </a:solidFill>
                <a:latin typeface="Calibri" pitchFamily="34" charset="0"/>
              </a:rPr>
              <a:t>２４橋</a:t>
            </a:r>
          </a:p>
        </p:txBody>
      </p:sp>
      <p:sp>
        <p:nvSpPr>
          <p:cNvPr id="18438"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a:solidFill>
                  <a:schemeClr val="tx1"/>
                </a:solidFill>
              </a:rPr>
              <a:t>1</a:t>
            </a:r>
            <a:endParaRPr lang="ja-JP" altLang="en-US" sz="1600" dirty="0">
              <a:solidFill>
                <a:schemeClr val="tx1"/>
              </a:solidFill>
            </a:endParaRPr>
          </a:p>
        </p:txBody>
      </p:sp>
      <p:sp>
        <p:nvSpPr>
          <p:cNvPr id="15" name="正方形/長方形 14"/>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　　</a:t>
            </a:r>
            <a:r>
              <a:rPr lang="ja-JP" altLang="en-US" sz="2400" b="1" dirty="0" smtClean="0">
                <a:solidFill>
                  <a:schemeClr val="bg1"/>
                </a:solidFill>
              </a:rPr>
              <a:t>　</a:t>
            </a:r>
            <a:r>
              <a:rPr lang="ja-JP" altLang="en-US" sz="2400" b="1" dirty="0">
                <a:solidFill>
                  <a:schemeClr val="bg1"/>
                </a:solidFill>
              </a:rPr>
              <a:t>　</a:t>
            </a:r>
            <a:r>
              <a:rPr lang="ja-JP" altLang="en-US" b="1" dirty="0" smtClean="0">
                <a:solidFill>
                  <a:schemeClr val="bg1"/>
                </a:solidFill>
              </a:rPr>
              <a:t>（</a:t>
            </a:r>
            <a:r>
              <a:rPr lang="ja-JP" altLang="en-US" b="1" dirty="0">
                <a:solidFill>
                  <a:schemeClr val="bg1"/>
                </a:solidFill>
              </a:rPr>
              <a:t>過去の部会　振り返り</a:t>
            </a:r>
            <a:r>
              <a:rPr lang="ja-JP" altLang="en-US" b="1" dirty="0" smtClean="0">
                <a:solidFill>
                  <a:schemeClr val="bg1"/>
                </a:solidFill>
              </a:rPr>
              <a:t>）</a:t>
            </a:r>
            <a:endParaRPr lang="ja-JP" altLang="en-US" b="1" dirty="0">
              <a:solidFill>
                <a:schemeClr val="bg1"/>
              </a:solidFill>
            </a:endParaRPr>
          </a:p>
        </p:txBody>
      </p:sp>
    </p:spTree>
    <p:extLst>
      <p:ext uri="{BB962C8B-B14F-4D97-AF65-F5344CB8AC3E}">
        <p14:creationId xmlns:p14="http://schemas.microsoft.com/office/powerpoint/2010/main" val="505945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33600" y="5457617"/>
            <a:ext cx="8697700" cy="1261884"/>
          </a:xfrm>
          <a:prstGeom prst="rect">
            <a:avLst/>
          </a:prstGeom>
          <a:noFill/>
        </p:spPr>
        <p:txBody>
          <a:bodyPr wrap="square" rtlCol="0">
            <a:spAutoFit/>
          </a:bodyPr>
          <a:lstStyle/>
          <a:p>
            <a:r>
              <a:rPr lang="ja-JP" altLang="en-US" sz="2400" dirty="0" smtClean="0"/>
              <a:t>・照査の結果、すべての橋梁において</a:t>
            </a:r>
            <a:endParaRPr lang="en-US" altLang="ja-JP" sz="2400" dirty="0" smtClean="0"/>
          </a:p>
          <a:p>
            <a:r>
              <a:rPr lang="ja-JP" altLang="en-US" sz="2400" b="1" dirty="0">
                <a:solidFill>
                  <a:srgbClr val="FF0000"/>
                </a:solidFill>
              </a:rPr>
              <a:t>　</a:t>
            </a:r>
            <a:r>
              <a:rPr lang="ja-JP" altLang="en-US" sz="2600" b="1" u="sng" dirty="0" smtClean="0">
                <a:solidFill>
                  <a:srgbClr val="FF0000"/>
                </a:solidFill>
              </a:rPr>
              <a:t>橋脚設計水平力＞水平作用力</a:t>
            </a:r>
            <a:r>
              <a:rPr lang="ja-JP" altLang="en-US" sz="2600" b="1" u="sng" dirty="0">
                <a:solidFill>
                  <a:srgbClr val="FF0000"/>
                </a:solidFill>
              </a:rPr>
              <a:t>（水平</a:t>
            </a:r>
            <a:r>
              <a:rPr lang="ja-JP" altLang="en-US" sz="2600" b="1" u="sng" dirty="0" smtClean="0">
                <a:solidFill>
                  <a:srgbClr val="FF0000"/>
                </a:solidFill>
              </a:rPr>
              <a:t>波力＋漂流物）</a:t>
            </a:r>
            <a:r>
              <a:rPr lang="ja-JP" altLang="en-US" sz="2400" dirty="0" smtClean="0"/>
              <a:t>となり、</a:t>
            </a:r>
            <a:endParaRPr lang="en-US" altLang="ja-JP" sz="2400" dirty="0" smtClean="0"/>
          </a:p>
          <a:p>
            <a:r>
              <a:rPr lang="ja-JP" altLang="en-US" sz="2600" b="1" dirty="0">
                <a:solidFill>
                  <a:srgbClr val="FF0000"/>
                </a:solidFill>
              </a:rPr>
              <a:t>　</a:t>
            </a:r>
            <a:r>
              <a:rPr lang="ja-JP" altLang="en-US" sz="2600" b="1" u="sng" dirty="0" smtClean="0">
                <a:solidFill>
                  <a:srgbClr val="FF0000"/>
                </a:solidFill>
              </a:rPr>
              <a:t>安全性を確認した。</a:t>
            </a:r>
            <a:endParaRPr lang="en-US" altLang="ja-JP" sz="2400" dirty="0"/>
          </a:p>
        </p:txBody>
      </p:sp>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4" name="Rectangle 10"/>
          <p:cNvSpPr txBox="1">
            <a:spLocks/>
          </p:cNvSpPr>
          <p:nvPr/>
        </p:nvSpPr>
        <p:spPr bwMode="auto">
          <a:xfrm>
            <a:off x="109538" y="659160"/>
            <a:ext cx="903446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800" dirty="0" smtClean="0"/>
              <a:t>■下部構造の影響照査</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4219083876"/>
              </p:ext>
            </p:extLst>
          </p:nvPr>
        </p:nvGraphicFramePr>
        <p:xfrm>
          <a:off x="178838" y="1340768"/>
          <a:ext cx="8931252" cy="3850200"/>
        </p:xfrm>
        <a:graphic>
          <a:graphicData uri="http://schemas.openxmlformats.org/presentationml/2006/ole">
            <mc:AlternateContent xmlns:mc="http://schemas.openxmlformats.org/markup-compatibility/2006">
              <mc:Choice xmlns:v="urn:schemas-microsoft-com:vml" Requires="v">
                <p:oleObj spid="_x0000_s65543" name="ワークシート" r:id="rId5" imgW="12249086" imgH="5248319" progId="Excel.Sheet.12">
                  <p:embed/>
                </p:oleObj>
              </mc:Choice>
              <mc:Fallback>
                <p:oleObj name="ワークシート" r:id="rId5" imgW="12249086" imgH="5248319" progId="Excel.Sheet.12">
                  <p:embed/>
                  <p:pic>
                    <p:nvPicPr>
                      <p:cNvPr id="0" name=""/>
                      <p:cNvPicPr/>
                      <p:nvPr/>
                    </p:nvPicPr>
                    <p:blipFill>
                      <a:blip r:embed="rId6"/>
                      <a:stretch>
                        <a:fillRect/>
                      </a:stretch>
                    </p:blipFill>
                    <p:spPr>
                      <a:xfrm>
                        <a:off x="178838" y="1340768"/>
                        <a:ext cx="8931252" cy="3850200"/>
                      </a:xfrm>
                      <a:prstGeom prst="rect">
                        <a:avLst/>
                      </a:prstGeom>
                    </p:spPr>
                  </p:pic>
                </p:oleObj>
              </mc:Fallback>
            </mc:AlternateContent>
          </a:graphicData>
        </a:graphic>
      </p:graphicFrame>
      <p:sp>
        <p:nvSpPr>
          <p:cNvPr id="9"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28</a:t>
            </a:r>
            <a:endParaRPr lang="ja-JP" altLang="en-US" sz="1600" dirty="0">
              <a:solidFill>
                <a:schemeClr val="tx1"/>
              </a:solidFill>
            </a:endParaRPr>
          </a:p>
        </p:txBody>
      </p:sp>
    </p:spTree>
    <p:extLst>
      <p:ext uri="{BB962C8B-B14F-4D97-AF65-F5344CB8AC3E}">
        <p14:creationId xmlns:p14="http://schemas.microsoft.com/office/powerpoint/2010/main" val="1856534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4" name="Rectangle 10"/>
          <p:cNvSpPr txBox="1">
            <a:spLocks/>
          </p:cNvSpPr>
          <p:nvPr/>
        </p:nvSpPr>
        <p:spPr bwMode="auto">
          <a:xfrm>
            <a:off x="107504" y="1340768"/>
            <a:ext cx="9034462" cy="31788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r>
              <a:rPr lang="ja-JP" altLang="en-US" sz="2500" dirty="0" smtClean="0"/>
              <a:t>■漂流物は、「３００ﾄﾝはしけ」「</a:t>
            </a:r>
            <a:r>
              <a:rPr lang="en-US" altLang="ja-JP" sz="2500" dirty="0" smtClean="0"/>
              <a:t>5.4</a:t>
            </a:r>
            <a:r>
              <a:rPr lang="ja-JP" altLang="en-US" sz="2500" dirty="0" smtClean="0"/>
              <a:t>ﾄﾝ漁船」を想定し照査を行った。</a:t>
            </a:r>
            <a:endParaRPr lang="en-US" altLang="ja-JP" sz="2500" dirty="0"/>
          </a:p>
          <a:p>
            <a:pPr algn="l" eaLnBrk="1" hangingPunct="1"/>
            <a:endParaRPr lang="en-US" altLang="ja-JP" sz="2000" dirty="0"/>
          </a:p>
          <a:p>
            <a:pPr algn="l" eaLnBrk="1" hangingPunct="1"/>
            <a:r>
              <a:rPr lang="ja-JP" altLang="en-US" sz="2500" dirty="0" smtClean="0"/>
              <a:t>■上部構造の照査の結果、「助松橋」「大道橋」がＮＧとなるが、</a:t>
            </a:r>
            <a:endParaRPr lang="en-US" altLang="ja-JP" sz="2500" dirty="0" smtClean="0"/>
          </a:p>
          <a:p>
            <a:pPr algn="l" eaLnBrk="1" hangingPunct="1"/>
            <a:r>
              <a:rPr lang="ja-JP" altLang="en-US" sz="2500" dirty="0"/>
              <a:t>　</a:t>
            </a:r>
            <a:r>
              <a:rPr lang="ja-JP" altLang="en-US" sz="2500" dirty="0" smtClean="0"/>
              <a:t>　</a:t>
            </a:r>
            <a:r>
              <a:rPr lang="ja-JP" altLang="en-US" sz="2500" b="1" u="sng" dirty="0" smtClean="0">
                <a:solidFill>
                  <a:srgbClr val="FF0000"/>
                </a:solidFill>
              </a:rPr>
              <a:t>耐震補強工事により設置する構造</a:t>
            </a:r>
            <a:r>
              <a:rPr lang="ja-JP" altLang="en-US" sz="2200" b="1" u="sng" dirty="0" smtClean="0">
                <a:solidFill>
                  <a:srgbClr val="FF0000"/>
                </a:solidFill>
              </a:rPr>
              <a:t>（アンカーバー、変位制限装置）</a:t>
            </a:r>
            <a:endParaRPr lang="en-US" altLang="ja-JP" sz="2200" b="1" u="sng" dirty="0" smtClean="0">
              <a:solidFill>
                <a:srgbClr val="FF0000"/>
              </a:solidFill>
            </a:endParaRPr>
          </a:p>
          <a:p>
            <a:pPr algn="l" eaLnBrk="1" hangingPunct="1"/>
            <a:r>
              <a:rPr lang="ja-JP" altLang="en-US" sz="2500" b="1" dirty="0"/>
              <a:t>　</a:t>
            </a:r>
            <a:r>
              <a:rPr lang="ja-JP" altLang="en-US" sz="2500" b="1" dirty="0" smtClean="0"/>
              <a:t>　</a:t>
            </a:r>
            <a:r>
              <a:rPr lang="ja-JP" altLang="en-US" sz="2500" b="1" u="sng" dirty="0" smtClean="0">
                <a:solidFill>
                  <a:srgbClr val="FF0000"/>
                </a:solidFill>
              </a:rPr>
              <a:t>により、上部構造の流出を防止できることを確認</a:t>
            </a:r>
            <a:r>
              <a:rPr lang="ja-JP" altLang="en-US" sz="2500" dirty="0" smtClean="0"/>
              <a:t>。</a:t>
            </a:r>
            <a:endParaRPr lang="en-US" altLang="ja-JP" sz="2500" dirty="0"/>
          </a:p>
          <a:p>
            <a:pPr algn="l" eaLnBrk="1" hangingPunct="1"/>
            <a:endParaRPr lang="en-US" altLang="ja-JP" sz="2000" dirty="0"/>
          </a:p>
          <a:p>
            <a:pPr algn="l" eaLnBrk="1" hangingPunct="1"/>
            <a:r>
              <a:rPr lang="ja-JP" altLang="en-US" sz="2500" dirty="0" smtClean="0"/>
              <a:t>■下部構造の照査の結果、</a:t>
            </a:r>
            <a:r>
              <a:rPr lang="ja-JP" altLang="en-US" sz="2500" b="1" u="sng" dirty="0" smtClean="0">
                <a:solidFill>
                  <a:srgbClr val="FF0000"/>
                </a:solidFill>
              </a:rPr>
              <a:t>すべての橋梁において安全性を確認</a:t>
            </a:r>
            <a:r>
              <a:rPr lang="ja-JP" altLang="en-US" sz="2500" dirty="0"/>
              <a:t>。</a:t>
            </a:r>
            <a:endParaRPr lang="en-US" altLang="ja-JP" sz="2500" dirty="0" smtClean="0"/>
          </a:p>
        </p:txBody>
      </p:sp>
      <p:sp>
        <p:nvSpPr>
          <p:cNvPr id="5" name="角丸四角形 13"/>
          <p:cNvSpPr>
            <a:spLocks noChangeArrowheads="1"/>
          </p:cNvSpPr>
          <p:nvPr/>
        </p:nvSpPr>
        <p:spPr bwMode="auto">
          <a:xfrm>
            <a:off x="179388" y="764704"/>
            <a:ext cx="6624860" cy="415636"/>
          </a:xfrm>
          <a:prstGeom prst="roundRect">
            <a:avLst>
              <a:gd name="adj" fmla="val 16667"/>
            </a:avLst>
          </a:prstGeom>
          <a:solidFill>
            <a:srgbClr val="4F81BD"/>
          </a:solidFill>
          <a:ln w="25400" algn="ctr">
            <a:solidFill>
              <a:srgbClr val="4F81BD"/>
            </a:solidFill>
            <a:round/>
            <a:headEnd/>
            <a:tailEnd/>
          </a:ln>
        </p:spPr>
        <p:txBody>
          <a:bodyPr anchor="ctr"/>
          <a:lstStyle/>
          <a:p>
            <a:pPr algn="ctr" eaLnBrk="1" hangingPunct="1"/>
            <a:r>
              <a:rPr lang="ja-JP" altLang="en-US" sz="2800" dirty="0">
                <a:solidFill>
                  <a:srgbClr val="FFFFFF"/>
                </a:solidFill>
                <a:latin typeface="Calibri" pitchFamily="34" charset="0"/>
              </a:rPr>
              <a:t>漂流物を考慮した津波照査結果（まとめ</a:t>
            </a:r>
            <a:r>
              <a:rPr lang="ja-JP" altLang="en-US" sz="2800" dirty="0" smtClean="0">
                <a:solidFill>
                  <a:srgbClr val="FFFFFF"/>
                </a:solidFill>
                <a:latin typeface="Calibri" pitchFamily="34" charset="0"/>
              </a:rPr>
              <a:t>）</a:t>
            </a:r>
            <a:endParaRPr lang="ja-JP" altLang="en-US" sz="2800" dirty="0">
              <a:solidFill>
                <a:srgbClr val="FFFFFF"/>
              </a:solidFill>
              <a:latin typeface="Calibri" pitchFamily="34" charset="0"/>
            </a:endParaRPr>
          </a:p>
        </p:txBody>
      </p:sp>
      <p:sp>
        <p:nvSpPr>
          <p:cNvPr id="6" name="下矢印 5"/>
          <p:cNvSpPr/>
          <p:nvPr/>
        </p:nvSpPr>
        <p:spPr>
          <a:xfrm>
            <a:off x="1691680" y="4293096"/>
            <a:ext cx="165618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14"/>
          <p:cNvSpPr txBox="1">
            <a:spLocks noChangeArrowheads="1"/>
          </p:cNvSpPr>
          <p:nvPr/>
        </p:nvSpPr>
        <p:spPr bwMode="auto">
          <a:xfrm>
            <a:off x="198101" y="5157192"/>
            <a:ext cx="8871185" cy="1631216"/>
          </a:xfrm>
          <a:prstGeom prst="rect">
            <a:avLst/>
          </a:prstGeom>
          <a:solidFill>
            <a:srgbClr val="92D050"/>
          </a:solidFill>
          <a:ln w="9525">
            <a:noFill/>
            <a:miter lim="800000"/>
            <a:headEnd/>
            <a:tailEnd/>
          </a:ln>
        </p:spPr>
        <p:txBody>
          <a:bodyPr wrap="square">
            <a:spAutoFit/>
          </a:bodyPr>
          <a:lstStyle/>
          <a:p>
            <a:r>
              <a:rPr lang="ja-JP" altLang="en-US" sz="2500" b="1" dirty="0" smtClean="0">
                <a:latin typeface="Calibri" pitchFamily="34" charset="0"/>
              </a:rPr>
              <a:t>  浸水区域内の広域緊急交通路における津波影響照査の結果、</a:t>
            </a:r>
            <a:endParaRPr lang="en-US" altLang="ja-JP" sz="2500" b="1" dirty="0" smtClean="0">
              <a:latin typeface="Calibri" pitchFamily="34" charset="0"/>
            </a:endParaRPr>
          </a:p>
          <a:p>
            <a:r>
              <a:rPr lang="ja-JP" altLang="en-US" sz="2500" b="1" dirty="0" smtClean="0">
                <a:latin typeface="Calibri" pitchFamily="34" charset="0"/>
              </a:rPr>
              <a:t>  </a:t>
            </a:r>
            <a:r>
              <a:rPr lang="ja-JP" altLang="en-US" sz="2500" b="1" u="sng" dirty="0" smtClean="0">
                <a:solidFill>
                  <a:srgbClr val="FF0000"/>
                </a:solidFill>
                <a:latin typeface="Calibri" pitchFamily="34" charset="0"/>
              </a:rPr>
              <a:t>漂流物を考慮しても計画されている耐震対策工事を実施する</a:t>
            </a:r>
            <a:endParaRPr lang="en-US" altLang="ja-JP" sz="2500" b="1" u="sng" dirty="0" smtClean="0">
              <a:solidFill>
                <a:srgbClr val="FF0000"/>
              </a:solidFill>
              <a:latin typeface="Calibri" pitchFamily="34" charset="0"/>
            </a:endParaRPr>
          </a:p>
          <a:p>
            <a:r>
              <a:rPr lang="ja-JP" altLang="en-US" sz="2500" b="1" dirty="0">
                <a:solidFill>
                  <a:srgbClr val="FF0000"/>
                </a:solidFill>
                <a:latin typeface="Calibri" pitchFamily="34" charset="0"/>
              </a:rPr>
              <a:t> </a:t>
            </a:r>
            <a:r>
              <a:rPr lang="ja-JP" altLang="en-US" sz="2500" b="1" dirty="0" smtClean="0">
                <a:solidFill>
                  <a:srgbClr val="FF0000"/>
                </a:solidFill>
                <a:latin typeface="Calibri" pitchFamily="34" charset="0"/>
              </a:rPr>
              <a:t> </a:t>
            </a:r>
            <a:r>
              <a:rPr lang="ja-JP" altLang="en-US" sz="2500" b="1" u="sng" dirty="0" smtClean="0">
                <a:solidFill>
                  <a:srgbClr val="FF0000"/>
                </a:solidFill>
                <a:latin typeface="Calibri" pitchFamily="34" charset="0"/>
              </a:rPr>
              <a:t>こと</a:t>
            </a:r>
            <a:r>
              <a:rPr lang="ja-JP" altLang="en-US" sz="2500" b="1" u="sng" dirty="0">
                <a:solidFill>
                  <a:srgbClr val="FF0000"/>
                </a:solidFill>
                <a:latin typeface="Calibri" pitchFamily="34" charset="0"/>
              </a:rPr>
              <a:t>で</a:t>
            </a:r>
            <a:r>
              <a:rPr lang="ja-JP" altLang="en-US" sz="2500" b="1" u="sng" dirty="0" smtClean="0">
                <a:solidFill>
                  <a:srgbClr val="FF0000"/>
                </a:solidFill>
                <a:latin typeface="Calibri" pitchFamily="34" charset="0"/>
              </a:rPr>
              <a:t>、安全性を確保でき、新た</a:t>
            </a:r>
            <a:r>
              <a:rPr lang="ja-JP" altLang="en-US" sz="2500" b="1" u="sng" dirty="0">
                <a:solidFill>
                  <a:srgbClr val="FF0000"/>
                </a:solidFill>
                <a:latin typeface="Calibri" pitchFamily="34" charset="0"/>
              </a:rPr>
              <a:t>な対策は必要</a:t>
            </a:r>
            <a:r>
              <a:rPr lang="ja-JP" altLang="en-US" sz="2500" b="1" u="sng" dirty="0" smtClean="0">
                <a:solidFill>
                  <a:srgbClr val="FF0000"/>
                </a:solidFill>
                <a:latin typeface="Calibri" pitchFamily="34" charset="0"/>
              </a:rPr>
              <a:t>ないことを確認</a:t>
            </a:r>
            <a:endParaRPr lang="en-US" altLang="ja-JP" sz="2500" b="1" u="sng" dirty="0" smtClean="0">
              <a:solidFill>
                <a:srgbClr val="FF0000"/>
              </a:solidFill>
              <a:latin typeface="Calibri" pitchFamily="34" charset="0"/>
            </a:endParaRPr>
          </a:p>
          <a:p>
            <a:r>
              <a:rPr lang="ja-JP" altLang="en-US" sz="2500" b="1" dirty="0">
                <a:latin typeface="Calibri" pitchFamily="34" charset="0"/>
              </a:rPr>
              <a:t> </a:t>
            </a:r>
            <a:r>
              <a:rPr lang="ja-JP" altLang="en-US" sz="2500" b="1" dirty="0" smtClean="0">
                <a:latin typeface="Calibri" pitchFamily="34" charset="0"/>
              </a:rPr>
              <a:t> した。</a:t>
            </a:r>
            <a:endParaRPr lang="ja-JP" altLang="en-US" sz="2500" b="1" dirty="0">
              <a:latin typeface="Calibri" pitchFamily="34" charset="0"/>
            </a:endParaRPr>
          </a:p>
        </p:txBody>
      </p:sp>
      <p:sp>
        <p:nvSpPr>
          <p:cNvPr id="8"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29</a:t>
            </a:r>
            <a:endParaRPr lang="ja-JP" altLang="en-US" sz="1600" dirty="0">
              <a:solidFill>
                <a:schemeClr val="tx1"/>
              </a:solidFill>
            </a:endParaRPr>
          </a:p>
        </p:txBody>
      </p:sp>
    </p:spTree>
    <p:extLst>
      <p:ext uri="{BB962C8B-B14F-4D97-AF65-F5344CB8AC3E}">
        <p14:creationId xmlns:p14="http://schemas.microsoft.com/office/powerpoint/2010/main" val="558138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52" name="Picture 1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437112"/>
            <a:ext cx="4486672" cy="216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604" name="テキスト ボックス 13"/>
          <p:cNvSpPr txBox="1">
            <a:spLocks noChangeArrowheads="1"/>
          </p:cNvSpPr>
          <p:nvPr/>
        </p:nvSpPr>
        <p:spPr bwMode="auto">
          <a:xfrm>
            <a:off x="323850" y="692150"/>
            <a:ext cx="7777163" cy="457200"/>
          </a:xfrm>
          <a:prstGeom prst="rect">
            <a:avLst/>
          </a:prstGeom>
          <a:noFill/>
          <a:ln w="9525">
            <a:noFill/>
            <a:miter lim="800000"/>
            <a:headEnd/>
            <a:tailEnd/>
          </a:ln>
        </p:spPr>
        <p:txBody>
          <a:bodyPr>
            <a:spAutoFit/>
          </a:bodyPr>
          <a:lstStyle/>
          <a:p>
            <a:endParaRPr lang="ja-JP" altLang="en-US" sz="2400" dirty="0">
              <a:latin typeface="Calibri" pitchFamily="34" charset="0"/>
            </a:endParaRPr>
          </a:p>
        </p:txBody>
      </p:sp>
      <p:sp>
        <p:nvSpPr>
          <p:cNvPr id="22606" name="Rectangle 10"/>
          <p:cNvSpPr>
            <a:spLocks noGrp="1"/>
          </p:cNvSpPr>
          <p:nvPr>
            <p:ph type="title" idx="4294967295"/>
          </p:nvPr>
        </p:nvSpPr>
        <p:spPr>
          <a:xfrm>
            <a:off x="87370" y="548680"/>
            <a:ext cx="9034462" cy="609600"/>
          </a:xfrm>
        </p:spPr>
        <p:txBody>
          <a:bodyPr/>
          <a:lstStyle/>
          <a:p>
            <a:pPr algn="l" eaLnBrk="1" hangingPunct="1"/>
            <a:r>
              <a:rPr lang="ja-JP" altLang="en-US" sz="2800" dirty="0" smtClean="0"/>
              <a:t>■１次照査（浸水橋梁の抽出　広域地盤沈降考慮）</a:t>
            </a:r>
          </a:p>
        </p:txBody>
      </p:sp>
      <p:graphicFrame>
        <p:nvGraphicFramePr>
          <p:cNvPr id="22602" name="Object 74"/>
          <p:cNvGraphicFramePr>
            <a:graphicFrameLocks noChangeAspect="1"/>
          </p:cNvGraphicFramePr>
          <p:nvPr>
            <p:extLst>
              <p:ext uri="{D42A27DB-BD31-4B8C-83A1-F6EECF244321}">
                <p14:modId xmlns:p14="http://schemas.microsoft.com/office/powerpoint/2010/main" val="1220988095"/>
              </p:ext>
            </p:extLst>
          </p:nvPr>
        </p:nvGraphicFramePr>
        <p:xfrm>
          <a:off x="0" y="1149349"/>
          <a:ext cx="4484688" cy="4683721"/>
        </p:xfrm>
        <a:graphic>
          <a:graphicData uri="http://schemas.openxmlformats.org/presentationml/2006/ole">
            <mc:AlternateContent xmlns:mc="http://schemas.openxmlformats.org/markup-compatibility/2006">
              <mc:Choice xmlns:v="urn:schemas-microsoft-com:vml" Requires="v">
                <p:oleObj spid="_x0000_s57356" name="Worksheet" r:id="rId6" imgW="5676833" imgH="5496059" progId="Excel.Sheet.12">
                  <p:embed/>
                </p:oleObj>
              </mc:Choice>
              <mc:Fallback>
                <p:oleObj name="Worksheet" r:id="rId6" imgW="5676833" imgH="5496059" progId="Excel.Sheet.12">
                  <p:embed/>
                  <p:pic>
                    <p:nvPicPr>
                      <p:cNvPr id="0" name=""/>
                      <p:cNvPicPr>
                        <a:picLocks noChangeAspect="1" noChangeArrowheads="1"/>
                      </p:cNvPicPr>
                      <p:nvPr/>
                    </p:nvPicPr>
                    <p:blipFill>
                      <a:blip r:embed="rId7"/>
                      <a:srcRect/>
                      <a:stretch>
                        <a:fillRect/>
                      </a:stretch>
                    </p:blipFill>
                    <p:spPr bwMode="auto">
                      <a:xfrm>
                        <a:off x="0" y="1149349"/>
                        <a:ext cx="4484688" cy="4683721"/>
                      </a:xfrm>
                      <a:prstGeom prst="rect">
                        <a:avLst/>
                      </a:prstGeom>
                      <a:noFill/>
                      <a:extLst/>
                    </p:spPr>
                  </p:pic>
                </p:oleObj>
              </mc:Fallback>
            </mc:AlternateContent>
          </a:graphicData>
        </a:graphic>
      </p:graphicFrame>
      <p:graphicFrame>
        <p:nvGraphicFramePr>
          <p:cNvPr id="22603" name="Object 75"/>
          <p:cNvGraphicFramePr>
            <a:graphicFrameLocks noChangeAspect="1"/>
          </p:cNvGraphicFramePr>
          <p:nvPr>
            <p:extLst>
              <p:ext uri="{D42A27DB-BD31-4B8C-83A1-F6EECF244321}">
                <p14:modId xmlns:p14="http://schemas.microsoft.com/office/powerpoint/2010/main" val="1893530340"/>
              </p:ext>
            </p:extLst>
          </p:nvPr>
        </p:nvGraphicFramePr>
        <p:xfrm>
          <a:off x="4551363" y="1184721"/>
          <a:ext cx="4484687" cy="2964359"/>
        </p:xfrm>
        <a:graphic>
          <a:graphicData uri="http://schemas.openxmlformats.org/presentationml/2006/ole">
            <mc:AlternateContent xmlns:mc="http://schemas.openxmlformats.org/markup-compatibility/2006">
              <mc:Choice xmlns:v="urn:schemas-microsoft-com:vml" Requires="v">
                <p:oleObj spid="_x0000_s57357" name="Worksheet" r:id="rId9" imgW="5629359" imgH="3448073" progId="Excel.Sheet.12">
                  <p:embed/>
                </p:oleObj>
              </mc:Choice>
              <mc:Fallback>
                <p:oleObj name="Worksheet" r:id="rId9" imgW="5629359" imgH="3448073" progId="Excel.Sheet.12">
                  <p:embed/>
                  <p:pic>
                    <p:nvPicPr>
                      <p:cNvPr id="0" name=""/>
                      <p:cNvPicPr>
                        <a:picLocks noChangeAspect="1" noChangeArrowheads="1"/>
                      </p:cNvPicPr>
                      <p:nvPr/>
                    </p:nvPicPr>
                    <p:blipFill>
                      <a:blip r:embed="rId10"/>
                      <a:srcRect/>
                      <a:stretch>
                        <a:fillRect/>
                      </a:stretch>
                    </p:blipFill>
                    <p:spPr bwMode="auto">
                      <a:xfrm>
                        <a:off x="4551363" y="1184721"/>
                        <a:ext cx="4484687" cy="2964359"/>
                      </a:xfrm>
                      <a:prstGeom prst="rect">
                        <a:avLst/>
                      </a:prstGeom>
                      <a:noFill/>
                      <a:extLst/>
                    </p:spPr>
                  </p:pic>
                </p:oleObj>
              </mc:Fallback>
            </mc:AlternateContent>
          </a:graphicData>
        </a:graphic>
      </p:graphicFrame>
      <p:sp>
        <p:nvSpPr>
          <p:cNvPr id="22608" name="テキスト ボックス 14"/>
          <p:cNvSpPr txBox="1">
            <a:spLocks noChangeArrowheads="1"/>
          </p:cNvSpPr>
          <p:nvPr/>
        </p:nvSpPr>
        <p:spPr bwMode="auto">
          <a:xfrm>
            <a:off x="179512" y="5908481"/>
            <a:ext cx="4283075" cy="830997"/>
          </a:xfrm>
          <a:prstGeom prst="rect">
            <a:avLst/>
          </a:prstGeom>
          <a:solidFill>
            <a:srgbClr val="92D050"/>
          </a:solidFill>
          <a:ln w="9525">
            <a:noFill/>
            <a:miter lim="800000"/>
            <a:headEnd/>
            <a:tailEnd/>
          </a:ln>
        </p:spPr>
        <p:txBody>
          <a:bodyPr>
            <a:spAutoFit/>
          </a:bodyPr>
          <a:lstStyle/>
          <a:p>
            <a:r>
              <a:rPr lang="ja-JP" altLang="en-US" sz="2200" dirty="0">
                <a:latin typeface="Calibri" pitchFamily="34" charset="0"/>
              </a:rPr>
              <a:t>　対象橋梁</a:t>
            </a:r>
            <a:r>
              <a:rPr lang="ja-JP" altLang="en-US" sz="2400" b="1" u="sng" dirty="0">
                <a:solidFill>
                  <a:srgbClr val="FF0000"/>
                </a:solidFill>
                <a:latin typeface="Calibri" pitchFamily="34" charset="0"/>
              </a:rPr>
              <a:t>２４橋</a:t>
            </a:r>
            <a:r>
              <a:rPr lang="ja-JP" altLang="en-US" sz="2200" dirty="0">
                <a:latin typeface="Calibri" pitchFamily="34" charset="0"/>
              </a:rPr>
              <a:t>中、</a:t>
            </a:r>
            <a:endParaRPr lang="en-US" altLang="ja-JP" sz="2200" dirty="0">
              <a:latin typeface="Calibri" pitchFamily="34" charset="0"/>
            </a:endParaRPr>
          </a:p>
          <a:p>
            <a:r>
              <a:rPr lang="ja-JP" altLang="en-US" sz="2200" b="1" dirty="0">
                <a:latin typeface="Calibri" pitchFamily="34" charset="0"/>
              </a:rPr>
              <a:t>　</a:t>
            </a:r>
            <a:r>
              <a:rPr lang="ja-JP" altLang="en-US" sz="2400" b="1" u="sng" dirty="0">
                <a:solidFill>
                  <a:srgbClr val="FF0000"/>
                </a:solidFill>
                <a:latin typeface="Calibri" pitchFamily="34" charset="0"/>
              </a:rPr>
              <a:t>１３橋</a:t>
            </a:r>
            <a:r>
              <a:rPr lang="ja-JP" altLang="en-US" sz="2200" dirty="0">
                <a:latin typeface="Calibri" pitchFamily="34" charset="0"/>
              </a:rPr>
              <a:t>が津波の影響を受ける。</a:t>
            </a:r>
          </a:p>
        </p:txBody>
      </p:sp>
      <p:sp>
        <p:nvSpPr>
          <p:cNvPr id="10" name="テキスト ボックス 9"/>
          <p:cNvSpPr txBox="1"/>
          <p:nvPr/>
        </p:nvSpPr>
        <p:spPr>
          <a:xfrm>
            <a:off x="6394538" y="114578"/>
            <a:ext cx="2733426" cy="369332"/>
          </a:xfrm>
          <a:prstGeom prst="rect">
            <a:avLst/>
          </a:prstGeom>
          <a:noFill/>
        </p:spPr>
        <p:txBody>
          <a:bodyPr wrap="square" rtlCol="0">
            <a:spAutoFit/>
          </a:bodyPr>
          <a:lstStyle/>
          <a:p>
            <a:pPr algn="ctr"/>
            <a:r>
              <a:rPr kumimoji="1" lang="ja-JP" altLang="en-US" dirty="0" smtClean="0">
                <a:solidFill>
                  <a:schemeClr val="bg1"/>
                </a:solidFill>
              </a:rPr>
              <a:t>（過去の部会　振り返り）</a:t>
            </a:r>
            <a:endParaRPr kumimoji="1" lang="ja-JP" altLang="en-US" dirty="0">
              <a:solidFill>
                <a:schemeClr val="bg1"/>
              </a:solidFill>
            </a:endParaRPr>
          </a:p>
        </p:txBody>
      </p:sp>
      <p:sp>
        <p:nvSpPr>
          <p:cNvPr id="11"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a:solidFill>
                  <a:schemeClr val="tx1"/>
                </a:solidFill>
              </a:rPr>
              <a:t>2</a:t>
            </a:r>
            <a:endParaRPr lang="ja-JP" altLang="en-US" sz="1600" dirty="0">
              <a:solidFill>
                <a:schemeClr val="tx1"/>
              </a:solidFill>
            </a:endParaRPr>
          </a:p>
        </p:txBody>
      </p:sp>
      <p:sp>
        <p:nvSpPr>
          <p:cNvPr id="13" name="正方形/長方形 12"/>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　　</a:t>
            </a:r>
            <a:r>
              <a:rPr lang="ja-JP" altLang="en-US" sz="2400" b="1" dirty="0" smtClean="0">
                <a:solidFill>
                  <a:schemeClr val="bg1"/>
                </a:solidFill>
              </a:rPr>
              <a:t>　</a:t>
            </a:r>
            <a:r>
              <a:rPr lang="ja-JP" altLang="en-US" sz="2400" b="1" dirty="0">
                <a:solidFill>
                  <a:schemeClr val="bg1"/>
                </a:solidFill>
              </a:rPr>
              <a:t>　</a:t>
            </a:r>
            <a:r>
              <a:rPr lang="ja-JP" altLang="en-US" b="1" dirty="0" smtClean="0">
                <a:solidFill>
                  <a:schemeClr val="bg1"/>
                </a:solidFill>
              </a:rPr>
              <a:t>（</a:t>
            </a:r>
            <a:r>
              <a:rPr lang="ja-JP" altLang="en-US" b="1" dirty="0">
                <a:solidFill>
                  <a:schemeClr val="bg1"/>
                </a:solidFill>
              </a:rPr>
              <a:t>過去の部会　振り返り</a:t>
            </a:r>
            <a:r>
              <a:rPr lang="ja-JP" altLang="en-US" b="1" dirty="0" smtClean="0">
                <a:solidFill>
                  <a:schemeClr val="bg1"/>
                </a:solidFill>
              </a:rPr>
              <a:t>）</a:t>
            </a:r>
            <a:endParaRPr lang="ja-JP" altLang="en-US" b="1" dirty="0">
              <a:solidFill>
                <a:schemeClr val="bg1"/>
              </a:solidFill>
            </a:endParaRPr>
          </a:p>
        </p:txBody>
      </p:sp>
      <p:sp>
        <p:nvSpPr>
          <p:cNvPr id="2" name="テキスト ボックス 1"/>
          <p:cNvSpPr txBox="1"/>
          <p:nvPr/>
        </p:nvSpPr>
        <p:spPr>
          <a:xfrm>
            <a:off x="4686913" y="4358116"/>
            <a:ext cx="1728192" cy="369332"/>
          </a:xfrm>
          <a:prstGeom prst="rect">
            <a:avLst/>
          </a:prstGeom>
          <a:noFill/>
        </p:spPr>
        <p:txBody>
          <a:bodyPr wrap="square" rtlCol="0">
            <a:spAutoFit/>
          </a:bodyPr>
          <a:lstStyle/>
          <a:p>
            <a:r>
              <a:rPr kumimoji="1" lang="en-US" altLang="ja-JP" dirty="0" smtClean="0"/>
              <a:t>【</a:t>
            </a:r>
            <a:r>
              <a:rPr kumimoji="1" lang="ja-JP" altLang="en-US" dirty="0" smtClean="0"/>
              <a:t>イメージ図</a:t>
            </a:r>
            <a:r>
              <a:rPr kumimoji="1" lang="en-US" altLang="ja-JP" dirty="0" smtClean="0"/>
              <a:t>】</a:t>
            </a:r>
            <a:endParaRPr kumimoji="1" lang="ja-JP" altLang="en-US" dirty="0"/>
          </a:p>
        </p:txBody>
      </p:sp>
    </p:spTree>
    <p:extLst>
      <p:ext uri="{BB962C8B-B14F-4D97-AF65-F5344CB8AC3E}">
        <p14:creationId xmlns:p14="http://schemas.microsoft.com/office/powerpoint/2010/main" val="3853278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テキスト ボックス 13"/>
          <p:cNvSpPr txBox="1">
            <a:spLocks noChangeArrowheads="1"/>
          </p:cNvSpPr>
          <p:nvPr/>
        </p:nvSpPr>
        <p:spPr bwMode="auto">
          <a:xfrm>
            <a:off x="323850" y="692150"/>
            <a:ext cx="7777163" cy="457200"/>
          </a:xfrm>
          <a:prstGeom prst="rect">
            <a:avLst/>
          </a:prstGeom>
          <a:noFill/>
          <a:ln w="9525">
            <a:noFill/>
            <a:miter lim="800000"/>
            <a:headEnd/>
            <a:tailEnd/>
          </a:ln>
        </p:spPr>
        <p:txBody>
          <a:bodyPr>
            <a:spAutoFit/>
          </a:bodyPr>
          <a:lstStyle/>
          <a:p>
            <a:endParaRPr lang="ja-JP" altLang="en-US" sz="2400">
              <a:latin typeface="Calibri" pitchFamily="34" charset="0"/>
            </a:endParaRPr>
          </a:p>
        </p:txBody>
      </p:sp>
      <p:sp>
        <p:nvSpPr>
          <p:cNvPr id="83970" name="Rectangle 1031"/>
          <p:cNvSpPr>
            <a:spLocks noGrp="1"/>
          </p:cNvSpPr>
          <p:nvPr>
            <p:ph type="title" idx="4294967295"/>
          </p:nvPr>
        </p:nvSpPr>
        <p:spPr>
          <a:xfrm>
            <a:off x="323850" y="692150"/>
            <a:ext cx="8807450" cy="457200"/>
          </a:xfrm>
        </p:spPr>
        <p:txBody>
          <a:bodyPr/>
          <a:lstStyle/>
          <a:p>
            <a:pPr algn="l" eaLnBrk="1" hangingPunct="1"/>
            <a:r>
              <a:rPr lang="ja-JP" altLang="en-US" sz="2400" smtClean="0"/>
              <a:t>■三次元解析手法（</a:t>
            </a:r>
            <a:r>
              <a:rPr lang="en-US" altLang="ja-JP" sz="2400" smtClean="0"/>
              <a:t>CADMAS-SURF/3D</a:t>
            </a:r>
            <a:r>
              <a:rPr lang="ja-JP" altLang="en-US" sz="2400" smtClean="0"/>
              <a:t>と</a:t>
            </a:r>
            <a:r>
              <a:rPr lang="en-US" altLang="ja-JP" sz="2400" smtClean="0"/>
              <a:t>OpenFOAM</a:t>
            </a:r>
            <a:r>
              <a:rPr lang="ja-JP" altLang="en-US" sz="2400" smtClean="0"/>
              <a:t>）の比較</a:t>
            </a:r>
            <a:endParaRPr lang="ja-JP" altLang="en-US" smtClean="0"/>
          </a:p>
        </p:txBody>
      </p:sp>
      <p:pic>
        <p:nvPicPr>
          <p:cNvPr id="83972" name="図 1"/>
          <p:cNvPicPr>
            <a:picLocks noChangeAspect="1"/>
          </p:cNvPicPr>
          <p:nvPr/>
        </p:nvPicPr>
        <p:blipFill>
          <a:blip r:embed="rId3"/>
          <a:srcRect/>
          <a:stretch>
            <a:fillRect/>
          </a:stretch>
        </p:blipFill>
        <p:spPr bwMode="auto">
          <a:xfrm>
            <a:off x="182563" y="1247775"/>
            <a:ext cx="8778875" cy="5200650"/>
          </a:xfrm>
          <a:prstGeom prst="rect">
            <a:avLst/>
          </a:prstGeom>
          <a:noFill/>
          <a:ln w="9525">
            <a:noFill/>
            <a:miter lim="800000"/>
            <a:headEnd/>
            <a:tailEnd/>
          </a:ln>
        </p:spPr>
      </p:pic>
      <p:sp>
        <p:nvSpPr>
          <p:cNvPr id="8" name="正方形/長方形 7"/>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　　</a:t>
            </a:r>
            <a:r>
              <a:rPr lang="ja-JP" altLang="en-US" sz="2400" b="1" dirty="0" smtClean="0">
                <a:solidFill>
                  <a:schemeClr val="bg1"/>
                </a:solidFill>
              </a:rPr>
              <a:t>　</a:t>
            </a:r>
            <a:r>
              <a:rPr lang="ja-JP" altLang="en-US" sz="2400" b="1" dirty="0">
                <a:solidFill>
                  <a:schemeClr val="bg1"/>
                </a:solidFill>
              </a:rPr>
              <a:t>　</a:t>
            </a:r>
            <a:r>
              <a:rPr lang="ja-JP" altLang="en-US" b="1" dirty="0" smtClean="0">
                <a:solidFill>
                  <a:schemeClr val="bg1"/>
                </a:solidFill>
              </a:rPr>
              <a:t>（</a:t>
            </a:r>
            <a:r>
              <a:rPr lang="ja-JP" altLang="en-US" b="1" dirty="0">
                <a:solidFill>
                  <a:schemeClr val="bg1"/>
                </a:solidFill>
              </a:rPr>
              <a:t>過去の部会　振り返り</a:t>
            </a:r>
            <a:r>
              <a:rPr lang="ja-JP" altLang="en-US" b="1" dirty="0" smtClean="0">
                <a:solidFill>
                  <a:schemeClr val="bg1"/>
                </a:solidFill>
              </a:rPr>
              <a:t>）</a:t>
            </a:r>
            <a:endParaRPr lang="ja-JP" altLang="en-US" b="1" dirty="0">
              <a:solidFill>
                <a:schemeClr val="bg1"/>
              </a:solidFill>
            </a:endParaRPr>
          </a:p>
        </p:txBody>
      </p:sp>
      <p:sp>
        <p:nvSpPr>
          <p:cNvPr id="7"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3</a:t>
            </a:r>
            <a:endParaRPr lang="ja-JP" altLang="en-US" sz="1600" dirty="0">
              <a:solidFill>
                <a:schemeClr val="tx1"/>
              </a:solidFill>
            </a:endParaRPr>
          </a:p>
        </p:txBody>
      </p:sp>
    </p:spTree>
    <p:extLst>
      <p:ext uri="{BB962C8B-B14F-4D97-AF65-F5344CB8AC3E}">
        <p14:creationId xmlns:p14="http://schemas.microsoft.com/office/powerpoint/2010/main" val="3970073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srcRect/>
          <a:stretch>
            <a:fillRect/>
          </a:stretch>
        </p:blipFill>
        <p:spPr bwMode="auto">
          <a:xfrm>
            <a:off x="111125" y="1228725"/>
            <a:ext cx="4273550" cy="2603500"/>
          </a:xfrm>
          <a:prstGeom prst="rect">
            <a:avLst/>
          </a:prstGeom>
          <a:noFill/>
          <a:ln w="9525">
            <a:noFill/>
            <a:miter lim="800000"/>
            <a:headEnd/>
            <a:tailEnd/>
          </a:ln>
        </p:spPr>
      </p:pic>
      <p:pic>
        <p:nvPicPr>
          <p:cNvPr id="43010" name="Picture 3"/>
          <p:cNvPicPr>
            <a:picLocks noChangeAspect="1" noChangeArrowheads="1"/>
          </p:cNvPicPr>
          <p:nvPr/>
        </p:nvPicPr>
        <p:blipFill>
          <a:blip r:embed="rId4"/>
          <a:srcRect/>
          <a:stretch>
            <a:fillRect/>
          </a:stretch>
        </p:blipFill>
        <p:spPr bwMode="auto">
          <a:xfrm>
            <a:off x="4586288" y="906463"/>
            <a:ext cx="4616450" cy="2770187"/>
          </a:xfrm>
          <a:prstGeom prst="rect">
            <a:avLst/>
          </a:prstGeom>
          <a:noFill/>
          <a:ln w="9525">
            <a:noFill/>
            <a:miter lim="800000"/>
            <a:headEnd/>
            <a:tailEnd/>
          </a:ln>
        </p:spPr>
      </p:pic>
      <p:pic>
        <p:nvPicPr>
          <p:cNvPr id="43011" name="Picture 7"/>
          <p:cNvPicPr>
            <a:picLocks noChangeAspect="1" noChangeArrowheads="1"/>
          </p:cNvPicPr>
          <p:nvPr/>
        </p:nvPicPr>
        <p:blipFill>
          <a:blip r:embed="rId5"/>
          <a:srcRect/>
          <a:stretch>
            <a:fillRect/>
          </a:stretch>
        </p:blipFill>
        <p:spPr bwMode="auto">
          <a:xfrm>
            <a:off x="4572000" y="3933825"/>
            <a:ext cx="4600575" cy="2732088"/>
          </a:xfrm>
          <a:prstGeom prst="rect">
            <a:avLst/>
          </a:prstGeom>
          <a:noFill/>
          <a:ln w="9525">
            <a:noFill/>
            <a:miter lim="800000"/>
            <a:headEnd/>
            <a:tailEnd/>
          </a:ln>
        </p:spPr>
      </p:pic>
      <p:sp>
        <p:nvSpPr>
          <p:cNvPr id="43013" name="直線コネクタ 8"/>
          <p:cNvSpPr>
            <a:spLocks noChangeShapeType="1"/>
          </p:cNvSpPr>
          <p:nvPr/>
        </p:nvSpPr>
        <p:spPr bwMode="auto">
          <a:xfrm flipV="1">
            <a:off x="5006975" y="3357563"/>
            <a:ext cx="788988" cy="866775"/>
          </a:xfrm>
          <a:prstGeom prst="line">
            <a:avLst/>
          </a:prstGeom>
          <a:noFill/>
          <a:ln w="9525">
            <a:solidFill>
              <a:srgbClr val="002060"/>
            </a:solidFill>
            <a:prstDash val="dash"/>
            <a:round/>
            <a:headEnd/>
            <a:tailEnd/>
          </a:ln>
        </p:spPr>
        <p:txBody>
          <a:bodyPr/>
          <a:lstStyle/>
          <a:p>
            <a:endParaRPr lang="ja-JP" altLang="en-US" dirty="0"/>
          </a:p>
        </p:txBody>
      </p:sp>
      <p:sp>
        <p:nvSpPr>
          <p:cNvPr id="43014" name="直線コネクタ 8"/>
          <p:cNvSpPr>
            <a:spLocks noChangeShapeType="1"/>
          </p:cNvSpPr>
          <p:nvPr/>
        </p:nvSpPr>
        <p:spPr bwMode="auto">
          <a:xfrm>
            <a:off x="7451725" y="3357563"/>
            <a:ext cx="1441450" cy="792162"/>
          </a:xfrm>
          <a:prstGeom prst="line">
            <a:avLst/>
          </a:prstGeom>
          <a:noFill/>
          <a:ln w="9525">
            <a:solidFill>
              <a:srgbClr val="002060"/>
            </a:solidFill>
            <a:prstDash val="dash"/>
            <a:round/>
            <a:headEnd/>
            <a:tailEnd/>
          </a:ln>
        </p:spPr>
        <p:txBody>
          <a:bodyPr/>
          <a:lstStyle/>
          <a:p>
            <a:endParaRPr lang="ja-JP" altLang="en-US" dirty="0"/>
          </a:p>
        </p:txBody>
      </p:sp>
      <p:sp>
        <p:nvSpPr>
          <p:cNvPr id="43016" name="テキスト ボックス 13"/>
          <p:cNvSpPr txBox="1">
            <a:spLocks noChangeArrowheads="1"/>
          </p:cNvSpPr>
          <p:nvPr/>
        </p:nvSpPr>
        <p:spPr bwMode="auto">
          <a:xfrm>
            <a:off x="211138" y="620713"/>
            <a:ext cx="4360862" cy="584200"/>
          </a:xfrm>
          <a:prstGeom prst="rect">
            <a:avLst/>
          </a:prstGeom>
          <a:noFill/>
          <a:ln w="9525">
            <a:noFill/>
            <a:miter lim="800000"/>
            <a:headEnd/>
            <a:tailEnd/>
          </a:ln>
        </p:spPr>
        <p:txBody>
          <a:bodyPr>
            <a:spAutoFit/>
          </a:bodyPr>
          <a:lstStyle/>
          <a:p>
            <a:r>
              <a:rPr lang="ja-JP" altLang="en-US" sz="3200" dirty="0">
                <a:latin typeface="Calibri" pitchFamily="34" charset="0"/>
              </a:rPr>
              <a:t>■助 松 橋</a:t>
            </a:r>
          </a:p>
        </p:txBody>
      </p:sp>
      <p:sp>
        <p:nvSpPr>
          <p:cNvPr id="12" name="テキスト ボックス 11"/>
          <p:cNvSpPr txBox="1"/>
          <p:nvPr/>
        </p:nvSpPr>
        <p:spPr>
          <a:xfrm>
            <a:off x="6394538" y="114578"/>
            <a:ext cx="2733426" cy="369332"/>
          </a:xfrm>
          <a:prstGeom prst="rect">
            <a:avLst/>
          </a:prstGeom>
          <a:noFill/>
        </p:spPr>
        <p:txBody>
          <a:bodyPr wrap="square" rtlCol="0">
            <a:spAutoFit/>
          </a:bodyPr>
          <a:lstStyle/>
          <a:p>
            <a:pPr algn="ctr"/>
            <a:r>
              <a:rPr kumimoji="1" lang="ja-JP" altLang="en-US" dirty="0" smtClean="0">
                <a:solidFill>
                  <a:schemeClr val="bg1"/>
                </a:solidFill>
              </a:rPr>
              <a:t>（過去の部会　振り返り）</a:t>
            </a:r>
            <a:endParaRPr kumimoji="1" lang="ja-JP" altLang="en-US" dirty="0">
              <a:solidFill>
                <a:schemeClr val="bg1"/>
              </a:solidFill>
            </a:endParaRPr>
          </a:p>
        </p:txBody>
      </p:sp>
      <p:sp>
        <p:nvSpPr>
          <p:cNvPr id="13"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a:solidFill>
                  <a:schemeClr val="tx1"/>
                </a:solidFill>
              </a:rPr>
              <a:t>4</a:t>
            </a:r>
            <a:endParaRPr lang="ja-JP" altLang="en-US" sz="1600" dirty="0">
              <a:solidFill>
                <a:schemeClr val="tx1"/>
              </a:solidFill>
            </a:endParaRPr>
          </a:p>
        </p:txBody>
      </p:sp>
      <p:sp>
        <p:nvSpPr>
          <p:cNvPr id="14" name="正方形/長方形 13"/>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　　</a:t>
            </a:r>
            <a:r>
              <a:rPr lang="ja-JP" altLang="en-US" sz="2400" b="1" dirty="0" smtClean="0">
                <a:solidFill>
                  <a:schemeClr val="bg1"/>
                </a:solidFill>
              </a:rPr>
              <a:t>　</a:t>
            </a:r>
            <a:r>
              <a:rPr lang="ja-JP" altLang="en-US" sz="2400" b="1" dirty="0">
                <a:solidFill>
                  <a:schemeClr val="bg1"/>
                </a:solidFill>
              </a:rPr>
              <a:t>　</a:t>
            </a:r>
            <a:r>
              <a:rPr lang="ja-JP" altLang="en-US" b="1" dirty="0" smtClean="0">
                <a:solidFill>
                  <a:schemeClr val="bg1"/>
                </a:solidFill>
              </a:rPr>
              <a:t>（</a:t>
            </a:r>
            <a:r>
              <a:rPr lang="ja-JP" altLang="en-US" b="1" dirty="0">
                <a:solidFill>
                  <a:schemeClr val="bg1"/>
                </a:solidFill>
              </a:rPr>
              <a:t>過去の部会　振り返り</a:t>
            </a:r>
            <a:r>
              <a:rPr lang="ja-JP" altLang="en-US" b="1" dirty="0" smtClean="0">
                <a:solidFill>
                  <a:schemeClr val="bg1"/>
                </a:solidFill>
              </a:rPr>
              <a:t>）</a:t>
            </a:r>
            <a:endParaRPr lang="ja-JP" altLang="en-US" b="1" dirty="0">
              <a:solidFill>
                <a:schemeClr val="bg1"/>
              </a:solidFill>
            </a:endParaRPr>
          </a:p>
        </p:txBody>
      </p:sp>
      <p:pic>
        <p:nvPicPr>
          <p:cNvPr id="15" name="図 3"/>
          <p:cNvPicPr>
            <a:picLocks noChangeAspect="1"/>
          </p:cNvPicPr>
          <p:nvPr/>
        </p:nvPicPr>
        <p:blipFill>
          <a:blip r:embed="rId6"/>
          <a:srcRect/>
          <a:stretch>
            <a:fillRect/>
          </a:stretch>
        </p:blipFill>
        <p:spPr bwMode="auto">
          <a:xfrm>
            <a:off x="111125" y="4166982"/>
            <a:ext cx="4257675" cy="2441782"/>
          </a:xfrm>
          <a:prstGeom prst="rect">
            <a:avLst/>
          </a:prstGeom>
          <a:noFill/>
          <a:ln w="9525">
            <a:noFill/>
            <a:miter lim="800000"/>
            <a:headEnd/>
            <a:tailEnd/>
          </a:ln>
        </p:spPr>
      </p:pic>
    </p:spTree>
    <p:extLst>
      <p:ext uri="{BB962C8B-B14F-4D97-AF65-F5344CB8AC3E}">
        <p14:creationId xmlns:p14="http://schemas.microsoft.com/office/powerpoint/2010/main" val="491057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45057" name="テキスト ボックス 13"/>
          <p:cNvSpPr txBox="1">
            <a:spLocks noChangeArrowheads="1"/>
          </p:cNvSpPr>
          <p:nvPr/>
        </p:nvSpPr>
        <p:spPr bwMode="auto">
          <a:xfrm>
            <a:off x="323850" y="692150"/>
            <a:ext cx="7777163" cy="457200"/>
          </a:xfrm>
          <a:prstGeom prst="rect">
            <a:avLst/>
          </a:prstGeom>
          <a:noFill/>
          <a:ln w="9525">
            <a:noFill/>
            <a:miter lim="800000"/>
            <a:headEnd/>
            <a:tailEnd/>
          </a:ln>
        </p:spPr>
        <p:txBody>
          <a:bodyPr>
            <a:spAutoFit/>
          </a:bodyPr>
          <a:lstStyle/>
          <a:p>
            <a:endParaRPr lang="ja-JP" altLang="ja-JP" sz="2400">
              <a:latin typeface="Calibri" pitchFamily="34" charset="0"/>
            </a:endParaRPr>
          </a:p>
        </p:txBody>
      </p:sp>
      <p:sp>
        <p:nvSpPr>
          <p:cNvPr id="39" name="テキスト ボックス 11"/>
          <p:cNvSpPr txBox="1">
            <a:spLocks noChangeAspect="1" noChangeArrowheads="1"/>
          </p:cNvSpPr>
          <p:nvPr/>
        </p:nvSpPr>
        <p:spPr bwMode="gray">
          <a:xfrm rot="748590">
            <a:off x="8277612" y="404775"/>
            <a:ext cx="434989" cy="2114871"/>
          </a:xfrm>
          <a:prstGeom prst="rect">
            <a:avLst/>
          </a:prstGeom>
          <a:noFill/>
          <a:ln>
            <a:noFill/>
          </a:ln>
          <a:extLst/>
        </p:spPr>
        <p:txBody>
          <a:bodyPr vert="wordArtVertRtl">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auto" hangingPunct="1">
              <a:spcBef>
                <a:spcPts val="0"/>
              </a:spcBef>
              <a:spcAft>
                <a:spcPts val="0"/>
              </a:spcAft>
              <a:defRPr/>
            </a:pPr>
            <a:r>
              <a:rPr lang="ja-JP" altLang="en-US" sz="1100" dirty="0" smtClean="0">
                <a:solidFill>
                  <a:schemeClr val="bg1"/>
                </a:solidFill>
                <a:latin typeface="Times New Roman" pitchFamily="18" charset="0"/>
              </a:rPr>
              <a:t>大阪臨海線</a:t>
            </a:r>
            <a:endParaRPr lang="ja-JP" altLang="en-US" sz="1100" dirty="0">
              <a:solidFill>
                <a:schemeClr val="bg1"/>
              </a:solidFill>
              <a:latin typeface="Times New Roman" pitchFamily="18" charset="0"/>
            </a:endParaRPr>
          </a:p>
        </p:txBody>
      </p:sp>
      <p:sp>
        <p:nvSpPr>
          <p:cNvPr id="45060" name="角丸四角形 13"/>
          <p:cNvSpPr>
            <a:spLocks noChangeArrowheads="1"/>
          </p:cNvSpPr>
          <p:nvPr/>
        </p:nvSpPr>
        <p:spPr bwMode="auto">
          <a:xfrm>
            <a:off x="107950" y="836613"/>
            <a:ext cx="5462588" cy="457200"/>
          </a:xfrm>
          <a:prstGeom prst="roundRect">
            <a:avLst>
              <a:gd name="adj" fmla="val 16667"/>
            </a:avLst>
          </a:prstGeom>
          <a:solidFill>
            <a:srgbClr val="4F81BD"/>
          </a:solidFill>
          <a:ln w="25400" algn="ctr">
            <a:solidFill>
              <a:srgbClr val="4F81BD"/>
            </a:solidFill>
            <a:round/>
            <a:headEnd/>
            <a:tailEnd/>
          </a:ln>
        </p:spPr>
        <p:txBody>
          <a:bodyPr anchor="ctr"/>
          <a:lstStyle/>
          <a:p>
            <a:r>
              <a:rPr lang="ja-JP" altLang="en-US" sz="2400" dirty="0">
                <a:solidFill>
                  <a:srgbClr val="FFFFFF"/>
                </a:solidFill>
                <a:latin typeface="Calibri" pitchFamily="34" charset="0"/>
              </a:rPr>
              <a:t>三次元解析の結果</a:t>
            </a:r>
            <a:r>
              <a:rPr lang="en-US" altLang="ja-JP" sz="2400" dirty="0">
                <a:solidFill>
                  <a:srgbClr val="FFFFFF"/>
                </a:solidFill>
                <a:latin typeface="Calibri" pitchFamily="34" charset="0"/>
              </a:rPr>
              <a:t>【</a:t>
            </a:r>
            <a:r>
              <a:rPr lang="ja-JP" altLang="en-US" sz="2400" dirty="0">
                <a:solidFill>
                  <a:srgbClr val="FFFFFF"/>
                </a:solidFill>
                <a:latin typeface="Calibri" pitchFamily="34" charset="0"/>
              </a:rPr>
              <a:t>助松橋</a:t>
            </a:r>
            <a:r>
              <a:rPr lang="en-US" altLang="ja-JP" sz="2400" dirty="0">
                <a:solidFill>
                  <a:srgbClr val="FFFFFF"/>
                </a:solidFill>
                <a:latin typeface="Calibri" pitchFamily="34" charset="0"/>
              </a:rPr>
              <a:t>】</a:t>
            </a:r>
            <a:r>
              <a:rPr lang="ja-JP" altLang="en-US" sz="2400" dirty="0">
                <a:solidFill>
                  <a:srgbClr val="FFFFFF"/>
                </a:solidFill>
                <a:latin typeface="Calibri" pitchFamily="34" charset="0"/>
              </a:rPr>
              <a:t>　</a:t>
            </a:r>
            <a:r>
              <a:rPr lang="ja-JP" altLang="en-US" sz="2400" dirty="0" smtClean="0">
                <a:solidFill>
                  <a:srgbClr val="FFFFFF"/>
                </a:solidFill>
                <a:latin typeface="Calibri" pitchFamily="34" charset="0"/>
              </a:rPr>
              <a:t>水門閉鎖</a:t>
            </a:r>
            <a:endParaRPr lang="ja-JP" altLang="en-US" sz="2400" dirty="0">
              <a:solidFill>
                <a:srgbClr val="FFFFFF"/>
              </a:solidFill>
              <a:latin typeface="Calibri" pitchFamily="34" charset="0"/>
            </a:endParaRPr>
          </a:p>
        </p:txBody>
      </p:sp>
      <p:pic>
        <p:nvPicPr>
          <p:cNvPr id="45061" name="図 18"/>
          <p:cNvPicPr>
            <a:picLocks noChangeAspect="1"/>
          </p:cNvPicPr>
          <p:nvPr/>
        </p:nvPicPr>
        <p:blipFill>
          <a:blip r:embed="rId3"/>
          <a:srcRect/>
          <a:stretch>
            <a:fillRect/>
          </a:stretch>
        </p:blipFill>
        <p:spPr bwMode="auto">
          <a:xfrm>
            <a:off x="5588000" y="1588"/>
            <a:ext cx="3556000" cy="1533525"/>
          </a:xfrm>
          <a:prstGeom prst="rect">
            <a:avLst/>
          </a:prstGeom>
          <a:noFill/>
          <a:ln w="9525">
            <a:noFill/>
            <a:miter lim="800000"/>
            <a:headEnd/>
            <a:tailEnd/>
          </a:ln>
        </p:spPr>
      </p:pic>
      <p:grpSp>
        <p:nvGrpSpPr>
          <p:cNvPr id="45062" name="Group 3"/>
          <p:cNvGrpSpPr>
            <a:grpSpLocks/>
          </p:cNvGrpSpPr>
          <p:nvPr/>
        </p:nvGrpSpPr>
        <p:grpSpPr bwMode="auto">
          <a:xfrm>
            <a:off x="6472238" y="823913"/>
            <a:ext cx="1987550" cy="654050"/>
            <a:chOff x="4936" y="7167"/>
            <a:chExt cx="3013" cy="1173"/>
          </a:xfrm>
        </p:grpSpPr>
        <p:sp>
          <p:nvSpPr>
            <p:cNvPr id="45077" name="Rectangle 4"/>
            <p:cNvSpPr>
              <a:spLocks noChangeArrowheads="1"/>
            </p:cNvSpPr>
            <p:nvPr/>
          </p:nvSpPr>
          <p:spPr bwMode="auto">
            <a:xfrm>
              <a:off x="4936" y="7167"/>
              <a:ext cx="940" cy="890"/>
            </a:xfrm>
            <a:prstGeom prst="rect">
              <a:avLst/>
            </a:prstGeom>
            <a:noFill/>
            <a:ln w="9525">
              <a:noFill/>
              <a:miter lim="800000"/>
              <a:headEnd/>
              <a:tailEnd/>
            </a:ln>
          </p:spPr>
          <p:txBody>
            <a:bodyPr lIns="74295" tIns="8890" rIns="74295" bIns="8890"/>
            <a:lstStyle/>
            <a:p>
              <a:pPr algn="just">
                <a:lnSpc>
                  <a:spcPct val="96000"/>
                </a:lnSpc>
                <a:spcBef>
                  <a:spcPts val="538"/>
                </a:spcBef>
              </a:pPr>
              <a:r>
                <a:rPr kumimoji="0" lang="ja-JP" altLang="en-US" sz="1400" b="1">
                  <a:latin typeface="ＭＳ Ｐゴシック" charset="-128"/>
                </a:rPr>
                <a:t>海側 </a:t>
              </a:r>
            </a:p>
            <a:p>
              <a:pPr algn="just">
                <a:lnSpc>
                  <a:spcPct val="96000"/>
                </a:lnSpc>
                <a:spcBef>
                  <a:spcPts val="538"/>
                </a:spcBef>
              </a:pPr>
              <a:r>
                <a:rPr kumimoji="0" lang="en-US" altLang="ja-JP" sz="1400" b="1">
                  <a:latin typeface="ＭＳ Ｐゴシック" charset="-128"/>
                </a:rPr>
                <a:t>(P1)</a:t>
              </a:r>
              <a:endParaRPr kumimoji="0" lang="ja-JP" altLang="ja-JP">
                <a:latin typeface="Calibri" pitchFamily="34" charset="0"/>
              </a:endParaRPr>
            </a:p>
          </p:txBody>
        </p:sp>
        <p:sp>
          <p:nvSpPr>
            <p:cNvPr id="45078" name="Rectangle 5"/>
            <p:cNvSpPr>
              <a:spLocks noChangeArrowheads="1"/>
            </p:cNvSpPr>
            <p:nvPr/>
          </p:nvSpPr>
          <p:spPr bwMode="auto">
            <a:xfrm>
              <a:off x="6949" y="7500"/>
              <a:ext cx="1000" cy="840"/>
            </a:xfrm>
            <a:prstGeom prst="rect">
              <a:avLst/>
            </a:prstGeom>
            <a:noFill/>
            <a:ln w="9525">
              <a:noFill/>
              <a:miter lim="800000"/>
              <a:headEnd/>
              <a:tailEnd/>
            </a:ln>
          </p:spPr>
          <p:txBody>
            <a:bodyPr lIns="74295" tIns="8890" rIns="74295" bIns="8890"/>
            <a:lstStyle/>
            <a:p>
              <a:pPr algn="just">
                <a:lnSpc>
                  <a:spcPct val="96000"/>
                </a:lnSpc>
                <a:spcBef>
                  <a:spcPts val="538"/>
                </a:spcBef>
              </a:pPr>
              <a:r>
                <a:rPr kumimoji="0" lang="ja-JP" altLang="en-US" sz="1400" b="1">
                  <a:solidFill>
                    <a:srgbClr val="000000"/>
                  </a:solidFill>
                  <a:latin typeface="ＭＳ Ｐゴシック" charset="-128"/>
                </a:rPr>
                <a:t>陸側</a:t>
              </a:r>
            </a:p>
            <a:p>
              <a:pPr algn="just">
                <a:lnSpc>
                  <a:spcPct val="96000"/>
                </a:lnSpc>
                <a:spcBef>
                  <a:spcPts val="538"/>
                </a:spcBef>
              </a:pPr>
              <a:r>
                <a:rPr kumimoji="0" lang="ja-JP" altLang="en-US" sz="1400" b="1">
                  <a:solidFill>
                    <a:srgbClr val="000000"/>
                  </a:solidFill>
                  <a:latin typeface="ＭＳ Ｐゴシック" charset="-128"/>
                </a:rPr>
                <a:t> </a:t>
              </a:r>
              <a:r>
                <a:rPr kumimoji="0" lang="en-US" altLang="ja-JP" sz="1400" b="1">
                  <a:solidFill>
                    <a:srgbClr val="000000"/>
                  </a:solidFill>
                  <a:latin typeface="ＭＳ Ｐゴシック" charset="-128"/>
                </a:rPr>
                <a:t>(P2)</a:t>
              </a:r>
              <a:endParaRPr kumimoji="0" lang="ja-JP" altLang="ja-JP">
                <a:latin typeface="Calibri" pitchFamily="34" charset="0"/>
              </a:endParaRPr>
            </a:p>
          </p:txBody>
        </p:sp>
      </p:grpSp>
      <p:sp>
        <p:nvSpPr>
          <p:cNvPr id="45063" name="テキスト ボックス 3"/>
          <p:cNvSpPr txBox="1">
            <a:spLocks noChangeArrowheads="1"/>
          </p:cNvSpPr>
          <p:nvPr/>
        </p:nvSpPr>
        <p:spPr bwMode="auto">
          <a:xfrm>
            <a:off x="5580063" y="107950"/>
            <a:ext cx="1106487" cy="368300"/>
          </a:xfrm>
          <a:prstGeom prst="rect">
            <a:avLst/>
          </a:prstGeom>
          <a:noFill/>
          <a:ln w="9525">
            <a:noFill/>
            <a:miter lim="800000"/>
            <a:headEnd/>
            <a:tailEnd/>
          </a:ln>
        </p:spPr>
        <p:txBody>
          <a:bodyPr>
            <a:spAutoFit/>
          </a:bodyPr>
          <a:lstStyle/>
          <a:p>
            <a:r>
              <a:rPr lang="en-US" altLang="ja-JP">
                <a:latin typeface="Calibri" pitchFamily="34" charset="0"/>
              </a:rPr>
              <a:t>【</a:t>
            </a:r>
            <a:r>
              <a:rPr lang="ja-JP" altLang="en-US">
                <a:latin typeface="Calibri" pitchFamily="34" charset="0"/>
              </a:rPr>
              <a:t>助松橋</a:t>
            </a:r>
            <a:r>
              <a:rPr lang="en-US" altLang="ja-JP">
                <a:latin typeface="Calibri" pitchFamily="34" charset="0"/>
              </a:rPr>
              <a:t>】</a:t>
            </a:r>
          </a:p>
        </p:txBody>
      </p:sp>
      <p:grpSp>
        <p:nvGrpSpPr>
          <p:cNvPr id="45064" name="Group 20"/>
          <p:cNvGrpSpPr>
            <a:grpSpLocks/>
          </p:cNvGrpSpPr>
          <p:nvPr/>
        </p:nvGrpSpPr>
        <p:grpSpPr bwMode="auto">
          <a:xfrm>
            <a:off x="69850" y="1684338"/>
            <a:ext cx="4357688" cy="2536825"/>
            <a:chOff x="72" y="1026"/>
            <a:chExt cx="2745" cy="1598"/>
          </a:xfrm>
        </p:grpSpPr>
        <p:pic>
          <p:nvPicPr>
            <p:cNvPr id="45075" name="図 11"/>
            <p:cNvPicPr>
              <a:picLocks noChangeAspect="1"/>
            </p:cNvPicPr>
            <p:nvPr/>
          </p:nvPicPr>
          <p:blipFill>
            <a:blip r:embed="rId4"/>
            <a:srcRect/>
            <a:stretch>
              <a:fillRect/>
            </a:stretch>
          </p:blipFill>
          <p:spPr bwMode="auto">
            <a:xfrm>
              <a:off x="72" y="1026"/>
              <a:ext cx="2745" cy="1598"/>
            </a:xfrm>
            <a:prstGeom prst="rect">
              <a:avLst/>
            </a:prstGeom>
            <a:noFill/>
            <a:ln w="9525">
              <a:noFill/>
              <a:miter lim="800000"/>
              <a:headEnd/>
              <a:tailEnd/>
            </a:ln>
          </p:spPr>
        </p:pic>
        <p:sp>
          <p:nvSpPr>
            <p:cNvPr id="45076" name="Text Box 16"/>
            <p:cNvSpPr txBox="1">
              <a:spLocks noChangeArrowheads="1"/>
            </p:cNvSpPr>
            <p:nvPr/>
          </p:nvSpPr>
          <p:spPr bwMode="auto">
            <a:xfrm>
              <a:off x="1718" y="1026"/>
              <a:ext cx="436" cy="154"/>
            </a:xfrm>
            <a:prstGeom prst="rect">
              <a:avLst/>
            </a:prstGeom>
            <a:noFill/>
            <a:ln w="9525">
              <a:noFill/>
              <a:miter lim="800000"/>
              <a:headEnd/>
              <a:tailEnd/>
            </a:ln>
          </p:spPr>
          <p:txBody>
            <a:bodyPr wrap="none">
              <a:spAutoFit/>
            </a:bodyPr>
            <a:lstStyle/>
            <a:p>
              <a:r>
                <a:rPr lang="ja-JP" altLang="en-US" sz="1000" b="1"/>
                <a:t>水門閉時</a:t>
              </a:r>
            </a:p>
          </p:txBody>
        </p:sp>
      </p:grpSp>
      <p:grpSp>
        <p:nvGrpSpPr>
          <p:cNvPr id="45065" name="Group 21"/>
          <p:cNvGrpSpPr>
            <a:grpSpLocks/>
          </p:cNvGrpSpPr>
          <p:nvPr/>
        </p:nvGrpSpPr>
        <p:grpSpPr bwMode="auto">
          <a:xfrm>
            <a:off x="109538" y="4292600"/>
            <a:ext cx="4335462" cy="2520950"/>
            <a:chOff x="69" y="2704"/>
            <a:chExt cx="2731" cy="1588"/>
          </a:xfrm>
        </p:grpSpPr>
        <p:pic>
          <p:nvPicPr>
            <p:cNvPr id="45073" name="図 12"/>
            <p:cNvPicPr>
              <a:picLocks noChangeAspect="1"/>
            </p:cNvPicPr>
            <p:nvPr/>
          </p:nvPicPr>
          <p:blipFill>
            <a:blip r:embed="rId5"/>
            <a:srcRect/>
            <a:stretch>
              <a:fillRect/>
            </a:stretch>
          </p:blipFill>
          <p:spPr bwMode="auto">
            <a:xfrm>
              <a:off x="69" y="2704"/>
              <a:ext cx="2731" cy="1588"/>
            </a:xfrm>
            <a:prstGeom prst="rect">
              <a:avLst/>
            </a:prstGeom>
            <a:noFill/>
            <a:ln w="9525">
              <a:noFill/>
              <a:miter lim="800000"/>
              <a:headEnd/>
              <a:tailEnd/>
            </a:ln>
          </p:spPr>
        </p:pic>
        <p:sp>
          <p:nvSpPr>
            <p:cNvPr id="45074" name="Text Box 17"/>
            <p:cNvSpPr txBox="1">
              <a:spLocks noChangeArrowheads="1"/>
            </p:cNvSpPr>
            <p:nvPr/>
          </p:nvSpPr>
          <p:spPr bwMode="auto">
            <a:xfrm>
              <a:off x="1713" y="2704"/>
              <a:ext cx="436" cy="154"/>
            </a:xfrm>
            <a:prstGeom prst="rect">
              <a:avLst/>
            </a:prstGeom>
            <a:noFill/>
            <a:ln w="9525">
              <a:noFill/>
              <a:miter lim="800000"/>
              <a:headEnd/>
              <a:tailEnd/>
            </a:ln>
          </p:spPr>
          <p:txBody>
            <a:bodyPr wrap="none">
              <a:spAutoFit/>
            </a:bodyPr>
            <a:lstStyle/>
            <a:p>
              <a:r>
                <a:rPr lang="ja-JP" altLang="en-US" sz="1000" b="1"/>
                <a:t>水門閉時</a:t>
              </a:r>
            </a:p>
          </p:txBody>
        </p:sp>
      </p:grpSp>
      <p:grpSp>
        <p:nvGrpSpPr>
          <p:cNvPr id="45066" name="Group 22"/>
          <p:cNvGrpSpPr>
            <a:grpSpLocks/>
          </p:cNvGrpSpPr>
          <p:nvPr/>
        </p:nvGrpSpPr>
        <p:grpSpPr bwMode="auto">
          <a:xfrm>
            <a:off x="4500563" y="1654175"/>
            <a:ext cx="4556125" cy="2566988"/>
            <a:chOff x="2868" y="1026"/>
            <a:chExt cx="2870" cy="1617"/>
          </a:xfrm>
        </p:grpSpPr>
        <p:pic>
          <p:nvPicPr>
            <p:cNvPr id="45071" name="図 15"/>
            <p:cNvPicPr>
              <a:picLocks noChangeAspect="1"/>
            </p:cNvPicPr>
            <p:nvPr/>
          </p:nvPicPr>
          <p:blipFill>
            <a:blip r:embed="rId6"/>
            <a:srcRect/>
            <a:stretch>
              <a:fillRect/>
            </a:stretch>
          </p:blipFill>
          <p:spPr bwMode="auto">
            <a:xfrm>
              <a:off x="2868" y="1026"/>
              <a:ext cx="2870" cy="1617"/>
            </a:xfrm>
            <a:prstGeom prst="rect">
              <a:avLst/>
            </a:prstGeom>
            <a:noFill/>
            <a:ln w="9525">
              <a:noFill/>
              <a:miter lim="800000"/>
              <a:headEnd/>
              <a:tailEnd/>
            </a:ln>
          </p:spPr>
        </p:pic>
        <p:sp>
          <p:nvSpPr>
            <p:cNvPr id="45072" name="Text Box 18"/>
            <p:cNvSpPr txBox="1">
              <a:spLocks noChangeArrowheads="1"/>
            </p:cNvSpPr>
            <p:nvPr/>
          </p:nvSpPr>
          <p:spPr bwMode="auto">
            <a:xfrm>
              <a:off x="4830" y="1026"/>
              <a:ext cx="436" cy="154"/>
            </a:xfrm>
            <a:prstGeom prst="rect">
              <a:avLst/>
            </a:prstGeom>
            <a:noFill/>
            <a:ln w="9525">
              <a:noFill/>
              <a:miter lim="800000"/>
              <a:headEnd/>
              <a:tailEnd/>
            </a:ln>
          </p:spPr>
          <p:txBody>
            <a:bodyPr wrap="none">
              <a:spAutoFit/>
            </a:bodyPr>
            <a:lstStyle/>
            <a:p>
              <a:r>
                <a:rPr lang="ja-JP" altLang="en-US" sz="1000" b="1"/>
                <a:t>水門閉時</a:t>
              </a:r>
            </a:p>
          </p:txBody>
        </p:sp>
      </p:grpSp>
      <p:grpSp>
        <p:nvGrpSpPr>
          <p:cNvPr id="45067" name="Group 23"/>
          <p:cNvGrpSpPr>
            <a:grpSpLocks/>
          </p:cNvGrpSpPr>
          <p:nvPr/>
        </p:nvGrpSpPr>
        <p:grpSpPr bwMode="auto">
          <a:xfrm>
            <a:off x="4494213" y="4259263"/>
            <a:ext cx="4614862" cy="2598737"/>
            <a:chOff x="2831" y="2683"/>
            <a:chExt cx="2907" cy="1637"/>
          </a:xfrm>
        </p:grpSpPr>
        <p:pic>
          <p:nvPicPr>
            <p:cNvPr id="45069" name="図 16"/>
            <p:cNvPicPr>
              <a:picLocks noChangeAspect="1"/>
            </p:cNvPicPr>
            <p:nvPr/>
          </p:nvPicPr>
          <p:blipFill>
            <a:blip r:embed="rId7"/>
            <a:srcRect/>
            <a:stretch>
              <a:fillRect/>
            </a:stretch>
          </p:blipFill>
          <p:spPr bwMode="auto">
            <a:xfrm>
              <a:off x="2831" y="2683"/>
              <a:ext cx="2907" cy="1637"/>
            </a:xfrm>
            <a:prstGeom prst="rect">
              <a:avLst/>
            </a:prstGeom>
            <a:noFill/>
            <a:ln w="9525">
              <a:noFill/>
              <a:miter lim="800000"/>
              <a:headEnd/>
              <a:tailEnd/>
            </a:ln>
          </p:spPr>
        </p:pic>
        <p:sp>
          <p:nvSpPr>
            <p:cNvPr id="45070" name="Text Box 19"/>
            <p:cNvSpPr txBox="1">
              <a:spLocks noChangeArrowheads="1"/>
            </p:cNvSpPr>
            <p:nvPr/>
          </p:nvSpPr>
          <p:spPr bwMode="auto">
            <a:xfrm>
              <a:off x="4876" y="2686"/>
              <a:ext cx="436" cy="154"/>
            </a:xfrm>
            <a:prstGeom prst="rect">
              <a:avLst/>
            </a:prstGeom>
            <a:noFill/>
            <a:ln w="9525">
              <a:noFill/>
              <a:miter lim="800000"/>
              <a:headEnd/>
              <a:tailEnd/>
            </a:ln>
          </p:spPr>
          <p:txBody>
            <a:bodyPr wrap="none">
              <a:spAutoFit/>
            </a:bodyPr>
            <a:lstStyle/>
            <a:p>
              <a:r>
                <a:rPr lang="ja-JP" altLang="en-US" sz="1000" b="1"/>
                <a:t>水門閉時</a:t>
              </a:r>
            </a:p>
          </p:txBody>
        </p:sp>
      </p:grpSp>
      <p:sp>
        <p:nvSpPr>
          <p:cNvPr id="25"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5</a:t>
            </a:r>
            <a:endParaRPr lang="ja-JP" altLang="en-US" sz="1600" dirty="0">
              <a:solidFill>
                <a:schemeClr val="tx1"/>
              </a:solidFill>
            </a:endParaRPr>
          </a:p>
        </p:txBody>
      </p:sp>
    </p:spTree>
    <p:extLst>
      <p:ext uri="{BB962C8B-B14F-4D97-AF65-F5344CB8AC3E}">
        <p14:creationId xmlns:p14="http://schemas.microsoft.com/office/powerpoint/2010/main" val="141459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テキスト ボックス 13"/>
          <p:cNvSpPr txBox="1">
            <a:spLocks noChangeArrowheads="1"/>
          </p:cNvSpPr>
          <p:nvPr/>
        </p:nvSpPr>
        <p:spPr bwMode="auto">
          <a:xfrm>
            <a:off x="323850" y="692150"/>
            <a:ext cx="7777163" cy="457200"/>
          </a:xfrm>
          <a:prstGeom prst="rect">
            <a:avLst/>
          </a:prstGeom>
          <a:noFill/>
          <a:ln w="9525">
            <a:noFill/>
            <a:miter lim="800000"/>
            <a:headEnd/>
            <a:tailEnd/>
          </a:ln>
        </p:spPr>
        <p:txBody>
          <a:bodyPr>
            <a:spAutoFit/>
          </a:bodyPr>
          <a:lstStyle/>
          <a:p>
            <a:endParaRPr lang="ja-JP" altLang="ja-JP" sz="2400">
              <a:latin typeface="Calibri" pitchFamily="34" charset="0"/>
            </a:endParaRPr>
          </a:p>
        </p:txBody>
      </p:sp>
      <p:sp>
        <p:nvSpPr>
          <p:cNvPr id="39" name="テキスト ボックス 11"/>
          <p:cNvSpPr txBox="1">
            <a:spLocks noChangeAspect="1" noChangeArrowheads="1"/>
          </p:cNvSpPr>
          <p:nvPr/>
        </p:nvSpPr>
        <p:spPr bwMode="gray">
          <a:xfrm rot="748590">
            <a:off x="8277612" y="404775"/>
            <a:ext cx="434989" cy="2114871"/>
          </a:xfrm>
          <a:prstGeom prst="rect">
            <a:avLst/>
          </a:prstGeom>
          <a:noFill/>
          <a:ln>
            <a:noFill/>
          </a:ln>
          <a:extLst/>
        </p:spPr>
        <p:txBody>
          <a:bodyPr vert="wordArtVertRtl">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auto" hangingPunct="1">
              <a:spcBef>
                <a:spcPts val="0"/>
              </a:spcBef>
              <a:spcAft>
                <a:spcPts val="0"/>
              </a:spcAft>
              <a:defRPr/>
            </a:pPr>
            <a:r>
              <a:rPr lang="ja-JP" altLang="en-US" sz="1100" dirty="0" smtClean="0">
                <a:solidFill>
                  <a:schemeClr val="bg1"/>
                </a:solidFill>
                <a:latin typeface="Times New Roman" pitchFamily="18" charset="0"/>
              </a:rPr>
              <a:t>大阪臨海線</a:t>
            </a:r>
            <a:endParaRPr lang="ja-JP" altLang="en-US" sz="1100" dirty="0">
              <a:solidFill>
                <a:schemeClr val="bg1"/>
              </a:solidFill>
              <a:latin typeface="Times New Roman" pitchFamily="18" charset="0"/>
            </a:endParaRPr>
          </a:p>
        </p:txBody>
      </p:sp>
      <p:sp>
        <p:nvSpPr>
          <p:cNvPr id="47108" name="角丸四角形 13"/>
          <p:cNvSpPr>
            <a:spLocks noChangeArrowheads="1"/>
          </p:cNvSpPr>
          <p:nvPr/>
        </p:nvSpPr>
        <p:spPr bwMode="auto">
          <a:xfrm>
            <a:off x="179388" y="692150"/>
            <a:ext cx="6769100" cy="457200"/>
          </a:xfrm>
          <a:prstGeom prst="roundRect">
            <a:avLst>
              <a:gd name="adj" fmla="val 16667"/>
            </a:avLst>
          </a:prstGeom>
          <a:solidFill>
            <a:srgbClr val="4F81BD"/>
          </a:solidFill>
          <a:ln w="25400" algn="ctr">
            <a:solidFill>
              <a:srgbClr val="4F81BD"/>
            </a:solidFill>
            <a:round/>
            <a:headEnd/>
            <a:tailEnd/>
          </a:ln>
        </p:spPr>
        <p:txBody>
          <a:bodyPr anchor="ctr"/>
          <a:lstStyle/>
          <a:p>
            <a:r>
              <a:rPr lang="ja-JP" altLang="en-US" sz="2400" dirty="0">
                <a:solidFill>
                  <a:srgbClr val="FFFFFF"/>
                </a:solidFill>
                <a:latin typeface="Calibri" pitchFamily="34" charset="0"/>
              </a:rPr>
              <a:t>三次元解析による流出判定</a:t>
            </a:r>
            <a:r>
              <a:rPr lang="en-US" altLang="ja-JP" sz="2400" dirty="0">
                <a:solidFill>
                  <a:srgbClr val="FFFFFF"/>
                </a:solidFill>
                <a:latin typeface="Calibri" pitchFamily="34" charset="0"/>
              </a:rPr>
              <a:t>【</a:t>
            </a:r>
            <a:r>
              <a:rPr lang="ja-JP" altLang="en-US" sz="2400" dirty="0">
                <a:solidFill>
                  <a:srgbClr val="FFFFFF"/>
                </a:solidFill>
                <a:latin typeface="Calibri" pitchFamily="34" charset="0"/>
              </a:rPr>
              <a:t>助松橋</a:t>
            </a:r>
            <a:r>
              <a:rPr lang="en-US" altLang="ja-JP" sz="2400" dirty="0">
                <a:solidFill>
                  <a:srgbClr val="FFFFFF"/>
                </a:solidFill>
                <a:latin typeface="Calibri" pitchFamily="34" charset="0"/>
              </a:rPr>
              <a:t>】</a:t>
            </a:r>
            <a:r>
              <a:rPr lang="ja-JP" altLang="en-US" sz="2400" dirty="0">
                <a:solidFill>
                  <a:srgbClr val="FFFFFF"/>
                </a:solidFill>
                <a:latin typeface="Calibri" pitchFamily="34" charset="0"/>
              </a:rPr>
              <a:t>　</a:t>
            </a:r>
            <a:r>
              <a:rPr lang="ja-JP" altLang="en-US" sz="2400" dirty="0" smtClean="0">
                <a:solidFill>
                  <a:srgbClr val="FFFFFF"/>
                </a:solidFill>
                <a:latin typeface="Calibri" pitchFamily="34" charset="0"/>
              </a:rPr>
              <a:t>水門閉鎖</a:t>
            </a:r>
            <a:endParaRPr lang="ja-JP" altLang="en-US" sz="2400" dirty="0">
              <a:solidFill>
                <a:srgbClr val="FFFFFF"/>
              </a:solidFill>
              <a:latin typeface="Calibri" pitchFamily="34" charset="0"/>
            </a:endParaRPr>
          </a:p>
        </p:txBody>
      </p:sp>
      <p:sp>
        <p:nvSpPr>
          <p:cNvPr id="47109" name="テキスト ボックス 1"/>
          <p:cNvSpPr txBox="1">
            <a:spLocks noChangeArrowheads="1"/>
          </p:cNvSpPr>
          <p:nvPr/>
        </p:nvSpPr>
        <p:spPr bwMode="auto">
          <a:xfrm>
            <a:off x="44450" y="1320800"/>
            <a:ext cx="3789363" cy="1200150"/>
          </a:xfrm>
          <a:prstGeom prst="rect">
            <a:avLst/>
          </a:prstGeom>
          <a:noFill/>
          <a:ln w="9525">
            <a:noFill/>
            <a:miter lim="800000"/>
            <a:headEnd/>
            <a:tailEnd/>
          </a:ln>
        </p:spPr>
        <p:txBody>
          <a:bodyPr>
            <a:spAutoFit/>
          </a:bodyPr>
          <a:lstStyle/>
          <a:p>
            <a:r>
              <a:rPr lang="ja-JP" altLang="ja-JP" sz="2200" u="sng">
                <a:latin typeface="Calibri" pitchFamily="34" charset="0"/>
              </a:rPr>
              <a:t>■</a:t>
            </a:r>
            <a:r>
              <a:rPr lang="ja-JP" altLang="en-US" sz="2200" b="1" u="sng">
                <a:latin typeface="Calibri" pitchFamily="34" charset="0"/>
              </a:rPr>
              <a:t>橋梁</a:t>
            </a:r>
            <a:r>
              <a:rPr lang="ja-JP" altLang="ja-JP" sz="2200" b="1" u="sng">
                <a:latin typeface="Calibri" pitchFamily="34" charset="0"/>
              </a:rPr>
              <a:t>上部</a:t>
            </a:r>
            <a:r>
              <a:rPr lang="ja-JP" altLang="en-US" sz="2200" b="1" u="sng">
                <a:latin typeface="Calibri" pitchFamily="34" charset="0"/>
              </a:rPr>
              <a:t>構造</a:t>
            </a:r>
            <a:r>
              <a:rPr lang="ja-JP" altLang="ja-JP" sz="2200" b="1" u="sng">
                <a:latin typeface="Calibri" pitchFamily="34" charset="0"/>
              </a:rPr>
              <a:t>重量</a:t>
            </a:r>
            <a:r>
              <a:rPr lang="en-US" altLang="ja-JP" b="1" u="sng">
                <a:latin typeface="Calibri" pitchFamily="34" charset="0"/>
              </a:rPr>
              <a:t>【</a:t>
            </a:r>
            <a:r>
              <a:rPr lang="ja-JP" altLang="ja-JP" b="1" u="sng">
                <a:latin typeface="Calibri" pitchFamily="34" charset="0"/>
              </a:rPr>
              <a:t>Ｗｄ</a:t>
            </a:r>
            <a:r>
              <a:rPr lang="en-US" altLang="ja-JP" b="1" u="sng">
                <a:latin typeface="Calibri" pitchFamily="34" charset="0"/>
              </a:rPr>
              <a:t>】</a:t>
            </a:r>
            <a:r>
              <a:rPr lang="ja-JP" altLang="ja-JP" b="1" u="sng">
                <a:latin typeface="Calibri" pitchFamily="34" charset="0"/>
              </a:rPr>
              <a:t> </a:t>
            </a:r>
            <a:endParaRPr lang="ja-JP" altLang="ja-JP" b="1">
              <a:latin typeface="Calibri" pitchFamily="34" charset="0"/>
            </a:endParaRPr>
          </a:p>
          <a:p>
            <a:r>
              <a:rPr lang="ja-JP" altLang="ja-JP" sz="2400">
                <a:latin typeface="Calibri" pitchFamily="34" charset="0"/>
              </a:rPr>
              <a:t>　・</a:t>
            </a:r>
            <a:r>
              <a:rPr lang="ja-JP" altLang="ja-JP" sz="2000">
                <a:latin typeface="Calibri" pitchFamily="34" charset="0"/>
              </a:rPr>
              <a:t>海側</a:t>
            </a:r>
            <a:r>
              <a:rPr lang="ja-JP" altLang="ja-JP">
                <a:latin typeface="Calibri" pitchFamily="34" charset="0"/>
              </a:rPr>
              <a:t>（北行）</a:t>
            </a:r>
            <a:r>
              <a:rPr lang="ja-JP" altLang="ja-JP" sz="2400">
                <a:latin typeface="Calibri" pitchFamily="34" charset="0"/>
              </a:rPr>
              <a:t>：</a:t>
            </a:r>
            <a:r>
              <a:rPr lang="en-US" altLang="ja-JP" sz="2400" b="1" u="sng">
                <a:latin typeface="Calibri" pitchFamily="34" charset="0"/>
              </a:rPr>
              <a:t>9,843 </a:t>
            </a:r>
            <a:r>
              <a:rPr lang="ja-JP" altLang="ja-JP" sz="2400">
                <a:latin typeface="Calibri" pitchFamily="34" charset="0"/>
              </a:rPr>
              <a:t>ｋ</a:t>
            </a:r>
            <a:r>
              <a:rPr lang="en-US" altLang="ja-JP" sz="2400">
                <a:latin typeface="Calibri" pitchFamily="34" charset="0"/>
              </a:rPr>
              <a:t>N</a:t>
            </a:r>
            <a:r>
              <a:rPr lang="ja-JP" altLang="ja-JP" sz="2400">
                <a:latin typeface="Calibri" pitchFamily="34" charset="0"/>
              </a:rPr>
              <a:t>／</a:t>
            </a:r>
            <a:r>
              <a:rPr lang="ja-JP" altLang="ja-JP" sz="2000">
                <a:latin typeface="Calibri" pitchFamily="34" charset="0"/>
              </a:rPr>
              <a:t>橋</a:t>
            </a:r>
            <a:endParaRPr lang="ja-JP" altLang="en-US" sz="2000">
              <a:latin typeface="Calibri" pitchFamily="34" charset="0"/>
            </a:endParaRPr>
          </a:p>
          <a:p>
            <a:r>
              <a:rPr lang="ja-JP" altLang="ja-JP" sz="2400">
                <a:latin typeface="Calibri" pitchFamily="34" charset="0"/>
              </a:rPr>
              <a:t>　・</a:t>
            </a:r>
            <a:r>
              <a:rPr lang="ja-JP" altLang="ja-JP" sz="2000">
                <a:latin typeface="Calibri" pitchFamily="34" charset="0"/>
              </a:rPr>
              <a:t>陸側</a:t>
            </a:r>
            <a:r>
              <a:rPr lang="ja-JP" altLang="ja-JP">
                <a:latin typeface="Calibri" pitchFamily="34" charset="0"/>
              </a:rPr>
              <a:t>（南行）</a:t>
            </a:r>
            <a:r>
              <a:rPr lang="ja-JP" altLang="ja-JP" sz="2400">
                <a:latin typeface="Calibri" pitchFamily="34" charset="0"/>
              </a:rPr>
              <a:t>：</a:t>
            </a:r>
            <a:r>
              <a:rPr lang="en-US" altLang="ja-JP" sz="2400" b="1" u="sng">
                <a:latin typeface="Calibri" pitchFamily="34" charset="0"/>
              </a:rPr>
              <a:t>9,746 </a:t>
            </a:r>
            <a:r>
              <a:rPr lang="ja-JP" altLang="ja-JP" sz="2400">
                <a:latin typeface="Calibri" pitchFamily="34" charset="0"/>
              </a:rPr>
              <a:t>ｋ</a:t>
            </a:r>
            <a:r>
              <a:rPr lang="en-US" altLang="ja-JP" sz="2400">
                <a:latin typeface="Calibri" pitchFamily="34" charset="0"/>
              </a:rPr>
              <a:t>N</a:t>
            </a:r>
            <a:r>
              <a:rPr lang="ja-JP" altLang="ja-JP" sz="2400">
                <a:latin typeface="Calibri" pitchFamily="34" charset="0"/>
              </a:rPr>
              <a:t>／</a:t>
            </a:r>
            <a:r>
              <a:rPr lang="ja-JP" altLang="ja-JP" sz="2000">
                <a:latin typeface="Calibri" pitchFamily="34" charset="0"/>
              </a:rPr>
              <a:t>橋</a:t>
            </a:r>
            <a:endParaRPr lang="ja-JP" altLang="en-US" sz="2000">
              <a:latin typeface="Calibri" pitchFamily="34" charset="0"/>
            </a:endParaRPr>
          </a:p>
        </p:txBody>
      </p:sp>
      <p:sp>
        <p:nvSpPr>
          <p:cNvPr id="47110" name="テキスト ボックス 1"/>
          <p:cNvSpPr txBox="1">
            <a:spLocks noChangeArrowheads="1"/>
          </p:cNvSpPr>
          <p:nvPr/>
        </p:nvSpPr>
        <p:spPr bwMode="auto">
          <a:xfrm>
            <a:off x="28575" y="2636838"/>
            <a:ext cx="5400675" cy="1908175"/>
          </a:xfrm>
          <a:prstGeom prst="rect">
            <a:avLst/>
          </a:prstGeom>
          <a:noFill/>
          <a:ln w="9525">
            <a:noFill/>
            <a:miter lim="800000"/>
            <a:headEnd/>
            <a:tailEnd/>
          </a:ln>
        </p:spPr>
        <p:txBody>
          <a:bodyPr>
            <a:spAutoFit/>
          </a:bodyPr>
          <a:lstStyle/>
          <a:p>
            <a:r>
              <a:rPr lang="ja-JP" altLang="ja-JP" sz="2200" u="sng">
                <a:latin typeface="Calibri" pitchFamily="34" charset="0"/>
              </a:rPr>
              <a:t>■</a:t>
            </a:r>
            <a:r>
              <a:rPr lang="ja-JP" altLang="ja-JP" sz="2200" b="1" u="sng">
                <a:latin typeface="Calibri" pitchFamily="34" charset="0"/>
              </a:rPr>
              <a:t>上揚力による浮上り判定</a:t>
            </a:r>
            <a:r>
              <a:rPr lang="ja-JP" altLang="ja-JP" b="1" u="sng">
                <a:latin typeface="Calibri" pitchFamily="34" charset="0"/>
              </a:rPr>
              <a:t>【Ｗｄ／Ｆｚ】</a:t>
            </a:r>
            <a:endParaRPr lang="ja-JP" altLang="ja-JP" b="1">
              <a:latin typeface="Calibri" pitchFamily="34" charset="0"/>
            </a:endParaRPr>
          </a:p>
          <a:p>
            <a:r>
              <a:rPr lang="ja-JP" altLang="ja-JP" sz="2400">
                <a:latin typeface="Calibri" pitchFamily="34" charset="0"/>
              </a:rPr>
              <a:t>　・</a:t>
            </a:r>
            <a:r>
              <a:rPr lang="ja-JP" altLang="ja-JP" sz="2000">
                <a:latin typeface="Calibri" pitchFamily="34" charset="0"/>
              </a:rPr>
              <a:t>海側</a:t>
            </a:r>
            <a:r>
              <a:rPr lang="ja-JP" altLang="ja-JP">
                <a:latin typeface="Calibri" pitchFamily="34" charset="0"/>
              </a:rPr>
              <a:t>（北行）</a:t>
            </a:r>
            <a:r>
              <a:rPr lang="ja-JP" altLang="ja-JP" sz="2400">
                <a:latin typeface="Calibri" pitchFamily="34" charset="0"/>
              </a:rPr>
              <a:t>：</a:t>
            </a:r>
            <a:r>
              <a:rPr lang="en-US" altLang="ja-JP" sz="2400">
                <a:latin typeface="Calibri" pitchFamily="34" charset="0"/>
              </a:rPr>
              <a:t>9,843</a:t>
            </a:r>
            <a:r>
              <a:rPr lang="ja-JP" altLang="ja-JP" sz="2400">
                <a:latin typeface="Calibri" pitchFamily="34" charset="0"/>
              </a:rPr>
              <a:t>／</a:t>
            </a:r>
            <a:r>
              <a:rPr lang="en-US" altLang="ja-JP" sz="2400">
                <a:latin typeface="Calibri" pitchFamily="34" charset="0"/>
              </a:rPr>
              <a:t>11,713</a:t>
            </a:r>
          </a:p>
          <a:p>
            <a:r>
              <a:rPr lang="ja-JP" altLang="en-US" sz="2400">
                <a:latin typeface="Calibri" pitchFamily="34" charset="0"/>
              </a:rPr>
              <a:t>　　</a:t>
            </a:r>
            <a:r>
              <a:rPr lang="ja-JP" altLang="ja-JP" sz="2400">
                <a:latin typeface="Calibri" pitchFamily="34" charset="0"/>
              </a:rPr>
              <a:t>＝</a:t>
            </a:r>
            <a:r>
              <a:rPr lang="en-US" altLang="ja-JP" sz="2400" b="1" u="sng">
                <a:latin typeface="Calibri" pitchFamily="34" charset="0"/>
              </a:rPr>
              <a:t>0.84</a:t>
            </a:r>
            <a:r>
              <a:rPr lang="ja-JP" altLang="ja-JP" sz="2400" b="1">
                <a:latin typeface="Calibri" pitchFamily="34" charset="0"/>
              </a:rPr>
              <a:t>　</a:t>
            </a:r>
            <a:r>
              <a:rPr lang="ja-JP" altLang="ja-JP" sz="2200" b="1">
                <a:solidFill>
                  <a:srgbClr val="FF0000"/>
                </a:solidFill>
                <a:latin typeface="Calibri" pitchFamily="34" charset="0"/>
              </a:rPr>
              <a:t>＜１ ･･･</a:t>
            </a:r>
            <a:r>
              <a:rPr lang="en-US" altLang="ja-JP" sz="2400" b="1">
                <a:solidFill>
                  <a:srgbClr val="FF0000"/>
                </a:solidFill>
                <a:latin typeface="Calibri" pitchFamily="34" charset="0"/>
              </a:rPr>
              <a:t>NG</a:t>
            </a:r>
            <a:endParaRPr lang="ja-JP" altLang="ja-JP" sz="2400">
              <a:solidFill>
                <a:srgbClr val="FF0000"/>
              </a:solidFill>
              <a:latin typeface="Calibri" pitchFamily="34" charset="0"/>
            </a:endParaRPr>
          </a:p>
          <a:p>
            <a:r>
              <a:rPr lang="ja-JP" altLang="ja-JP" sz="2400" b="1">
                <a:latin typeface="Calibri" pitchFamily="34" charset="0"/>
              </a:rPr>
              <a:t>　</a:t>
            </a:r>
            <a:r>
              <a:rPr lang="ja-JP" altLang="ja-JP" sz="2400">
                <a:latin typeface="Calibri" pitchFamily="34" charset="0"/>
              </a:rPr>
              <a:t>・</a:t>
            </a:r>
            <a:r>
              <a:rPr lang="ja-JP" altLang="ja-JP" sz="2000">
                <a:latin typeface="Calibri" pitchFamily="34" charset="0"/>
              </a:rPr>
              <a:t>陸側</a:t>
            </a:r>
            <a:r>
              <a:rPr lang="ja-JP" altLang="ja-JP">
                <a:latin typeface="Calibri" pitchFamily="34" charset="0"/>
              </a:rPr>
              <a:t>（南行）</a:t>
            </a:r>
            <a:r>
              <a:rPr lang="ja-JP" altLang="ja-JP" sz="2400">
                <a:latin typeface="Calibri" pitchFamily="34" charset="0"/>
              </a:rPr>
              <a:t>：</a:t>
            </a:r>
            <a:r>
              <a:rPr lang="en-US" altLang="ja-JP" sz="2400">
                <a:latin typeface="Calibri" pitchFamily="34" charset="0"/>
              </a:rPr>
              <a:t>9,746</a:t>
            </a:r>
            <a:r>
              <a:rPr lang="ja-JP" altLang="ja-JP" sz="2400">
                <a:latin typeface="Calibri" pitchFamily="34" charset="0"/>
              </a:rPr>
              <a:t>／</a:t>
            </a:r>
            <a:r>
              <a:rPr lang="en-US" altLang="ja-JP" sz="2400">
                <a:latin typeface="Calibri" pitchFamily="34" charset="0"/>
              </a:rPr>
              <a:t>10,528</a:t>
            </a:r>
          </a:p>
          <a:p>
            <a:r>
              <a:rPr lang="ja-JP" altLang="en-US" sz="2400">
                <a:latin typeface="Calibri" pitchFamily="34" charset="0"/>
              </a:rPr>
              <a:t>　　</a:t>
            </a:r>
            <a:r>
              <a:rPr lang="ja-JP" altLang="ja-JP" sz="2400">
                <a:latin typeface="Calibri" pitchFamily="34" charset="0"/>
              </a:rPr>
              <a:t>＝</a:t>
            </a:r>
            <a:r>
              <a:rPr lang="en-US" altLang="ja-JP" sz="2400" b="1" u="sng">
                <a:latin typeface="Calibri" pitchFamily="34" charset="0"/>
              </a:rPr>
              <a:t>0.93</a:t>
            </a:r>
            <a:r>
              <a:rPr lang="ja-JP" altLang="ja-JP" sz="2200" b="1">
                <a:latin typeface="Calibri" pitchFamily="34" charset="0"/>
              </a:rPr>
              <a:t> 　</a:t>
            </a:r>
            <a:r>
              <a:rPr lang="ja-JP" altLang="ja-JP" sz="2200" b="1">
                <a:solidFill>
                  <a:srgbClr val="FF0000"/>
                </a:solidFill>
                <a:latin typeface="Calibri" pitchFamily="34" charset="0"/>
              </a:rPr>
              <a:t>＜１ ･･･</a:t>
            </a:r>
            <a:r>
              <a:rPr lang="en-US" altLang="ja-JP" sz="2400" b="1">
                <a:solidFill>
                  <a:srgbClr val="FF0000"/>
                </a:solidFill>
                <a:latin typeface="Calibri" pitchFamily="34" charset="0"/>
              </a:rPr>
              <a:t>NG</a:t>
            </a:r>
            <a:endParaRPr lang="ja-JP" altLang="ja-JP" sz="2400">
              <a:solidFill>
                <a:srgbClr val="FF0000"/>
              </a:solidFill>
              <a:latin typeface="Calibri" pitchFamily="34" charset="0"/>
            </a:endParaRPr>
          </a:p>
        </p:txBody>
      </p:sp>
      <p:sp>
        <p:nvSpPr>
          <p:cNvPr id="47111" name="テキスト ボックス 1"/>
          <p:cNvSpPr txBox="1">
            <a:spLocks noChangeArrowheads="1"/>
          </p:cNvSpPr>
          <p:nvPr/>
        </p:nvSpPr>
        <p:spPr bwMode="auto">
          <a:xfrm>
            <a:off x="44450" y="4751388"/>
            <a:ext cx="6408738" cy="1846262"/>
          </a:xfrm>
          <a:prstGeom prst="rect">
            <a:avLst/>
          </a:prstGeom>
          <a:noFill/>
          <a:ln w="9525">
            <a:noFill/>
            <a:miter lim="800000"/>
            <a:headEnd/>
            <a:tailEnd/>
          </a:ln>
        </p:spPr>
        <p:txBody>
          <a:bodyPr>
            <a:spAutoFit/>
          </a:bodyPr>
          <a:lstStyle/>
          <a:p>
            <a:r>
              <a:rPr lang="ja-JP" altLang="ja-JP" sz="2200" u="sng">
                <a:latin typeface="Calibri" pitchFamily="34" charset="0"/>
              </a:rPr>
              <a:t>■</a:t>
            </a:r>
            <a:r>
              <a:rPr lang="ja-JP" altLang="ja-JP" sz="2200" b="1" u="sng">
                <a:latin typeface="Calibri" pitchFamily="34" charset="0"/>
              </a:rPr>
              <a:t>水平波力による流出判定</a:t>
            </a:r>
            <a:r>
              <a:rPr lang="ja-JP" altLang="ja-JP" sz="1600" b="1" u="sng">
                <a:latin typeface="Calibri" pitchFamily="34" charset="0"/>
              </a:rPr>
              <a:t>【（Ｗｄ－Ｆｚ）μ／Ｆｘ】</a:t>
            </a:r>
            <a:endParaRPr lang="ja-JP" altLang="ja-JP" sz="1600" b="1">
              <a:latin typeface="Calibri" pitchFamily="34" charset="0"/>
            </a:endParaRPr>
          </a:p>
          <a:p>
            <a:r>
              <a:rPr lang="ja-JP" altLang="ja-JP" sz="2200">
                <a:latin typeface="Calibri" pitchFamily="34" charset="0"/>
              </a:rPr>
              <a:t>　・</a:t>
            </a:r>
            <a:r>
              <a:rPr lang="ja-JP" altLang="ja-JP" sz="2000">
                <a:latin typeface="Calibri" pitchFamily="34" charset="0"/>
              </a:rPr>
              <a:t>海側</a:t>
            </a:r>
            <a:r>
              <a:rPr lang="ja-JP" altLang="ja-JP">
                <a:latin typeface="Calibri" pitchFamily="34" charset="0"/>
              </a:rPr>
              <a:t>（北行）</a:t>
            </a:r>
            <a:r>
              <a:rPr lang="ja-JP" altLang="ja-JP" sz="2200">
                <a:latin typeface="Calibri" pitchFamily="34" charset="0"/>
              </a:rPr>
              <a:t>：（</a:t>
            </a:r>
            <a:r>
              <a:rPr lang="en-US" altLang="ja-JP" sz="2200">
                <a:latin typeface="Calibri" pitchFamily="34" charset="0"/>
              </a:rPr>
              <a:t>9,843</a:t>
            </a:r>
            <a:r>
              <a:rPr lang="ja-JP" altLang="ja-JP" sz="2200">
                <a:latin typeface="Calibri" pitchFamily="34" charset="0"/>
              </a:rPr>
              <a:t>－</a:t>
            </a:r>
            <a:r>
              <a:rPr lang="en-US" altLang="ja-JP" sz="2200">
                <a:latin typeface="Calibri" pitchFamily="34" charset="0"/>
              </a:rPr>
              <a:t>11,713</a:t>
            </a:r>
            <a:r>
              <a:rPr lang="ja-JP" altLang="ja-JP" sz="2200">
                <a:latin typeface="Calibri" pitchFamily="34" charset="0"/>
              </a:rPr>
              <a:t>）×</a:t>
            </a:r>
            <a:r>
              <a:rPr lang="en-US" altLang="ja-JP" sz="2200">
                <a:latin typeface="Calibri" pitchFamily="34" charset="0"/>
              </a:rPr>
              <a:t>0.6</a:t>
            </a:r>
            <a:r>
              <a:rPr lang="ja-JP" altLang="ja-JP" sz="2200">
                <a:latin typeface="Calibri" pitchFamily="34" charset="0"/>
              </a:rPr>
              <a:t>／</a:t>
            </a:r>
            <a:r>
              <a:rPr lang="en-US" altLang="ja-JP" sz="2200">
                <a:latin typeface="Calibri" pitchFamily="34" charset="0"/>
              </a:rPr>
              <a:t>173</a:t>
            </a:r>
          </a:p>
          <a:p>
            <a:r>
              <a:rPr lang="ja-JP" altLang="en-US" sz="2200">
                <a:latin typeface="Calibri" pitchFamily="34" charset="0"/>
              </a:rPr>
              <a:t>　　</a:t>
            </a:r>
            <a:r>
              <a:rPr lang="ja-JP" altLang="ja-JP" sz="2200">
                <a:latin typeface="Calibri" pitchFamily="34" charset="0"/>
              </a:rPr>
              <a:t>＝</a:t>
            </a:r>
            <a:r>
              <a:rPr lang="en-US" altLang="ja-JP" sz="2400" b="1" u="sng">
                <a:latin typeface="Calibri" pitchFamily="34" charset="0"/>
              </a:rPr>
              <a:t>-6.49</a:t>
            </a:r>
            <a:r>
              <a:rPr lang="ja-JP" altLang="ja-JP" sz="2200" b="1">
                <a:latin typeface="Calibri" pitchFamily="34" charset="0"/>
              </a:rPr>
              <a:t>　</a:t>
            </a:r>
            <a:r>
              <a:rPr lang="ja-JP" altLang="ja-JP" sz="2200" b="1">
                <a:solidFill>
                  <a:srgbClr val="FF0000"/>
                </a:solidFill>
                <a:latin typeface="Calibri" pitchFamily="34" charset="0"/>
              </a:rPr>
              <a:t>＜１ ･･･</a:t>
            </a:r>
            <a:r>
              <a:rPr lang="en-US" altLang="ja-JP" sz="2400" b="1">
                <a:solidFill>
                  <a:srgbClr val="FF0000"/>
                </a:solidFill>
                <a:latin typeface="Calibri" pitchFamily="34" charset="0"/>
              </a:rPr>
              <a:t>NG</a:t>
            </a:r>
            <a:endParaRPr lang="ja-JP" altLang="ja-JP" sz="2400">
              <a:solidFill>
                <a:srgbClr val="FF0000"/>
              </a:solidFill>
              <a:latin typeface="Calibri" pitchFamily="34" charset="0"/>
            </a:endParaRPr>
          </a:p>
          <a:p>
            <a:r>
              <a:rPr lang="ja-JP" altLang="ja-JP" sz="2200">
                <a:latin typeface="Calibri" pitchFamily="34" charset="0"/>
              </a:rPr>
              <a:t>　・</a:t>
            </a:r>
            <a:r>
              <a:rPr lang="ja-JP" altLang="ja-JP" sz="2000">
                <a:latin typeface="Calibri" pitchFamily="34" charset="0"/>
              </a:rPr>
              <a:t>陸側</a:t>
            </a:r>
            <a:r>
              <a:rPr lang="ja-JP" altLang="ja-JP">
                <a:latin typeface="Calibri" pitchFamily="34" charset="0"/>
              </a:rPr>
              <a:t>（南行）</a:t>
            </a:r>
            <a:r>
              <a:rPr lang="ja-JP" altLang="ja-JP" sz="2200">
                <a:latin typeface="Calibri" pitchFamily="34" charset="0"/>
              </a:rPr>
              <a:t>：（</a:t>
            </a:r>
            <a:r>
              <a:rPr lang="en-US" altLang="ja-JP" sz="2200">
                <a:latin typeface="Calibri" pitchFamily="34" charset="0"/>
              </a:rPr>
              <a:t>9,746</a:t>
            </a:r>
            <a:r>
              <a:rPr lang="ja-JP" altLang="ja-JP" sz="2200">
                <a:latin typeface="Calibri" pitchFamily="34" charset="0"/>
              </a:rPr>
              <a:t>－</a:t>
            </a:r>
            <a:r>
              <a:rPr lang="en-US" altLang="ja-JP" sz="2200">
                <a:latin typeface="Calibri" pitchFamily="34" charset="0"/>
              </a:rPr>
              <a:t>10,528</a:t>
            </a:r>
            <a:r>
              <a:rPr lang="ja-JP" altLang="ja-JP" sz="2200">
                <a:latin typeface="Calibri" pitchFamily="34" charset="0"/>
              </a:rPr>
              <a:t>）×</a:t>
            </a:r>
            <a:r>
              <a:rPr lang="en-US" altLang="ja-JP" sz="2200">
                <a:latin typeface="Calibri" pitchFamily="34" charset="0"/>
              </a:rPr>
              <a:t>0.6</a:t>
            </a:r>
            <a:r>
              <a:rPr lang="ja-JP" altLang="ja-JP" sz="2200">
                <a:latin typeface="Calibri" pitchFamily="34" charset="0"/>
              </a:rPr>
              <a:t>／</a:t>
            </a:r>
            <a:r>
              <a:rPr lang="ja-JP" altLang="en-US" sz="2200">
                <a:latin typeface="Calibri" pitchFamily="34" charset="0"/>
              </a:rPr>
              <a:t> </a:t>
            </a:r>
            <a:r>
              <a:rPr lang="en-US" altLang="ja-JP" sz="2200">
                <a:latin typeface="Calibri" pitchFamily="34" charset="0"/>
              </a:rPr>
              <a:t>78</a:t>
            </a:r>
          </a:p>
          <a:p>
            <a:r>
              <a:rPr lang="ja-JP" altLang="en-US" sz="2200">
                <a:latin typeface="Calibri" pitchFamily="34" charset="0"/>
              </a:rPr>
              <a:t>　　</a:t>
            </a:r>
            <a:r>
              <a:rPr lang="ja-JP" altLang="ja-JP" sz="2200">
                <a:latin typeface="Calibri" pitchFamily="34" charset="0"/>
              </a:rPr>
              <a:t>＝</a:t>
            </a:r>
            <a:r>
              <a:rPr lang="en-US" altLang="ja-JP" sz="2400" b="1" u="sng">
                <a:latin typeface="Calibri" pitchFamily="34" charset="0"/>
              </a:rPr>
              <a:t>-6.02</a:t>
            </a:r>
            <a:r>
              <a:rPr lang="ja-JP" altLang="ja-JP" sz="2200" b="1">
                <a:latin typeface="Calibri" pitchFamily="34" charset="0"/>
              </a:rPr>
              <a:t>　</a:t>
            </a:r>
            <a:r>
              <a:rPr lang="ja-JP" altLang="ja-JP" sz="2200" b="1">
                <a:solidFill>
                  <a:srgbClr val="FF0000"/>
                </a:solidFill>
                <a:latin typeface="Calibri" pitchFamily="34" charset="0"/>
              </a:rPr>
              <a:t>＜１ ･･･</a:t>
            </a:r>
            <a:r>
              <a:rPr lang="ja-JP" altLang="en-US" sz="2400" b="1">
                <a:solidFill>
                  <a:srgbClr val="FF0000"/>
                </a:solidFill>
                <a:latin typeface="Calibri" pitchFamily="34" charset="0"/>
              </a:rPr>
              <a:t> </a:t>
            </a:r>
            <a:r>
              <a:rPr lang="en-US" altLang="ja-JP" sz="2400" b="1">
                <a:solidFill>
                  <a:srgbClr val="FF0000"/>
                </a:solidFill>
                <a:latin typeface="Calibri" pitchFamily="34" charset="0"/>
              </a:rPr>
              <a:t>NG</a:t>
            </a:r>
            <a:endParaRPr lang="ja-JP" altLang="ja-JP" sz="2400">
              <a:latin typeface="Calibri" pitchFamily="34" charset="0"/>
            </a:endParaRPr>
          </a:p>
        </p:txBody>
      </p:sp>
      <p:pic>
        <p:nvPicPr>
          <p:cNvPr id="47112" name="図 11"/>
          <p:cNvPicPr>
            <a:picLocks noChangeAspect="1"/>
          </p:cNvPicPr>
          <p:nvPr/>
        </p:nvPicPr>
        <p:blipFill>
          <a:blip r:embed="rId3"/>
          <a:srcRect/>
          <a:stretch>
            <a:fillRect/>
          </a:stretch>
        </p:blipFill>
        <p:spPr bwMode="auto">
          <a:xfrm>
            <a:off x="5264150" y="1520825"/>
            <a:ext cx="3892550" cy="2192338"/>
          </a:xfrm>
          <a:prstGeom prst="rect">
            <a:avLst/>
          </a:prstGeom>
          <a:noFill/>
          <a:ln w="9525">
            <a:noFill/>
            <a:miter lim="800000"/>
            <a:headEnd/>
            <a:tailEnd/>
          </a:ln>
        </p:spPr>
      </p:pic>
      <p:pic>
        <p:nvPicPr>
          <p:cNvPr id="47113" name="図 12"/>
          <p:cNvPicPr>
            <a:picLocks noChangeAspect="1"/>
          </p:cNvPicPr>
          <p:nvPr/>
        </p:nvPicPr>
        <p:blipFill>
          <a:blip r:embed="rId4"/>
          <a:srcRect/>
          <a:stretch>
            <a:fillRect/>
          </a:stretch>
        </p:blipFill>
        <p:spPr bwMode="auto">
          <a:xfrm>
            <a:off x="5264150" y="4029075"/>
            <a:ext cx="3916363" cy="2206625"/>
          </a:xfrm>
          <a:prstGeom prst="rect">
            <a:avLst/>
          </a:prstGeom>
          <a:noFill/>
          <a:ln w="9525">
            <a:noFill/>
            <a:miter lim="800000"/>
            <a:headEnd/>
            <a:tailEnd/>
          </a:ln>
        </p:spPr>
      </p:pic>
      <p:cxnSp>
        <p:nvCxnSpPr>
          <p:cNvPr id="3" name="直線コネクタ 2"/>
          <p:cNvCxnSpPr/>
          <p:nvPr/>
        </p:nvCxnSpPr>
        <p:spPr>
          <a:xfrm>
            <a:off x="5867400" y="2205038"/>
            <a:ext cx="3097213" cy="0"/>
          </a:xfrm>
          <a:prstGeom prst="line">
            <a:avLst/>
          </a:prstGeom>
          <a:ln>
            <a:solidFill>
              <a:srgbClr val="007E39"/>
            </a:solidFill>
          </a:ln>
        </p:spPr>
        <p:style>
          <a:lnRef idx="1">
            <a:schemeClr val="accent1"/>
          </a:lnRef>
          <a:fillRef idx="0">
            <a:schemeClr val="accent1"/>
          </a:fillRef>
          <a:effectRef idx="0">
            <a:schemeClr val="accent1"/>
          </a:effectRef>
          <a:fontRef idx="minor">
            <a:schemeClr val="tx1"/>
          </a:fontRef>
        </p:style>
      </p:cxnSp>
      <p:sp>
        <p:nvSpPr>
          <p:cNvPr id="47115" name="テキスト ボックス 3"/>
          <p:cNvSpPr txBox="1">
            <a:spLocks noChangeArrowheads="1"/>
          </p:cNvSpPr>
          <p:nvPr/>
        </p:nvSpPr>
        <p:spPr bwMode="auto">
          <a:xfrm>
            <a:off x="5802313" y="2020888"/>
            <a:ext cx="936625" cy="246062"/>
          </a:xfrm>
          <a:prstGeom prst="rect">
            <a:avLst/>
          </a:prstGeom>
          <a:noFill/>
          <a:ln w="9525">
            <a:noFill/>
            <a:miter lim="800000"/>
            <a:headEnd/>
            <a:tailEnd/>
          </a:ln>
        </p:spPr>
        <p:txBody>
          <a:bodyPr>
            <a:spAutoFit/>
          </a:bodyPr>
          <a:lstStyle/>
          <a:p>
            <a:r>
              <a:rPr lang="ja-JP" altLang="en-US" sz="1000">
                <a:latin typeface="Calibri" pitchFamily="34" charset="0"/>
              </a:rPr>
              <a:t>橋梁重量</a:t>
            </a:r>
          </a:p>
        </p:txBody>
      </p:sp>
      <p:sp>
        <p:nvSpPr>
          <p:cNvPr id="15"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a:solidFill>
                  <a:schemeClr val="tx1"/>
                </a:solidFill>
              </a:rPr>
              <a:t>6</a:t>
            </a:r>
            <a:endParaRPr lang="ja-JP" altLang="en-US" sz="1600" dirty="0">
              <a:solidFill>
                <a:schemeClr val="tx1"/>
              </a:solidFill>
            </a:endParaRPr>
          </a:p>
        </p:txBody>
      </p:sp>
      <p:sp>
        <p:nvSpPr>
          <p:cNvPr id="16" name="正方形/長方形 15"/>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　　</a:t>
            </a:r>
            <a:r>
              <a:rPr lang="ja-JP" altLang="en-US" sz="2400" b="1" dirty="0" smtClean="0">
                <a:solidFill>
                  <a:schemeClr val="bg1"/>
                </a:solidFill>
              </a:rPr>
              <a:t>　</a:t>
            </a:r>
            <a:r>
              <a:rPr lang="ja-JP" altLang="en-US" sz="2400" b="1" dirty="0">
                <a:solidFill>
                  <a:schemeClr val="bg1"/>
                </a:solidFill>
              </a:rPr>
              <a:t>　</a:t>
            </a:r>
            <a:r>
              <a:rPr lang="ja-JP" altLang="en-US" b="1" dirty="0" smtClean="0">
                <a:solidFill>
                  <a:schemeClr val="bg1"/>
                </a:solidFill>
              </a:rPr>
              <a:t>（</a:t>
            </a:r>
            <a:r>
              <a:rPr lang="ja-JP" altLang="en-US" b="1" dirty="0">
                <a:solidFill>
                  <a:schemeClr val="bg1"/>
                </a:solidFill>
              </a:rPr>
              <a:t>過去の部会　振り返り</a:t>
            </a:r>
            <a:r>
              <a:rPr lang="ja-JP" altLang="en-US" b="1" dirty="0" smtClean="0">
                <a:solidFill>
                  <a:schemeClr val="bg1"/>
                </a:solidFill>
              </a:rPr>
              <a:t>）</a:t>
            </a:r>
            <a:endParaRPr lang="ja-JP" altLang="en-US" b="1" dirty="0">
              <a:solidFill>
                <a:schemeClr val="bg1"/>
              </a:solidFill>
            </a:endParaRPr>
          </a:p>
        </p:txBody>
      </p:sp>
    </p:spTree>
    <p:extLst>
      <p:ext uri="{BB962C8B-B14F-4D97-AF65-F5344CB8AC3E}">
        <p14:creationId xmlns:p14="http://schemas.microsoft.com/office/powerpoint/2010/main" val="1265988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2700" y="19050"/>
            <a:ext cx="9118600" cy="56038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smtClean="0">
                <a:solidFill>
                  <a:schemeClr val="bg1"/>
                </a:solidFill>
              </a:rPr>
              <a:t> ３－１</a:t>
            </a:r>
            <a:r>
              <a:rPr lang="ja-JP" altLang="en-US" sz="2400" b="1" dirty="0">
                <a:solidFill>
                  <a:schemeClr val="bg1"/>
                </a:solidFill>
              </a:rPr>
              <a:t>　道路施設の詳細耐震点検について</a:t>
            </a:r>
            <a:endParaRPr lang="en-US" altLang="ja-JP" sz="2400" b="1" dirty="0">
              <a:solidFill>
                <a:schemeClr val="bg1"/>
              </a:solidFill>
            </a:endParaRPr>
          </a:p>
        </p:txBody>
      </p:sp>
      <p:sp>
        <p:nvSpPr>
          <p:cNvPr id="49153" name="テキスト ボックス 13"/>
          <p:cNvSpPr txBox="1">
            <a:spLocks noChangeArrowheads="1"/>
          </p:cNvSpPr>
          <p:nvPr/>
        </p:nvSpPr>
        <p:spPr bwMode="auto">
          <a:xfrm>
            <a:off x="323850" y="692150"/>
            <a:ext cx="7777163" cy="457200"/>
          </a:xfrm>
          <a:prstGeom prst="rect">
            <a:avLst/>
          </a:prstGeom>
          <a:noFill/>
          <a:ln w="9525">
            <a:noFill/>
            <a:miter lim="800000"/>
            <a:headEnd/>
            <a:tailEnd/>
          </a:ln>
        </p:spPr>
        <p:txBody>
          <a:bodyPr>
            <a:spAutoFit/>
          </a:bodyPr>
          <a:lstStyle/>
          <a:p>
            <a:endParaRPr lang="ja-JP" altLang="ja-JP" sz="2400">
              <a:latin typeface="Calibri" pitchFamily="34" charset="0"/>
            </a:endParaRPr>
          </a:p>
        </p:txBody>
      </p:sp>
      <p:sp>
        <p:nvSpPr>
          <p:cNvPr id="39" name="テキスト ボックス 11"/>
          <p:cNvSpPr txBox="1">
            <a:spLocks noChangeAspect="1" noChangeArrowheads="1"/>
          </p:cNvSpPr>
          <p:nvPr/>
        </p:nvSpPr>
        <p:spPr bwMode="gray">
          <a:xfrm rot="748590">
            <a:off x="8277612" y="404775"/>
            <a:ext cx="434989" cy="2114871"/>
          </a:xfrm>
          <a:prstGeom prst="rect">
            <a:avLst/>
          </a:prstGeom>
          <a:noFill/>
          <a:ln>
            <a:noFill/>
          </a:ln>
          <a:extLst/>
        </p:spPr>
        <p:txBody>
          <a:bodyPr vert="wordArtVertRtl">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auto" hangingPunct="1">
              <a:spcBef>
                <a:spcPts val="0"/>
              </a:spcBef>
              <a:spcAft>
                <a:spcPts val="0"/>
              </a:spcAft>
              <a:defRPr/>
            </a:pPr>
            <a:r>
              <a:rPr lang="ja-JP" altLang="en-US" sz="1100" dirty="0" smtClean="0">
                <a:solidFill>
                  <a:schemeClr val="bg1"/>
                </a:solidFill>
                <a:latin typeface="Times New Roman" pitchFamily="18" charset="0"/>
              </a:rPr>
              <a:t>大阪臨海線</a:t>
            </a:r>
            <a:endParaRPr lang="ja-JP" altLang="en-US" sz="1100" dirty="0">
              <a:solidFill>
                <a:schemeClr val="bg1"/>
              </a:solidFill>
              <a:latin typeface="Times New Roman" pitchFamily="18" charset="0"/>
            </a:endParaRPr>
          </a:p>
        </p:txBody>
      </p:sp>
      <p:sp>
        <p:nvSpPr>
          <p:cNvPr id="49156" name="角丸四角形 13"/>
          <p:cNvSpPr>
            <a:spLocks noChangeArrowheads="1"/>
          </p:cNvSpPr>
          <p:nvPr/>
        </p:nvSpPr>
        <p:spPr bwMode="auto">
          <a:xfrm>
            <a:off x="117475" y="836613"/>
            <a:ext cx="5391150" cy="457200"/>
          </a:xfrm>
          <a:prstGeom prst="roundRect">
            <a:avLst>
              <a:gd name="adj" fmla="val 16667"/>
            </a:avLst>
          </a:prstGeom>
          <a:solidFill>
            <a:srgbClr val="4F81BD"/>
          </a:solidFill>
          <a:ln w="25400" algn="ctr">
            <a:solidFill>
              <a:srgbClr val="4F81BD"/>
            </a:solidFill>
            <a:round/>
            <a:headEnd/>
            <a:tailEnd/>
          </a:ln>
        </p:spPr>
        <p:txBody>
          <a:bodyPr anchor="ctr"/>
          <a:lstStyle/>
          <a:p>
            <a:r>
              <a:rPr lang="ja-JP" altLang="en-US" sz="2400" dirty="0">
                <a:solidFill>
                  <a:srgbClr val="FFFFFF"/>
                </a:solidFill>
                <a:latin typeface="Calibri" pitchFamily="34" charset="0"/>
              </a:rPr>
              <a:t>三次元解析の結果</a:t>
            </a:r>
            <a:r>
              <a:rPr lang="en-US" altLang="ja-JP" sz="2400" dirty="0">
                <a:solidFill>
                  <a:srgbClr val="FFFFFF"/>
                </a:solidFill>
                <a:latin typeface="Calibri" pitchFamily="34" charset="0"/>
              </a:rPr>
              <a:t>【</a:t>
            </a:r>
            <a:r>
              <a:rPr lang="ja-JP" altLang="en-US" sz="2400" dirty="0">
                <a:solidFill>
                  <a:srgbClr val="FFFFFF"/>
                </a:solidFill>
                <a:latin typeface="Calibri" pitchFamily="34" charset="0"/>
              </a:rPr>
              <a:t>助松橋</a:t>
            </a:r>
            <a:r>
              <a:rPr lang="en-US" altLang="ja-JP" sz="2400" dirty="0">
                <a:solidFill>
                  <a:srgbClr val="FFFFFF"/>
                </a:solidFill>
                <a:latin typeface="Calibri" pitchFamily="34" charset="0"/>
              </a:rPr>
              <a:t>】</a:t>
            </a:r>
            <a:r>
              <a:rPr lang="ja-JP" altLang="en-US" sz="2400" dirty="0">
                <a:solidFill>
                  <a:srgbClr val="FFFFFF"/>
                </a:solidFill>
                <a:latin typeface="Calibri" pitchFamily="34" charset="0"/>
              </a:rPr>
              <a:t>　</a:t>
            </a:r>
            <a:r>
              <a:rPr lang="ja-JP" altLang="en-US" sz="2400" dirty="0" smtClean="0">
                <a:solidFill>
                  <a:srgbClr val="FFFFFF"/>
                </a:solidFill>
                <a:latin typeface="Calibri" pitchFamily="34" charset="0"/>
              </a:rPr>
              <a:t>水門</a:t>
            </a:r>
            <a:r>
              <a:rPr lang="ja-JP" altLang="en-US" sz="2400" dirty="0">
                <a:solidFill>
                  <a:srgbClr val="FFFFFF"/>
                </a:solidFill>
                <a:latin typeface="Calibri" pitchFamily="34" charset="0"/>
              </a:rPr>
              <a:t>開放</a:t>
            </a:r>
          </a:p>
        </p:txBody>
      </p:sp>
      <p:pic>
        <p:nvPicPr>
          <p:cNvPr id="49157" name="図 18"/>
          <p:cNvPicPr>
            <a:picLocks noChangeAspect="1"/>
          </p:cNvPicPr>
          <p:nvPr/>
        </p:nvPicPr>
        <p:blipFill>
          <a:blip r:embed="rId3"/>
          <a:srcRect/>
          <a:stretch>
            <a:fillRect/>
          </a:stretch>
        </p:blipFill>
        <p:spPr bwMode="auto">
          <a:xfrm>
            <a:off x="5588000" y="1588"/>
            <a:ext cx="3556000" cy="1533525"/>
          </a:xfrm>
          <a:prstGeom prst="rect">
            <a:avLst/>
          </a:prstGeom>
          <a:noFill/>
          <a:ln w="9525">
            <a:noFill/>
            <a:miter lim="800000"/>
            <a:headEnd/>
            <a:tailEnd/>
          </a:ln>
        </p:spPr>
      </p:pic>
      <p:grpSp>
        <p:nvGrpSpPr>
          <p:cNvPr id="49158" name="Group 3"/>
          <p:cNvGrpSpPr>
            <a:grpSpLocks/>
          </p:cNvGrpSpPr>
          <p:nvPr/>
        </p:nvGrpSpPr>
        <p:grpSpPr bwMode="auto">
          <a:xfrm>
            <a:off x="6472238" y="823913"/>
            <a:ext cx="1987550" cy="654050"/>
            <a:chOff x="4936" y="7167"/>
            <a:chExt cx="3013" cy="1173"/>
          </a:xfrm>
        </p:grpSpPr>
        <p:sp>
          <p:nvSpPr>
            <p:cNvPr id="49165" name="Rectangle 4"/>
            <p:cNvSpPr>
              <a:spLocks noChangeArrowheads="1"/>
            </p:cNvSpPr>
            <p:nvPr/>
          </p:nvSpPr>
          <p:spPr bwMode="auto">
            <a:xfrm>
              <a:off x="4936" y="7167"/>
              <a:ext cx="940" cy="890"/>
            </a:xfrm>
            <a:prstGeom prst="rect">
              <a:avLst/>
            </a:prstGeom>
            <a:noFill/>
            <a:ln w="9525">
              <a:noFill/>
              <a:miter lim="800000"/>
              <a:headEnd/>
              <a:tailEnd/>
            </a:ln>
          </p:spPr>
          <p:txBody>
            <a:bodyPr lIns="74295" tIns="8890" rIns="74295" bIns="8890"/>
            <a:lstStyle/>
            <a:p>
              <a:pPr algn="just">
                <a:lnSpc>
                  <a:spcPct val="96000"/>
                </a:lnSpc>
                <a:spcBef>
                  <a:spcPts val="538"/>
                </a:spcBef>
              </a:pPr>
              <a:r>
                <a:rPr kumimoji="0" lang="ja-JP" altLang="en-US" sz="1400" b="1">
                  <a:latin typeface="ＭＳ Ｐゴシック" charset="-128"/>
                </a:rPr>
                <a:t>海側 </a:t>
              </a:r>
            </a:p>
            <a:p>
              <a:pPr algn="just">
                <a:lnSpc>
                  <a:spcPct val="96000"/>
                </a:lnSpc>
                <a:spcBef>
                  <a:spcPts val="538"/>
                </a:spcBef>
              </a:pPr>
              <a:r>
                <a:rPr kumimoji="0" lang="en-US" altLang="ja-JP" sz="1400" b="1">
                  <a:latin typeface="ＭＳ Ｐゴシック" charset="-128"/>
                </a:rPr>
                <a:t>(P1)</a:t>
              </a:r>
              <a:endParaRPr kumimoji="0" lang="ja-JP" altLang="ja-JP">
                <a:latin typeface="Calibri" pitchFamily="34" charset="0"/>
              </a:endParaRPr>
            </a:p>
          </p:txBody>
        </p:sp>
        <p:sp>
          <p:nvSpPr>
            <p:cNvPr id="49166" name="Rectangle 5"/>
            <p:cNvSpPr>
              <a:spLocks noChangeArrowheads="1"/>
            </p:cNvSpPr>
            <p:nvPr/>
          </p:nvSpPr>
          <p:spPr bwMode="auto">
            <a:xfrm>
              <a:off x="6949" y="7500"/>
              <a:ext cx="1000" cy="840"/>
            </a:xfrm>
            <a:prstGeom prst="rect">
              <a:avLst/>
            </a:prstGeom>
            <a:noFill/>
            <a:ln w="9525">
              <a:noFill/>
              <a:miter lim="800000"/>
              <a:headEnd/>
              <a:tailEnd/>
            </a:ln>
          </p:spPr>
          <p:txBody>
            <a:bodyPr lIns="74295" tIns="8890" rIns="74295" bIns="8890"/>
            <a:lstStyle/>
            <a:p>
              <a:pPr algn="just">
                <a:lnSpc>
                  <a:spcPct val="96000"/>
                </a:lnSpc>
                <a:spcBef>
                  <a:spcPts val="538"/>
                </a:spcBef>
              </a:pPr>
              <a:r>
                <a:rPr kumimoji="0" lang="ja-JP" altLang="en-US" sz="1400" b="1">
                  <a:solidFill>
                    <a:srgbClr val="000000"/>
                  </a:solidFill>
                  <a:latin typeface="ＭＳ Ｐゴシック" charset="-128"/>
                </a:rPr>
                <a:t>陸側</a:t>
              </a:r>
            </a:p>
            <a:p>
              <a:pPr algn="just">
                <a:lnSpc>
                  <a:spcPct val="96000"/>
                </a:lnSpc>
                <a:spcBef>
                  <a:spcPts val="538"/>
                </a:spcBef>
              </a:pPr>
              <a:r>
                <a:rPr kumimoji="0" lang="ja-JP" altLang="en-US" sz="1400" b="1">
                  <a:solidFill>
                    <a:srgbClr val="000000"/>
                  </a:solidFill>
                  <a:latin typeface="ＭＳ Ｐゴシック" charset="-128"/>
                </a:rPr>
                <a:t> </a:t>
              </a:r>
              <a:r>
                <a:rPr kumimoji="0" lang="en-US" altLang="ja-JP" sz="1400" b="1">
                  <a:solidFill>
                    <a:srgbClr val="000000"/>
                  </a:solidFill>
                  <a:latin typeface="ＭＳ Ｐゴシック" charset="-128"/>
                </a:rPr>
                <a:t>(P2)</a:t>
              </a:r>
              <a:endParaRPr kumimoji="0" lang="ja-JP" altLang="ja-JP">
                <a:latin typeface="Calibri" pitchFamily="34" charset="0"/>
              </a:endParaRPr>
            </a:p>
          </p:txBody>
        </p:sp>
      </p:grpSp>
      <p:sp>
        <p:nvSpPr>
          <p:cNvPr id="49159" name="テキスト ボックス 3"/>
          <p:cNvSpPr txBox="1">
            <a:spLocks noChangeArrowheads="1"/>
          </p:cNvSpPr>
          <p:nvPr/>
        </p:nvSpPr>
        <p:spPr bwMode="auto">
          <a:xfrm>
            <a:off x="5580063" y="107950"/>
            <a:ext cx="1106487" cy="368300"/>
          </a:xfrm>
          <a:prstGeom prst="rect">
            <a:avLst/>
          </a:prstGeom>
          <a:noFill/>
          <a:ln w="9525">
            <a:noFill/>
            <a:miter lim="800000"/>
            <a:headEnd/>
            <a:tailEnd/>
          </a:ln>
        </p:spPr>
        <p:txBody>
          <a:bodyPr>
            <a:spAutoFit/>
          </a:bodyPr>
          <a:lstStyle/>
          <a:p>
            <a:r>
              <a:rPr lang="en-US" altLang="ja-JP">
                <a:latin typeface="Calibri" pitchFamily="34" charset="0"/>
              </a:rPr>
              <a:t>【</a:t>
            </a:r>
            <a:r>
              <a:rPr lang="ja-JP" altLang="en-US">
                <a:latin typeface="Calibri" pitchFamily="34" charset="0"/>
              </a:rPr>
              <a:t>助松橋</a:t>
            </a:r>
            <a:r>
              <a:rPr lang="en-US" altLang="ja-JP">
                <a:latin typeface="Calibri" pitchFamily="34" charset="0"/>
              </a:rPr>
              <a:t>】</a:t>
            </a:r>
          </a:p>
        </p:txBody>
      </p:sp>
      <p:pic>
        <p:nvPicPr>
          <p:cNvPr id="49160" name="図 4"/>
          <p:cNvPicPr>
            <a:picLocks noChangeAspect="1"/>
          </p:cNvPicPr>
          <p:nvPr/>
        </p:nvPicPr>
        <p:blipFill>
          <a:blip r:embed="rId4"/>
          <a:srcRect/>
          <a:stretch>
            <a:fillRect/>
          </a:stretch>
        </p:blipFill>
        <p:spPr bwMode="auto">
          <a:xfrm>
            <a:off x="130175" y="1695450"/>
            <a:ext cx="4289425" cy="2454275"/>
          </a:xfrm>
          <a:prstGeom prst="rect">
            <a:avLst/>
          </a:prstGeom>
          <a:noFill/>
          <a:ln w="9525">
            <a:noFill/>
            <a:miter lim="800000"/>
            <a:headEnd/>
            <a:tailEnd/>
          </a:ln>
        </p:spPr>
      </p:pic>
      <p:pic>
        <p:nvPicPr>
          <p:cNvPr id="49161" name="図 5"/>
          <p:cNvPicPr>
            <a:picLocks noChangeAspect="1"/>
          </p:cNvPicPr>
          <p:nvPr/>
        </p:nvPicPr>
        <p:blipFill>
          <a:blip r:embed="rId5"/>
          <a:srcRect/>
          <a:stretch>
            <a:fillRect/>
          </a:stretch>
        </p:blipFill>
        <p:spPr bwMode="auto">
          <a:xfrm>
            <a:off x="103188" y="4221163"/>
            <a:ext cx="4289425" cy="2452687"/>
          </a:xfrm>
          <a:prstGeom prst="rect">
            <a:avLst/>
          </a:prstGeom>
          <a:noFill/>
          <a:ln w="9525">
            <a:noFill/>
            <a:miter lim="800000"/>
            <a:headEnd/>
            <a:tailEnd/>
          </a:ln>
        </p:spPr>
      </p:pic>
      <p:pic>
        <p:nvPicPr>
          <p:cNvPr id="49162" name="図 6"/>
          <p:cNvPicPr>
            <a:picLocks noChangeAspect="1"/>
          </p:cNvPicPr>
          <p:nvPr/>
        </p:nvPicPr>
        <p:blipFill>
          <a:blip r:embed="rId6"/>
          <a:srcRect/>
          <a:stretch>
            <a:fillRect/>
          </a:stretch>
        </p:blipFill>
        <p:spPr bwMode="auto">
          <a:xfrm>
            <a:off x="4643438" y="1724025"/>
            <a:ext cx="4456112" cy="2466975"/>
          </a:xfrm>
          <a:prstGeom prst="rect">
            <a:avLst/>
          </a:prstGeom>
          <a:noFill/>
          <a:ln w="9525">
            <a:noFill/>
            <a:miter lim="800000"/>
            <a:headEnd/>
            <a:tailEnd/>
          </a:ln>
        </p:spPr>
      </p:pic>
      <p:pic>
        <p:nvPicPr>
          <p:cNvPr id="49163" name="図 7"/>
          <p:cNvPicPr>
            <a:picLocks noChangeAspect="1"/>
          </p:cNvPicPr>
          <p:nvPr/>
        </p:nvPicPr>
        <p:blipFill>
          <a:blip r:embed="rId7"/>
          <a:srcRect/>
          <a:stretch>
            <a:fillRect/>
          </a:stretch>
        </p:blipFill>
        <p:spPr bwMode="auto">
          <a:xfrm>
            <a:off x="4646613" y="4273550"/>
            <a:ext cx="4454525" cy="2468563"/>
          </a:xfrm>
          <a:prstGeom prst="rect">
            <a:avLst/>
          </a:prstGeom>
          <a:noFill/>
          <a:ln w="9525">
            <a:noFill/>
            <a:miter lim="800000"/>
            <a:headEnd/>
            <a:tailEnd/>
          </a:ln>
        </p:spPr>
      </p:pic>
      <p:sp>
        <p:nvSpPr>
          <p:cNvPr id="17" name="スライド番号プレースホルダー 3"/>
          <p:cNvSpPr>
            <a:spLocks noGrp="1"/>
          </p:cNvSpPr>
          <p:nvPr>
            <p:ph type="sldNum" sz="quarter" idx="12"/>
          </p:nvPr>
        </p:nvSpPr>
        <p:spPr bwMode="auto">
          <a:xfrm>
            <a:off x="6894513" y="643731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z="1600" dirty="0" smtClean="0">
                <a:solidFill>
                  <a:schemeClr val="tx1"/>
                </a:solidFill>
              </a:rPr>
              <a:t>7</a:t>
            </a:r>
            <a:endParaRPr lang="ja-JP" altLang="en-US" sz="1600" dirty="0">
              <a:solidFill>
                <a:schemeClr val="tx1"/>
              </a:solidFill>
            </a:endParaRPr>
          </a:p>
        </p:txBody>
      </p:sp>
    </p:spTree>
    <p:extLst>
      <p:ext uri="{BB962C8B-B14F-4D97-AF65-F5344CB8AC3E}">
        <p14:creationId xmlns:p14="http://schemas.microsoft.com/office/powerpoint/2010/main" val="3021558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5D8A7E02EDC604982D23CFE2CF50F58" ma:contentTypeVersion="0" ma:contentTypeDescription="新しいドキュメントを作成します。" ma:contentTypeScope="" ma:versionID="ffce3552caf726e9fa99cb40449e37a1">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FF3087-AE52-43C4-A835-D219AC066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B582FA7-42A7-491E-9CFE-E4EF0CB17922}">
  <ds:schemaRef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7E8ACEC3-0752-44C9-BDDF-F50AB70ECD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6038</TotalTime>
  <Words>2369</Words>
  <Application>Microsoft Office PowerPoint</Application>
  <PresentationFormat>画面に合わせる (4:3)</PresentationFormat>
  <Paragraphs>479</Paragraphs>
  <Slides>31</Slides>
  <Notes>31</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31</vt:i4>
      </vt:variant>
    </vt:vector>
  </HeadingPairs>
  <TitlesOfParts>
    <vt:vector size="34" baseType="lpstr">
      <vt:lpstr>Office ​​テーマ</vt:lpstr>
      <vt:lpstr>Worksheet</vt:lpstr>
      <vt:lpstr>ワークシート</vt:lpstr>
      <vt:lpstr>各構造物の詳細点検結果 （津波）</vt:lpstr>
      <vt:lpstr>PowerPoint プレゼンテーション</vt:lpstr>
      <vt:lpstr>PowerPoint プレゼンテーション</vt:lpstr>
      <vt:lpstr>■１次照査（浸水橋梁の抽出　広域地盤沈降考慮）</vt:lpstr>
      <vt:lpstr>■三次元解析手法（CADMAS-SURF/3DとOpenFOAM）の比較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■漂流物の影響照査</vt:lpstr>
      <vt:lpstr>PowerPoint プレゼンテーション</vt:lpstr>
      <vt:lpstr>PowerPoint プレゼンテーション</vt:lpstr>
      <vt:lpstr>PowerPoint プレゼンテーション</vt:lpstr>
      <vt:lpstr>PowerPoint プレゼンテーション</vt:lpstr>
      <vt:lpstr>■照査橋梁の確認（漂流物の上部構造への影響）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各構造物の詳細点検結果 （揺れ・液状化）</dc:title>
  <dc:creator>大阪府庁</dc:creator>
  <cp:lastModifiedBy>大阪府庁</cp:lastModifiedBy>
  <cp:revision>324</cp:revision>
  <cp:lastPrinted>2014-07-15T03:12:23Z</cp:lastPrinted>
  <dcterms:created xsi:type="dcterms:W3CDTF">2013-09-24T01:48:38Z</dcterms:created>
  <dcterms:modified xsi:type="dcterms:W3CDTF">2014-07-16T07:06:18Z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0x010100F5D8A7E02EDC604982D23CFE2CF50F58</vt:lpwstr>
  </property>
</Properties>
</file>