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  <p:sldMasterId id="2147483660" r:id="rId5"/>
  </p:sldMasterIdLst>
  <p:notesMasterIdLst>
    <p:notesMasterId r:id="rId12"/>
  </p:notesMasterIdLst>
  <p:handoutMasterIdLst>
    <p:handoutMasterId r:id="rId13"/>
  </p:handoutMasterIdLst>
  <p:sldIdLst>
    <p:sldId id="296" r:id="rId6"/>
    <p:sldId id="372" r:id="rId7"/>
    <p:sldId id="379" r:id="rId8"/>
    <p:sldId id="380" r:id="rId9"/>
    <p:sldId id="381" r:id="rId10"/>
    <p:sldId id="374" r:id="rId1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C9A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6454" autoAdjust="0"/>
  </p:normalViewPr>
  <p:slideViewPr>
    <p:cSldViewPr snapToGrid="0">
      <p:cViewPr>
        <p:scale>
          <a:sx n="75" d="100"/>
          <a:sy n="75" d="100"/>
        </p:scale>
        <p:origin x="-123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0" y="0"/>
            <a:ext cx="2949575" cy="496888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5D1967E2-89E8-4AEB-A474-9C733099CAEF}" type="datetimeFigureOut">
              <a:rPr kumimoji="1" lang="ja-JP" altLang="en-US" smtClean="0"/>
              <a:t>2014/7/16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3"/>
            <a:ext cx="2949575" cy="496887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0" y="9440863"/>
            <a:ext cx="2949575" cy="496887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052602D5-575D-43BB-ADDE-C3770CAFCE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8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787" cy="496967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40" y="2"/>
            <a:ext cx="2949787" cy="496967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7E218C24-4204-4902-9050-38A379F45BEB}" type="datetimeFigureOut">
              <a:rPr kumimoji="1" lang="ja-JP" altLang="en-US" smtClean="0"/>
              <a:pPr/>
              <a:t>2014/7/16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4" rIns="91425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1" y="4721185"/>
            <a:ext cx="5445760" cy="447270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7" cy="496967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7" cy="496967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AFE43906-8FCF-460A-9520-134D46A116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13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56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81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57A8-ED86-414C-BC9D-841808732BA9}" type="datetime1">
              <a:rPr kumimoji="1" lang="ja-JP" altLang="en-US" smtClean="0"/>
              <a:t>2014/7/16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57D-7AD3-4300-A238-BF8D91462E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0D01-2666-4EBA-9FF1-53FE03EDAAED}" type="datetime1">
              <a:rPr kumimoji="1" lang="ja-JP" altLang="en-US" smtClean="0"/>
              <a:t>2014/7/16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57D-7AD3-4300-A238-BF8D91462E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28BC-BD1A-4290-9216-09E5CF83F27A}" type="datetime1">
              <a:rPr kumimoji="1" lang="ja-JP" altLang="en-US" smtClean="0"/>
              <a:t>2014/7/16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57D-7AD3-4300-A238-BF8D91462E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241B-13FD-499D-A8C6-C6966D3F640C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A55BD-96F4-4041-AC9D-F1540DE2E8E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0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EE1C-A653-457C-A675-D0D41F916D27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5F02-C522-46E1-B55C-68BD71FFCFB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83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117B9-3B70-4318-8FA0-A11CB637E944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D32B9-69AA-4F3E-928F-3060DDB74E9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8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3B78-F936-417A-845D-907862068E88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71113-802C-4388-884A-89CCA4338DB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4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EA97-65B4-4B6D-B8BA-1C7246E9989E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60AF-F190-4243-BFB8-C9821F56A2B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E74D-F9B4-46CE-8394-C802D07751C9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488C-46B4-4086-BD8E-E20FBD14630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51DAF-CBAE-4F56-98BF-5CA1CC5A66C4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8843F-F835-48A6-BF11-1F584A36511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80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7370-3A6D-4569-8848-0C3A23C8CAFC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C366-2A70-48CA-9702-0BD02EE9B73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0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34D3-13D9-4045-8E59-C4F893887F6D}" type="datetime1">
              <a:rPr kumimoji="1" lang="ja-JP" altLang="en-US" smtClean="0"/>
              <a:t>2014/7/16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57D-7AD3-4300-A238-BF8D91462E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5B44-8366-4F27-A6B1-BEEE67FFF26E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E7B1-85AD-4EB3-B1FD-45FA226C2F4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59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5480-31E9-401E-ABF2-F1BBDD214338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2894-E04A-47FC-B669-CAC16F9E0D9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66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A1EF-BFDE-4B9C-9A31-1948791254AB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C255-F619-45E7-8531-3F009E77AE2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9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982D-0823-4396-B73C-1FBDD4752E14}" type="datetime1">
              <a:rPr kumimoji="1" lang="ja-JP" altLang="en-US" smtClean="0"/>
              <a:t>2014/7/16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57D-7AD3-4300-A238-BF8D91462E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A6A0-DDC4-41AC-9A14-23934D2EE676}" type="datetime1">
              <a:rPr kumimoji="1" lang="ja-JP" altLang="en-US" smtClean="0"/>
              <a:t>2014/7/16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57D-7AD3-4300-A238-BF8D91462E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25A4-2466-4C32-96EA-63F5CEA4CD5E}" type="datetime1">
              <a:rPr kumimoji="1" lang="ja-JP" altLang="en-US" smtClean="0"/>
              <a:t>2014/7/16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57D-7AD3-4300-A238-BF8D91462E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0E44-A8A6-41BE-92E8-C11A1281040D}" type="datetime1">
              <a:rPr kumimoji="1" lang="ja-JP" altLang="en-US" smtClean="0"/>
              <a:t>2014/7/16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57D-7AD3-4300-A238-BF8D91462E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9B79-7B09-4604-960C-F3583880DDC8}" type="datetime1">
              <a:rPr kumimoji="1" lang="ja-JP" altLang="en-US" smtClean="0"/>
              <a:t>2014/7/16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57D-7AD3-4300-A238-BF8D91462E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AFC1-DA0D-450F-9C98-CC74D0CF03B9}" type="datetime1">
              <a:rPr kumimoji="1" lang="ja-JP" altLang="en-US" smtClean="0"/>
              <a:t>2014/7/16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57D-7AD3-4300-A238-BF8D91462E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DBFE-21D3-478D-BB0C-6D89D519E949}" type="datetime1">
              <a:rPr kumimoji="1" lang="ja-JP" altLang="en-US" smtClean="0"/>
              <a:t>2014/7/16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57D-7AD3-4300-A238-BF8D91462E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C51A3-2C73-4B09-BCEA-784081C59EDC}" type="datetime1">
              <a:rPr kumimoji="1" lang="ja-JP" altLang="en-US" smtClean="0"/>
              <a:t>2014/7/16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357D-7AD3-4300-A238-BF8D91462E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F4160-ABEF-4CE3-85BA-1F1352CCE366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10B33E-8407-4978-B840-8D7CF78BAE5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>
                <a:latin typeface="HG丸ｺﾞｼｯｸM-PRO" pitchFamily="50" charset="-128"/>
                <a:ea typeface="HG丸ｺﾞｼｯｸM-PRO" pitchFamily="50" charset="-128"/>
              </a:rPr>
              <a:t>防潮堤液状化対策の実施状況</a:t>
            </a:r>
            <a:endParaRPr kumimoji="1" lang="ja-JP" altLang="en-US" sz="36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44016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平成２６年</a:t>
            </a:r>
            <a:r>
              <a:rPr lang="ja-JP" altLang="en-US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７</a:t>
            </a:r>
            <a:r>
              <a:rPr kumimoji="1" lang="ja-JP" altLang="en-US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月１７日</a:t>
            </a:r>
            <a:endParaRPr kumimoji="1" lang="en-US" altLang="ja-JP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06480" y="0"/>
            <a:ext cx="330685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平成</a:t>
            </a:r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26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（木）</a:t>
            </a:r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15:30</a:t>
            </a:r>
            <a:r>
              <a:rPr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endParaRPr lang="en-US" altLang="ja-JP" sz="1000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第８回南海トラフ巨大地震土木構造物耐震対策検討部会</a:t>
            </a:r>
            <a:endParaRPr kumimoji="1" lang="ja-JP" altLang="en-US" sz="1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0"/>
            <a:ext cx="1979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latin typeface="HG丸ｺﾞｼｯｸM-PRO" pitchFamily="50" charset="-128"/>
                <a:ea typeface="HG丸ｺﾞｼｯｸM-PRO" pitchFamily="50" charset="-128"/>
              </a:rPr>
              <a:t>資料－１</a:t>
            </a:r>
            <a:endParaRPr kumimoji="1" lang="en-US" altLang="ja-JP" sz="14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6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36788"/>
            <a:ext cx="3370358" cy="2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正方形/長方形 95"/>
          <p:cNvSpPr/>
          <p:nvPr/>
        </p:nvSpPr>
        <p:spPr>
          <a:xfrm>
            <a:off x="0" y="549275"/>
            <a:ext cx="9140825" cy="631983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ja-JP" altLang="en-US" sz="1400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1400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Meiryo UI" pitchFamily="50" charset="-128"/>
              </a:rPr>
              <a:t>　　　</a:t>
            </a:r>
            <a:endParaRPr lang="en-US" altLang="ja-JP" sz="1400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Meiryo UI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0" y="2946820"/>
            <a:ext cx="2136775" cy="853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59" y="1394744"/>
            <a:ext cx="5540861" cy="247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55849" y="4549152"/>
            <a:ext cx="8454776" cy="176971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kern="100" dirty="0" smtClean="0">
                <a:latin typeface="+mn-ea"/>
                <a:cs typeface="Times New Roman"/>
              </a:rPr>
              <a:t>◆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液状化</a:t>
            </a:r>
            <a:r>
              <a:rPr lang="ja-JP" altLang="ja-JP" sz="1600" b="1" kern="100" dirty="0">
                <a:latin typeface="+mn-ea"/>
                <a:cs typeface="Times New Roman"/>
              </a:rPr>
              <a:t>対策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は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、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概ね</a:t>
            </a:r>
            <a:r>
              <a:rPr lang="ja-JP" altLang="ja-JP" sz="1600" b="1" kern="100" dirty="0">
                <a:latin typeface="+mn-ea"/>
                <a:cs typeface="Times New Roman"/>
              </a:rPr>
              <a:t>１０年で完成することを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目標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。</a:t>
            </a:r>
            <a:endParaRPr lang="en-US" altLang="ja-JP" sz="1600" b="1" kern="100" dirty="0" smtClean="0"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600" b="1" kern="100" dirty="0" smtClean="0"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latin typeface="+mn-ea"/>
                <a:cs typeface="Times New Roman"/>
              </a:rPr>
              <a:t>◆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津波</a:t>
            </a:r>
            <a:r>
              <a:rPr lang="ja-JP" altLang="ja-JP" sz="1600" b="1" kern="100" dirty="0">
                <a:latin typeface="+mn-ea"/>
                <a:cs typeface="Times New Roman"/>
              </a:rPr>
              <a:t>を直接防御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する</a:t>
            </a:r>
            <a:r>
              <a:rPr lang="ja-JP" altLang="en-US" sz="1600" b="1" u="sng" dirty="0">
                <a:solidFill>
                  <a:prstClr val="black"/>
                </a:solidFill>
              </a:rPr>
              <a:t>「第一線防御ライン（水門より外側等）」 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を</a:t>
            </a:r>
            <a:r>
              <a:rPr lang="ja-JP" altLang="ja-JP" sz="1600" b="1" kern="100" dirty="0">
                <a:latin typeface="+mn-ea"/>
                <a:cs typeface="Times New Roman"/>
              </a:rPr>
              <a:t>最優先に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５年</a:t>
            </a:r>
            <a:r>
              <a:rPr lang="ja-JP" altLang="en-US" sz="1600" b="1" kern="100" dirty="0">
                <a:latin typeface="+mn-ea"/>
                <a:cs typeface="Times New Roman"/>
              </a:rPr>
              <a:t>以内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で完成。</a:t>
            </a:r>
            <a:endParaRPr lang="en-US" altLang="ja-JP" sz="1600" b="1" kern="100" dirty="0" smtClean="0">
              <a:latin typeface="+mn-ea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ja-JP" sz="1600" b="1" kern="100" dirty="0" smtClean="0">
              <a:latin typeface="+mn-ea"/>
              <a:cs typeface="Times New Roman"/>
            </a:endParaRPr>
          </a:p>
          <a:p>
            <a:pPr lvl="0">
              <a:lnSpc>
                <a:spcPts val="1800"/>
              </a:lnSpc>
            </a:pPr>
            <a:r>
              <a:rPr lang="ja-JP" altLang="en-US" sz="1600" b="1" kern="100" dirty="0" smtClean="0">
                <a:latin typeface="+mn-ea"/>
                <a:cs typeface="Times New Roman"/>
              </a:rPr>
              <a:t>◆中でも、</a:t>
            </a:r>
            <a:r>
              <a:rPr lang="ja-JP" altLang="en-US" sz="1600" b="1" u="sng" dirty="0" smtClean="0">
                <a:solidFill>
                  <a:prstClr val="black"/>
                </a:solidFill>
              </a:rPr>
              <a:t>地震</a:t>
            </a:r>
            <a:r>
              <a:rPr lang="ja-JP" altLang="en-US" sz="1600" b="1" u="sng" dirty="0">
                <a:solidFill>
                  <a:prstClr val="black"/>
                </a:solidFill>
              </a:rPr>
              <a:t>直後から満潮位で浸水が</a:t>
            </a:r>
            <a:r>
              <a:rPr lang="ja-JP" altLang="en-US" sz="1600" b="1" u="sng" dirty="0" smtClean="0">
                <a:solidFill>
                  <a:prstClr val="black"/>
                </a:solidFill>
              </a:rPr>
              <a:t>始まる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神</a:t>
            </a:r>
            <a:r>
              <a:rPr lang="ja-JP" altLang="ja-JP" sz="1600" b="1" kern="100" dirty="0">
                <a:latin typeface="+mn-ea"/>
                <a:cs typeface="Times New Roman"/>
              </a:rPr>
              <a:t>崎川や中島川等については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、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 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３年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以内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で</a:t>
            </a:r>
            <a:endParaRPr lang="en-US" altLang="ja-JP" sz="1600" b="1" kern="100" dirty="0" smtClean="0">
              <a:latin typeface="+mn-ea"/>
              <a:cs typeface="Times New Roman"/>
            </a:endParaRPr>
          </a:p>
          <a:p>
            <a:pPr lvl="0">
              <a:lnSpc>
                <a:spcPts val="1800"/>
              </a:lnSpc>
            </a:pPr>
            <a:r>
              <a:rPr lang="ja-JP" altLang="en-US" sz="1600" b="1" kern="100" dirty="0">
                <a:latin typeface="+mn-ea"/>
                <a:cs typeface="Times New Roman"/>
              </a:rPr>
              <a:t>　 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完成させ</a:t>
            </a:r>
            <a:r>
              <a:rPr lang="ja-JP" altLang="en-US" sz="1600" b="1" kern="100" dirty="0" smtClean="0">
                <a:latin typeface="+mn-ea"/>
                <a:cs typeface="Times New Roman"/>
              </a:rPr>
              <a:t>る</a:t>
            </a:r>
            <a:r>
              <a:rPr lang="ja-JP" altLang="ja-JP" sz="1600" b="1" kern="100" dirty="0" smtClean="0">
                <a:latin typeface="+mn-ea"/>
                <a:cs typeface="Times New Roman"/>
              </a:rPr>
              <a:t>。</a:t>
            </a:r>
            <a:endParaRPr lang="ja-JP" altLang="ja-JP" sz="1600" b="1" kern="100" dirty="0">
              <a:latin typeface="+mn-ea"/>
              <a:cs typeface="Times New Roman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endParaRPr lang="ja-JP" altLang="en-US" sz="1600" dirty="0"/>
          </a:p>
        </p:txBody>
      </p:sp>
      <p:sp>
        <p:nvSpPr>
          <p:cNvPr id="14" name="角丸四角形 13"/>
          <p:cNvSpPr/>
          <p:nvPr/>
        </p:nvSpPr>
        <p:spPr>
          <a:xfrm>
            <a:off x="168419" y="4311139"/>
            <a:ext cx="8784976" cy="2093078"/>
          </a:xfrm>
          <a:prstGeom prst="roundRect">
            <a:avLst>
              <a:gd name="adj" fmla="val 3655"/>
            </a:avLst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2469" y="4192988"/>
            <a:ext cx="247913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b="1" dirty="0" smtClean="0"/>
              <a:t>《</a:t>
            </a:r>
            <a:r>
              <a:rPr lang="ja-JP" altLang="en-US" b="1" dirty="0" smtClean="0"/>
              <a:t>実施計画の考え方</a:t>
            </a:r>
            <a:r>
              <a:rPr lang="en-US" altLang="ja-JP" b="1" dirty="0" smtClean="0"/>
              <a:t>》</a:t>
            </a:r>
            <a:endParaRPr kumimoji="1" lang="ja-JP" altLang="en-US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-1568" y="587375"/>
            <a:ext cx="4362450" cy="393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b="1" dirty="0" smtClean="0">
                <a:solidFill>
                  <a:prstClr val="black"/>
                </a:solidFill>
              </a:rPr>
              <a:t>防潮堤</a:t>
            </a:r>
            <a:r>
              <a:rPr lang="ja-JP" altLang="en-US" b="1" dirty="0">
                <a:solidFill>
                  <a:prstClr val="black"/>
                </a:solidFill>
              </a:rPr>
              <a:t>の液状化対策にかかる実施</a:t>
            </a:r>
            <a:r>
              <a:rPr lang="ja-JP" altLang="en-US" b="1" dirty="0" smtClean="0">
                <a:solidFill>
                  <a:prstClr val="black"/>
                </a:solidFill>
              </a:rPr>
              <a:t>計画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481" y="1181100"/>
            <a:ext cx="1884343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200" b="1" dirty="0" smtClean="0"/>
              <a:t>《</a:t>
            </a:r>
            <a:r>
              <a:rPr lang="ja-JP" altLang="en-US" sz="1200" b="1" dirty="0" smtClean="0"/>
              <a:t>防潮堤の位置について</a:t>
            </a:r>
            <a:r>
              <a:rPr lang="en-US" altLang="ja-JP" sz="1200" b="1" dirty="0" smtClean="0"/>
              <a:t>》</a:t>
            </a:r>
            <a:endParaRPr kumimoji="1" lang="ja-JP" altLang="en-US" sz="12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48258" y="1214821"/>
            <a:ext cx="1884343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200" b="1" dirty="0" smtClean="0"/>
              <a:t>《</a:t>
            </a:r>
            <a:r>
              <a:rPr lang="ja-JP" altLang="en-US" sz="1200" b="1" dirty="0" smtClean="0"/>
              <a:t>実施スケジュール</a:t>
            </a:r>
            <a:r>
              <a:rPr lang="en-US" altLang="ja-JP" sz="1200" b="1" dirty="0" smtClean="0"/>
              <a:t>》</a:t>
            </a:r>
            <a:endParaRPr kumimoji="1" lang="ja-JP" altLang="en-US" sz="1200" b="1" dirty="0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5720" y="1"/>
            <a:ext cx="9138280" cy="4046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◆防潮堤液状化対策の実施状況</a:t>
            </a:r>
          </a:p>
        </p:txBody>
      </p:sp>
      <p:sp>
        <p:nvSpPr>
          <p:cNvPr id="1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fld id="{FBF1CE6F-5B73-4F9D-B496-19EF37D3CA6B}" type="slidenum">
              <a:rPr kumimoji="1" lang="ja-JP" altLang="en-US" sz="1600" smtClean="0"/>
              <a:t>1</a:t>
            </a:fld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954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3728" y="-9624"/>
            <a:ext cx="6502375" cy="718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251520" y="304705"/>
            <a:ext cx="1619672" cy="5320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◆大阪市内</a:t>
            </a:r>
            <a:endParaRPr lang="ja-JP" altLang="en-US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9187" y="6133603"/>
            <a:ext cx="555221" cy="72439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6" y="5779013"/>
            <a:ext cx="3987205" cy="890347"/>
          </a:xfrm>
          <a:prstGeom prst="rect">
            <a:avLst/>
          </a:prstGeom>
          <a:solidFill>
            <a:schemeClr val="bg1"/>
          </a:solidFill>
          <a:ln>
            <a:solidFill>
              <a:schemeClr val="dk1"/>
            </a:solidFill>
          </a:ln>
          <a:effectLst/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0" y="1394"/>
            <a:ext cx="9144000" cy="3827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>
              <a:spcBef>
                <a:spcPct val="0"/>
              </a:spcBef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◆防潮堤の液状化対策平面図</a:t>
            </a:r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fld id="{FBF1CE6F-5B73-4F9D-B496-19EF37D3CA6B}" type="slidenum">
              <a:rPr kumimoji="1" lang="ja-JP" altLang="en-US" sz="1600" smtClean="0"/>
              <a:t>2</a:t>
            </a:fld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646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6" b="37605"/>
          <a:stretch/>
        </p:blipFill>
        <p:spPr bwMode="auto">
          <a:xfrm>
            <a:off x="0" y="692696"/>
            <a:ext cx="9144000" cy="601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88032" y="281856"/>
            <a:ext cx="6372200" cy="5320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◆大和川以南１／２</a:t>
            </a:r>
            <a:endParaRPr lang="ja-JP" altLang="en-US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5949280"/>
            <a:ext cx="555221" cy="724397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0" y="1394"/>
            <a:ext cx="9144000" cy="3827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>
              <a:spcBef>
                <a:spcPct val="0"/>
              </a:spcBef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◆防潮堤の液状化対策平面図</a:t>
            </a:r>
          </a:p>
        </p:txBody>
      </p: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fld id="{FBF1CE6F-5B73-4F9D-B496-19EF37D3CA6B}" type="slidenum">
              <a:rPr kumimoji="1" lang="ja-JP" altLang="en-US" sz="1600" smtClean="0"/>
              <a:t>3</a:t>
            </a:fld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568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8" r="8420" b="12585"/>
          <a:stretch/>
        </p:blipFill>
        <p:spPr bwMode="auto">
          <a:xfrm>
            <a:off x="19046" y="630157"/>
            <a:ext cx="9124953" cy="61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88032" y="258097"/>
            <a:ext cx="6516216" cy="5320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◆大和</a:t>
            </a:r>
            <a:r>
              <a:rPr lang="ja-JP" altLang="en-US" sz="2000" b="1" dirty="0">
                <a:latin typeface="HG丸ｺﾞｼｯｸM-PRO" pitchFamily="50" charset="-128"/>
                <a:ea typeface="HG丸ｺﾞｼｯｸM-PRO" pitchFamily="50" charset="-128"/>
              </a:rPr>
              <a:t>川</a:t>
            </a:r>
            <a:r>
              <a:rPr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以南２／２</a:t>
            </a:r>
            <a:endParaRPr lang="ja-JP" altLang="en-US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60" y="5949280"/>
            <a:ext cx="555221" cy="724397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0" y="1394"/>
            <a:ext cx="9144000" cy="3827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>
              <a:spcBef>
                <a:spcPct val="0"/>
              </a:spcBef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◆防潮堤の液状化対策平面図</a:t>
            </a:r>
          </a:p>
        </p:txBody>
      </p: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fld id="{FBF1CE6F-5B73-4F9D-B496-19EF37D3CA6B}" type="slidenum">
              <a:rPr kumimoji="1" lang="ja-JP" altLang="en-US" sz="1600" smtClean="0"/>
              <a:t>4</a:t>
            </a:fld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497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正方形/長方形 95"/>
          <p:cNvSpPr/>
          <p:nvPr/>
        </p:nvSpPr>
        <p:spPr>
          <a:xfrm>
            <a:off x="0" y="549275"/>
            <a:ext cx="9140825" cy="631983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ja-JP" altLang="en-US" sz="1400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1400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Meiryo UI" pitchFamily="50" charset="-128"/>
              </a:rPr>
              <a:t>　　　</a:t>
            </a:r>
            <a:endParaRPr lang="en-US" altLang="ja-JP" sz="1400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Meiryo UI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00025" y="1079500"/>
            <a:ext cx="8658225" cy="4740274"/>
            <a:chOff x="200025" y="784225"/>
            <a:chExt cx="8658225" cy="4740274"/>
          </a:xfrm>
        </p:grpSpPr>
        <p:sp>
          <p:nvSpPr>
            <p:cNvPr id="3" name="正方形/長方形 2"/>
            <p:cNvSpPr/>
            <p:nvPr/>
          </p:nvSpPr>
          <p:spPr>
            <a:xfrm>
              <a:off x="200025" y="981074"/>
              <a:ext cx="8658225" cy="454342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08007" y="784225"/>
              <a:ext cx="1897043" cy="39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ja-JP" altLang="en-US" sz="2000" b="1" dirty="0" smtClean="0">
                  <a:solidFill>
                    <a:prstClr val="black"/>
                  </a:solidFill>
                </a:rPr>
                <a:t>≪実施状況≫</a:t>
              </a:r>
              <a:endParaRPr lang="ja-JP" alt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42142" y="4347742"/>
              <a:ext cx="8202703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alpha val="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ja-JP" altLang="en-US" dirty="0" smtClean="0"/>
                <a:t>◆その他、</a:t>
              </a:r>
              <a:r>
                <a:rPr lang="ja-JP" altLang="en-US" u="dbl" dirty="0" smtClean="0"/>
                <a:t>緑実線箇所</a:t>
              </a:r>
              <a:r>
                <a:rPr lang="ja-JP" altLang="en-US" dirty="0" smtClean="0"/>
                <a:t>（水門より外側等の区域で、津波により浸水する箇所）につい</a:t>
              </a:r>
              <a:endParaRPr lang="en-US" altLang="ja-JP" dirty="0" smtClean="0"/>
            </a:p>
            <a:p>
              <a:pPr lvl="0"/>
              <a:r>
                <a:rPr lang="ja-JP" altLang="en-US" dirty="0" smtClean="0"/>
                <a:t>ても、木津川・堺旧港等の一部で対策工事を発注済みであり、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引き続きの工事発注を予定している。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285752" y="1626522"/>
            <a:ext cx="840272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2000" b="1" dirty="0" smtClean="0"/>
              <a:t>◎平成２５年度補正予算、平成２６年度当初予算を活用し、以下のとおりの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対策を実施している。</a:t>
            </a:r>
            <a:endParaRPr kumimoji="1" lang="ja-JP" altLang="en-US" sz="2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1358" y="2499250"/>
            <a:ext cx="810902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ja-JP" altLang="en-US" dirty="0" smtClean="0"/>
              <a:t>◆対策が必要な全箇所において、土質調査・測量・設計を発注しており、現在も</a:t>
            </a:r>
            <a:endParaRPr lang="en-US" altLang="ja-JP" dirty="0" smtClean="0"/>
          </a:p>
          <a:p>
            <a:r>
              <a:rPr lang="ja-JP" altLang="en-US" dirty="0" smtClean="0"/>
              <a:t>継続して検討を行っている。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1247" y="3281848"/>
            <a:ext cx="822175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ja-JP" altLang="en-US" dirty="0" smtClean="0"/>
              <a:t>◆対策が急務</a:t>
            </a:r>
            <a:r>
              <a:rPr lang="ja-JP" altLang="en-US" dirty="0"/>
              <a:t>で</a:t>
            </a:r>
            <a:r>
              <a:rPr lang="ja-JP" altLang="en-US" dirty="0" smtClean="0"/>
              <a:t>ある</a:t>
            </a:r>
            <a:r>
              <a:rPr lang="ja-JP" altLang="en-US" u="dbl" dirty="0" smtClean="0"/>
              <a:t>赤実線箇所</a:t>
            </a:r>
            <a:r>
              <a:rPr lang="ja-JP" altLang="en-US" dirty="0" smtClean="0"/>
              <a:t>（水門</a:t>
            </a:r>
            <a:r>
              <a:rPr lang="ja-JP" altLang="en-US" dirty="0"/>
              <a:t>より外側等の区域において、地震直後</a:t>
            </a:r>
            <a:r>
              <a:rPr lang="ja-JP" altLang="en-US" dirty="0" smtClean="0"/>
              <a:t>から</a:t>
            </a:r>
            <a:endParaRPr lang="en-US" altLang="ja-JP" dirty="0" smtClean="0"/>
          </a:p>
          <a:p>
            <a:r>
              <a:rPr lang="ja-JP" altLang="en-US" dirty="0" smtClean="0"/>
              <a:t>浸水</a:t>
            </a:r>
            <a:r>
              <a:rPr lang="ja-JP" altLang="en-US" dirty="0"/>
              <a:t>が始まる</a:t>
            </a:r>
            <a:r>
              <a:rPr lang="ja-JP" altLang="en-US" dirty="0" smtClean="0"/>
              <a:t>箇所）においては、平成２６年２月２１日の契約を皮切りに、神崎</a:t>
            </a:r>
            <a:r>
              <a:rPr lang="ja-JP" altLang="en-US" dirty="0"/>
              <a:t>川</a:t>
            </a:r>
            <a:r>
              <a:rPr lang="ja-JP" altLang="en-US" dirty="0" smtClean="0"/>
              <a:t>・</a:t>
            </a:r>
            <a:endParaRPr lang="en-US" altLang="ja-JP" dirty="0" smtClean="0"/>
          </a:p>
          <a:p>
            <a:r>
              <a:rPr lang="ja-JP" altLang="en-US" dirty="0" smtClean="0"/>
              <a:t>左門殿川等の</a:t>
            </a:r>
            <a:r>
              <a:rPr lang="ja-JP" altLang="en-US" dirty="0"/>
              <a:t>一部で対策工事を</a:t>
            </a:r>
            <a:r>
              <a:rPr lang="ja-JP" altLang="en-US" dirty="0" smtClean="0"/>
              <a:t>発注済みであり、引き続き、神崎川、</a:t>
            </a:r>
            <a:r>
              <a:rPr lang="ja-JP" altLang="en-US" dirty="0"/>
              <a:t>中島</a:t>
            </a:r>
            <a:r>
              <a:rPr lang="ja-JP" altLang="en-US" dirty="0" smtClean="0"/>
              <a:t>川等の</a:t>
            </a:r>
            <a:endParaRPr lang="en-US" altLang="ja-JP" dirty="0" smtClean="0"/>
          </a:p>
          <a:p>
            <a:r>
              <a:rPr lang="ja-JP" altLang="en-US" dirty="0" smtClean="0"/>
              <a:t>一部において今年度中の工事発注を予定している。</a:t>
            </a:r>
            <a:endParaRPr lang="ja-JP" altLang="en-US" dirty="0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5720" y="1"/>
            <a:ext cx="9138280" cy="4046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◆防潮堤液状化対策の実施状況</a:t>
            </a:r>
          </a:p>
        </p:txBody>
      </p:sp>
      <p:sp>
        <p:nvSpPr>
          <p:cNvPr id="1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fld id="{FBF1CE6F-5B73-4F9D-B496-19EF37D3CA6B}" type="slidenum">
              <a:rPr kumimoji="1" lang="ja-JP" altLang="en-US" sz="1600" smtClean="0"/>
              <a:t>5</a:t>
            </a:fld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544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5D8A7E02EDC604982D23CFE2CF50F58" ma:contentTypeVersion="0" ma:contentTypeDescription="新しいドキュメントを作成します。" ma:contentTypeScope="" ma:versionID="ffce3552caf726e9fa99cb40449e37a1">
  <xsd:schema xmlns:xsd="http://www.w3.org/2001/XMLSchema" xmlns:p="http://schemas.microsoft.com/office/2006/metadata/properties" targetNamespace="http://schemas.microsoft.com/office/2006/metadata/properties" ma:root="true" ma:fieldsID="f4cff559f9a06213828a8956bc5bb2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7E3F886-4269-4273-BF93-2C3BA7787F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1C8CE62-48FC-4131-BB7A-25ED601E5D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37E312-E16C-43BA-AB97-C8E491ABCD3D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3560</TotalTime>
  <Words>363</Words>
  <Application>Microsoft Office PowerPoint</Application>
  <PresentationFormat>画面に合わせる (4:3)</PresentationFormat>
  <Paragraphs>45</Paragraphs>
  <Slides>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8" baseType="lpstr">
      <vt:lpstr>Office テーマ</vt:lpstr>
      <vt:lpstr>Office ​​テーマ</vt:lpstr>
      <vt:lpstr>防潮堤液状化対策の実施状況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Dell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Preferred Customer</dc:creator>
  <cp:lastModifiedBy>大阪府庁</cp:lastModifiedBy>
  <cp:revision>212</cp:revision>
  <cp:lastPrinted>2014-07-10T04:54:29Z</cp:lastPrinted>
  <dcterms:created xsi:type="dcterms:W3CDTF">2013-09-21T07:28:11Z</dcterms:created>
  <dcterms:modified xsi:type="dcterms:W3CDTF">2014-07-16T10:57:25Z</dcterms:modified>
</cp:coreProperties>
</file>