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7561263" cy="10693400"/>
  <p:notesSz cx="6816725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2" autoAdjust="0"/>
  </p:normalViewPr>
  <p:slideViewPr>
    <p:cSldViewPr>
      <p:cViewPr varScale="1">
        <p:scale>
          <a:sx n="59" d="100"/>
          <a:sy n="59" d="100"/>
        </p:scale>
        <p:origin x="2438" y="77"/>
      </p:cViewPr>
      <p:guideLst>
        <p:guide orient="horz" pos="3368"/>
        <p:guide pos="2382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3915" cy="511731"/>
          </a:xfrm>
          <a:prstGeom prst="rect">
            <a:avLst/>
          </a:prstGeom>
        </p:spPr>
        <p:txBody>
          <a:bodyPr vert="horz" lIns="93862" tIns="46929" rIns="93862" bIns="469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61235" y="2"/>
            <a:ext cx="2953915" cy="511731"/>
          </a:xfrm>
          <a:prstGeom prst="rect">
            <a:avLst/>
          </a:prstGeom>
        </p:spPr>
        <p:txBody>
          <a:bodyPr vert="horz" lIns="93862" tIns="46929" rIns="93862" bIns="46929" rtlCol="0"/>
          <a:lstStyle>
            <a:lvl1pPr algn="r">
              <a:defRPr sz="1200"/>
            </a:lvl1pPr>
          </a:lstStyle>
          <a:p>
            <a:fld id="{66CA4217-A1A9-409D-9554-2289B9B2CC95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52638" y="768350"/>
            <a:ext cx="27114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62" tIns="46929" rIns="93862" bIns="469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673" y="4861444"/>
            <a:ext cx="5453380" cy="4605576"/>
          </a:xfrm>
          <a:prstGeom prst="rect">
            <a:avLst/>
          </a:prstGeom>
        </p:spPr>
        <p:txBody>
          <a:bodyPr vert="horz" lIns="93862" tIns="46929" rIns="93862" bIns="469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2953915" cy="511731"/>
          </a:xfrm>
          <a:prstGeom prst="rect">
            <a:avLst/>
          </a:prstGeom>
        </p:spPr>
        <p:txBody>
          <a:bodyPr vert="horz" lIns="93862" tIns="46929" rIns="93862" bIns="469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61235" y="9721106"/>
            <a:ext cx="2953915" cy="511731"/>
          </a:xfrm>
          <a:prstGeom prst="rect">
            <a:avLst/>
          </a:prstGeom>
        </p:spPr>
        <p:txBody>
          <a:bodyPr vert="horz" lIns="93862" tIns="46929" rIns="93862" bIns="46929" rtlCol="0" anchor="b"/>
          <a:lstStyle>
            <a:lvl1pPr algn="r">
              <a:defRPr sz="1200"/>
            </a:lvl1pPr>
          </a:lstStyle>
          <a:p>
            <a:fld id="{A1198824-EEC5-4F98-AC08-D574C52A1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9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52638" y="768350"/>
            <a:ext cx="2711450" cy="3838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98824-EEC5-4F98-AC08-D574C52A162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902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4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9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97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78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48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35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07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765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45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E0E3C-585F-4A93-A25D-8F4AA78D435B}" type="datetimeFigureOut">
              <a:rPr kumimoji="1" lang="ja-JP" altLang="en-US" smtClean="0"/>
              <a:t>2025/9/25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6BF2-0078-4852-BAA2-7A00B9F65D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47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emf"/><Relationship Id="rId10" Type="http://schemas.openxmlformats.org/officeDocument/2006/relationships/image" Target="../media/image8.jpeg"/><Relationship Id="rId4" Type="http://schemas.openxmlformats.org/officeDocument/2006/relationships/image" Target="../media/image2.emf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863" y="2970436"/>
            <a:ext cx="1443596" cy="2281419"/>
          </a:xfrm>
          <a:prstGeom prst="rect">
            <a:avLst/>
          </a:prstGeom>
        </p:spPr>
      </p:pic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317C2F53-13DA-DDCE-66A1-C00894C5E537}"/>
              </a:ext>
            </a:extLst>
          </p:cNvPr>
          <p:cNvSpPr/>
          <p:nvPr/>
        </p:nvSpPr>
        <p:spPr>
          <a:xfrm>
            <a:off x="240669" y="5358424"/>
            <a:ext cx="6996346" cy="11702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角丸四角形 79"/>
          <p:cNvSpPr/>
          <p:nvPr/>
        </p:nvSpPr>
        <p:spPr>
          <a:xfrm>
            <a:off x="1688788" y="4142170"/>
            <a:ext cx="490360" cy="1132205"/>
          </a:xfrm>
          <a:prstGeom prst="round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68" y="4568837"/>
            <a:ext cx="927605" cy="243800"/>
          </a:xfrm>
          <a:prstGeom prst="rect">
            <a:avLst/>
          </a:prstGeom>
        </p:spPr>
      </p:pic>
      <p:sp>
        <p:nvSpPr>
          <p:cNvPr id="8" name="タイトル 1"/>
          <p:cNvSpPr txBox="1">
            <a:spLocks/>
          </p:cNvSpPr>
          <p:nvPr/>
        </p:nvSpPr>
        <p:spPr>
          <a:xfrm>
            <a:off x="3853542" y="10120641"/>
            <a:ext cx="3599463" cy="69866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200" b="1" dirty="0">
                <a:latin typeface="+mj-ea"/>
              </a:rPr>
              <a:t>FOOD STYLE Kansai </a:t>
            </a:r>
            <a:r>
              <a:rPr lang="ja-JP" altLang="en-US" sz="1200" b="1" dirty="0"/>
              <a:t>実行委員会　</a:t>
            </a:r>
            <a:r>
              <a:rPr lang="ja-JP" altLang="en-US" sz="800" b="1" dirty="0">
                <a:latin typeface="+mn-ea"/>
                <a:ea typeface="+mn-ea"/>
              </a:rPr>
              <a:t>（株式会社イノベント内）</a:t>
            </a:r>
            <a:endParaRPr lang="en-US" altLang="ja-JP" sz="800" b="1" dirty="0">
              <a:latin typeface="+mn-ea"/>
              <a:ea typeface="+mn-ea"/>
            </a:endParaRPr>
          </a:p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100" b="1" dirty="0">
                <a:latin typeface="+mn-ea"/>
                <a:ea typeface="+mn-ea"/>
              </a:rPr>
              <a:t>TEL</a:t>
            </a:r>
            <a:r>
              <a:rPr lang="ja-JP" altLang="en-US" sz="1100" b="1" dirty="0">
                <a:latin typeface="+mn-ea"/>
                <a:ea typeface="+mn-ea"/>
              </a:rPr>
              <a:t>：</a:t>
            </a:r>
            <a:r>
              <a:rPr lang="en-US" altLang="ja-JP" sz="1100" b="1" dirty="0">
                <a:latin typeface="+mn-ea"/>
                <a:ea typeface="+mn-ea"/>
              </a:rPr>
              <a:t>03-6812-9423 </a:t>
            </a:r>
          </a:p>
          <a:p>
            <a:pPr algn="l"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en-US" altLang="ja-JP" sz="1100" b="1" dirty="0">
                <a:latin typeface="+mn-ea"/>
                <a:ea typeface="+mn-ea"/>
              </a:rPr>
              <a:t>E-MAIL</a:t>
            </a:r>
            <a:r>
              <a:rPr lang="ja-JP" altLang="en-US" sz="1100" b="1" dirty="0">
                <a:latin typeface="+mn-ea"/>
                <a:ea typeface="+mn-ea"/>
              </a:rPr>
              <a:t>：</a:t>
            </a:r>
            <a:r>
              <a:rPr lang="en-US" altLang="ja-JP" sz="1100" b="1" dirty="0">
                <a:latin typeface="+mn-ea"/>
                <a:ea typeface="+mn-ea"/>
              </a:rPr>
              <a:t>k-foodstyle@innovent.co.jp</a:t>
            </a:r>
            <a:endParaRPr lang="ja-JP" altLang="en-US" sz="1100" b="1" dirty="0">
              <a:latin typeface="+mn-ea"/>
              <a:ea typeface="+mn-ea"/>
            </a:endParaRPr>
          </a:p>
        </p:txBody>
      </p:sp>
      <p:grpSp>
        <p:nvGrpSpPr>
          <p:cNvPr id="9" name="グループ化 55"/>
          <p:cNvGrpSpPr>
            <a:grpSpLocks/>
          </p:cNvGrpSpPr>
          <p:nvPr/>
        </p:nvGrpSpPr>
        <p:grpSpPr bwMode="auto">
          <a:xfrm>
            <a:off x="192941" y="10202041"/>
            <a:ext cx="917575" cy="381000"/>
            <a:chOff x="2583439" y="9319503"/>
            <a:chExt cx="917569" cy="380938"/>
          </a:xfrm>
        </p:grpSpPr>
        <p:sp>
          <p:nvSpPr>
            <p:cNvPr id="10" name="ホームベース 9"/>
            <p:cNvSpPr/>
            <p:nvPr/>
          </p:nvSpPr>
          <p:spPr>
            <a:xfrm>
              <a:off x="2615189" y="9352835"/>
              <a:ext cx="885819" cy="347606"/>
            </a:xfrm>
            <a:prstGeom prst="homePlat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1" name="タイトル 1"/>
            <p:cNvSpPr txBox="1">
              <a:spLocks/>
            </p:cNvSpPr>
            <p:nvPr/>
          </p:nvSpPr>
          <p:spPr bwMode="auto">
            <a:xfrm>
              <a:off x="2583439" y="9319503"/>
              <a:ext cx="905267" cy="37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dirty="0">
                  <a:solidFill>
                    <a:schemeClr val="bg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返送先</a:t>
              </a:r>
            </a:p>
          </p:txBody>
        </p:sp>
      </p:grpSp>
      <p:sp>
        <p:nvSpPr>
          <p:cNvPr id="12" name="タイトル 1"/>
          <p:cNvSpPr txBox="1">
            <a:spLocks/>
          </p:cNvSpPr>
          <p:nvPr/>
        </p:nvSpPr>
        <p:spPr bwMode="auto">
          <a:xfrm>
            <a:off x="1067841" y="10178828"/>
            <a:ext cx="31448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2000" b="1" u="sng" dirty="0">
                <a:latin typeface="HGP創英角ｺﾞｼｯｸUB" pitchFamily="50" charset="-128"/>
                <a:ea typeface="HGP創英角ｺﾞｼｯｸUB" pitchFamily="50" charset="-128"/>
              </a:rPr>
              <a:t>ＦＡＸ：</a:t>
            </a:r>
            <a:r>
              <a:rPr lang="en-US" altLang="ja-JP" sz="2000" b="1" u="sng" dirty="0">
                <a:latin typeface="HGP創英角ｺﾞｼｯｸUB" pitchFamily="50" charset="-128"/>
                <a:ea typeface="HGP創英角ｺﾞｼｯｸUB" pitchFamily="50" charset="-128"/>
              </a:rPr>
              <a:t>03-5413-8830</a:t>
            </a:r>
            <a:endParaRPr lang="ja-JP" altLang="en-US" sz="2000" b="1" u="sng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236220" y="7600293"/>
            <a:ext cx="7017562" cy="62849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出展申込書</a:t>
            </a:r>
            <a:r>
              <a:rPr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お申込される方はご記入または名刺添付の上、ＦＡＸもしくはメールにてご送付下さい。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defRPr/>
            </a:pP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ＦＡＸ番号：</a:t>
            </a:r>
            <a:r>
              <a:rPr lang="en-US" altLang="ja-JP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03-5413-8830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E-MAIL</a:t>
            </a:r>
            <a:r>
              <a:rPr lang="ja-JP" altLang="en-US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：</a:t>
            </a:r>
            <a:r>
              <a:rPr lang="en-US" altLang="ja-JP" sz="1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k-foodstyle@innovent.co.jp</a:t>
            </a:r>
            <a:endParaRPr lang="ja-JP" altLang="en-US" sz="1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393937" y="7877870"/>
            <a:ext cx="2861657" cy="140335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altLang="ja-JP" sz="1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18" name="直線コネクタ 17"/>
          <p:cNvCxnSpPr>
            <a:cxnSpLocks/>
          </p:cNvCxnSpPr>
          <p:nvPr/>
        </p:nvCxnSpPr>
        <p:spPr bwMode="auto">
          <a:xfrm flipH="1">
            <a:off x="4315707" y="8237792"/>
            <a:ext cx="6504" cy="19334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フローチャート: 処理 19"/>
          <p:cNvSpPr/>
          <p:nvPr/>
        </p:nvSpPr>
        <p:spPr bwMode="auto">
          <a:xfrm>
            <a:off x="275587" y="8236383"/>
            <a:ext cx="7017562" cy="1933446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タイトル 1"/>
          <p:cNvSpPr txBox="1">
            <a:spLocks/>
          </p:cNvSpPr>
          <p:nvPr/>
        </p:nvSpPr>
        <p:spPr bwMode="auto">
          <a:xfrm>
            <a:off x="4282965" y="8433754"/>
            <a:ext cx="897519" cy="45878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1200"/>
              </a:lnSpc>
              <a:spcAft>
                <a:spcPts val="0"/>
              </a:spcAft>
              <a:defRPr/>
            </a:pPr>
            <a:endParaRPr lang="en-US" altLang="ja-JP" sz="900" dirty="0">
              <a:latin typeface="+mj-ea"/>
            </a:endParaRPr>
          </a:p>
          <a:p>
            <a:pPr fontAlgn="auto">
              <a:lnSpc>
                <a:spcPts val="1200"/>
              </a:lnSpc>
              <a:spcAft>
                <a:spcPts val="0"/>
              </a:spcAft>
              <a:defRPr/>
            </a:pPr>
            <a:r>
              <a:rPr lang="ja-JP" altLang="en-US" sz="900" b="1" dirty="0">
                <a:latin typeface="+mj-ea"/>
              </a:rPr>
              <a:t>取扱製品</a:t>
            </a:r>
            <a:endParaRPr lang="en-US" altLang="ja-JP" sz="900" b="1" dirty="0">
              <a:latin typeface="+mj-ea"/>
            </a:endParaRPr>
          </a:p>
        </p:txBody>
      </p:sp>
      <p:cxnSp>
        <p:nvCxnSpPr>
          <p:cNvPr id="28" name="直線コネクタ 27"/>
          <p:cNvCxnSpPr>
            <a:cxnSpLocks/>
          </p:cNvCxnSpPr>
          <p:nvPr/>
        </p:nvCxnSpPr>
        <p:spPr bwMode="auto">
          <a:xfrm>
            <a:off x="5143310" y="8244142"/>
            <a:ext cx="0" cy="574669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テキスト ボックス 53">
            <a:extLst>
              <a:ext uri="{FF2B5EF4-FFF2-40B4-BE49-F238E27FC236}">
                <a16:creationId xmlns:a16="http://schemas.microsoft.com/office/drawing/2014/main" id="{C6D09F98-8683-408B-90E8-9B0A60716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8875672"/>
            <a:ext cx="107265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試飲・試食の予定　</a:t>
            </a:r>
          </a:p>
        </p:txBody>
      </p:sp>
      <p:sp>
        <p:nvSpPr>
          <p:cNvPr id="32" name="テキスト ボックス 2069"/>
          <p:cNvSpPr txBox="1">
            <a:spLocks noChangeArrowheads="1"/>
          </p:cNvSpPr>
          <p:nvPr/>
        </p:nvSpPr>
        <p:spPr bwMode="auto">
          <a:xfrm>
            <a:off x="-1102519" y="1170236"/>
            <a:ext cx="13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タイトル 1"/>
          <p:cNvSpPr txBox="1">
            <a:spLocks/>
          </p:cNvSpPr>
          <p:nvPr/>
        </p:nvSpPr>
        <p:spPr>
          <a:xfrm>
            <a:off x="231939" y="9878200"/>
            <a:ext cx="4082168" cy="26828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ja-JP" sz="900" dirty="0">
                <a:latin typeface="+mj-ea"/>
              </a:rPr>
              <a:t>l</a:t>
            </a:r>
            <a:r>
              <a:rPr lang="ja-JP" altLang="en-US" sz="900" dirty="0">
                <a:latin typeface="+mj-ea"/>
              </a:rPr>
              <a:t>　　　　　　　　　　</a:t>
            </a:r>
            <a:endParaRPr lang="en-US" altLang="ja-JP" sz="900" dirty="0">
              <a:latin typeface="+mj-ea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44325" y="6582852"/>
            <a:ext cx="7001351" cy="969496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1200" b="1" u="sng" dirty="0">
                <a:latin typeface="+mj-ea"/>
                <a:ea typeface="+mj-ea"/>
              </a:rPr>
              <a:t>【</a:t>
            </a:r>
            <a:r>
              <a:rPr kumimoji="1" lang="ja-JP" altLang="en-US" sz="1200" b="1" u="sng" dirty="0">
                <a:latin typeface="+mj-ea"/>
                <a:ea typeface="+mj-ea"/>
              </a:rPr>
              <a:t>お問合せ先</a:t>
            </a:r>
            <a:r>
              <a:rPr lang="en-US" altLang="ja-JP" sz="1200" b="1" u="sng" dirty="0">
                <a:latin typeface="+mj-ea"/>
                <a:ea typeface="+mj-ea"/>
              </a:rPr>
              <a:t>】</a:t>
            </a:r>
            <a:r>
              <a:rPr lang="ja-JP" altLang="en-US" sz="1200" b="1" u="sng" dirty="0">
                <a:latin typeface="+mj-ea"/>
                <a:ea typeface="+mj-ea"/>
              </a:rPr>
              <a:t>　</a:t>
            </a:r>
            <a:r>
              <a:rPr lang="ja-JP" altLang="en-US" sz="900" b="1" dirty="0">
                <a:latin typeface="+mj-ea"/>
                <a:ea typeface="+mj-ea"/>
              </a:rPr>
              <a:t>■</a:t>
            </a:r>
            <a:r>
              <a:rPr lang="en-US" altLang="ja-JP" sz="900" b="1" dirty="0">
                <a:latin typeface="+mj-ea"/>
                <a:ea typeface="+mj-ea"/>
              </a:rPr>
              <a:t>FOOD STYLE Kansai </a:t>
            </a:r>
            <a:r>
              <a:rPr lang="ja-JP" altLang="en-US" sz="900" b="1" dirty="0">
                <a:latin typeface="+mj-ea"/>
                <a:ea typeface="+mj-ea"/>
              </a:rPr>
              <a:t>実行委員会　（株式会社イノベント内）</a:t>
            </a:r>
            <a:endParaRPr lang="en-US" altLang="ja-JP" sz="900" b="1" dirty="0">
              <a:latin typeface="+mj-ea"/>
              <a:ea typeface="+mj-ea"/>
            </a:endParaRPr>
          </a:p>
          <a:p>
            <a:r>
              <a:rPr lang="ja-JP" altLang="en-US" sz="900" b="1" dirty="0">
                <a:latin typeface="+mj-ea"/>
                <a:ea typeface="+mj-ea"/>
              </a:rPr>
              <a:t>　　　　　　　　　　　　　〒</a:t>
            </a:r>
            <a:r>
              <a:rPr lang="en-US" altLang="ja-JP" sz="900" b="1" dirty="0">
                <a:latin typeface="+mj-ea"/>
                <a:ea typeface="+mj-ea"/>
              </a:rPr>
              <a:t>107-0062</a:t>
            </a:r>
            <a:r>
              <a:rPr lang="ja-JP" altLang="en-US" sz="900" b="1" dirty="0">
                <a:latin typeface="+mj-ea"/>
                <a:ea typeface="+mj-ea"/>
              </a:rPr>
              <a:t>　東京都港区南青山</a:t>
            </a:r>
            <a:r>
              <a:rPr lang="en-US" altLang="ja-JP" sz="900" b="1" dirty="0">
                <a:latin typeface="+mj-ea"/>
                <a:ea typeface="+mj-ea"/>
              </a:rPr>
              <a:t>3-1-31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KD</a:t>
            </a:r>
            <a:r>
              <a:rPr lang="ja-JP" altLang="en-US" sz="900" b="1" dirty="0">
                <a:latin typeface="+mj-ea"/>
                <a:ea typeface="+mj-ea"/>
              </a:rPr>
              <a:t>南青山ビル</a:t>
            </a:r>
            <a:r>
              <a:rPr lang="en-US" altLang="ja-JP" sz="900" b="1" dirty="0">
                <a:latin typeface="+mj-ea"/>
                <a:ea typeface="+mj-ea"/>
              </a:rPr>
              <a:t>2F</a:t>
            </a:r>
          </a:p>
          <a:p>
            <a:r>
              <a:rPr lang="ja-JP" altLang="en-US" sz="900" b="1" dirty="0">
                <a:latin typeface="+mj-ea"/>
                <a:ea typeface="+mj-ea"/>
              </a:rPr>
              <a:t>　　　　　　　　　　　　　</a:t>
            </a:r>
            <a:r>
              <a:rPr lang="en-US" altLang="ja-JP" sz="900" b="1" dirty="0">
                <a:latin typeface="+mj-ea"/>
                <a:ea typeface="+mj-ea"/>
              </a:rPr>
              <a:t>TEL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j-ea"/>
                <a:ea typeface="+mj-ea"/>
              </a:rPr>
              <a:t>03-6812-9423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FAX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j-ea"/>
                <a:ea typeface="+mj-ea"/>
              </a:rPr>
              <a:t>03-5413-8830</a:t>
            </a:r>
            <a:r>
              <a:rPr lang="ja-JP" altLang="en-US" sz="900" b="1" dirty="0">
                <a:latin typeface="+mj-ea"/>
                <a:ea typeface="+mj-ea"/>
              </a:rPr>
              <a:t>　</a:t>
            </a:r>
            <a:r>
              <a:rPr lang="en-US" altLang="ja-JP" sz="900" b="1" dirty="0">
                <a:latin typeface="+mj-ea"/>
                <a:ea typeface="+mj-ea"/>
              </a:rPr>
              <a:t>E-MAIL</a:t>
            </a:r>
            <a:r>
              <a:rPr lang="ja-JP" altLang="en-US" sz="900" b="1" dirty="0">
                <a:latin typeface="+mj-ea"/>
                <a:ea typeface="+mj-ea"/>
              </a:rPr>
              <a:t>：</a:t>
            </a:r>
            <a:r>
              <a:rPr lang="en-US" altLang="ja-JP" sz="900" b="1" dirty="0">
                <a:latin typeface="+mn-ea"/>
                <a:ea typeface="+mn-ea"/>
              </a:rPr>
              <a:t> k-foodstyle@innovent.co.jp </a:t>
            </a:r>
            <a:r>
              <a:rPr lang="ja-JP" altLang="en-US" sz="900" b="1" dirty="0">
                <a:latin typeface="+mj-ea"/>
                <a:ea typeface="+mj-ea"/>
              </a:rPr>
              <a:t>（担当：廣本）</a:t>
            </a:r>
            <a:endParaRPr lang="en-US" altLang="ja-JP" sz="900" b="1" dirty="0">
              <a:latin typeface="+mj-ea"/>
              <a:ea typeface="+mj-ea"/>
            </a:endParaRPr>
          </a:p>
          <a:p>
            <a:r>
              <a:rPr lang="en-US" altLang="ja-JP" sz="900" b="1" dirty="0">
                <a:solidFill>
                  <a:schemeClr val="bg1"/>
                </a:solidFill>
                <a:latin typeface="+mj-ea"/>
                <a:ea typeface="+mj-ea"/>
              </a:rPr>
              <a:t>【</a:t>
            </a:r>
            <a:r>
              <a:rPr kumimoji="1"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お問合せ先</a:t>
            </a:r>
            <a:r>
              <a:rPr lang="en-US" altLang="ja-JP" sz="900" b="1" dirty="0">
                <a:solidFill>
                  <a:schemeClr val="bg1"/>
                </a:solidFill>
                <a:latin typeface="+mj-ea"/>
                <a:ea typeface="+mj-ea"/>
              </a:rPr>
              <a:t>】</a:t>
            </a:r>
            <a:r>
              <a:rPr lang="ja-JP" altLang="en-US" sz="900" b="1" dirty="0">
                <a:solidFill>
                  <a:schemeClr val="bg1"/>
                </a:solidFill>
                <a:latin typeface="+mj-ea"/>
                <a:ea typeface="+mj-ea"/>
              </a:rPr>
              <a:t>　　　 　</a:t>
            </a:r>
            <a:r>
              <a:rPr kumimoji="1" lang="ja-JP" altLang="en-US" sz="900" b="1" dirty="0">
                <a:latin typeface="+mn-ea"/>
              </a:rPr>
              <a:t>■大阪府環境農林水産部流通対策室 ブランド戦略推進課　大阪産推進グループ</a:t>
            </a:r>
            <a:endParaRPr kumimoji="1"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　　　　　　　　　　　　　〒</a:t>
            </a:r>
            <a:r>
              <a:rPr lang="en-US" altLang="ja-JP" sz="900" b="1" dirty="0">
                <a:latin typeface="+mn-ea"/>
              </a:rPr>
              <a:t>559-8555</a:t>
            </a:r>
            <a:r>
              <a:rPr lang="ja-JP" altLang="en-US" sz="900" b="1" dirty="0">
                <a:latin typeface="+mn-ea"/>
              </a:rPr>
              <a:t>　大阪府大阪市住之江区南港北</a:t>
            </a:r>
            <a:r>
              <a:rPr lang="en-US" altLang="ja-JP" sz="900" b="1" dirty="0">
                <a:latin typeface="+mn-ea"/>
              </a:rPr>
              <a:t>1-14-16</a:t>
            </a:r>
            <a:r>
              <a:rPr lang="ja-JP" altLang="en-US" sz="900" b="1" dirty="0">
                <a:latin typeface="+mn-ea"/>
              </a:rPr>
              <a:t>　大阪府咲洲庁舎（さきしまコスモタワー）</a:t>
            </a:r>
            <a:r>
              <a:rPr lang="en-US" altLang="ja-JP" sz="900" b="1" dirty="0">
                <a:latin typeface="+mn-ea"/>
              </a:rPr>
              <a:t>23F</a:t>
            </a:r>
            <a:endParaRPr kumimoji="1" lang="en-US" altLang="ja-JP" sz="900" b="1" dirty="0">
              <a:latin typeface="+mn-ea"/>
            </a:endParaRPr>
          </a:p>
          <a:p>
            <a:r>
              <a:rPr lang="ja-JP" altLang="en-US" sz="900" b="1" dirty="0">
                <a:latin typeface="+mn-ea"/>
              </a:rPr>
              <a:t>　　　　　　　　　　　　　</a:t>
            </a:r>
            <a:r>
              <a:rPr lang="en-US" altLang="ja-JP" sz="900" b="1" dirty="0">
                <a:latin typeface="+mn-ea"/>
              </a:rPr>
              <a:t>TEL</a:t>
            </a:r>
            <a:r>
              <a:rPr lang="ja-JP" altLang="en-US" sz="900" b="1" dirty="0">
                <a:latin typeface="+mn-ea"/>
              </a:rPr>
              <a:t>：</a:t>
            </a:r>
            <a:r>
              <a:rPr lang="en-US" altLang="ja-JP" sz="900" b="1" dirty="0">
                <a:latin typeface="+mn-ea"/>
              </a:rPr>
              <a:t>06-6210-9606</a:t>
            </a:r>
            <a:r>
              <a:rPr lang="ja-JP" altLang="en-US" sz="900" b="1" dirty="0">
                <a:latin typeface="+mn-ea"/>
              </a:rPr>
              <a:t>　</a:t>
            </a:r>
            <a:r>
              <a:rPr kumimoji="1" lang="ja-JP" altLang="en-US" sz="900" b="1" dirty="0">
                <a:latin typeface="+mn-ea"/>
              </a:rPr>
              <a:t> （</a:t>
            </a:r>
            <a:r>
              <a:rPr kumimoji="1" lang="ja-JP" altLang="en-US" sz="900" b="1">
                <a:latin typeface="+mn-ea"/>
              </a:rPr>
              <a:t>担当：中谷・西田）</a:t>
            </a:r>
            <a:endParaRPr kumimoji="1" lang="en-US" altLang="ja-JP" sz="900" b="1" dirty="0">
              <a:latin typeface="+mn-ea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52239" y="2797384"/>
            <a:ext cx="587824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大阪産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（もん）</a:t>
            </a:r>
            <a:r>
              <a:rPr lang="ja-JP" altLang="en-US" sz="20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大阪産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（もん）</a:t>
            </a:r>
            <a:r>
              <a:rPr lang="ja-JP" altLang="en-US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名品事業者と</a:t>
            </a:r>
            <a:endParaRPr lang="en-US" altLang="ja-JP" dirty="0">
              <a:solidFill>
                <a:schemeClr val="accent6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accent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「地産地消」を求めるプロユーザーとの商談の場！</a:t>
            </a:r>
          </a:p>
        </p:txBody>
      </p:sp>
      <p:sp>
        <p:nvSpPr>
          <p:cNvPr id="57" name="正方形/長方形 3"/>
          <p:cNvSpPr>
            <a:spLocks noChangeArrowheads="1"/>
          </p:cNvSpPr>
          <p:nvPr/>
        </p:nvSpPr>
        <p:spPr bwMode="auto">
          <a:xfrm>
            <a:off x="207689" y="234132"/>
            <a:ext cx="7176777" cy="330353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endParaRPr lang="ja-JP" altLang="en-US" sz="2800" dirty="0">
              <a:solidFill>
                <a:srgbClr val="00B05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95492" y="245165"/>
            <a:ext cx="70423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ご好評につき</a:t>
            </a:r>
            <a:r>
              <a:rPr lang="en-US" altLang="ja-JP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年も開催決定！大阪産（もん）・大阪産（もん）名品エリア残り枠わずか！お急ぎください！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596800" y="1458268"/>
            <a:ext cx="609600" cy="171826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804415" y="1450708"/>
            <a:ext cx="609600" cy="171826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1440335" y="1380577"/>
            <a:ext cx="6156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2026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年 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1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月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28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日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　　</a:t>
            </a:r>
            <a:r>
              <a:rPr lang="en-US" altLang="ja-JP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29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日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　　　　　　　　　　　　　</a:t>
            </a: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インテックス大阪</a:t>
            </a:r>
            <a:endParaRPr lang="en-US" altLang="ja-JP" sz="1600" b="1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64" name="円/楕円 63"/>
          <p:cNvSpPr/>
          <p:nvPr/>
        </p:nvSpPr>
        <p:spPr>
          <a:xfrm>
            <a:off x="2774118" y="1423343"/>
            <a:ext cx="207443" cy="207443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>
            <a:off x="3464962" y="1426943"/>
            <a:ext cx="207443" cy="207443"/>
          </a:xfrm>
          <a:prstGeom prst="ellips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2711335" y="1386261"/>
            <a:ext cx="3385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水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3399407" y="1385882"/>
            <a:ext cx="3385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木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4627527" y="1400079"/>
            <a:ext cx="55976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会　場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828385" y="1393754"/>
            <a:ext cx="5597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会　期</a:t>
            </a:r>
          </a:p>
        </p:txBody>
      </p:sp>
      <p:sp>
        <p:nvSpPr>
          <p:cNvPr id="7" name="右矢印 6"/>
          <p:cNvSpPr/>
          <p:nvPr/>
        </p:nvSpPr>
        <p:spPr>
          <a:xfrm>
            <a:off x="1330851" y="4496028"/>
            <a:ext cx="26499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右矢印 73"/>
          <p:cNvSpPr/>
          <p:nvPr/>
        </p:nvSpPr>
        <p:spPr>
          <a:xfrm rot="10800000">
            <a:off x="2262821" y="4490715"/>
            <a:ext cx="277461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252239" y="4130434"/>
            <a:ext cx="1205750" cy="1140922"/>
          </a:xfrm>
          <a:prstGeom prst="roundRect">
            <a:avLst/>
          </a:prstGeom>
          <a:noFill/>
          <a:ln w="19050"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角丸四角形 74"/>
          <p:cNvSpPr/>
          <p:nvPr/>
        </p:nvSpPr>
        <p:spPr>
          <a:xfrm>
            <a:off x="2409947" y="4138827"/>
            <a:ext cx="1262458" cy="1140922"/>
          </a:xfrm>
          <a:prstGeom prst="roundRect">
            <a:avLst/>
          </a:prstGeom>
          <a:noFill/>
          <a:ln w="19050"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207" y="4864654"/>
            <a:ext cx="873729" cy="262126"/>
          </a:xfrm>
          <a:prstGeom prst="rect">
            <a:avLst/>
          </a:prstGeom>
        </p:spPr>
      </p:pic>
      <p:sp>
        <p:nvSpPr>
          <p:cNvPr id="77" name="正方形/長方形 76"/>
          <p:cNvSpPr/>
          <p:nvPr/>
        </p:nvSpPr>
        <p:spPr>
          <a:xfrm>
            <a:off x="210763" y="4235859"/>
            <a:ext cx="1408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大阪産</a:t>
            </a:r>
            <a:r>
              <a:rPr lang="ja-JP" alt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（もん）・</a:t>
            </a:r>
            <a:endParaRPr lang="en-US" altLang="ja-JP" sz="60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大阪産</a:t>
            </a:r>
            <a:r>
              <a:rPr lang="ja-JP" altLang="en-US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（もん）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名品事業者</a:t>
            </a:r>
            <a:endParaRPr lang="en-US" altLang="ja-JP" sz="80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484487" y="4290349"/>
            <a:ext cx="132694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●飲食店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●ホテル・旅館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●お弁当・惣菜店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●百貨店・専門店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●スーパーマーケット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  <a:p>
            <a:r>
              <a:rPr lang="ja-JP" altLang="en-US" sz="850" dirty="0">
                <a:solidFill>
                  <a:schemeClr val="tx1">
                    <a:lumMod val="75000"/>
                    <a:lumOff val="25000"/>
                  </a:schemeClr>
                </a:solidFill>
                <a:latin typeface="小塚ゴシック Pro H" panose="020B0800000000000000" pitchFamily="34" charset="-128"/>
                <a:ea typeface="小塚ゴシック Pro H" panose="020B0800000000000000" pitchFamily="34" charset="-128"/>
              </a:rPr>
              <a:t>●通信販売　他</a:t>
            </a:r>
            <a:endParaRPr lang="en-US" altLang="ja-JP" sz="850" dirty="0">
              <a:solidFill>
                <a:schemeClr val="tx1">
                  <a:lumMod val="75000"/>
                  <a:lumOff val="25000"/>
                </a:schemeClr>
              </a:solidFill>
              <a:latin typeface="小塚ゴシック Pro H" panose="020B0800000000000000" pitchFamily="34" charset="-128"/>
              <a:ea typeface="小塚ゴシック Pro H" panose="020B0800000000000000" pitchFamily="34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653955" y="4283808"/>
            <a:ext cx="55399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>
            <a:spAutoFit/>
          </a:bodyPr>
          <a:lstStyle/>
          <a:p>
            <a:r>
              <a:rPr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商談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3680800" y="4050556"/>
            <a:ext cx="254810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■小間仕様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サイズ 幅１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５ｍ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×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奥行１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５ｍ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【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付属備品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】</a:t>
            </a:r>
          </a:p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会議テーブル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台（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W1,200×D600×H700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）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パイプ椅子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脚、社名板、背面パネル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共有水道利用場利用料金含む</a:t>
            </a:r>
            <a:r>
              <a:rPr lang="en-US" altLang="ja-JP" sz="700" dirty="0">
                <a:latin typeface="+mn-ea"/>
              </a:rPr>
              <a:t>※</a:t>
            </a:r>
            <a:r>
              <a:rPr lang="ja-JP" altLang="en-US" sz="700" dirty="0">
                <a:latin typeface="+mn-ea"/>
              </a:rPr>
              <a:t>要別途申込</a:t>
            </a:r>
            <a:endParaRPr lang="en-US" altLang="ja-JP" sz="700" dirty="0">
              <a:latin typeface="+mn-ea"/>
            </a:endParaRPr>
          </a:p>
          <a:p>
            <a:r>
              <a:rPr lang="en-US" altLang="ja-JP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電気をご使用される場合は別途工事料金が必要です。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ja-JP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上記付属備品以外を使用する場合は、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7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　　別途レンタル料金が必要です。</a:t>
            </a:r>
            <a:endParaRPr lang="en-US" altLang="ja-JP" sz="700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45742" y="3402484"/>
            <a:ext cx="59317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外食・中食・小売業界バイヤーが一堂に集まる関西発！の“食”の商談展示会内に特設ブースを設け、大阪産（もん）・大阪産（もん）名品事業者限定の「大阪産（もん） ・大阪産（もん）名品商談会 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in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FOOD STYLE JAPAN 2026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＜関西＞」を大阪府の協力のもと、来年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月に開催します。地産地消を求める来場バイヤー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2025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年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月開催実績</a:t>
            </a:r>
            <a:r>
              <a:rPr lang="en-US" altLang="ja-JP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23,801</a:t>
            </a:r>
            <a:r>
              <a:rPr lang="ja-JP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名）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に向けて、販路開拓のための商談・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PR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が可能です。年々注目度が上がっております！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2" name="テキスト ボックス 53">
            <a:extLst>
              <a:ext uri="{FF2B5EF4-FFF2-40B4-BE49-F238E27FC236}">
                <a16:creationId xmlns:a16="http://schemas.microsoft.com/office/drawing/2014/main" id="{76BEA7BD-0FBC-4807-ABFF-CE930268D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739768"/>
            <a:ext cx="28066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電気をご使用される場合は別途工事料金が必要。</a:t>
            </a:r>
          </a:p>
        </p:txBody>
      </p:sp>
      <p:sp>
        <p:nvSpPr>
          <p:cNvPr id="83" name="テキスト ボックス 53">
            <a:extLst>
              <a:ext uri="{FF2B5EF4-FFF2-40B4-BE49-F238E27FC236}">
                <a16:creationId xmlns:a16="http://schemas.microsoft.com/office/drawing/2014/main" id="{2956A685-30F9-4BEE-B093-D54C31804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0596" y="9887212"/>
            <a:ext cx="280669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その他ご不明な点があれば実行委員会までご連絡ください。</a:t>
            </a:r>
          </a:p>
        </p:txBody>
      </p:sp>
      <p:pic>
        <p:nvPicPr>
          <p:cNvPr id="24" name="図 23" descr="ロゴ, 会社名&#10;&#10;自動的に生成された説明">
            <a:extLst>
              <a:ext uri="{FF2B5EF4-FFF2-40B4-BE49-F238E27FC236}">
                <a16:creationId xmlns:a16="http://schemas.microsoft.com/office/drawing/2014/main" id="{D786857E-BD14-0FBF-07B7-23BC659D2B0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689" y="696025"/>
            <a:ext cx="707802" cy="71751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0AFD54-C892-17AF-E828-3F7B1C5F253F}"/>
              </a:ext>
            </a:extLst>
          </p:cNvPr>
          <p:cNvSpPr/>
          <p:nvPr/>
        </p:nvSpPr>
        <p:spPr>
          <a:xfrm>
            <a:off x="255444" y="5373641"/>
            <a:ext cx="1199340" cy="630662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出展料金</a:t>
            </a:r>
            <a:endParaRPr kumimoji="1" lang="en-US" altLang="ja-JP" b="1" dirty="0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694FF1B-083A-0A6B-6A82-7FE8CA434815}"/>
              </a:ext>
            </a:extLst>
          </p:cNvPr>
          <p:cNvSpPr/>
          <p:nvPr/>
        </p:nvSpPr>
        <p:spPr>
          <a:xfrm>
            <a:off x="1570911" y="5490716"/>
            <a:ext cx="28553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u="sng" dirty="0">
                <a:solidFill>
                  <a:srgbClr val="FF0000"/>
                </a:solidFill>
                <a:latin typeface="+mn-ea"/>
              </a:rPr>
              <a:t>40,000</a:t>
            </a:r>
            <a:r>
              <a:rPr lang="ja-JP" altLang="en-US" sz="2400" b="1" u="sng" dirty="0">
                <a:solidFill>
                  <a:srgbClr val="FF0000"/>
                </a:solidFill>
                <a:latin typeface="+mn-ea"/>
              </a:rPr>
              <a:t>円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（税別）</a:t>
            </a:r>
            <a:r>
              <a:rPr lang="en-US" altLang="ja-JP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/</a:t>
            </a:r>
            <a:r>
              <a:rPr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１小間　　　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10280482-F1FF-281F-F14E-182FEE70B14B}"/>
              </a:ext>
            </a:extLst>
          </p:cNvPr>
          <p:cNvSpPr/>
          <p:nvPr/>
        </p:nvSpPr>
        <p:spPr>
          <a:xfrm>
            <a:off x="4453702" y="5418708"/>
            <a:ext cx="2855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１事業者</a:t>
            </a:r>
            <a:r>
              <a:rPr lang="ja-JP" altLang="en-US" sz="1100" b="1" u="sng" dirty="0">
                <a:solidFill>
                  <a:srgbClr val="FF0000"/>
                </a:solidFill>
                <a:latin typeface="+mn-ea"/>
              </a:rPr>
              <a:t>２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小間までの限定価格です。　　　</a:t>
            </a:r>
            <a:endParaRPr lang="en-US" altLang="ja-JP" sz="1100" b="1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7AE1D651-6FD1-457C-FEDA-DE8E279132A2}"/>
              </a:ext>
            </a:extLst>
          </p:cNvPr>
          <p:cNvSpPr/>
          <p:nvPr/>
        </p:nvSpPr>
        <p:spPr>
          <a:xfrm>
            <a:off x="4453702" y="5634732"/>
            <a:ext cx="285532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※</a:t>
            </a:r>
            <a:r>
              <a:rPr lang="ja-JP" altLang="en-US" sz="11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２日間の出展料金です。　　　</a:t>
            </a:r>
            <a:endParaRPr lang="en-US" altLang="ja-JP" sz="1100" b="1" u="sng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0221E540-2095-6AA3-2067-DA7AA7A54CA3}"/>
              </a:ext>
            </a:extLst>
          </p:cNvPr>
          <p:cNvSpPr txBox="1"/>
          <p:nvPr/>
        </p:nvSpPr>
        <p:spPr>
          <a:xfrm>
            <a:off x="180231" y="6002144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/>
              <a:t>【</a:t>
            </a:r>
            <a:r>
              <a:rPr lang="ja-JP" altLang="en-US" sz="1000" b="1" dirty="0"/>
              <a:t>出展解約・出展面積の縮小について</a:t>
            </a:r>
            <a:r>
              <a:rPr lang="en-US" altLang="ja-JP" sz="1000" b="1" dirty="0"/>
              <a:t>】</a:t>
            </a:r>
            <a:endParaRPr kumimoji="1" lang="ja-JP" altLang="en-US" sz="1000" b="1" dirty="0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C87F3C39-092A-66D0-A108-BFE1D45A4AC8}"/>
              </a:ext>
            </a:extLst>
          </p:cNvPr>
          <p:cNvCxnSpPr>
            <a:cxnSpLocks/>
          </p:cNvCxnSpPr>
          <p:nvPr/>
        </p:nvCxnSpPr>
        <p:spPr>
          <a:xfrm>
            <a:off x="1454784" y="6001896"/>
            <a:ext cx="5782231" cy="12474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B464A6C-96E0-449A-C3C6-2354910AFA4F}"/>
              </a:ext>
            </a:extLst>
          </p:cNvPr>
          <p:cNvSpPr/>
          <p:nvPr/>
        </p:nvSpPr>
        <p:spPr>
          <a:xfrm>
            <a:off x="6145741" y="3029964"/>
            <a:ext cx="803242" cy="887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00" b="1" dirty="0">
                <a:solidFill>
                  <a:schemeClr val="tx1"/>
                </a:solidFill>
              </a:rPr>
              <a:t>社名板</a:t>
            </a:r>
            <a:r>
              <a:rPr kumimoji="1" lang="en-US" altLang="ja-JP" sz="600" b="1" dirty="0">
                <a:solidFill>
                  <a:schemeClr val="tx1"/>
                </a:solidFill>
              </a:rPr>
              <a:t>W900×H300</a:t>
            </a:r>
            <a:r>
              <a:rPr kumimoji="1" lang="ja-JP" altLang="en-US" sz="6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400" b="1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88" name="テキスト ボックス 53">
            <a:extLst>
              <a:ext uri="{FF2B5EF4-FFF2-40B4-BE49-F238E27FC236}">
                <a16:creationId xmlns:a16="http://schemas.microsoft.com/office/drawing/2014/main" id="{2C09974C-E585-E3C4-F65D-E4BCC7696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080334"/>
            <a:ext cx="11446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調理の予定　　　　　</a:t>
            </a:r>
          </a:p>
        </p:txBody>
      </p:sp>
      <p:sp>
        <p:nvSpPr>
          <p:cNvPr id="27" name="テキスト ボックス 53">
            <a:extLst>
              <a:ext uri="{FF2B5EF4-FFF2-40B4-BE49-F238E27FC236}">
                <a16:creationId xmlns:a16="http://schemas.microsoft.com/office/drawing/2014/main" id="{476292BE-EC39-619A-13F0-A92A28A4F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291530"/>
            <a:ext cx="107265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ガス利用予定　　　</a:t>
            </a:r>
          </a:p>
        </p:txBody>
      </p:sp>
      <p:sp>
        <p:nvSpPr>
          <p:cNvPr id="31" name="テキスト ボックス 53">
            <a:extLst>
              <a:ext uri="{FF2B5EF4-FFF2-40B4-BE49-F238E27FC236}">
                <a16:creationId xmlns:a16="http://schemas.microsoft.com/office/drawing/2014/main" id="{0C221CE5-397C-CA6D-8B98-732F01045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149" y="9484314"/>
            <a:ext cx="14202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800" dirty="0"/>
              <a:t>※</a:t>
            </a:r>
            <a:r>
              <a:rPr lang="ja-JP" altLang="en-US" sz="800" dirty="0"/>
              <a:t>給排水工事利用予定　　　</a:t>
            </a:r>
          </a:p>
        </p:txBody>
      </p:sp>
      <p:sp>
        <p:nvSpPr>
          <p:cNvPr id="56" name="テキスト ボックス 53">
            <a:extLst>
              <a:ext uri="{FF2B5EF4-FFF2-40B4-BE49-F238E27FC236}">
                <a16:creationId xmlns:a16="http://schemas.microsoft.com/office/drawing/2014/main" id="{43452AD1-BEEA-A982-BB13-A52E18E45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3" y="8888781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2" name="テキスト ボックス 53">
            <a:extLst>
              <a:ext uri="{FF2B5EF4-FFF2-40B4-BE49-F238E27FC236}">
                <a16:creationId xmlns:a16="http://schemas.microsoft.com/office/drawing/2014/main" id="{22036B3E-D565-4310-7F18-587DD320A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1" y="9092317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3" name="テキスト ボックス 53">
            <a:extLst>
              <a:ext uri="{FF2B5EF4-FFF2-40B4-BE49-F238E27FC236}">
                <a16:creationId xmlns:a16="http://schemas.microsoft.com/office/drawing/2014/main" id="{C8FF66C9-5DD9-1DEB-B0EF-5A2602A4E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841" y="9288316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94" name="テキスト ボックス 53">
            <a:extLst>
              <a:ext uri="{FF2B5EF4-FFF2-40B4-BE49-F238E27FC236}">
                <a16:creationId xmlns:a16="http://schemas.microsoft.com/office/drawing/2014/main" id="{014E2F88-6795-55C5-910E-4044911C7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561" y="9504008"/>
            <a:ext cx="88935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800" dirty="0"/>
              <a:t>□あり　　□なし</a:t>
            </a: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35668BA2-C417-F73C-EE88-7FAFB87F2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700" y="786965"/>
            <a:ext cx="5938306" cy="60016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1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endParaRPr lang="en-US" altLang="ja-JP" sz="11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大阪産</a:t>
            </a:r>
            <a:r>
              <a:rPr lang="ja-JP" altLang="en-US" sz="13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（もん）</a:t>
            </a:r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・大阪産</a:t>
            </a:r>
            <a:r>
              <a:rPr lang="ja-JP" altLang="en-US" sz="13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（もん）</a:t>
            </a:r>
            <a:r>
              <a:rPr lang="ja-JP" altLang="en-US" sz="22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名品商談会</a:t>
            </a:r>
            <a:r>
              <a:rPr lang="ja-JP" altLang="en-US" sz="21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出展のご案内</a:t>
            </a:r>
          </a:p>
        </p:txBody>
      </p:sp>
      <p:pic>
        <p:nvPicPr>
          <p:cNvPr id="85" name="図 84" descr="ロゴ, 会社名&#10;&#10;自動的に生成された説明">
            <a:extLst>
              <a:ext uri="{FF2B5EF4-FFF2-40B4-BE49-F238E27FC236}">
                <a16:creationId xmlns:a16="http://schemas.microsoft.com/office/drawing/2014/main" id="{AB4ACCA3-BB94-8DFC-AA75-077FDE05A17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0311" y="597004"/>
            <a:ext cx="666466" cy="82918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6430E4-07A9-5632-7592-8C3F53484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310" y="532668"/>
            <a:ext cx="2533687" cy="27699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申込期限：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2025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31</a:t>
            </a:r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日（金）</a:t>
            </a:r>
            <a:endParaRPr lang="en-US" altLang="ja-JP" sz="12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8318C6E-3D87-53AF-A88A-6A546D3AC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700" y="671291"/>
            <a:ext cx="3691700" cy="3385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FOOD STYLE JAPAN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＜関西＞</a:t>
            </a:r>
            <a:r>
              <a:rPr lang="en-US" altLang="ja-JP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600" dirty="0">
                <a:solidFill>
                  <a:schemeClr val="accent6"/>
                </a:solidFill>
                <a:latin typeface="HGP創英角ｺﾞｼｯｸUB" pitchFamily="50" charset="-128"/>
                <a:ea typeface="HGP創英角ｺﾞｼｯｸUB" pitchFamily="50" charset="-128"/>
              </a:rPr>
              <a:t>内</a:t>
            </a:r>
            <a:endParaRPr lang="ja-JP" altLang="en-US" sz="4400" dirty="0">
              <a:solidFill>
                <a:schemeClr val="accent6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205DDCE5-8539-276F-4CDA-B54A98C1C5DB}"/>
              </a:ext>
            </a:extLst>
          </p:cNvPr>
          <p:cNvSpPr/>
          <p:nvPr/>
        </p:nvSpPr>
        <p:spPr bwMode="auto">
          <a:xfrm>
            <a:off x="1548383" y="832905"/>
            <a:ext cx="6880224" cy="674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00">
              <a:solidFill>
                <a:schemeClr val="tx1"/>
              </a:solidFill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99DE2C5E-CFBE-4C1C-A742-708DABD866EA}"/>
              </a:ext>
            </a:extLst>
          </p:cNvPr>
          <p:cNvSpPr txBox="1"/>
          <p:nvPr/>
        </p:nvSpPr>
        <p:spPr>
          <a:xfrm>
            <a:off x="1408565" y="5346700"/>
            <a:ext cx="3136179" cy="575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通常出展料金 </a:t>
            </a:r>
            <a:r>
              <a:rPr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110,000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円</a:t>
            </a:r>
            <a:r>
              <a:rPr lang="ja-JP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（税別）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のところ</a:t>
            </a:r>
            <a:endParaRPr lang="en-US" altLang="ja-JP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…</a:t>
            </a:r>
          </a:p>
        </p:txBody>
      </p: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F1106FEA-B049-D97F-D01D-E1B2AC5E7DCB}"/>
              </a:ext>
            </a:extLst>
          </p:cNvPr>
          <p:cNvCxnSpPr>
            <a:cxnSpLocks/>
          </p:cNvCxnSpPr>
          <p:nvPr/>
        </p:nvCxnSpPr>
        <p:spPr bwMode="auto">
          <a:xfrm>
            <a:off x="4315707" y="8578552"/>
            <a:ext cx="2921308" cy="31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4D9AEC24-A579-0151-9A76-54B22416AD7B}"/>
              </a:ext>
            </a:extLst>
          </p:cNvPr>
          <p:cNvCxnSpPr>
            <a:cxnSpLocks/>
          </p:cNvCxnSpPr>
          <p:nvPr/>
        </p:nvCxnSpPr>
        <p:spPr bwMode="auto">
          <a:xfrm>
            <a:off x="4323290" y="8831414"/>
            <a:ext cx="2921308" cy="31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タイトル 1">
            <a:extLst>
              <a:ext uri="{FF2B5EF4-FFF2-40B4-BE49-F238E27FC236}">
                <a16:creationId xmlns:a16="http://schemas.microsoft.com/office/drawing/2014/main" id="{129E438E-C404-9CAF-2D51-AEB0B07EC598}"/>
              </a:ext>
            </a:extLst>
          </p:cNvPr>
          <p:cNvSpPr txBox="1">
            <a:spLocks/>
          </p:cNvSpPr>
          <p:nvPr/>
        </p:nvSpPr>
        <p:spPr>
          <a:xfrm>
            <a:off x="4271942" y="8273249"/>
            <a:ext cx="876300" cy="269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dist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ja-JP" altLang="en-US" sz="900" b="1" dirty="0">
                <a:latin typeface="+mj-ea"/>
              </a:rPr>
              <a:t>小間数</a:t>
            </a:r>
          </a:p>
        </p:txBody>
      </p:sp>
      <p:sp>
        <p:nvSpPr>
          <p:cNvPr id="122" name="テキスト ボックス 53">
            <a:extLst>
              <a:ext uri="{FF2B5EF4-FFF2-40B4-BE49-F238E27FC236}">
                <a16:creationId xmlns:a16="http://schemas.microsoft.com/office/drawing/2014/main" id="{315B9DD5-3A9F-D85C-CF16-84923BFDE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489" y="8248506"/>
            <a:ext cx="20261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1600" dirty="0"/>
              <a:t>□</a:t>
            </a:r>
            <a:r>
              <a:rPr lang="en-US" altLang="ja-JP" sz="1600" dirty="0"/>
              <a:t>1</a:t>
            </a:r>
            <a:r>
              <a:rPr lang="ja-JP" altLang="en-US" sz="1600" dirty="0"/>
              <a:t>小間　　□</a:t>
            </a:r>
            <a:r>
              <a:rPr lang="en-US" altLang="ja-JP" sz="1600" dirty="0"/>
              <a:t>2</a:t>
            </a:r>
            <a:r>
              <a:rPr lang="ja-JP" altLang="en-US" sz="1600" dirty="0"/>
              <a:t>小間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4C2AF821-F9F9-FA20-BFAC-51D77EBDE5CF}"/>
              </a:ext>
            </a:extLst>
          </p:cNvPr>
          <p:cNvSpPr txBox="1"/>
          <p:nvPr/>
        </p:nvSpPr>
        <p:spPr>
          <a:xfrm>
            <a:off x="2556495" y="6144922"/>
            <a:ext cx="24721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</a:t>
            </a:r>
            <a:r>
              <a:rPr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日（水）～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</a:t>
            </a: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3B5F0B3D-3601-137E-B97E-6818F93E4D6B}"/>
              </a:ext>
            </a:extLst>
          </p:cNvPr>
          <p:cNvSpPr txBox="1"/>
          <p:nvPr/>
        </p:nvSpPr>
        <p:spPr>
          <a:xfrm>
            <a:off x="3060213" y="6320972"/>
            <a:ext cx="15167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</a:t>
            </a:r>
            <a:r>
              <a:rPr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８日（火）以降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6270F906-8C40-B4DF-754D-16C9254AE88C}"/>
              </a:ext>
            </a:extLst>
          </p:cNvPr>
          <p:cNvSpPr txBox="1"/>
          <p:nvPr/>
        </p:nvSpPr>
        <p:spPr>
          <a:xfrm>
            <a:off x="5112645" y="6149671"/>
            <a:ext cx="12650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出展料金の５０％（税別）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99008350-133F-DB32-3BA2-51ACF1548E94}"/>
              </a:ext>
            </a:extLst>
          </p:cNvPr>
          <p:cNvSpPr txBox="1"/>
          <p:nvPr/>
        </p:nvSpPr>
        <p:spPr>
          <a:xfrm>
            <a:off x="5053333" y="6323056"/>
            <a:ext cx="142756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出展料金の</a:t>
            </a:r>
            <a:r>
              <a:rPr kumimoji="1" lang="en-US" altLang="ja-JP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100</a:t>
            </a:r>
            <a:r>
              <a:rPr kumimoji="1" lang="ja-JP" altLang="en-US" sz="800" b="1" i="0" u="none" strike="noStrike" kern="1200" baseline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％（税別）</a:t>
            </a:r>
            <a:endParaRPr kumimoji="1" lang="ja-JP" altLang="en-US" sz="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C7DFDBD-20B8-2EEB-9EF1-F160AB0E99A3}"/>
              </a:ext>
            </a:extLst>
          </p:cNvPr>
          <p:cNvSpPr/>
          <p:nvPr/>
        </p:nvSpPr>
        <p:spPr>
          <a:xfrm>
            <a:off x="2556495" y="6036435"/>
            <a:ext cx="4070411" cy="14287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2E49EBB3-62EB-DCE3-6456-CA7172479C7F}"/>
              </a:ext>
            </a:extLst>
          </p:cNvPr>
          <p:cNvSpPr txBox="1"/>
          <p:nvPr/>
        </p:nvSpPr>
        <p:spPr>
          <a:xfrm>
            <a:off x="3070877" y="5991268"/>
            <a:ext cx="13644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取消・解約の意思表示期間</a:t>
            </a: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4C43BA15-D4B9-D1BF-DB59-2D64489B2804}"/>
              </a:ext>
            </a:extLst>
          </p:cNvPr>
          <p:cNvSpPr txBox="1"/>
          <p:nvPr/>
        </p:nvSpPr>
        <p:spPr>
          <a:xfrm>
            <a:off x="5292877" y="5998669"/>
            <a:ext cx="77136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b="1" i="0" u="none" strike="noStrike" kern="1200" baseline="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キャンセル料</a:t>
            </a:r>
            <a:endParaRPr kumimoji="1" lang="ja-JP" altLang="en-US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74BF8D77-AB21-B766-C65B-809D44C3469B}"/>
              </a:ext>
            </a:extLst>
          </p:cNvPr>
          <p:cNvSpPr/>
          <p:nvPr/>
        </p:nvSpPr>
        <p:spPr>
          <a:xfrm>
            <a:off x="2556496" y="6178022"/>
            <a:ext cx="4070410" cy="3215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3" name="直線コネクタ 132">
            <a:extLst>
              <a:ext uri="{FF2B5EF4-FFF2-40B4-BE49-F238E27FC236}">
                <a16:creationId xmlns:a16="http://schemas.microsoft.com/office/drawing/2014/main" id="{8B16280F-8E84-57BA-53CE-AE8A2671A7D6}"/>
              </a:ext>
            </a:extLst>
          </p:cNvPr>
          <p:cNvCxnSpPr>
            <a:cxnSpLocks/>
          </p:cNvCxnSpPr>
          <p:nvPr/>
        </p:nvCxnSpPr>
        <p:spPr>
          <a:xfrm>
            <a:off x="4973628" y="6043786"/>
            <a:ext cx="0" cy="46009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線コネクタ 136">
            <a:extLst>
              <a:ext uri="{FF2B5EF4-FFF2-40B4-BE49-F238E27FC236}">
                <a16:creationId xmlns:a16="http://schemas.microsoft.com/office/drawing/2014/main" id="{B7D07DA6-7703-649B-2311-08CFC32D7269}"/>
              </a:ext>
            </a:extLst>
          </p:cNvPr>
          <p:cNvCxnSpPr>
            <a:cxnSpLocks/>
          </p:cNvCxnSpPr>
          <p:nvPr/>
        </p:nvCxnSpPr>
        <p:spPr>
          <a:xfrm flipH="1" flipV="1">
            <a:off x="2556495" y="6336978"/>
            <a:ext cx="4070410" cy="335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図 5" descr="店の天井からぶら下がっている多数の人たち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731DC-61D3-37B1-A954-34FE4BCD9E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394" y="1682287"/>
            <a:ext cx="1706400" cy="1137600"/>
          </a:xfrm>
          <a:prstGeom prst="rect">
            <a:avLst/>
          </a:prstGeom>
        </p:spPr>
      </p:pic>
      <p:pic>
        <p:nvPicPr>
          <p:cNvPr id="17" name="図 16" descr="プラスチック容器に入ったお菓子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2F1B954-85AE-1531-0B04-49D74638F6E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24" y="1686188"/>
            <a:ext cx="1706400" cy="1137600"/>
          </a:xfrm>
          <a:prstGeom prst="rect">
            <a:avLst/>
          </a:prstGeom>
        </p:spPr>
      </p:pic>
      <p:pic>
        <p:nvPicPr>
          <p:cNvPr id="33" name="図 32" descr="プラスチック容器に入ったお菓子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062A69A-9119-AA6E-76D0-FDC6EC0482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333" y="1686016"/>
            <a:ext cx="1706400" cy="1137600"/>
          </a:xfrm>
          <a:prstGeom prst="rect">
            <a:avLst/>
          </a:prstGeom>
        </p:spPr>
      </p:pic>
      <p:pic>
        <p:nvPicPr>
          <p:cNvPr id="52" name="図 51" descr="ワインの瓶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5BB9962-2B08-B768-1B14-606BF873E38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444" y="1694092"/>
            <a:ext cx="1706400" cy="1137600"/>
          </a:xfrm>
          <a:prstGeom prst="rect">
            <a:avLst/>
          </a:prstGeom>
        </p:spPr>
      </p:pic>
      <p:graphicFrame>
        <p:nvGraphicFramePr>
          <p:cNvPr id="3" name="表 12">
            <a:extLst>
              <a:ext uri="{FF2B5EF4-FFF2-40B4-BE49-F238E27FC236}">
                <a16:creationId xmlns:a16="http://schemas.microsoft.com/office/drawing/2014/main" id="{2F1825F0-3641-4CA5-A0E2-AD738ACCB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53620"/>
              </p:ext>
            </p:extLst>
          </p:nvPr>
        </p:nvGraphicFramePr>
        <p:xfrm>
          <a:off x="291523" y="8229959"/>
          <a:ext cx="4017388" cy="19560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3846">
                  <a:extLst>
                    <a:ext uri="{9D8B030D-6E8A-4147-A177-3AD203B41FA5}">
                      <a16:colId xmlns:a16="http://schemas.microsoft.com/office/drawing/2014/main" val="2759492525"/>
                    </a:ext>
                  </a:extLst>
                </a:gridCol>
                <a:gridCol w="3433542">
                  <a:extLst>
                    <a:ext uri="{9D8B030D-6E8A-4147-A177-3AD203B41FA5}">
                      <a16:colId xmlns:a16="http://schemas.microsoft.com/office/drawing/2014/main" val="190501189"/>
                    </a:ext>
                  </a:extLst>
                </a:gridCol>
              </a:tblGrid>
              <a:tr h="272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貴社名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724744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部署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931428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役職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324563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氏名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877194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所在地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402347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TEL</a:t>
                      </a:r>
                      <a:endParaRPr kumimoji="1" lang="ja-JP" alt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　　　　　　　　　　　　　　　　</a:t>
                      </a:r>
                      <a:r>
                        <a:rPr kumimoji="1" lang="en-US" altLang="ja-JP" sz="1050" dirty="0"/>
                        <a:t>FAX</a:t>
                      </a:r>
                      <a:r>
                        <a:rPr kumimoji="1" lang="ja-JP" altLang="en-US" sz="1050"/>
                        <a:t>　　　　　　　　　　　　　　　　　</a:t>
                      </a:r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17115"/>
                  </a:ext>
                </a:extLst>
              </a:tr>
              <a:tr h="28054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Mail</a:t>
                      </a:r>
                      <a:endParaRPr kumimoji="1" lang="ja-JP" alt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313931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4B5F1FA-9C54-4C5A-9EA7-CCB77BC4957A}"/>
              </a:ext>
            </a:extLst>
          </p:cNvPr>
          <p:cNvSpPr/>
          <p:nvPr/>
        </p:nvSpPr>
        <p:spPr>
          <a:xfrm>
            <a:off x="2232459" y="9615702"/>
            <a:ext cx="504056" cy="288032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308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ユーザー設定</PresentationFormat>
  <Paragraphs>84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HGP創英角ｺﾞｼｯｸUB</vt:lpstr>
      <vt:lpstr>HGS創英角ｺﾞｼｯｸUB</vt:lpstr>
      <vt:lpstr>ＭＳ Ｐゴシック</vt:lpstr>
      <vt:lpstr>小塚ゴシック Pro H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2025-09-25T06:23:27Z</dcterms:created>
  <dcterms:modified xsi:type="dcterms:W3CDTF">2025-09-25T06:23:40Z</dcterms:modified>
</cp:coreProperties>
</file>