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8" r:id="rId2"/>
  </p:sldIdLst>
  <p:sldSz cx="7561263" cy="10693400"/>
  <p:notesSz cx="6646863" cy="97774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96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82" autoAdjust="0"/>
  </p:normalViewPr>
  <p:slideViewPr>
    <p:cSldViewPr>
      <p:cViewPr>
        <p:scale>
          <a:sx n="130" d="100"/>
          <a:sy n="130" d="100"/>
        </p:scale>
        <p:origin x="979" y="77"/>
      </p:cViewPr>
      <p:guideLst>
        <p:guide orient="horz" pos="3368"/>
        <p:guide pos="2382"/>
      </p:guideLst>
    </p:cSldViewPr>
  </p:slideViewPr>
  <p:notesTextViewPr>
    <p:cViewPr>
      <p:scale>
        <a:sx n="300" d="100"/>
        <a:sy n="3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880308" cy="488871"/>
          </a:xfrm>
          <a:prstGeom prst="rect">
            <a:avLst/>
          </a:prstGeom>
        </p:spPr>
        <p:txBody>
          <a:bodyPr vert="horz" lIns="90417" tIns="45207" rIns="90417" bIns="4520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765019" y="1"/>
            <a:ext cx="2880308" cy="488871"/>
          </a:xfrm>
          <a:prstGeom prst="rect">
            <a:avLst/>
          </a:prstGeom>
        </p:spPr>
        <p:txBody>
          <a:bodyPr vert="horz" lIns="90417" tIns="45207" rIns="90417" bIns="45207" rtlCol="0"/>
          <a:lstStyle>
            <a:lvl1pPr algn="r">
              <a:defRPr sz="1200"/>
            </a:lvl1pPr>
          </a:lstStyle>
          <a:p>
            <a:fld id="{66CA4217-A1A9-409D-9554-2289B9B2CC95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27238" y="733425"/>
            <a:ext cx="2592387" cy="3667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417" tIns="45207" rIns="90417" bIns="4520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64687" y="4644274"/>
            <a:ext cx="5317490" cy="4399836"/>
          </a:xfrm>
          <a:prstGeom prst="rect">
            <a:avLst/>
          </a:prstGeom>
        </p:spPr>
        <p:txBody>
          <a:bodyPr vert="horz" lIns="90417" tIns="45207" rIns="90417" bIns="4520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286845"/>
            <a:ext cx="2880308" cy="488871"/>
          </a:xfrm>
          <a:prstGeom prst="rect">
            <a:avLst/>
          </a:prstGeom>
        </p:spPr>
        <p:txBody>
          <a:bodyPr vert="horz" lIns="90417" tIns="45207" rIns="90417" bIns="4520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765019" y="9286845"/>
            <a:ext cx="2880308" cy="488871"/>
          </a:xfrm>
          <a:prstGeom prst="rect">
            <a:avLst/>
          </a:prstGeom>
        </p:spPr>
        <p:txBody>
          <a:bodyPr vert="horz" lIns="90417" tIns="45207" rIns="90417" bIns="45207" rtlCol="0" anchor="b"/>
          <a:lstStyle>
            <a:lvl1pPr algn="r">
              <a:defRPr sz="1200"/>
            </a:lvl1pPr>
          </a:lstStyle>
          <a:p>
            <a:fld id="{A1198824-EEC5-4F98-AC08-D574C52A16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5799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027238" y="733425"/>
            <a:ext cx="2592387" cy="366712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98824-EEC5-4F98-AC08-D574C52A162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9902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7095" y="3321886"/>
            <a:ext cx="6427074" cy="229215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4190" y="6059593"/>
            <a:ext cx="5292884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E0E3C-585F-4A93-A25D-8F4AA78D435B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6BF2-0078-4852-BAA2-7A00B9F65D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8541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E0E3C-585F-4A93-A25D-8F4AA78D435B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6BF2-0078-4852-BAA2-7A00B9F65D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594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534133" y="668338"/>
            <a:ext cx="1405923" cy="1422568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12427" y="668338"/>
            <a:ext cx="4095684" cy="1422568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E0E3C-585F-4A93-A25D-8F4AA78D435B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6BF2-0078-4852-BAA2-7A00B9F65D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8972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E0E3C-585F-4A93-A25D-8F4AA78D435B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6BF2-0078-4852-BAA2-7A00B9F65D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98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7287" y="6871500"/>
            <a:ext cx="6427074" cy="212382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7287" y="4532320"/>
            <a:ext cx="6427074" cy="233918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E0E3C-585F-4A93-A25D-8F4AA78D435B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6BF2-0078-4852-BAA2-7A00B9F65D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7781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12428" y="3891210"/>
            <a:ext cx="2750147" cy="11002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188595" y="3891210"/>
            <a:ext cx="2751460" cy="11002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E0E3C-585F-4A93-A25D-8F4AA78D435B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6BF2-0078-4852-BAA2-7A00B9F65D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7481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3" y="2393639"/>
            <a:ext cx="334087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8063" y="3391194"/>
            <a:ext cx="3340871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017" y="2393639"/>
            <a:ext cx="3342183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017" y="3391194"/>
            <a:ext cx="3342183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E0E3C-585F-4A93-A25D-8F4AA78D435B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6BF2-0078-4852-BAA2-7A00B9F65D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2359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E0E3C-585F-4A93-A25D-8F4AA78D435B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6BF2-0078-4852-BAA2-7A00B9F65D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076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E0E3C-585F-4A93-A25D-8F4AA78D435B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6BF2-0078-4852-BAA2-7A00B9F65D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6547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4" y="425756"/>
            <a:ext cx="2487603" cy="1811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6244" y="425756"/>
            <a:ext cx="4226956" cy="91265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8064" y="2237694"/>
            <a:ext cx="2487603" cy="73145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E0E3C-585F-4A93-A25D-8F4AA78D435B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6BF2-0078-4852-BAA2-7A00B9F65D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9765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060" y="7485380"/>
            <a:ext cx="4536758" cy="8836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060" y="8369071"/>
            <a:ext cx="4536758" cy="125498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E0E3C-585F-4A93-A25D-8F4AA78D435B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6BF2-0078-4852-BAA2-7A00B9F65D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2450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3" y="2495127"/>
            <a:ext cx="6805137" cy="7057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8063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8E0E3C-585F-4A93-A25D-8F4AA78D435B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3432" y="9911198"/>
            <a:ext cx="2394400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18905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06BF2-0078-4852-BAA2-7A00B9F65D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6472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emf"/><Relationship Id="rId10" Type="http://schemas.openxmlformats.org/officeDocument/2006/relationships/image" Target="../media/image8.jpeg"/><Relationship Id="rId4" Type="http://schemas.openxmlformats.org/officeDocument/2006/relationships/image" Target="../media/image2.emf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図 7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0871" y="2970436"/>
            <a:ext cx="1443596" cy="2281419"/>
          </a:xfrm>
          <a:prstGeom prst="rect">
            <a:avLst/>
          </a:prstGeom>
        </p:spPr>
      </p:pic>
      <p:sp>
        <p:nvSpPr>
          <p:cNvPr id="99" name="正方形/長方形 98">
            <a:extLst>
              <a:ext uri="{FF2B5EF4-FFF2-40B4-BE49-F238E27FC236}">
                <a16:creationId xmlns:a16="http://schemas.microsoft.com/office/drawing/2014/main" id="{317C2F53-13DA-DDCE-66A1-C00894C5E537}"/>
              </a:ext>
            </a:extLst>
          </p:cNvPr>
          <p:cNvSpPr/>
          <p:nvPr/>
        </p:nvSpPr>
        <p:spPr>
          <a:xfrm>
            <a:off x="223686" y="5346700"/>
            <a:ext cx="6996346" cy="117022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0" name="角丸四角形 79"/>
          <p:cNvSpPr/>
          <p:nvPr/>
        </p:nvSpPr>
        <p:spPr>
          <a:xfrm>
            <a:off x="1688788" y="4062292"/>
            <a:ext cx="490360" cy="1132205"/>
          </a:xfrm>
          <a:prstGeom prst="roundRect">
            <a:avLst/>
          </a:prstGeom>
          <a:solidFill>
            <a:srgbClr val="F796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0" name="図 4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268" y="4488959"/>
            <a:ext cx="927605" cy="243800"/>
          </a:xfrm>
          <a:prstGeom prst="rect">
            <a:avLst/>
          </a:prstGeom>
        </p:spPr>
      </p:pic>
      <p:sp>
        <p:nvSpPr>
          <p:cNvPr id="8" name="タイトル 1"/>
          <p:cNvSpPr txBox="1">
            <a:spLocks/>
          </p:cNvSpPr>
          <p:nvPr/>
        </p:nvSpPr>
        <p:spPr>
          <a:xfrm>
            <a:off x="3853542" y="10120641"/>
            <a:ext cx="3599463" cy="698667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ts val="1080"/>
              </a:lnSpc>
              <a:spcAft>
                <a:spcPts val="0"/>
              </a:spcAft>
              <a:defRPr/>
            </a:pPr>
            <a:r>
              <a:rPr lang="en-US" altLang="ja-JP" sz="1200" b="1" dirty="0">
                <a:latin typeface="+mj-ea"/>
              </a:rPr>
              <a:t>FOOD STYLE Kansai </a:t>
            </a:r>
            <a:r>
              <a:rPr lang="ja-JP" altLang="en-US" sz="1200" b="1" dirty="0"/>
              <a:t>実行委員会　</a:t>
            </a:r>
            <a:r>
              <a:rPr lang="ja-JP" altLang="en-US" sz="800" b="1" dirty="0">
                <a:latin typeface="+mn-ea"/>
                <a:ea typeface="+mn-ea"/>
              </a:rPr>
              <a:t>（株式会社イノベント内）</a:t>
            </a:r>
            <a:endParaRPr lang="en-US" altLang="ja-JP" sz="800" b="1" dirty="0">
              <a:latin typeface="+mn-ea"/>
              <a:ea typeface="+mn-ea"/>
            </a:endParaRPr>
          </a:p>
          <a:p>
            <a:pPr algn="l" fontAlgn="auto">
              <a:lnSpc>
                <a:spcPts val="1080"/>
              </a:lnSpc>
              <a:spcAft>
                <a:spcPts val="0"/>
              </a:spcAft>
              <a:defRPr/>
            </a:pPr>
            <a:r>
              <a:rPr lang="en-US" altLang="ja-JP" sz="1100" b="1" dirty="0">
                <a:latin typeface="+mn-ea"/>
                <a:ea typeface="+mn-ea"/>
              </a:rPr>
              <a:t>TEL</a:t>
            </a:r>
            <a:r>
              <a:rPr lang="ja-JP" altLang="en-US" sz="1100" b="1" dirty="0">
                <a:latin typeface="+mn-ea"/>
                <a:ea typeface="+mn-ea"/>
              </a:rPr>
              <a:t>：</a:t>
            </a:r>
            <a:r>
              <a:rPr lang="en-US" altLang="ja-JP" sz="1100" b="1" dirty="0">
                <a:latin typeface="+mn-ea"/>
                <a:ea typeface="+mn-ea"/>
              </a:rPr>
              <a:t>03-6812-9423 </a:t>
            </a:r>
          </a:p>
          <a:p>
            <a:pPr algn="l" fontAlgn="auto">
              <a:lnSpc>
                <a:spcPts val="1080"/>
              </a:lnSpc>
              <a:spcAft>
                <a:spcPts val="0"/>
              </a:spcAft>
              <a:defRPr/>
            </a:pPr>
            <a:r>
              <a:rPr lang="en-US" altLang="ja-JP" sz="1100" b="1" dirty="0">
                <a:latin typeface="+mn-ea"/>
                <a:ea typeface="+mn-ea"/>
              </a:rPr>
              <a:t>E-MAIL</a:t>
            </a:r>
            <a:r>
              <a:rPr lang="ja-JP" altLang="en-US" sz="1100" b="1" dirty="0">
                <a:latin typeface="+mn-ea"/>
                <a:ea typeface="+mn-ea"/>
              </a:rPr>
              <a:t>：</a:t>
            </a:r>
            <a:r>
              <a:rPr lang="en-US" altLang="ja-JP" sz="1100" b="1" dirty="0">
                <a:latin typeface="+mn-ea"/>
                <a:ea typeface="+mn-ea"/>
              </a:rPr>
              <a:t>k-foodstyle@innovent.co.jp</a:t>
            </a:r>
            <a:endParaRPr lang="ja-JP" altLang="en-US" sz="1100" b="1" dirty="0">
              <a:latin typeface="+mn-ea"/>
              <a:ea typeface="+mn-ea"/>
            </a:endParaRPr>
          </a:p>
        </p:txBody>
      </p:sp>
      <p:grpSp>
        <p:nvGrpSpPr>
          <p:cNvPr id="9" name="グループ化 55"/>
          <p:cNvGrpSpPr>
            <a:grpSpLocks/>
          </p:cNvGrpSpPr>
          <p:nvPr/>
        </p:nvGrpSpPr>
        <p:grpSpPr bwMode="auto">
          <a:xfrm>
            <a:off x="192941" y="10202041"/>
            <a:ext cx="917575" cy="381000"/>
            <a:chOff x="2583439" y="9319503"/>
            <a:chExt cx="917569" cy="380938"/>
          </a:xfrm>
        </p:grpSpPr>
        <p:sp>
          <p:nvSpPr>
            <p:cNvPr id="10" name="ホームベース 9"/>
            <p:cNvSpPr/>
            <p:nvPr/>
          </p:nvSpPr>
          <p:spPr>
            <a:xfrm>
              <a:off x="2615189" y="9352835"/>
              <a:ext cx="885819" cy="347606"/>
            </a:xfrm>
            <a:prstGeom prst="homePlat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11" name="タイトル 1"/>
            <p:cNvSpPr txBox="1">
              <a:spLocks/>
            </p:cNvSpPr>
            <p:nvPr/>
          </p:nvSpPr>
          <p:spPr bwMode="auto">
            <a:xfrm>
              <a:off x="2583439" y="9319503"/>
              <a:ext cx="905267" cy="3740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kumimoji="1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9pPr>
            </a:lstStyle>
            <a:p>
              <a:pPr eaLnBrk="1" hangingPunct="1"/>
              <a:r>
                <a:rPr lang="ja-JP" altLang="en-US" dirty="0">
                  <a:solidFill>
                    <a:schemeClr val="bg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返送先</a:t>
              </a:r>
            </a:p>
          </p:txBody>
        </p:sp>
      </p:grpSp>
      <p:sp>
        <p:nvSpPr>
          <p:cNvPr id="12" name="タイトル 1"/>
          <p:cNvSpPr txBox="1">
            <a:spLocks/>
          </p:cNvSpPr>
          <p:nvPr/>
        </p:nvSpPr>
        <p:spPr bwMode="auto">
          <a:xfrm>
            <a:off x="1067841" y="10178828"/>
            <a:ext cx="3144838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ja-JP" altLang="en-US" sz="2000" b="1" u="sng" dirty="0">
                <a:latin typeface="HGP創英角ｺﾞｼｯｸUB" pitchFamily="50" charset="-128"/>
                <a:ea typeface="HGP創英角ｺﾞｼｯｸUB" pitchFamily="50" charset="-128"/>
              </a:rPr>
              <a:t>ＦＡＸ：</a:t>
            </a:r>
            <a:r>
              <a:rPr lang="en-US" altLang="ja-JP" sz="2000" b="1" u="sng" dirty="0">
                <a:latin typeface="HGP創英角ｺﾞｼｯｸUB" pitchFamily="50" charset="-128"/>
                <a:ea typeface="HGP創英角ｺﾞｼｯｸUB" pitchFamily="50" charset="-128"/>
              </a:rPr>
              <a:t>03-5413-8830</a:t>
            </a:r>
            <a:endParaRPr lang="ja-JP" altLang="en-US" sz="2000" b="1" u="sng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 bwMode="auto">
          <a:xfrm>
            <a:off x="1402020" y="8389045"/>
            <a:ext cx="2695811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8000" dirty="0">
                <a:ln w="38100">
                  <a:noFill/>
                </a:ln>
                <a:solidFill>
                  <a:schemeClr val="bg1">
                    <a:lumMod val="8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名刺</a:t>
            </a:r>
          </a:p>
        </p:txBody>
      </p:sp>
      <p:sp>
        <p:nvSpPr>
          <p:cNvPr id="15" name="正方形/長方形 14"/>
          <p:cNvSpPr/>
          <p:nvPr/>
        </p:nvSpPr>
        <p:spPr bwMode="auto">
          <a:xfrm>
            <a:off x="236220" y="7600293"/>
            <a:ext cx="7017562" cy="628498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lang="ja-JP" altLang="en-US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出展申込書</a:t>
            </a:r>
            <a:r>
              <a:rPr lang="en-US" altLang="ja-JP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お申込される方はご記入または名刺添付の上、ＦＡＸもしくはメールにてご送付下さい。</a:t>
            </a:r>
            <a:endParaRPr lang="en-US" altLang="ja-JP" sz="1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>
              <a:defRPr/>
            </a:pPr>
            <a:r>
              <a:rPr lang="ja-JP" altLang="en-US" sz="1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ＦＡＸ番号：</a:t>
            </a:r>
            <a:r>
              <a:rPr lang="en-US" altLang="ja-JP" sz="1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03-5413-8830</a:t>
            </a:r>
            <a:r>
              <a:rPr lang="ja-JP" altLang="en-US" sz="1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en-US" altLang="ja-JP" sz="10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E-MAIL</a:t>
            </a:r>
            <a:r>
              <a:rPr lang="ja-JP" altLang="en-US" sz="10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：</a:t>
            </a:r>
            <a:r>
              <a:rPr lang="en-US" altLang="ja-JP" sz="10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k-foodstyle@innovent.co.jp</a:t>
            </a:r>
            <a:endParaRPr lang="ja-JP" altLang="en-US" sz="1000" b="1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1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6" name="タイトル 1"/>
          <p:cNvSpPr txBox="1">
            <a:spLocks/>
          </p:cNvSpPr>
          <p:nvPr/>
        </p:nvSpPr>
        <p:spPr bwMode="auto">
          <a:xfrm>
            <a:off x="393937" y="7877870"/>
            <a:ext cx="2861657" cy="14033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en-US" altLang="ja-JP" sz="13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cxnSp>
        <p:nvCxnSpPr>
          <p:cNvPr id="18" name="直線コネクタ 17"/>
          <p:cNvCxnSpPr>
            <a:cxnSpLocks/>
          </p:cNvCxnSpPr>
          <p:nvPr/>
        </p:nvCxnSpPr>
        <p:spPr bwMode="auto">
          <a:xfrm flipH="1">
            <a:off x="4315707" y="8237792"/>
            <a:ext cx="6504" cy="1933444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>
            <a:cxnSpLocks/>
          </p:cNvCxnSpPr>
          <p:nvPr/>
        </p:nvCxnSpPr>
        <p:spPr bwMode="auto">
          <a:xfrm>
            <a:off x="1172763" y="8244142"/>
            <a:ext cx="0" cy="1927094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フローチャート: 処理 19"/>
          <p:cNvSpPr/>
          <p:nvPr/>
        </p:nvSpPr>
        <p:spPr bwMode="auto">
          <a:xfrm>
            <a:off x="236220" y="8235711"/>
            <a:ext cx="7017562" cy="1933446"/>
          </a:xfrm>
          <a:prstGeom prst="flowChart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21" name="直線コネクタ 20"/>
          <p:cNvCxnSpPr>
            <a:cxnSpLocks/>
          </p:cNvCxnSpPr>
          <p:nvPr/>
        </p:nvCxnSpPr>
        <p:spPr bwMode="auto">
          <a:xfrm>
            <a:off x="245742" y="8496895"/>
            <a:ext cx="4052415" cy="3423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タイトル 1"/>
          <p:cNvSpPr txBox="1">
            <a:spLocks/>
          </p:cNvSpPr>
          <p:nvPr/>
        </p:nvSpPr>
        <p:spPr bwMode="auto">
          <a:xfrm>
            <a:off x="1128902" y="9083837"/>
            <a:ext cx="301045" cy="464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ja-JP" altLang="en-US" sz="900" dirty="0">
                <a:latin typeface="HGS明朝B" pitchFamily="18" charset="-128"/>
                <a:ea typeface="HGS明朝B" pitchFamily="18" charset="-128"/>
              </a:rPr>
              <a:t>〒</a:t>
            </a:r>
          </a:p>
        </p:txBody>
      </p:sp>
      <p:sp>
        <p:nvSpPr>
          <p:cNvPr id="23" name="タイトル 1"/>
          <p:cNvSpPr txBox="1">
            <a:spLocks/>
          </p:cNvSpPr>
          <p:nvPr/>
        </p:nvSpPr>
        <p:spPr bwMode="auto">
          <a:xfrm>
            <a:off x="2529087" y="9789354"/>
            <a:ext cx="301045" cy="464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sz="900" dirty="0">
                <a:latin typeface="HGS明朝B" pitchFamily="18" charset="-128"/>
                <a:ea typeface="HGS明朝B" pitchFamily="18" charset="-128"/>
              </a:rPr>
              <a:t>@</a:t>
            </a:r>
            <a:endParaRPr lang="ja-JP" altLang="en-US" sz="900" dirty="0">
              <a:latin typeface="HGS明朝B" pitchFamily="18" charset="-128"/>
              <a:ea typeface="HGS明朝B" pitchFamily="18" charset="-128"/>
            </a:endParaRPr>
          </a:p>
        </p:txBody>
      </p:sp>
      <p:sp>
        <p:nvSpPr>
          <p:cNvPr id="26" name="タイトル 1"/>
          <p:cNvSpPr txBox="1">
            <a:spLocks/>
          </p:cNvSpPr>
          <p:nvPr/>
        </p:nvSpPr>
        <p:spPr bwMode="auto">
          <a:xfrm>
            <a:off x="4282965" y="8433754"/>
            <a:ext cx="897519" cy="458787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lnSpc>
                <a:spcPts val="1200"/>
              </a:lnSpc>
              <a:spcAft>
                <a:spcPts val="0"/>
              </a:spcAft>
              <a:defRPr/>
            </a:pPr>
            <a:endParaRPr lang="en-US" altLang="ja-JP" sz="900" dirty="0">
              <a:latin typeface="+mj-ea"/>
            </a:endParaRPr>
          </a:p>
          <a:p>
            <a:pPr fontAlgn="auto">
              <a:lnSpc>
                <a:spcPts val="1200"/>
              </a:lnSpc>
              <a:spcAft>
                <a:spcPts val="0"/>
              </a:spcAft>
              <a:defRPr/>
            </a:pPr>
            <a:r>
              <a:rPr lang="ja-JP" altLang="en-US" sz="900" b="1" dirty="0">
                <a:latin typeface="+mj-ea"/>
              </a:rPr>
              <a:t>取扱製品</a:t>
            </a:r>
            <a:endParaRPr lang="en-US" altLang="ja-JP" sz="900" b="1" dirty="0">
              <a:latin typeface="+mj-ea"/>
            </a:endParaRPr>
          </a:p>
        </p:txBody>
      </p:sp>
      <p:cxnSp>
        <p:nvCxnSpPr>
          <p:cNvPr id="28" name="直線コネクタ 27"/>
          <p:cNvCxnSpPr>
            <a:cxnSpLocks/>
          </p:cNvCxnSpPr>
          <p:nvPr/>
        </p:nvCxnSpPr>
        <p:spPr bwMode="auto">
          <a:xfrm>
            <a:off x="5143310" y="8244142"/>
            <a:ext cx="0" cy="574669"/>
          </a:xfrm>
          <a:prstGeom prst="line">
            <a:avLst/>
          </a:prstGeom>
          <a:ln w="63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1" name="テキスト ボックス 53">
            <a:extLst>
              <a:ext uri="{FF2B5EF4-FFF2-40B4-BE49-F238E27FC236}">
                <a16:creationId xmlns:a16="http://schemas.microsoft.com/office/drawing/2014/main" id="{C6D09F98-8683-408B-90E8-9B0A607167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2149" y="8875672"/>
            <a:ext cx="107265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r>
              <a:rPr lang="en-US" altLang="ja-JP" sz="800" dirty="0"/>
              <a:t>※</a:t>
            </a:r>
            <a:r>
              <a:rPr lang="ja-JP" altLang="en-US" sz="800" dirty="0"/>
              <a:t>試飲・試食の予定　</a:t>
            </a:r>
          </a:p>
        </p:txBody>
      </p:sp>
      <p:sp>
        <p:nvSpPr>
          <p:cNvPr id="32" name="テキスト ボックス 2069"/>
          <p:cNvSpPr txBox="1">
            <a:spLocks noChangeArrowheads="1"/>
          </p:cNvSpPr>
          <p:nvPr/>
        </p:nvSpPr>
        <p:spPr bwMode="auto">
          <a:xfrm>
            <a:off x="-1102519" y="1170236"/>
            <a:ext cx="1333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cxnSp>
        <p:nvCxnSpPr>
          <p:cNvPr id="36" name="直線コネクタ 35"/>
          <p:cNvCxnSpPr>
            <a:cxnSpLocks/>
          </p:cNvCxnSpPr>
          <p:nvPr/>
        </p:nvCxnSpPr>
        <p:spPr>
          <a:xfrm>
            <a:off x="233665" y="8751140"/>
            <a:ext cx="4088546" cy="5082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コネクタ 36"/>
          <p:cNvCxnSpPr>
            <a:cxnSpLocks/>
          </p:cNvCxnSpPr>
          <p:nvPr/>
        </p:nvCxnSpPr>
        <p:spPr>
          <a:xfrm>
            <a:off x="256814" y="8968123"/>
            <a:ext cx="4036898" cy="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コネクタ 37"/>
          <p:cNvCxnSpPr>
            <a:cxnSpLocks/>
          </p:cNvCxnSpPr>
          <p:nvPr/>
        </p:nvCxnSpPr>
        <p:spPr>
          <a:xfrm>
            <a:off x="252413" y="9216302"/>
            <a:ext cx="4048919" cy="9773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コネクタ 39"/>
          <p:cNvCxnSpPr>
            <a:cxnSpLocks/>
          </p:cNvCxnSpPr>
          <p:nvPr/>
        </p:nvCxnSpPr>
        <p:spPr>
          <a:xfrm>
            <a:off x="245742" y="9657752"/>
            <a:ext cx="4053594" cy="977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コネクタ 40"/>
          <p:cNvCxnSpPr>
            <a:cxnSpLocks/>
          </p:cNvCxnSpPr>
          <p:nvPr/>
        </p:nvCxnSpPr>
        <p:spPr>
          <a:xfrm>
            <a:off x="231939" y="9913483"/>
            <a:ext cx="4056720" cy="15106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タイトル 1"/>
          <p:cNvSpPr txBox="1">
            <a:spLocks/>
          </p:cNvSpPr>
          <p:nvPr/>
        </p:nvSpPr>
        <p:spPr>
          <a:xfrm>
            <a:off x="256535" y="8227020"/>
            <a:ext cx="876300" cy="26987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dist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ja-JP" altLang="en-US" sz="900" dirty="0">
                <a:latin typeface="+mj-ea"/>
              </a:rPr>
              <a:t>貴社名</a:t>
            </a:r>
            <a:endParaRPr lang="en-US" altLang="ja-JP" sz="900" dirty="0">
              <a:latin typeface="+mj-ea"/>
            </a:endParaRPr>
          </a:p>
          <a:p>
            <a:pPr algn="dist" fontAlgn="auto">
              <a:lnSpc>
                <a:spcPct val="150000"/>
              </a:lnSpc>
              <a:spcAft>
                <a:spcPts val="0"/>
              </a:spcAft>
              <a:defRPr/>
            </a:pPr>
            <a:endParaRPr lang="ja-JP" altLang="en-US" sz="900" dirty="0">
              <a:latin typeface="+mj-ea"/>
            </a:endParaRPr>
          </a:p>
        </p:txBody>
      </p:sp>
      <p:sp>
        <p:nvSpPr>
          <p:cNvPr id="43" name="タイトル 1"/>
          <p:cNvSpPr txBox="1">
            <a:spLocks/>
          </p:cNvSpPr>
          <p:nvPr/>
        </p:nvSpPr>
        <p:spPr>
          <a:xfrm>
            <a:off x="262633" y="8462788"/>
            <a:ext cx="877888" cy="26828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dist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ja-JP" altLang="en-US" sz="900" dirty="0">
                <a:latin typeface="+mj-ea"/>
              </a:rPr>
              <a:t>部署</a:t>
            </a:r>
            <a:endParaRPr lang="en-US" altLang="ja-JP" sz="900" dirty="0">
              <a:latin typeface="+mj-ea"/>
            </a:endParaRPr>
          </a:p>
          <a:p>
            <a:pPr algn="dist" fontAlgn="auto">
              <a:lnSpc>
                <a:spcPct val="150000"/>
              </a:lnSpc>
              <a:spcAft>
                <a:spcPts val="0"/>
              </a:spcAft>
              <a:defRPr/>
            </a:pPr>
            <a:endParaRPr lang="ja-JP" altLang="en-US" sz="900" dirty="0">
              <a:latin typeface="+mj-ea"/>
            </a:endParaRPr>
          </a:p>
        </p:txBody>
      </p:sp>
      <p:sp>
        <p:nvSpPr>
          <p:cNvPr id="44" name="タイトル 1"/>
          <p:cNvSpPr txBox="1">
            <a:spLocks/>
          </p:cNvSpPr>
          <p:nvPr/>
        </p:nvSpPr>
        <p:spPr>
          <a:xfrm>
            <a:off x="256535" y="8731076"/>
            <a:ext cx="876300" cy="26987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dist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ja-JP" altLang="en-US" sz="900" dirty="0">
                <a:latin typeface="+mj-ea"/>
              </a:rPr>
              <a:t>役職</a:t>
            </a:r>
          </a:p>
        </p:txBody>
      </p:sp>
      <p:sp>
        <p:nvSpPr>
          <p:cNvPr id="45" name="タイトル 1"/>
          <p:cNvSpPr txBox="1">
            <a:spLocks/>
          </p:cNvSpPr>
          <p:nvPr/>
        </p:nvSpPr>
        <p:spPr>
          <a:xfrm>
            <a:off x="256535" y="8965257"/>
            <a:ext cx="876300" cy="26987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dist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ja-JP" altLang="en-US" sz="900" dirty="0">
                <a:latin typeface="+mj-ea"/>
              </a:rPr>
              <a:t>氏名</a:t>
            </a:r>
            <a:endParaRPr lang="en-US" altLang="ja-JP" sz="900" dirty="0">
              <a:latin typeface="+mj-ea"/>
            </a:endParaRPr>
          </a:p>
          <a:p>
            <a:pPr algn="dist" fontAlgn="auto">
              <a:lnSpc>
                <a:spcPct val="150000"/>
              </a:lnSpc>
              <a:spcAft>
                <a:spcPts val="0"/>
              </a:spcAft>
              <a:defRPr/>
            </a:pPr>
            <a:endParaRPr lang="ja-JP" altLang="en-US" sz="900" dirty="0">
              <a:latin typeface="+mj-ea"/>
            </a:endParaRPr>
          </a:p>
        </p:txBody>
      </p:sp>
      <p:sp>
        <p:nvSpPr>
          <p:cNvPr id="46" name="タイトル 1"/>
          <p:cNvSpPr txBox="1">
            <a:spLocks/>
          </p:cNvSpPr>
          <p:nvPr/>
        </p:nvSpPr>
        <p:spPr>
          <a:xfrm>
            <a:off x="259049" y="9291530"/>
            <a:ext cx="876300" cy="26987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dist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ja-JP" altLang="en-US" sz="900" dirty="0">
                <a:latin typeface="+mj-ea"/>
              </a:rPr>
              <a:t>所在地</a:t>
            </a:r>
          </a:p>
        </p:txBody>
      </p:sp>
      <p:sp>
        <p:nvSpPr>
          <p:cNvPr id="47" name="タイトル 1"/>
          <p:cNvSpPr txBox="1">
            <a:spLocks/>
          </p:cNvSpPr>
          <p:nvPr/>
        </p:nvSpPr>
        <p:spPr>
          <a:xfrm>
            <a:off x="241462" y="9652748"/>
            <a:ext cx="929572" cy="26828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ja-JP" sz="900" dirty="0">
                <a:latin typeface="+mj-ea"/>
              </a:rPr>
              <a:t>TEL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endParaRPr lang="ja-JP" altLang="en-US" sz="900" dirty="0">
              <a:latin typeface="+mj-ea"/>
            </a:endParaRPr>
          </a:p>
        </p:txBody>
      </p:sp>
      <p:sp>
        <p:nvSpPr>
          <p:cNvPr id="48" name="タイトル 1"/>
          <p:cNvSpPr txBox="1">
            <a:spLocks/>
          </p:cNvSpPr>
          <p:nvPr/>
        </p:nvSpPr>
        <p:spPr>
          <a:xfrm>
            <a:off x="2340563" y="9626783"/>
            <a:ext cx="876300" cy="26987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ja-JP" sz="900" dirty="0">
                <a:latin typeface="+mj-ea"/>
              </a:rPr>
              <a:t>FAX</a:t>
            </a:r>
            <a:endParaRPr lang="ja-JP" altLang="en-US" sz="900" dirty="0">
              <a:latin typeface="+mj-ea"/>
            </a:endParaRPr>
          </a:p>
        </p:txBody>
      </p:sp>
      <p:sp>
        <p:nvSpPr>
          <p:cNvPr id="49" name="タイトル 1"/>
          <p:cNvSpPr txBox="1">
            <a:spLocks/>
          </p:cNvSpPr>
          <p:nvPr/>
        </p:nvSpPr>
        <p:spPr>
          <a:xfrm>
            <a:off x="231939" y="9878200"/>
            <a:ext cx="936540" cy="268287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ja-JP" sz="900" dirty="0">
                <a:latin typeface="+mj-ea"/>
              </a:rPr>
              <a:t>Mail</a:t>
            </a:r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244325" y="6582852"/>
            <a:ext cx="7001351" cy="969496"/>
          </a:xfrm>
          <a:prstGeom prst="rect">
            <a:avLst/>
          </a:prstGeom>
          <a:noFill/>
          <a:ln w="28575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ja-JP" sz="1200" b="1" u="sng" dirty="0">
                <a:latin typeface="+mj-ea"/>
                <a:ea typeface="+mj-ea"/>
              </a:rPr>
              <a:t>【</a:t>
            </a:r>
            <a:r>
              <a:rPr kumimoji="1" lang="ja-JP" altLang="en-US" sz="1200" b="1" u="sng" dirty="0">
                <a:latin typeface="+mj-ea"/>
                <a:ea typeface="+mj-ea"/>
              </a:rPr>
              <a:t>お問合せ先</a:t>
            </a:r>
            <a:r>
              <a:rPr lang="en-US" altLang="ja-JP" sz="1200" b="1" u="sng" dirty="0">
                <a:latin typeface="+mj-ea"/>
                <a:ea typeface="+mj-ea"/>
              </a:rPr>
              <a:t>】</a:t>
            </a:r>
            <a:r>
              <a:rPr lang="ja-JP" altLang="en-US" sz="1200" b="1" u="sng" dirty="0">
                <a:latin typeface="+mj-ea"/>
                <a:ea typeface="+mj-ea"/>
              </a:rPr>
              <a:t>　</a:t>
            </a:r>
            <a:r>
              <a:rPr lang="ja-JP" altLang="en-US" sz="900" b="1" dirty="0">
                <a:latin typeface="+mj-ea"/>
                <a:ea typeface="+mj-ea"/>
              </a:rPr>
              <a:t>■</a:t>
            </a:r>
            <a:r>
              <a:rPr lang="en-US" altLang="ja-JP" sz="900" b="1" dirty="0">
                <a:latin typeface="+mj-ea"/>
                <a:ea typeface="+mj-ea"/>
              </a:rPr>
              <a:t>FOOD STYLE Kansai </a:t>
            </a:r>
            <a:r>
              <a:rPr lang="ja-JP" altLang="en-US" sz="900" b="1" dirty="0">
                <a:latin typeface="+mj-ea"/>
                <a:ea typeface="+mj-ea"/>
              </a:rPr>
              <a:t>実行委員会　（株式会社イノベント内）</a:t>
            </a:r>
            <a:endParaRPr lang="en-US" altLang="ja-JP" sz="900" b="1" dirty="0">
              <a:latin typeface="+mj-ea"/>
              <a:ea typeface="+mj-ea"/>
            </a:endParaRPr>
          </a:p>
          <a:p>
            <a:r>
              <a:rPr lang="ja-JP" altLang="en-US" sz="900" b="1" dirty="0">
                <a:latin typeface="+mj-ea"/>
                <a:ea typeface="+mj-ea"/>
              </a:rPr>
              <a:t>　　　　　　　　　　　　　〒</a:t>
            </a:r>
            <a:r>
              <a:rPr lang="en-US" altLang="ja-JP" sz="900" b="1" dirty="0">
                <a:latin typeface="+mj-ea"/>
                <a:ea typeface="+mj-ea"/>
              </a:rPr>
              <a:t>107-0062</a:t>
            </a:r>
            <a:r>
              <a:rPr lang="ja-JP" altLang="en-US" sz="900" b="1" dirty="0">
                <a:latin typeface="+mj-ea"/>
                <a:ea typeface="+mj-ea"/>
              </a:rPr>
              <a:t>　東京都港区南青山</a:t>
            </a:r>
            <a:r>
              <a:rPr lang="en-US" altLang="ja-JP" sz="900" b="1" dirty="0">
                <a:latin typeface="+mj-ea"/>
                <a:ea typeface="+mj-ea"/>
              </a:rPr>
              <a:t>3-1-31</a:t>
            </a:r>
            <a:r>
              <a:rPr lang="ja-JP" altLang="en-US" sz="900" b="1" dirty="0">
                <a:latin typeface="+mj-ea"/>
                <a:ea typeface="+mj-ea"/>
              </a:rPr>
              <a:t>　</a:t>
            </a:r>
            <a:r>
              <a:rPr lang="en-US" altLang="ja-JP" sz="900" b="1" dirty="0">
                <a:latin typeface="+mj-ea"/>
                <a:ea typeface="+mj-ea"/>
              </a:rPr>
              <a:t>KD</a:t>
            </a:r>
            <a:r>
              <a:rPr lang="ja-JP" altLang="en-US" sz="900" b="1" dirty="0">
                <a:latin typeface="+mj-ea"/>
                <a:ea typeface="+mj-ea"/>
              </a:rPr>
              <a:t>南青山ビル</a:t>
            </a:r>
            <a:r>
              <a:rPr lang="en-US" altLang="ja-JP" sz="900" b="1" dirty="0">
                <a:latin typeface="+mj-ea"/>
                <a:ea typeface="+mj-ea"/>
              </a:rPr>
              <a:t>2F</a:t>
            </a:r>
          </a:p>
          <a:p>
            <a:r>
              <a:rPr lang="ja-JP" altLang="en-US" sz="900" b="1" dirty="0">
                <a:latin typeface="+mj-ea"/>
                <a:ea typeface="+mj-ea"/>
              </a:rPr>
              <a:t>　　　　　　　　　　　　　</a:t>
            </a:r>
            <a:r>
              <a:rPr lang="en-US" altLang="ja-JP" sz="900" b="1" dirty="0">
                <a:latin typeface="+mj-ea"/>
                <a:ea typeface="+mj-ea"/>
              </a:rPr>
              <a:t>TEL</a:t>
            </a:r>
            <a:r>
              <a:rPr lang="ja-JP" altLang="en-US" sz="900" b="1" dirty="0">
                <a:latin typeface="+mj-ea"/>
                <a:ea typeface="+mj-ea"/>
              </a:rPr>
              <a:t>：</a:t>
            </a:r>
            <a:r>
              <a:rPr lang="en-US" altLang="ja-JP" sz="900" b="1" dirty="0">
                <a:latin typeface="+mj-ea"/>
                <a:ea typeface="+mj-ea"/>
              </a:rPr>
              <a:t>03-6812-9423</a:t>
            </a:r>
            <a:r>
              <a:rPr lang="ja-JP" altLang="en-US" sz="900" b="1" dirty="0">
                <a:latin typeface="+mj-ea"/>
                <a:ea typeface="+mj-ea"/>
              </a:rPr>
              <a:t>　</a:t>
            </a:r>
            <a:r>
              <a:rPr lang="en-US" altLang="ja-JP" sz="900" b="1" dirty="0">
                <a:latin typeface="+mj-ea"/>
                <a:ea typeface="+mj-ea"/>
              </a:rPr>
              <a:t>FAX</a:t>
            </a:r>
            <a:r>
              <a:rPr lang="ja-JP" altLang="en-US" sz="900" b="1" dirty="0">
                <a:latin typeface="+mj-ea"/>
                <a:ea typeface="+mj-ea"/>
              </a:rPr>
              <a:t>：</a:t>
            </a:r>
            <a:r>
              <a:rPr lang="en-US" altLang="ja-JP" sz="900" b="1" dirty="0">
                <a:latin typeface="+mj-ea"/>
                <a:ea typeface="+mj-ea"/>
              </a:rPr>
              <a:t>03-5413-8830</a:t>
            </a:r>
            <a:r>
              <a:rPr lang="ja-JP" altLang="en-US" sz="900" b="1" dirty="0">
                <a:latin typeface="+mj-ea"/>
                <a:ea typeface="+mj-ea"/>
              </a:rPr>
              <a:t>　</a:t>
            </a:r>
            <a:r>
              <a:rPr lang="en-US" altLang="ja-JP" sz="900" b="1" dirty="0">
                <a:latin typeface="+mj-ea"/>
                <a:ea typeface="+mj-ea"/>
              </a:rPr>
              <a:t>E-MAIL</a:t>
            </a:r>
            <a:r>
              <a:rPr lang="ja-JP" altLang="en-US" sz="900" b="1" dirty="0">
                <a:latin typeface="+mj-ea"/>
                <a:ea typeface="+mj-ea"/>
              </a:rPr>
              <a:t>：</a:t>
            </a:r>
            <a:r>
              <a:rPr lang="en-US" altLang="ja-JP" sz="900" b="1" dirty="0">
                <a:latin typeface="+mn-ea"/>
                <a:ea typeface="+mn-ea"/>
              </a:rPr>
              <a:t> k-foodstyle@innovent.co.jp </a:t>
            </a:r>
            <a:r>
              <a:rPr lang="ja-JP" altLang="en-US" sz="900" b="1" dirty="0">
                <a:latin typeface="+mj-ea"/>
                <a:ea typeface="+mj-ea"/>
              </a:rPr>
              <a:t>（担当：廣本）</a:t>
            </a:r>
            <a:endParaRPr lang="en-US" altLang="ja-JP" sz="900" b="1" dirty="0">
              <a:latin typeface="+mj-ea"/>
              <a:ea typeface="+mj-ea"/>
            </a:endParaRPr>
          </a:p>
          <a:p>
            <a:r>
              <a:rPr lang="en-US" altLang="ja-JP" sz="900" b="1" dirty="0">
                <a:solidFill>
                  <a:schemeClr val="bg1"/>
                </a:solidFill>
                <a:latin typeface="+mj-ea"/>
                <a:ea typeface="+mj-ea"/>
              </a:rPr>
              <a:t>【</a:t>
            </a:r>
            <a:r>
              <a:rPr kumimoji="1" lang="ja-JP" altLang="en-US" sz="900" b="1" dirty="0">
                <a:solidFill>
                  <a:schemeClr val="bg1"/>
                </a:solidFill>
                <a:latin typeface="+mj-ea"/>
                <a:ea typeface="+mj-ea"/>
              </a:rPr>
              <a:t>お問合せ先</a:t>
            </a:r>
            <a:r>
              <a:rPr lang="en-US" altLang="ja-JP" sz="900" b="1" dirty="0">
                <a:solidFill>
                  <a:schemeClr val="bg1"/>
                </a:solidFill>
                <a:latin typeface="+mj-ea"/>
                <a:ea typeface="+mj-ea"/>
              </a:rPr>
              <a:t>】</a:t>
            </a:r>
            <a:r>
              <a:rPr lang="ja-JP" altLang="en-US" sz="900" b="1" dirty="0">
                <a:solidFill>
                  <a:schemeClr val="bg1"/>
                </a:solidFill>
                <a:latin typeface="+mj-ea"/>
                <a:ea typeface="+mj-ea"/>
              </a:rPr>
              <a:t>　　　 　</a:t>
            </a:r>
            <a:r>
              <a:rPr kumimoji="1" lang="ja-JP" altLang="en-US" sz="900" b="1" dirty="0">
                <a:latin typeface="+mn-ea"/>
              </a:rPr>
              <a:t>■大阪府環境農林水産部流通対策室 ブランド戦略推進課　</a:t>
            </a:r>
            <a:r>
              <a:rPr lang="ja-JP" altLang="en-US" sz="900" b="1" dirty="0">
                <a:latin typeface="+mn-ea"/>
              </a:rPr>
              <a:t>産業連携</a:t>
            </a:r>
            <a:r>
              <a:rPr kumimoji="1" lang="ja-JP" altLang="en-US" sz="900" b="1" dirty="0">
                <a:latin typeface="+mn-ea"/>
              </a:rPr>
              <a:t>グループ</a:t>
            </a:r>
            <a:endParaRPr kumimoji="1" lang="en-US" altLang="ja-JP" sz="900" b="1" dirty="0">
              <a:latin typeface="+mn-ea"/>
            </a:endParaRPr>
          </a:p>
          <a:p>
            <a:r>
              <a:rPr lang="ja-JP" altLang="en-US" sz="900" b="1" dirty="0">
                <a:latin typeface="+mn-ea"/>
              </a:rPr>
              <a:t>　　　　　　　　　　　　　〒</a:t>
            </a:r>
            <a:r>
              <a:rPr lang="en-US" altLang="ja-JP" sz="900" b="1" dirty="0">
                <a:latin typeface="+mn-ea"/>
              </a:rPr>
              <a:t>559-8555</a:t>
            </a:r>
            <a:r>
              <a:rPr lang="ja-JP" altLang="en-US" sz="900" b="1" dirty="0">
                <a:latin typeface="+mn-ea"/>
              </a:rPr>
              <a:t>　大阪府大阪市住之江区南港北</a:t>
            </a:r>
            <a:r>
              <a:rPr lang="en-US" altLang="ja-JP" sz="900" b="1" dirty="0">
                <a:latin typeface="+mn-ea"/>
              </a:rPr>
              <a:t>1-14-16</a:t>
            </a:r>
            <a:r>
              <a:rPr lang="ja-JP" altLang="en-US" sz="900" b="1" dirty="0">
                <a:latin typeface="+mn-ea"/>
              </a:rPr>
              <a:t>　大阪府咲洲庁舎（さきしまコスモタワー）</a:t>
            </a:r>
            <a:r>
              <a:rPr lang="en-US" altLang="ja-JP" sz="900" b="1" dirty="0">
                <a:latin typeface="+mn-ea"/>
              </a:rPr>
              <a:t>23F</a:t>
            </a:r>
            <a:endParaRPr kumimoji="1" lang="en-US" altLang="ja-JP" sz="900" b="1" dirty="0">
              <a:latin typeface="+mn-ea"/>
            </a:endParaRPr>
          </a:p>
          <a:p>
            <a:r>
              <a:rPr lang="ja-JP" altLang="en-US" sz="900" b="1" dirty="0">
                <a:latin typeface="+mn-ea"/>
              </a:rPr>
              <a:t>　　　　　　　　　　　　　</a:t>
            </a:r>
            <a:r>
              <a:rPr lang="en-US" altLang="ja-JP" sz="900" b="1" dirty="0">
                <a:latin typeface="+mn-ea"/>
              </a:rPr>
              <a:t>TEL</a:t>
            </a:r>
            <a:r>
              <a:rPr lang="ja-JP" altLang="en-US" sz="900" b="1" dirty="0">
                <a:latin typeface="+mn-ea"/>
              </a:rPr>
              <a:t>：</a:t>
            </a:r>
            <a:r>
              <a:rPr lang="en-US" altLang="ja-JP" sz="900" b="1" dirty="0">
                <a:latin typeface="+mn-ea"/>
              </a:rPr>
              <a:t>06-6210-9606</a:t>
            </a:r>
            <a:r>
              <a:rPr kumimoji="1" lang="ja-JP" altLang="en-US" sz="900" b="1" dirty="0">
                <a:latin typeface="+mn-ea"/>
              </a:rPr>
              <a:t> </a:t>
            </a:r>
            <a:endParaRPr kumimoji="1" lang="en-US" altLang="ja-JP" sz="900" b="1" dirty="0">
              <a:latin typeface="+mn-ea"/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252239" y="2797384"/>
            <a:ext cx="58782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>
                <a:solidFill>
                  <a:schemeClr val="accent6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大阪産（もん）・大阪産（もん）名品事業者と</a:t>
            </a:r>
            <a:endParaRPr lang="en-US" altLang="ja-JP" sz="1600" dirty="0">
              <a:solidFill>
                <a:schemeClr val="accent6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600" dirty="0">
                <a:solidFill>
                  <a:schemeClr val="accent6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「地産地消」を求めるプロユーザーとの商談の場！</a:t>
            </a:r>
          </a:p>
        </p:txBody>
      </p:sp>
      <p:sp>
        <p:nvSpPr>
          <p:cNvPr id="57" name="正方形/長方形 3"/>
          <p:cNvSpPr>
            <a:spLocks noChangeArrowheads="1"/>
          </p:cNvSpPr>
          <p:nvPr/>
        </p:nvSpPr>
        <p:spPr bwMode="auto">
          <a:xfrm>
            <a:off x="207689" y="47795"/>
            <a:ext cx="7176777" cy="330353"/>
          </a:xfrm>
          <a:prstGeom prst="rect">
            <a:avLst/>
          </a:prstGeom>
          <a:solidFill>
            <a:srgbClr val="F79646"/>
          </a:solidFill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endParaRPr lang="ja-JP" altLang="en-US" sz="2800" dirty="0">
              <a:solidFill>
                <a:srgbClr val="00B05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709070" y="58828"/>
            <a:ext cx="621516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2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ご好評につき</a:t>
            </a:r>
            <a:r>
              <a:rPr lang="en-US" altLang="ja-JP" sz="12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2027</a:t>
            </a:r>
            <a:r>
              <a:rPr lang="ja-JP" altLang="en-US" sz="12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年も開催決定！大阪産（もん）・大阪産（もん）名品エリア！お急ぎください！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4596800" y="1458268"/>
            <a:ext cx="609600" cy="171826"/>
          </a:xfrm>
          <a:prstGeom prst="rect">
            <a:avLst/>
          </a:prstGeom>
          <a:solidFill>
            <a:srgbClr val="F796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正方形/長方形 62"/>
          <p:cNvSpPr/>
          <p:nvPr/>
        </p:nvSpPr>
        <p:spPr>
          <a:xfrm>
            <a:off x="804415" y="1450708"/>
            <a:ext cx="609600" cy="171826"/>
          </a:xfrm>
          <a:prstGeom prst="rect">
            <a:avLst/>
          </a:prstGeom>
          <a:solidFill>
            <a:srgbClr val="F796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正方形/長方形 60"/>
          <p:cNvSpPr/>
          <p:nvPr/>
        </p:nvSpPr>
        <p:spPr>
          <a:xfrm>
            <a:off x="1440335" y="1380577"/>
            <a:ext cx="615689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小塚ゴシック Pro H" panose="020B0800000000000000" pitchFamily="34" charset="-128"/>
                <a:ea typeface="小塚ゴシック Pro H" panose="020B0800000000000000" pitchFamily="34" charset="-128"/>
              </a:rPr>
              <a:t>2027</a:t>
            </a:r>
            <a:r>
              <a:rPr lang="ja-JP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小塚ゴシック Pro H" panose="020B0800000000000000" pitchFamily="34" charset="-128"/>
                <a:ea typeface="小塚ゴシック Pro H" panose="020B0800000000000000" pitchFamily="34" charset="-128"/>
              </a:rPr>
              <a:t>年 </a:t>
            </a:r>
            <a:r>
              <a:rPr lang="en-US" altLang="ja-JP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小塚ゴシック Pro H" panose="020B0800000000000000" pitchFamily="34" charset="-128"/>
                <a:ea typeface="小塚ゴシック Pro H" panose="020B0800000000000000" pitchFamily="34" charset="-128"/>
              </a:rPr>
              <a:t>1</a:t>
            </a:r>
            <a:r>
              <a:rPr lang="ja-JP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小塚ゴシック Pro H" panose="020B0800000000000000" pitchFamily="34" charset="-128"/>
                <a:ea typeface="小塚ゴシック Pro H" panose="020B0800000000000000" pitchFamily="34" charset="-128"/>
              </a:rPr>
              <a:t>月</a:t>
            </a:r>
            <a:r>
              <a:rPr lang="en-US" altLang="ja-JP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小塚ゴシック Pro H" panose="020B0800000000000000" pitchFamily="34" charset="-128"/>
                <a:ea typeface="小塚ゴシック Pro H" panose="020B0800000000000000" pitchFamily="34" charset="-128"/>
              </a:rPr>
              <a:t>27</a:t>
            </a:r>
            <a:r>
              <a:rPr lang="ja-JP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小塚ゴシック Pro H" panose="020B0800000000000000" pitchFamily="34" charset="-128"/>
                <a:ea typeface="小塚ゴシック Pro H" panose="020B0800000000000000" pitchFamily="34" charset="-128"/>
              </a:rPr>
              <a:t>日</a:t>
            </a:r>
            <a:r>
              <a:rPr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小塚ゴシック Pro H" panose="020B0800000000000000" pitchFamily="34" charset="-128"/>
                <a:ea typeface="小塚ゴシック Pro H" panose="020B0800000000000000" pitchFamily="34" charset="-128"/>
              </a:rPr>
              <a:t>　　</a:t>
            </a:r>
            <a:r>
              <a:rPr lang="en-US" altLang="ja-JP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小塚ゴシック Pro H" panose="020B0800000000000000" pitchFamily="34" charset="-128"/>
                <a:ea typeface="小塚ゴシック Pro H" panose="020B0800000000000000" pitchFamily="34" charset="-128"/>
              </a:rPr>
              <a:t>28</a:t>
            </a:r>
            <a:r>
              <a:rPr lang="ja-JP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小塚ゴシック Pro H" panose="020B0800000000000000" pitchFamily="34" charset="-128"/>
                <a:ea typeface="小塚ゴシック Pro H" panose="020B0800000000000000" pitchFamily="34" charset="-128"/>
              </a:rPr>
              <a:t>日</a:t>
            </a:r>
            <a:r>
              <a:rPr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小塚ゴシック Pro H" panose="020B0800000000000000" pitchFamily="34" charset="-128"/>
                <a:ea typeface="小塚ゴシック Pro H" panose="020B0800000000000000" pitchFamily="34" charset="-128"/>
              </a:rPr>
              <a:t>　　　　　　　　　　　　　</a:t>
            </a:r>
            <a:r>
              <a:rPr lang="ja-JP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小塚ゴシック Pro H" panose="020B0800000000000000" pitchFamily="34" charset="-128"/>
                <a:ea typeface="小塚ゴシック Pro H" panose="020B0800000000000000" pitchFamily="34" charset="-128"/>
              </a:rPr>
              <a:t>インテックス大阪</a:t>
            </a:r>
            <a:endParaRPr lang="en-US" altLang="ja-JP" sz="1600" b="1" dirty="0">
              <a:solidFill>
                <a:schemeClr val="tx1">
                  <a:lumMod val="75000"/>
                  <a:lumOff val="25000"/>
                </a:schemeClr>
              </a:solidFill>
              <a:latin typeface="小塚ゴシック Pro H" panose="020B0800000000000000" pitchFamily="34" charset="-128"/>
              <a:ea typeface="小塚ゴシック Pro H" panose="020B0800000000000000" pitchFamily="34" charset="-128"/>
            </a:endParaRPr>
          </a:p>
        </p:txBody>
      </p:sp>
      <p:sp>
        <p:nvSpPr>
          <p:cNvPr id="64" name="円/楕円 63"/>
          <p:cNvSpPr/>
          <p:nvPr/>
        </p:nvSpPr>
        <p:spPr>
          <a:xfrm>
            <a:off x="2774118" y="1423343"/>
            <a:ext cx="207443" cy="207443"/>
          </a:xfrm>
          <a:prstGeom prst="ellipse">
            <a:avLst/>
          </a:prstGeom>
          <a:solidFill>
            <a:srgbClr val="F796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円/楕円 69"/>
          <p:cNvSpPr/>
          <p:nvPr/>
        </p:nvSpPr>
        <p:spPr>
          <a:xfrm>
            <a:off x="3464962" y="1426943"/>
            <a:ext cx="207443" cy="207443"/>
          </a:xfrm>
          <a:prstGeom prst="ellipse">
            <a:avLst/>
          </a:prstGeom>
          <a:solidFill>
            <a:srgbClr val="F796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正方形/長方形 57"/>
          <p:cNvSpPr/>
          <p:nvPr/>
        </p:nvSpPr>
        <p:spPr>
          <a:xfrm>
            <a:off x="2711335" y="1386261"/>
            <a:ext cx="33855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2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水</a:t>
            </a:r>
          </a:p>
        </p:txBody>
      </p:sp>
      <p:sp>
        <p:nvSpPr>
          <p:cNvPr id="59" name="正方形/長方形 58"/>
          <p:cNvSpPr/>
          <p:nvPr/>
        </p:nvSpPr>
        <p:spPr>
          <a:xfrm>
            <a:off x="3399407" y="1385882"/>
            <a:ext cx="33855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2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木</a:t>
            </a:r>
          </a:p>
        </p:txBody>
      </p:sp>
      <p:sp>
        <p:nvSpPr>
          <p:cNvPr id="68" name="正方形/長方形 67"/>
          <p:cNvSpPr/>
          <p:nvPr/>
        </p:nvSpPr>
        <p:spPr>
          <a:xfrm>
            <a:off x="4627527" y="1400079"/>
            <a:ext cx="559769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1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会　場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828385" y="1393754"/>
            <a:ext cx="559770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1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会　期</a:t>
            </a:r>
          </a:p>
        </p:txBody>
      </p:sp>
      <p:sp>
        <p:nvSpPr>
          <p:cNvPr id="7" name="右矢印 6"/>
          <p:cNvSpPr/>
          <p:nvPr/>
        </p:nvSpPr>
        <p:spPr>
          <a:xfrm>
            <a:off x="1330851" y="4416150"/>
            <a:ext cx="264998" cy="576064"/>
          </a:xfrm>
          <a:prstGeom prst="rightArrow">
            <a:avLst/>
          </a:prstGeom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4" name="右矢印 73"/>
          <p:cNvSpPr/>
          <p:nvPr/>
        </p:nvSpPr>
        <p:spPr>
          <a:xfrm rot="10800000">
            <a:off x="2262821" y="4410837"/>
            <a:ext cx="277461" cy="576064"/>
          </a:xfrm>
          <a:prstGeom prst="rightArrow">
            <a:avLst/>
          </a:prstGeom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角丸四角形 33"/>
          <p:cNvSpPr/>
          <p:nvPr/>
        </p:nvSpPr>
        <p:spPr>
          <a:xfrm>
            <a:off x="252239" y="4050556"/>
            <a:ext cx="1205750" cy="1140922"/>
          </a:xfrm>
          <a:prstGeom prst="roundRect">
            <a:avLst/>
          </a:prstGeom>
          <a:noFill/>
          <a:ln w="19050">
            <a:solidFill>
              <a:srgbClr val="F796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角丸四角形 74"/>
          <p:cNvSpPr/>
          <p:nvPr/>
        </p:nvSpPr>
        <p:spPr>
          <a:xfrm>
            <a:off x="2409947" y="4058949"/>
            <a:ext cx="1262458" cy="1140922"/>
          </a:xfrm>
          <a:prstGeom prst="roundRect">
            <a:avLst/>
          </a:prstGeom>
          <a:noFill/>
          <a:ln w="19050">
            <a:solidFill>
              <a:srgbClr val="F796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3" name="図 5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7207" y="4784776"/>
            <a:ext cx="873729" cy="262126"/>
          </a:xfrm>
          <a:prstGeom prst="rect">
            <a:avLst/>
          </a:prstGeom>
        </p:spPr>
      </p:pic>
      <p:sp>
        <p:nvSpPr>
          <p:cNvPr id="77" name="正方形/長方形 76"/>
          <p:cNvSpPr/>
          <p:nvPr/>
        </p:nvSpPr>
        <p:spPr>
          <a:xfrm>
            <a:off x="210763" y="4155981"/>
            <a:ext cx="140839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小塚ゴシック Pro H" panose="020B0800000000000000" pitchFamily="34" charset="-128"/>
                <a:ea typeface="小塚ゴシック Pro H" panose="020B0800000000000000" pitchFamily="34" charset="-128"/>
              </a:rPr>
              <a:t>大阪産</a:t>
            </a:r>
            <a:r>
              <a:rPr lang="ja-JP" altLang="en-US" sz="600" dirty="0">
                <a:solidFill>
                  <a:schemeClr val="tx1">
                    <a:lumMod val="75000"/>
                    <a:lumOff val="25000"/>
                  </a:schemeClr>
                </a:solidFill>
                <a:latin typeface="小塚ゴシック Pro H" panose="020B0800000000000000" pitchFamily="34" charset="-128"/>
                <a:ea typeface="小塚ゴシック Pro H" panose="020B0800000000000000" pitchFamily="34" charset="-128"/>
              </a:rPr>
              <a:t>（もん）・</a:t>
            </a:r>
            <a:endParaRPr lang="en-US" altLang="ja-JP" sz="600" dirty="0">
              <a:solidFill>
                <a:schemeClr val="tx1">
                  <a:lumMod val="75000"/>
                  <a:lumOff val="25000"/>
                </a:schemeClr>
              </a:solidFill>
              <a:latin typeface="小塚ゴシック Pro H" panose="020B0800000000000000" pitchFamily="34" charset="-128"/>
              <a:ea typeface="小塚ゴシック Pro H" panose="020B0800000000000000" pitchFamily="34" charset="-128"/>
            </a:endParaRPr>
          </a:p>
          <a:p>
            <a:r>
              <a:rPr lang="ja-JP" alt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小塚ゴシック Pro H" panose="020B0800000000000000" pitchFamily="34" charset="-128"/>
                <a:ea typeface="小塚ゴシック Pro H" panose="020B0800000000000000" pitchFamily="34" charset="-128"/>
              </a:rPr>
              <a:t>大阪産</a:t>
            </a:r>
            <a:r>
              <a:rPr lang="ja-JP" altLang="en-US" sz="600" dirty="0">
                <a:solidFill>
                  <a:schemeClr val="tx1">
                    <a:lumMod val="75000"/>
                    <a:lumOff val="25000"/>
                  </a:schemeClr>
                </a:solidFill>
                <a:latin typeface="小塚ゴシック Pro H" panose="020B0800000000000000" pitchFamily="34" charset="-128"/>
                <a:ea typeface="小塚ゴシック Pro H" panose="020B0800000000000000" pitchFamily="34" charset="-128"/>
              </a:rPr>
              <a:t>（もん）</a:t>
            </a:r>
            <a:r>
              <a:rPr lang="ja-JP" alt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小塚ゴシック Pro H" panose="020B0800000000000000" pitchFamily="34" charset="-128"/>
                <a:ea typeface="小塚ゴシック Pro H" panose="020B0800000000000000" pitchFamily="34" charset="-128"/>
              </a:rPr>
              <a:t>名品事業者</a:t>
            </a:r>
            <a:endParaRPr lang="en-US" altLang="ja-JP" sz="800" dirty="0">
              <a:solidFill>
                <a:schemeClr val="tx1">
                  <a:lumMod val="75000"/>
                  <a:lumOff val="25000"/>
                </a:schemeClr>
              </a:solidFill>
              <a:latin typeface="小塚ゴシック Pro H" panose="020B0800000000000000" pitchFamily="34" charset="-128"/>
              <a:ea typeface="小塚ゴシック Pro H" panose="020B0800000000000000" pitchFamily="34" charset="-128"/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2484487" y="4210471"/>
            <a:ext cx="1326948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850" dirty="0">
                <a:solidFill>
                  <a:schemeClr val="tx1">
                    <a:lumMod val="75000"/>
                    <a:lumOff val="25000"/>
                  </a:schemeClr>
                </a:solidFill>
                <a:latin typeface="小塚ゴシック Pro H" panose="020B0800000000000000" pitchFamily="34" charset="-128"/>
                <a:ea typeface="小塚ゴシック Pro H" panose="020B0800000000000000" pitchFamily="34" charset="-128"/>
              </a:rPr>
              <a:t>●飲食店</a:t>
            </a:r>
            <a:endParaRPr lang="en-US" altLang="ja-JP" sz="850" dirty="0">
              <a:solidFill>
                <a:schemeClr val="tx1">
                  <a:lumMod val="75000"/>
                  <a:lumOff val="25000"/>
                </a:schemeClr>
              </a:solidFill>
              <a:latin typeface="小塚ゴシック Pro H" panose="020B0800000000000000" pitchFamily="34" charset="-128"/>
              <a:ea typeface="小塚ゴシック Pro H" panose="020B0800000000000000" pitchFamily="34" charset="-128"/>
            </a:endParaRPr>
          </a:p>
          <a:p>
            <a:r>
              <a:rPr lang="ja-JP" altLang="en-US" sz="850" dirty="0">
                <a:solidFill>
                  <a:schemeClr val="tx1">
                    <a:lumMod val="75000"/>
                    <a:lumOff val="25000"/>
                  </a:schemeClr>
                </a:solidFill>
                <a:latin typeface="小塚ゴシック Pro H" panose="020B0800000000000000" pitchFamily="34" charset="-128"/>
                <a:ea typeface="小塚ゴシック Pro H" panose="020B0800000000000000" pitchFamily="34" charset="-128"/>
              </a:rPr>
              <a:t>●ホテル・旅館</a:t>
            </a:r>
            <a:endParaRPr lang="en-US" altLang="ja-JP" sz="850" dirty="0">
              <a:solidFill>
                <a:schemeClr val="tx1">
                  <a:lumMod val="75000"/>
                  <a:lumOff val="25000"/>
                </a:schemeClr>
              </a:solidFill>
              <a:latin typeface="小塚ゴシック Pro H" panose="020B0800000000000000" pitchFamily="34" charset="-128"/>
              <a:ea typeface="小塚ゴシック Pro H" panose="020B0800000000000000" pitchFamily="34" charset="-128"/>
            </a:endParaRPr>
          </a:p>
          <a:p>
            <a:r>
              <a:rPr lang="ja-JP" altLang="en-US" sz="850" dirty="0">
                <a:solidFill>
                  <a:schemeClr val="tx1">
                    <a:lumMod val="75000"/>
                    <a:lumOff val="25000"/>
                  </a:schemeClr>
                </a:solidFill>
                <a:latin typeface="小塚ゴシック Pro H" panose="020B0800000000000000" pitchFamily="34" charset="-128"/>
                <a:ea typeface="小塚ゴシック Pro H" panose="020B0800000000000000" pitchFamily="34" charset="-128"/>
              </a:rPr>
              <a:t>●お弁当・惣菜店</a:t>
            </a:r>
            <a:endParaRPr lang="en-US" altLang="ja-JP" sz="850" dirty="0">
              <a:solidFill>
                <a:schemeClr val="tx1">
                  <a:lumMod val="75000"/>
                  <a:lumOff val="25000"/>
                </a:schemeClr>
              </a:solidFill>
              <a:latin typeface="小塚ゴシック Pro H" panose="020B0800000000000000" pitchFamily="34" charset="-128"/>
              <a:ea typeface="小塚ゴシック Pro H" panose="020B0800000000000000" pitchFamily="34" charset="-128"/>
            </a:endParaRPr>
          </a:p>
          <a:p>
            <a:r>
              <a:rPr lang="ja-JP" altLang="en-US" sz="850" dirty="0">
                <a:solidFill>
                  <a:schemeClr val="tx1">
                    <a:lumMod val="75000"/>
                    <a:lumOff val="25000"/>
                  </a:schemeClr>
                </a:solidFill>
                <a:latin typeface="小塚ゴシック Pro H" panose="020B0800000000000000" pitchFamily="34" charset="-128"/>
                <a:ea typeface="小塚ゴシック Pro H" panose="020B0800000000000000" pitchFamily="34" charset="-128"/>
              </a:rPr>
              <a:t>●百貨店・専門店</a:t>
            </a:r>
            <a:endParaRPr lang="en-US" altLang="ja-JP" sz="850" dirty="0">
              <a:solidFill>
                <a:schemeClr val="tx1">
                  <a:lumMod val="75000"/>
                  <a:lumOff val="25000"/>
                </a:schemeClr>
              </a:solidFill>
              <a:latin typeface="小塚ゴシック Pro H" panose="020B0800000000000000" pitchFamily="34" charset="-128"/>
              <a:ea typeface="小塚ゴシック Pro H" panose="020B0800000000000000" pitchFamily="34" charset="-128"/>
            </a:endParaRPr>
          </a:p>
          <a:p>
            <a:r>
              <a:rPr lang="ja-JP" altLang="en-US" sz="850" dirty="0">
                <a:solidFill>
                  <a:schemeClr val="tx1">
                    <a:lumMod val="75000"/>
                    <a:lumOff val="25000"/>
                  </a:schemeClr>
                </a:solidFill>
                <a:latin typeface="小塚ゴシック Pro H" panose="020B0800000000000000" pitchFamily="34" charset="-128"/>
                <a:ea typeface="小塚ゴシック Pro H" panose="020B0800000000000000" pitchFamily="34" charset="-128"/>
              </a:rPr>
              <a:t>●スーパーマーケット</a:t>
            </a:r>
            <a:endParaRPr lang="en-US" altLang="ja-JP" sz="850" dirty="0">
              <a:solidFill>
                <a:schemeClr val="tx1">
                  <a:lumMod val="75000"/>
                  <a:lumOff val="25000"/>
                </a:schemeClr>
              </a:solidFill>
              <a:latin typeface="小塚ゴシック Pro H" panose="020B0800000000000000" pitchFamily="34" charset="-128"/>
              <a:ea typeface="小塚ゴシック Pro H" panose="020B0800000000000000" pitchFamily="34" charset="-128"/>
            </a:endParaRPr>
          </a:p>
          <a:p>
            <a:r>
              <a:rPr lang="ja-JP" altLang="en-US" sz="850" dirty="0">
                <a:solidFill>
                  <a:schemeClr val="tx1">
                    <a:lumMod val="75000"/>
                    <a:lumOff val="25000"/>
                  </a:schemeClr>
                </a:solidFill>
                <a:latin typeface="小塚ゴシック Pro H" panose="020B0800000000000000" pitchFamily="34" charset="-128"/>
                <a:ea typeface="小塚ゴシック Pro H" panose="020B0800000000000000" pitchFamily="34" charset="-128"/>
              </a:rPr>
              <a:t>●通信販売　他</a:t>
            </a:r>
            <a:endParaRPr lang="en-US" altLang="ja-JP" sz="850" dirty="0">
              <a:solidFill>
                <a:schemeClr val="tx1">
                  <a:lumMod val="75000"/>
                  <a:lumOff val="25000"/>
                </a:schemeClr>
              </a:solidFill>
              <a:latin typeface="小塚ゴシック Pro H" panose="020B0800000000000000" pitchFamily="34" charset="-128"/>
              <a:ea typeface="小塚ゴシック Pro H" panose="020B0800000000000000" pitchFamily="34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1653955" y="4367661"/>
            <a:ext cx="553998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>
            <a:spAutoFit/>
          </a:bodyPr>
          <a:lstStyle/>
          <a:p>
            <a:r>
              <a:rPr lang="ja-JP" altLang="en-US" sz="24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商談</a:t>
            </a:r>
          </a:p>
        </p:txBody>
      </p:sp>
      <p:sp>
        <p:nvSpPr>
          <p:cNvPr id="73" name="正方形/長方形 72"/>
          <p:cNvSpPr/>
          <p:nvPr/>
        </p:nvSpPr>
        <p:spPr>
          <a:xfrm>
            <a:off x="3680800" y="3978548"/>
            <a:ext cx="285532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■小間仕様</a:t>
            </a:r>
            <a:endParaRPr lang="en-US" altLang="ja-JP" sz="80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r>
              <a:rPr lang="ja-JP" alt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サイズ 間口</a:t>
            </a:r>
            <a:r>
              <a:rPr lang="en-US" altLang="ja-JP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1.5</a:t>
            </a:r>
            <a:r>
              <a:rPr lang="ja-JP" alt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ｍ</a:t>
            </a:r>
            <a:r>
              <a:rPr lang="en-US" altLang="ja-JP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×</a:t>
            </a:r>
            <a:r>
              <a:rPr lang="ja-JP" alt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奥行</a:t>
            </a:r>
            <a:r>
              <a:rPr lang="en-US" altLang="ja-JP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1.5</a:t>
            </a:r>
            <a:r>
              <a:rPr lang="ja-JP" alt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ｍ</a:t>
            </a:r>
            <a:r>
              <a:rPr lang="en-US" altLang="ja-JP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×</a:t>
            </a:r>
            <a:r>
              <a:rPr lang="ja-JP" alt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高さ</a:t>
            </a:r>
            <a:r>
              <a:rPr lang="en-US" altLang="ja-JP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2.7</a:t>
            </a:r>
            <a:r>
              <a:rPr lang="ja-JP" alt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ｍ（</a:t>
            </a:r>
            <a:r>
              <a:rPr lang="en-US" altLang="ja-JP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2.25</a:t>
            </a:r>
            <a:r>
              <a:rPr lang="ja-JP" alt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㎡）</a:t>
            </a:r>
            <a:endParaRPr lang="en-US" altLang="ja-JP" sz="80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r>
              <a:rPr lang="en-US" altLang="ja-JP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【</a:t>
            </a:r>
            <a:r>
              <a:rPr lang="ja-JP" alt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付属備品</a:t>
            </a:r>
            <a:r>
              <a:rPr lang="en-US" altLang="ja-JP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】</a:t>
            </a:r>
          </a:p>
          <a:p>
            <a:r>
              <a:rPr lang="ja-JP" alt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会議テーブル</a:t>
            </a:r>
            <a:r>
              <a:rPr lang="en-US" altLang="ja-JP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1</a:t>
            </a:r>
            <a:r>
              <a:rPr lang="ja-JP" alt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台（</a:t>
            </a:r>
            <a:r>
              <a:rPr lang="en-US" altLang="ja-JP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W1,200×D600×H700</a:t>
            </a:r>
            <a:r>
              <a:rPr lang="ja-JP" alt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）</a:t>
            </a:r>
            <a:endParaRPr lang="en-US" altLang="ja-JP" sz="80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r>
              <a:rPr lang="ja-JP" alt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パイプ椅子</a:t>
            </a:r>
            <a:r>
              <a:rPr lang="en-US" altLang="ja-JP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1</a:t>
            </a:r>
            <a:r>
              <a:rPr lang="ja-JP" alt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脚、社名板、背面パネル、公式</a:t>
            </a:r>
            <a:r>
              <a:rPr lang="en-US" altLang="ja-JP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HP</a:t>
            </a:r>
            <a:r>
              <a:rPr lang="ja-JP" alt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への</a:t>
            </a:r>
            <a:endParaRPr lang="en-US" altLang="ja-JP" sz="80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r>
              <a:rPr lang="ja-JP" alt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社名掲載、招待状・</a:t>
            </a:r>
            <a:r>
              <a:rPr lang="en-US" altLang="ja-JP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VIP</a:t>
            </a:r>
            <a:r>
              <a:rPr lang="ja-JP" alt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券、共有水道利用場利用</a:t>
            </a:r>
            <a:endParaRPr lang="en-US" altLang="ja-JP" sz="80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r>
              <a:rPr lang="ja-JP" alt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料金含む</a:t>
            </a:r>
            <a:endParaRPr lang="en-US" altLang="ja-JP" sz="80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r>
              <a:rPr lang="en-US" altLang="ja-JP" sz="700" dirty="0">
                <a:latin typeface="+mn-ea"/>
              </a:rPr>
              <a:t>※</a:t>
            </a:r>
            <a:r>
              <a:rPr lang="ja-JP" altLang="en-US" sz="700" dirty="0">
                <a:latin typeface="+mn-ea"/>
              </a:rPr>
              <a:t>要別途申込</a:t>
            </a:r>
            <a:endParaRPr lang="en-US" altLang="ja-JP" sz="700" dirty="0">
              <a:latin typeface="+mn-ea"/>
            </a:endParaRPr>
          </a:p>
          <a:p>
            <a:r>
              <a:rPr lang="en-US" altLang="ja-JP" sz="7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※</a:t>
            </a:r>
            <a:r>
              <a:rPr lang="ja-JP" altLang="en-US" sz="7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電気をご使用される場合は別途工事料金が必要です。</a:t>
            </a:r>
            <a:endParaRPr lang="en-US" altLang="ja-JP" sz="700" u="sng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r>
              <a:rPr lang="en-US" altLang="ja-JP" sz="7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※</a:t>
            </a:r>
            <a:r>
              <a:rPr lang="ja-JP" altLang="en-US" sz="7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上記付属備品以外を使用する場合は、</a:t>
            </a:r>
            <a:endParaRPr lang="en-US" altLang="ja-JP" sz="700" u="sng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r>
              <a:rPr lang="ja-JP" altLang="en-US" sz="7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　　別途レンタル料金が必要です。</a:t>
            </a:r>
            <a:endParaRPr lang="en-US" altLang="ja-JP" sz="700" u="sng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245741" y="3332798"/>
            <a:ext cx="648721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外食・中食・小売業界バイヤーが一堂に集まる関西発！の“食”の商談展示会内に特設ブースを設け、大阪産（もん）・大阪産（もん）名品事業者限定の「大阪産（もん） ・大阪産（もん）名品商談会 </a:t>
            </a:r>
            <a:r>
              <a:rPr lang="en-US" altLang="ja-JP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in</a:t>
            </a:r>
            <a:r>
              <a:rPr lang="ja-JP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</a:t>
            </a:r>
            <a:r>
              <a:rPr lang="en-US" altLang="ja-JP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FOOD STYLE JAPAN 2027</a:t>
            </a:r>
            <a:r>
              <a:rPr lang="ja-JP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＜関西＞」を大阪府の協力のもと、来年</a:t>
            </a:r>
            <a:r>
              <a:rPr lang="en-US" altLang="ja-JP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1</a:t>
            </a:r>
            <a:r>
              <a:rPr lang="ja-JP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月に開催します。地産地消を求める来場バイヤー</a:t>
            </a:r>
            <a:r>
              <a:rPr lang="ja-JP" alt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（</a:t>
            </a:r>
            <a:r>
              <a:rPr lang="en-US" altLang="ja-JP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2026</a:t>
            </a:r>
            <a:r>
              <a:rPr lang="ja-JP" alt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年</a:t>
            </a:r>
            <a:r>
              <a:rPr lang="en-US" altLang="ja-JP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1</a:t>
            </a:r>
            <a:r>
              <a:rPr lang="ja-JP" alt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月開催実績</a:t>
            </a:r>
            <a:r>
              <a:rPr lang="en-US" altLang="ja-JP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24,487</a:t>
            </a:r>
            <a:r>
              <a:rPr lang="ja-JP" alt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名）</a:t>
            </a:r>
            <a:r>
              <a:rPr lang="ja-JP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に向けて、</a:t>
            </a:r>
            <a:endParaRPr lang="en-US" altLang="ja-JP" sz="100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r>
              <a:rPr lang="ja-JP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販路開拓のための商談・</a:t>
            </a:r>
            <a:r>
              <a:rPr lang="en-US" altLang="ja-JP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PR</a:t>
            </a:r>
            <a:r>
              <a:rPr lang="ja-JP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が可能です。年々注目度が上がっております！</a:t>
            </a:r>
            <a:endParaRPr lang="en-US" altLang="ja-JP" sz="100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82" name="テキスト ボックス 53">
            <a:extLst>
              <a:ext uri="{FF2B5EF4-FFF2-40B4-BE49-F238E27FC236}">
                <a16:creationId xmlns:a16="http://schemas.microsoft.com/office/drawing/2014/main" id="{76BEA7BD-0FBC-4807-ABFF-CE930268DE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2149" y="9739768"/>
            <a:ext cx="280669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r>
              <a:rPr lang="en-US" altLang="ja-JP" sz="800" dirty="0"/>
              <a:t>※</a:t>
            </a:r>
            <a:r>
              <a:rPr lang="ja-JP" altLang="en-US" sz="800" dirty="0"/>
              <a:t>電気をご使用される場合は別途工事料金が必要。</a:t>
            </a:r>
          </a:p>
        </p:txBody>
      </p:sp>
      <p:sp>
        <p:nvSpPr>
          <p:cNvPr id="83" name="テキスト ボックス 53">
            <a:extLst>
              <a:ext uri="{FF2B5EF4-FFF2-40B4-BE49-F238E27FC236}">
                <a16:creationId xmlns:a16="http://schemas.microsoft.com/office/drawing/2014/main" id="{2956A685-30F9-4BEE-B093-D54C31804A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0596" y="9887212"/>
            <a:ext cx="280669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r>
              <a:rPr lang="ja-JP" altLang="en-US" sz="800" dirty="0"/>
              <a:t>その他ご不明な点があれば実行委員会までご連絡ください。</a:t>
            </a:r>
          </a:p>
        </p:txBody>
      </p:sp>
      <p:pic>
        <p:nvPicPr>
          <p:cNvPr id="24" name="図 23" descr="ロゴ, 会社名&#10;&#10;自動的に生成された説明">
            <a:extLst>
              <a:ext uri="{FF2B5EF4-FFF2-40B4-BE49-F238E27FC236}">
                <a16:creationId xmlns:a16="http://schemas.microsoft.com/office/drawing/2014/main" id="{D786857E-BD14-0FBF-07B7-23BC659D2B09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7689" y="696025"/>
            <a:ext cx="707802" cy="717514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C0AFD54-C892-17AF-E828-3F7B1C5F253F}"/>
              </a:ext>
            </a:extLst>
          </p:cNvPr>
          <p:cNvSpPr/>
          <p:nvPr/>
        </p:nvSpPr>
        <p:spPr>
          <a:xfrm>
            <a:off x="234972" y="5373978"/>
            <a:ext cx="1199340" cy="630662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/>
              <a:t>出展料金</a:t>
            </a:r>
            <a:endParaRPr kumimoji="1" lang="en-US" altLang="ja-JP" b="1" dirty="0"/>
          </a:p>
        </p:txBody>
      </p:sp>
      <p:sp>
        <p:nvSpPr>
          <p:cNvPr id="89" name="正方形/長方形 88">
            <a:extLst>
              <a:ext uri="{FF2B5EF4-FFF2-40B4-BE49-F238E27FC236}">
                <a16:creationId xmlns:a16="http://schemas.microsoft.com/office/drawing/2014/main" id="{4694FF1B-083A-0A6B-6A82-7FE8CA434815}"/>
              </a:ext>
            </a:extLst>
          </p:cNvPr>
          <p:cNvSpPr/>
          <p:nvPr/>
        </p:nvSpPr>
        <p:spPr>
          <a:xfrm>
            <a:off x="1570911" y="5490716"/>
            <a:ext cx="28553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b="1" u="sng" dirty="0">
                <a:solidFill>
                  <a:srgbClr val="FF0000"/>
                </a:solidFill>
                <a:latin typeface="+mn-ea"/>
              </a:rPr>
              <a:t>45,000</a:t>
            </a:r>
            <a:r>
              <a:rPr lang="ja-JP" altLang="en-US" sz="2400" b="1" u="sng" dirty="0">
                <a:solidFill>
                  <a:srgbClr val="FF0000"/>
                </a:solidFill>
                <a:latin typeface="+mn-ea"/>
              </a:rPr>
              <a:t>円</a:t>
            </a:r>
            <a:r>
              <a:rPr lang="ja-JP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（税別）</a:t>
            </a:r>
            <a:r>
              <a:rPr lang="en-US" altLang="ja-JP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/</a:t>
            </a:r>
            <a:r>
              <a:rPr lang="ja-JP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１小間　　　</a:t>
            </a:r>
            <a:endParaRPr lang="en-US" altLang="ja-JP" sz="2000" b="1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90" name="正方形/長方形 89">
            <a:extLst>
              <a:ext uri="{FF2B5EF4-FFF2-40B4-BE49-F238E27FC236}">
                <a16:creationId xmlns:a16="http://schemas.microsoft.com/office/drawing/2014/main" id="{10280482-F1FF-281F-F14E-182FEE70B14B}"/>
              </a:ext>
            </a:extLst>
          </p:cNvPr>
          <p:cNvSpPr/>
          <p:nvPr/>
        </p:nvSpPr>
        <p:spPr>
          <a:xfrm>
            <a:off x="4453702" y="5418708"/>
            <a:ext cx="285532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100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※</a:t>
            </a:r>
            <a:r>
              <a:rPr lang="ja-JP" altLang="en-US" sz="1100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１事業者</a:t>
            </a:r>
            <a:r>
              <a:rPr lang="ja-JP" altLang="en-US" sz="1100" b="1" u="sng" dirty="0">
                <a:solidFill>
                  <a:srgbClr val="FF0000"/>
                </a:solidFill>
                <a:latin typeface="+mn-ea"/>
              </a:rPr>
              <a:t>２</a:t>
            </a:r>
            <a:r>
              <a:rPr lang="ja-JP" altLang="en-US" sz="1100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小間までの限定価格です。　　　</a:t>
            </a:r>
            <a:endParaRPr lang="en-US" altLang="ja-JP" sz="1100" b="1" u="sng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91" name="正方形/長方形 90">
            <a:extLst>
              <a:ext uri="{FF2B5EF4-FFF2-40B4-BE49-F238E27FC236}">
                <a16:creationId xmlns:a16="http://schemas.microsoft.com/office/drawing/2014/main" id="{7AE1D651-6FD1-457C-FEDA-DE8E279132A2}"/>
              </a:ext>
            </a:extLst>
          </p:cNvPr>
          <p:cNvSpPr/>
          <p:nvPr/>
        </p:nvSpPr>
        <p:spPr>
          <a:xfrm>
            <a:off x="4453702" y="5634732"/>
            <a:ext cx="285532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100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※</a:t>
            </a:r>
            <a:r>
              <a:rPr lang="ja-JP" altLang="en-US" sz="1100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２日間の出展料金です。　　　</a:t>
            </a:r>
            <a:endParaRPr lang="en-US" altLang="ja-JP" sz="1100" b="1" u="sng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100" name="テキスト ボックス 99">
            <a:extLst>
              <a:ext uri="{FF2B5EF4-FFF2-40B4-BE49-F238E27FC236}">
                <a16:creationId xmlns:a16="http://schemas.microsoft.com/office/drawing/2014/main" id="{0221E540-2095-6AA3-2067-DA7AA7A54CA3}"/>
              </a:ext>
            </a:extLst>
          </p:cNvPr>
          <p:cNvSpPr txBox="1"/>
          <p:nvPr/>
        </p:nvSpPr>
        <p:spPr>
          <a:xfrm>
            <a:off x="180231" y="6002144"/>
            <a:ext cx="2664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00" b="1" dirty="0"/>
              <a:t>【</a:t>
            </a:r>
            <a:r>
              <a:rPr lang="ja-JP" altLang="en-US" sz="1000" b="1" dirty="0"/>
              <a:t>出展解約・出展面積の縮小について</a:t>
            </a:r>
            <a:r>
              <a:rPr lang="en-US" altLang="ja-JP" sz="1000" b="1" dirty="0"/>
              <a:t>】</a:t>
            </a:r>
            <a:endParaRPr kumimoji="1" lang="ja-JP" altLang="en-US" sz="1000" b="1" dirty="0"/>
          </a:p>
        </p:txBody>
      </p: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C87F3C39-092A-66D0-A108-BFE1D45A4AC8}"/>
              </a:ext>
            </a:extLst>
          </p:cNvPr>
          <p:cNvCxnSpPr>
            <a:cxnSpLocks/>
          </p:cNvCxnSpPr>
          <p:nvPr/>
        </p:nvCxnSpPr>
        <p:spPr>
          <a:xfrm>
            <a:off x="1454784" y="6001896"/>
            <a:ext cx="5782231" cy="12474"/>
          </a:xfrm>
          <a:prstGeom prst="line">
            <a:avLst/>
          </a:prstGeom>
          <a:ln w="12700"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6" name="正方形/長方形 75">
            <a:extLst>
              <a:ext uri="{FF2B5EF4-FFF2-40B4-BE49-F238E27FC236}">
                <a16:creationId xmlns:a16="http://schemas.microsoft.com/office/drawing/2014/main" id="{CB464A6C-96E0-449A-C3C6-2354910AFA4F}"/>
              </a:ext>
            </a:extLst>
          </p:cNvPr>
          <p:cNvSpPr/>
          <p:nvPr/>
        </p:nvSpPr>
        <p:spPr>
          <a:xfrm>
            <a:off x="6145741" y="3029964"/>
            <a:ext cx="803242" cy="8875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400" b="1" dirty="0">
                <a:solidFill>
                  <a:schemeClr val="tx1"/>
                </a:solidFill>
              </a:rPr>
              <a:t>社名板</a:t>
            </a:r>
            <a:r>
              <a:rPr kumimoji="1" lang="en-US" altLang="ja-JP" sz="600" b="1" dirty="0">
                <a:solidFill>
                  <a:schemeClr val="tx1"/>
                </a:solidFill>
              </a:rPr>
              <a:t>W900×H300</a:t>
            </a:r>
            <a:r>
              <a:rPr kumimoji="1" lang="ja-JP" altLang="en-US" sz="600" b="1" dirty="0">
                <a:solidFill>
                  <a:schemeClr val="tx1"/>
                </a:solidFill>
              </a:rPr>
              <a:t>　</a:t>
            </a:r>
            <a:r>
              <a:rPr kumimoji="1" lang="ja-JP" altLang="en-US" sz="400" b="1" dirty="0">
                <a:solidFill>
                  <a:schemeClr val="tx1"/>
                </a:solidFill>
              </a:rPr>
              <a:t>　</a:t>
            </a:r>
          </a:p>
        </p:txBody>
      </p:sp>
      <p:sp>
        <p:nvSpPr>
          <p:cNvPr id="88" name="テキスト ボックス 53">
            <a:extLst>
              <a:ext uri="{FF2B5EF4-FFF2-40B4-BE49-F238E27FC236}">
                <a16:creationId xmlns:a16="http://schemas.microsoft.com/office/drawing/2014/main" id="{2C09974C-E585-E3C4-F65D-E4BCC76965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2149" y="9080334"/>
            <a:ext cx="114466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r>
              <a:rPr lang="en-US" altLang="ja-JP" sz="800" dirty="0"/>
              <a:t>※</a:t>
            </a:r>
            <a:r>
              <a:rPr lang="ja-JP" altLang="en-US" sz="800" dirty="0"/>
              <a:t>調理の予定　　　　　</a:t>
            </a:r>
          </a:p>
        </p:txBody>
      </p:sp>
      <p:sp>
        <p:nvSpPr>
          <p:cNvPr id="27" name="テキスト ボックス 53">
            <a:extLst>
              <a:ext uri="{FF2B5EF4-FFF2-40B4-BE49-F238E27FC236}">
                <a16:creationId xmlns:a16="http://schemas.microsoft.com/office/drawing/2014/main" id="{476292BE-EC39-619A-13F0-A92A28A4F5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2149" y="9291530"/>
            <a:ext cx="107265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r>
              <a:rPr lang="en-US" altLang="ja-JP" sz="800" dirty="0"/>
              <a:t>※</a:t>
            </a:r>
            <a:r>
              <a:rPr lang="ja-JP" altLang="en-US" sz="800" dirty="0"/>
              <a:t>ガス利用予定　　　</a:t>
            </a:r>
          </a:p>
        </p:txBody>
      </p:sp>
      <p:sp>
        <p:nvSpPr>
          <p:cNvPr id="31" name="テキスト ボックス 53">
            <a:extLst>
              <a:ext uri="{FF2B5EF4-FFF2-40B4-BE49-F238E27FC236}">
                <a16:creationId xmlns:a16="http://schemas.microsoft.com/office/drawing/2014/main" id="{0C221CE5-397C-CA6D-8B98-732F01045C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2149" y="9484314"/>
            <a:ext cx="142024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r>
              <a:rPr lang="en-US" altLang="ja-JP" sz="800" dirty="0"/>
              <a:t>※</a:t>
            </a:r>
            <a:r>
              <a:rPr lang="ja-JP" altLang="en-US" sz="800" dirty="0"/>
              <a:t>給排水工事利用予定　　　</a:t>
            </a:r>
          </a:p>
        </p:txBody>
      </p:sp>
      <p:sp>
        <p:nvSpPr>
          <p:cNvPr id="56" name="テキスト ボックス 53">
            <a:extLst>
              <a:ext uri="{FF2B5EF4-FFF2-40B4-BE49-F238E27FC236}">
                <a16:creationId xmlns:a16="http://schemas.microsoft.com/office/drawing/2014/main" id="{43452AD1-BEEA-A982-BB13-A52E18E451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9843" y="8888781"/>
            <a:ext cx="88935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r>
              <a:rPr lang="ja-JP" altLang="en-US" sz="800" dirty="0"/>
              <a:t>□あり　　□なし</a:t>
            </a:r>
          </a:p>
        </p:txBody>
      </p:sp>
      <p:sp>
        <p:nvSpPr>
          <p:cNvPr id="92" name="テキスト ボックス 53">
            <a:extLst>
              <a:ext uri="{FF2B5EF4-FFF2-40B4-BE49-F238E27FC236}">
                <a16:creationId xmlns:a16="http://schemas.microsoft.com/office/drawing/2014/main" id="{22036B3E-D565-4310-7F18-587DD320AE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9841" y="9092317"/>
            <a:ext cx="88935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r>
              <a:rPr lang="ja-JP" altLang="en-US" sz="800" dirty="0"/>
              <a:t>□あり　　□なし</a:t>
            </a:r>
          </a:p>
        </p:txBody>
      </p:sp>
      <p:sp>
        <p:nvSpPr>
          <p:cNvPr id="93" name="テキスト ボックス 53">
            <a:extLst>
              <a:ext uri="{FF2B5EF4-FFF2-40B4-BE49-F238E27FC236}">
                <a16:creationId xmlns:a16="http://schemas.microsoft.com/office/drawing/2014/main" id="{C8FF66C9-5DD9-1DEB-B0EF-5A2602A4E4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9841" y="9288316"/>
            <a:ext cx="88935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r>
              <a:rPr lang="ja-JP" altLang="en-US" sz="800" dirty="0"/>
              <a:t>□あり　　□なし</a:t>
            </a:r>
          </a:p>
        </p:txBody>
      </p:sp>
      <p:sp>
        <p:nvSpPr>
          <p:cNvPr id="94" name="テキスト ボックス 53">
            <a:extLst>
              <a:ext uri="{FF2B5EF4-FFF2-40B4-BE49-F238E27FC236}">
                <a16:creationId xmlns:a16="http://schemas.microsoft.com/office/drawing/2014/main" id="{014E2F88-6795-55C5-910E-4044911C7D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5561" y="9504008"/>
            <a:ext cx="88935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r>
              <a:rPr lang="ja-JP" altLang="en-US" sz="800" dirty="0"/>
              <a:t>□あり　　□なし</a:t>
            </a:r>
          </a:p>
        </p:txBody>
      </p:sp>
      <p:sp>
        <p:nvSpPr>
          <p:cNvPr id="106" name="正方形/長方形 105">
            <a:extLst>
              <a:ext uri="{FF2B5EF4-FFF2-40B4-BE49-F238E27FC236}">
                <a16:creationId xmlns:a16="http://schemas.microsoft.com/office/drawing/2014/main" id="{35668BA2-C417-F73C-EE88-7FAFB87F21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700" y="786965"/>
            <a:ext cx="5938306" cy="600164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ja-JP" altLang="en-US" sz="11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  <a:endParaRPr lang="en-US" altLang="ja-JP" sz="1100" dirty="0">
              <a:solidFill>
                <a:srgbClr val="FF000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r>
              <a:rPr lang="ja-JP" altLang="en-US" sz="2200" dirty="0">
                <a:solidFill>
                  <a:schemeClr val="accent6"/>
                </a:solidFill>
                <a:latin typeface="HGP創英角ｺﾞｼｯｸUB" pitchFamily="50" charset="-128"/>
                <a:ea typeface="HGP創英角ｺﾞｼｯｸUB" pitchFamily="50" charset="-128"/>
              </a:rPr>
              <a:t>大阪産</a:t>
            </a:r>
            <a:r>
              <a:rPr lang="ja-JP" altLang="en-US" sz="1300" dirty="0">
                <a:solidFill>
                  <a:schemeClr val="accent6"/>
                </a:solidFill>
                <a:latin typeface="HGP創英角ｺﾞｼｯｸUB" pitchFamily="50" charset="-128"/>
                <a:ea typeface="HGP創英角ｺﾞｼｯｸUB" pitchFamily="50" charset="-128"/>
              </a:rPr>
              <a:t>（もん）</a:t>
            </a:r>
            <a:r>
              <a:rPr lang="ja-JP" altLang="en-US" sz="2200" dirty="0">
                <a:solidFill>
                  <a:schemeClr val="accent6"/>
                </a:solidFill>
                <a:latin typeface="HGP創英角ｺﾞｼｯｸUB" pitchFamily="50" charset="-128"/>
                <a:ea typeface="HGP創英角ｺﾞｼｯｸUB" pitchFamily="50" charset="-128"/>
              </a:rPr>
              <a:t>・大阪産</a:t>
            </a:r>
            <a:r>
              <a:rPr lang="ja-JP" altLang="en-US" sz="1300" dirty="0">
                <a:solidFill>
                  <a:schemeClr val="accent6"/>
                </a:solidFill>
                <a:latin typeface="HGP創英角ｺﾞｼｯｸUB" pitchFamily="50" charset="-128"/>
                <a:ea typeface="HGP創英角ｺﾞｼｯｸUB" pitchFamily="50" charset="-128"/>
              </a:rPr>
              <a:t>（もん）</a:t>
            </a:r>
            <a:r>
              <a:rPr lang="ja-JP" altLang="en-US" sz="2200" dirty="0">
                <a:solidFill>
                  <a:schemeClr val="accent6"/>
                </a:solidFill>
                <a:latin typeface="HGP創英角ｺﾞｼｯｸUB" pitchFamily="50" charset="-128"/>
                <a:ea typeface="HGP創英角ｺﾞｼｯｸUB" pitchFamily="50" charset="-128"/>
              </a:rPr>
              <a:t>名品商談会</a:t>
            </a:r>
            <a:r>
              <a:rPr lang="ja-JP" altLang="en-US" sz="2100" dirty="0">
                <a:solidFill>
                  <a:schemeClr val="accent6"/>
                </a:solidFill>
                <a:latin typeface="HGP創英角ｺﾞｼｯｸUB" pitchFamily="50" charset="-128"/>
                <a:ea typeface="HGP創英角ｺﾞｼｯｸUB" pitchFamily="50" charset="-128"/>
              </a:rPr>
              <a:t> 出展のご案内</a:t>
            </a:r>
          </a:p>
        </p:txBody>
      </p:sp>
      <p:pic>
        <p:nvPicPr>
          <p:cNvPr id="85" name="図 84" descr="ロゴ, 会社名&#10;&#10;自動的に生成された説明">
            <a:extLst>
              <a:ext uri="{FF2B5EF4-FFF2-40B4-BE49-F238E27FC236}">
                <a16:creationId xmlns:a16="http://schemas.microsoft.com/office/drawing/2014/main" id="{AB4ACCA3-BB94-8DFC-AA75-077FDE05A179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0311" y="597004"/>
            <a:ext cx="666466" cy="829189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16430E4-07A9-5632-7592-8C3F534842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3310" y="306140"/>
            <a:ext cx="2533687" cy="276999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ja-JP" altLang="en-US" sz="12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申込期限：</a:t>
            </a:r>
            <a:r>
              <a:rPr lang="en-US" altLang="ja-JP" sz="12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2026</a:t>
            </a:r>
            <a:r>
              <a:rPr lang="ja-JP" altLang="en-US" sz="12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2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9</a:t>
            </a:r>
            <a:r>
              <a:rPr lang="ja-JP" altLang="en-US" sz="12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月</a:t>
            </a:r>
            <a:r>
              <a:rPr lang="en-US" altLang="ja-JP" sz="12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30</a:t>
            </a:r>
            <a:r>
              <a:rPr lang="ja-JP" altLang="en-US" sz="12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日（水）</a:t>
            </a:r>
            <a:endParaRPr lang="en-US" altLang="ja-JP" sz="1200" dirty="0">
              <a:solidFill>
                <a:srgbClr val="FF000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78318C6E-3D87-53AF-A88A-6A546D3ACD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699" y="671291"/>
            <a:ext cx="3922115" cy="338554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sz="1600" dirty="0">
                <a:solidFill>
                  <a:schemeClr val="accent6"/>
                </a:solidFill>
                <a:latin typeface="HGP創英角ｺﾞｼｯｸUB" pitchFamily="50" charset="-128"/>
                <a:ea typeface="HGP創英角ｺﾞｼｯｸUB" pitchFamily="50" charset="-128"/>
              </a:rPr>
              <a:t>FOOD STYLE JAPAN</a:t>
            </a:r>
            <a:r>
              <a:rPr lang="ja-JP" altLang="en-US" sz="1600" dirty="0">
                <a:solidFill>
                  <a:schemeClr val="accent6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US" altLang="ja-JP" sz="1600" dirty="0">
                <a:solidFill>
                  <a:schemeClr val="accent6"/>
                </a:solidFill>
                <a:latin typeface="HGP創英角ｺﾞｼｯｸUB" pitchFamily="50" charset="-128"/>
                <a:ea typeface="HGP創英角ｺﾞｼｯｸUB" pitchFamily="50" charset="-128"/>
              </a:rPr>
              <a:t>2027</a:t>
            </a:r>
            <a:r>
              <a:rPr lang="ja-JP" altLang="en-US" sz="1600" dirty="0">
                <a:solidFill>
                  <a:schemeClr val="accent6"/>
                </a:solidFill>
                <a:latin typeface="HGP創英角ｺﾞｼｯｸUB" pitchFamily="50" charset="-128"/>
                <a:ea typeface="HGP創英角ｺﾞｼｯｸUB" pitchFamily="50" charset="-128"/>
              </a:rPr>
              <a:t> ＜関西＞</a:t>
            </a:r>
            <a:r>
              <a:rPr lang="en-US" altLang="ja-JP" sz="1600" dirty="0">
                <a:solidFill>
                  <a:schemeClr val="accent6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ja-JP" altLang="en-US" sz="1600" dirty="0">
                <a:solidFill>
                  <a:schemeClr val="accent6"/>
                </a:solidFill>
                <a:latin typeface="HGP創英角ｺﾞｼｯｸUB" pitchFamily="50" charset="-128"/>
                <a:ea typeface="HGP創英角ｺﾞｼｯｸUB" pitchFamily="50" charset="-128"/>
              </a:rPr>
              <a:t>内</a:t>
            </a:r>
            <a:endParaRPr lang="ja-JP" altLang="en-US" sz="4400" dirty="0">
              <a:solidFill>
                <a:schemeClr val="accent6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205DDCE5-8539-276F-4CDA-B54A98C1C5DB}"/>
              </a:ext>
            </a:extLst>
          </p:cNvPr>
          <p:cNvSpPr/>
          <p:nvPr/>
        </p:nvSpPr>
        <p:spPr bwMode="auto">
          <a:xfrm>
            <a:off x="1548383" y="832905"/>
            <a:ext cx="6880224" cy="6746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400">
              <a:solidFill>
                <a:schemeClr val="tx1"/>
              </a:solidFill>
            </a:endParaRPr>
          </a:p>
        </p:txBody>
      </p:sp>
      <p:sp>
        <p:nvSpPr>
          <p:cNvPr id="107" name="テキスト ボックス 106">
            <a:extLst>
              <a:ext uri="{FF2B5EF4-FFF2-40B4-BE49-F238E27FC236}">
                <a16:creationId xmlns:a16="http://schemas.microsoft.com/office/drawing/2014/main" id="{99DE2C5E-CFBE-4C1C-A742-708DABD866EA}"/>
              </a:ext>
            </a:extLst>
          </p:cNvPr>
          <p:cNvSpPr txBox="1"/>
          <p:nvPr/>
        </p:nvSpPr>
        <p:spPr>
          <a:xfrm>
            <a:off x="1495066" y="5329742"/>
            <a:ext cx="3136179" cy="23848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ja-JP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通常出展料金 </a:t>
            </a:r>
            <a:r>
              <a:rPr lang="en-US" altLang="ja-JP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155,000</a:t>
            </a:r>
            <a:r>
              <a:rPr lang="ja-JP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円</a:t>
            </a:r>
            <a:r>
              <a:rPr lang="ja-JP" altLang="en-U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（税別）</a:t>
            </a:r>
            <a:r>
              <a:rPr lang="ja-JP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のところ</a:t>
            </a:r>
            <a:endParaRPr lang="en-US" altLang="ja-JP" sz="1400" b="1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pPr>
              <a:lnSpc>
                <a:spcPct val="120000"/>
              </a:lnSpc>
            </a:pPr>
            <a:r>
              <a:rPr lang="en-US" altLang="ja-JP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																			…				</a:t>
            </a:r>
          </a:p>
        </p:txBody>
      </p:sp>
      <p:cxnSp>
        <p:nvCxnSpPr>
          <p:cNvPr id="97" name="直線コネクタ 96">
            <a:extLst>
              <a:ext uri="{FF2B5EF4-FFF2-40B4-BE49-F238E27FC236}">
                <a16:creationId xmlns:a16="http://schemas.microsoft.com/office/drawing/2014/main" id="{F1106FEA-B049-D97F-D01D-E1B2AC5E7DCB}"/>
              </a:ext>
            </a:extLst>
          </p:cNvPr>
          <p:cNvCxnSpPr>
            <a:cxnSpLocks/>
          </p:cNvCxnSpPr>
          <p:nvPr/>
        </p:nvCxnSpPr>
        <p:spPr bwMode="auto">
          <a:xfrm>
            <a:off x="4315707" y="8578552"/>
            <a:ext cx="2921308" cy="3128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直線コネクタ 103">
            <a:extLst>
              <a:ext uri="{FF2B5EF4-FFF2-40B4-BE49-F238E27FC236}">
                <a16:creationId xmlns:a16="http://schemas.microsoft.com/office/drawing/2014/main" id="{4D9AEC24-A579-0151-9A76-54B22416AD7B}"/>
              </a:ext>
            </a:extLst>
          </p:cNvPr>
          <p:cNvCxnSpPr>
            <a:cxnSpLocks/>
          </p:cNvCxnSpPr>
          <p:nvPr/>
        </p:nvCxnSpPr>
        <p:spPr bwMode="auto">
          <a:xfrm>
            <a:off x="4323290" y="8831414"/>
            <a:ext cx="2921308" cy="3128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直線コネクタ 110">
            <a:extLst>
              <a:ext uri="{FF2B5EF4-FFF2-40B4-BE49-F238E27FC236}">
                <a16:creationId xmlns:a16="http://schemas.microsoft.com/office/drawing/2014/main" id="{EE7D8D4E-4AE4-6540-CC2C-57947666F55E}"/>
              </a:ext>
            </a:extLst>
          </p:cNvPr>
          <p:cNvCxnSpPr>
            <a:cxnSpLocks/>
          </p:cNvCxnSpPr>
          <p:nvPr/>
        </p:nvCxnSpPr>
        <p:spPr bwMode="auto">
          <a:xfrm>
            <a:off x="2484487" y="9665344"/>
            <a:ext cx="0" cy="255692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直線コネクタ 119">
            <a:extLst>
              <a:ext uri="{FF2B5EF4-FFF2-40B4-BE49-F238E27FC236}">
                <a16:creationId xmlns:a16="http://schemas.microsoft.com/office/drawing/2014/main" id="{0ADED2F3-A2EE-B5E6-9E40-CA15F71408D0}"/>
              </a:ext>
            </a:extLst>
          </p:cNvPr>
          <p:cNvCxnSpPr>
            <a:cxnSpLocks/>
          </p:cNvCxnSpPr>
          <p:nvPr/>
        </p:nvCxnSpPr>
        <p:spPr bwMode="auto">
          <a:xfrm>
            <a:off x="3059837" y="9665344"/>
            <a:ext cx="0" cy="248139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タイトル 1">
            <a:extLst>
              <a:ext uri="{FF2B5EF4-FFF2-40B4-BE49-F238E27FC236}">
                <a16:creationId xmlns:a16="http://schemas.microsoft.com/office/drawing/2014/main" id="{129E438E-C404-9CAF-2D51-AEB0B07EC598}"/>
              </a:ext>
            </a:extLst>
          </p:cNvPr>
          <p:cNvSpPr txBox="1">
            <a:spLocks/>
          </p:cNvSpPr>
          <p:nvPr/>
        </p:nvSpPr>
        <p:spPr>
          <a:xfrm>
            <a:off x="4271942" y="8273249"/>
            <a:ext cx="876300" cy="26987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dist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ja-JP" altLang="en-US" sz="900" b="1" dirty="0">
                <a:latin typeface="+mj-ea"/>
              </a:rPr>
              <a:t>小間数</a:t>
            </a:r>
          </a:p>
        </p:txBody>
      </p:sp>
      <p:sp>
        <p:nvSpPr>
          <p:cNvPr id="122" name="テキスト ボックス 53">
            <a:extLst>
              <a:ext uri="{FF2B5EF4-FFF2-40B4-BE49-F238E27FC236}">
                <a16:creationId xmlns:a16="http://schemas.microsoft.com/office/drawing/2014/main" id="{315B9DD5-3A9F-D85C-CF16-84923BFDE3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8489" y="8248506"/>
            <a:ext cx="202610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r>
              <a:rPr lang="ja-JP" altLang="en-US" sz="1600" dirty="0"/>
              <a:t>□</a:t>
            </a:r>
            <a:r>
              <a:rPr lang="en-US" altLang="ja-JP" sz="1600" dirty="0"/>
              <a:t>1</a:t>
            </a:r>
            <a:r>
              <a:rPr lang="ja-JP" altLang="en-US" sz="1600" dirty="0"/>
              <a:t>小間　　□</a:t>
            </a:r>
            <a:r>
              <a:rPr lang="en-US" altLang="ja-JP" sz="1600" dirty="0"/>
              <a:t>2</a:t>
            </a:r>
            <a:r>
              <a:rPr lang="ja-JP" altLang="en-US" sz="1600" dirty="0"/>
              <a:t>小間</a:t>
            </a:r>
          </a:p>
        </p:txBody>
      </p:sp>
      <p:sp>
        <p:nvSpPr>
          <p:cNvPr id="124" name="テキスト ボックス 123">
            <a:extLst>
              <a:ext uri="{FF2B5EF4-FFF2-40B4-BE49-F238E27FC236}">
                <a16:creationId xmlns:a16="http://schemas.microsoft.com/office/drawing/2014/main" id="{4C2AF821-F9F9-FA20-BFAC-51D77EBDE5CF}"/>
              </a:ext>
            </a:extLst>
          </p:cNvPr>
          <p:cNvSpPr txBox="1"/>
          <p:nvPr/>
        </p:nvSpPr>
        <p:spPr>
          <a:xfrm>
            <a:off x="2556495" y="6144922"/>
            <a:ext cx="244810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2026</a:t>
            </a:r>
            <a:r>
              <a:rPr kumimoji="1" lang="ja-JP" altLang="en-US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</a:t>
            </a:r>
            <a:r>
              <a:rPr kumimoji="1" lang="en-US" altLang="ja-JP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kumimoji="1" lang="ja-JP" altLang="en-US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月１</a:t>
            </a:r>
            <a:r>
              <a:rPr lang="en-US" altLang="ja-JP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r>
            <a:r>
              <a:rPr kumimoji="1" lang="ja-JP" altLang="en-US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日（火）～</a:t>
            </a:r>
            <a:r>
              <a:rPr kumimoji="1" lang="en-US" altLang="ja-JP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2026</a:t>
            </a:r>
            <a:r>
              <a:rPr kumimoji="1" lang="ja-JP" altLang="en-US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</a:t>
            </a:r>
            <a:r>
              <a:rPr kumimoji="1" lang="en-US" altLang="ja-JP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</a:t>
            </a:r>
            <a:r>
              <a:rPr kumimoji="1" lang="ja-JP" altLang="en-US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kumimoji="1" lang="en-US" altLang="ja-JP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26</a:t>
            </a:r>
            <a:r>
              <a:rPr kumimoji="1" lang="ja-JP" altLang="en-US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日（月）</a:t>
            </a:r>
          </a:p>
        </p:txBody>
      </p:sp>
      <p:sp>
        <p:nvSpPr>
          <p:cNvPr id="125" name="テキスト ボックス 124">
            <a:extLst>
              <a:ext uri="{FF2B5EF4-FFF2-40B4-BE49-F238E27FC236}">
                <a16:creationId xmlns:a16="http://schemas.microsoft.com/office/drawing/2014/main" id="{3B5F0B3D-3601-137E-B97E-6818F93E4D6B}"/>
              </a:ext>
            </a:extLst>
          </p:cNvPr>
          <p:cNvSpPr txBox="1"/>
          <p:nvPr/>
        </p:nvSpPr>
        <p:spPr>
          <a:xfrm>
            <a:off x="3060213" y="6320972"/>
            <a:ext cx="151676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2026</a:t>
            </a:r>
            <a:r>
              <a:rPr kumimoji="1" lang="ja-JP" altLang="en-US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</a:t>
            </a:r>
            <a:r>
              <a:rPr kumimoji="1" lang="en-US" altLang="ja-JP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</a:t>
            </a:r>
            <a:r>
              <a:rPr kumimoji="1" lang="ja-JP" altLang="en-US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kumimoji="1" lang="en-US" altLang="ja-JP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lang="en-US" altLang="ja-JP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</a:t>
            </a:r>
            <a:r>
              <a:rPr kumimoji="1" lang="ja-JP" altLang="en-US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日（火）以降</a:t>
            </a:r>
          </a:p>
        </p:txBody>
      </p:sp>
      <p:sp>
        <p:nvSpPr>
          <p:cNvPr id="127" name="テキスト ボックス 126">
            <a:extLst>
              <a:ext uri="{FF2B5EF4-FFF2-40B4-BE49-F238E27FC236}">
                <a16:creationId xmlns:a16="http://schemas.microsoft.com/office/drawing/2014/main" id="{6270F906-8C40-B4DF-754D-16C9254AE88C}"/>
              </a:ext>
            </a:extLst>
          </p:cNvPr>
          <p:cNvSpPr txBox="1"/>
          <p:nvPr/>
        </p:nvSpPr>
        <p:spPr>
          <a:xfrm>
            <a:off x="5112645" y="6149671"/>
            <a:ext cx="126509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b="1" i="0" u="none" strike="noStrike" kern="1200" baseline="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出展料金の５０％（税別）</a:t>
            </a:r>
            <a:endParaRPr kumimoji="1" lang="ja-JP" altLang="en-US" sz="8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9" name="テキスト ボックス 128">
            <a:extLst>
              <a:ext uri="{FF2B5EF4-FFF2-40B4-BE49-F238E27FC236}">
                <a16:creationId xmlns:a16="http://schemas.microsoft.com/office/drawing/2014/main" id="{99008350-133F-DB32-3BA2-51ACF1548E94}"/>
              </a:ext>
            </a:extLst>
          </p:cNvPr>
          <p:cNvSpPr txBox="1"/>
          <p:nvPr/>
        </p:nvSpPr>
        <p:spPr>
          <a:xfrm>
            <a:off x="5053333" y="6323056"/>
            <a:ext cx="1427567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1" i="0" u="none" strike="noStrike" kern="1200" baseline="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出展料金の</a:t>
            </a:r>
            <a:r>
              <a:rPr kumimoji="1" lang="en-US" altLang="ja-JP" sz="800" b="1" i="0" u="none" strike="noStrike" kern="1200" baseline="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100</a:t>
            </a:r>
            <a:r>
              <a:rPr kumimoji="1" lang="ja-JP" altLang="en-US" sz="800" b="1" i="0" u="none" strike="noStrike" kern="1200" baseline="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％（税別）</a:t>
            </a:r>
            <a:endParaRPr kumimoji="1" lang="ja-JP" altLang="en-US" sz="8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0" name="正方形/長方形 129">
            <a:extLst>
              <a:ext uri="{FF2B5EF4-FFF2-40B4-BE49-F238E27FC236}">
                <a16:creationId xmlns:a16="http://schemas.microsoft.com/office/drawing/2014/main" id="{2C7DFDBD-20B8-2EEB-9EF1-F160AB0E99A3}"/>
              </a:ext>
            </a:extLst>
          </p:cNvPr>
          <p:cNvSpPr/>
          <p:nvPr/>
        </p:nvSpPr>
        <p:spPr>
          <a:xfrm>
            <a:off x="2556495" y="6036435"/>
            <a:ext cx="4070411" cy="14287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" name="テキスト ボックス 122">
            <a:extLst>
              <a:ext uri="{FF2B5EF4-FFF2-40B4-BE49-F238E27FC236}">
                <a16:creationId xmlns:a16="http://schemas.microsoft.com/office/drawing/2014/main" id="{2E49EBB3-62EB-DCE3-6456-CA7172479C7F}"/>
              </a:ext>
            </a:extLst>
          </p:cNvPr>
          <p:cNvSpPr txBox="1"/>
          <p:nvPr/>
        </p:nvSpPr>
        <p:spPr>
          <a:xfrm>
            <a:off x="3070877" y="5991268"/>
            <a:ext cx="13644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取消・解約の意思表示期間</a:t>
            </a:r>
          </a:p>
        </p:txBody>
      </p:sp>
      <p:sp>
        <p:nvSpPr>
          <p:cNvPr id="126" name="テキスト ボックス 125">
            <a:extLst>
              <a:ext uri="{FF2B5EF4-FFF2-40B4-BE49-F238E27FC236}">
                <a16:creationId xmlns:a16="http://schemas.microsoft.com/office/drawing/2014/main" id="{4C43BA15-D4B9-D1BF-DB59-2D64489B2804}"/>
              </a:ext>
            </a:extLst>
          </p:cNvPr>
          <p:cNvSpPr txBox="1"/>
          <p:nvPr/>
        </p:nvSpPr>
        <p:spPr>
          <a:xfrm>
            <a:off x="5292877" y="5998669"/>
            <a:ext cx="77136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b="1" i="0" u="none" strike="noStrike" kern="1200" baseline="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キャンセル料</a:t>
            </a:r>
            <a:endParaRPr kumimoji="1" lang="ja-JP" altLang="en-US" sz="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1" name="正方形/長方形 130">
            <a:extLst>
              <a:ext uri="{FF2B5EF4-FFF2-40B4-BE49-F238E27FC236}">
                <a16:creationId xmlns:a16="http://schemas.microsoft.com/office/drawing/2014/main" id="{74BF8D77-AB21-B766-C65B-809D44C3469B}"/>
              </a:ext>
            </a:extLst>
          </p:cNvPr>
          <p:cNvSpPr/>
          <p:nvPr/>
        </p:nvSpPr>
        <p:spPr>
          <a:xfrm>
            <a:off x="2556496" y="6178022"/>
            <a:ext cx="4070410" cy="32155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3" name="直線コネクタ 132">
            <a:extLst>
              <a:ext uri="{FF2B5EF4-FFF2-40B4-BE49-F238E27FC236}">
                <a16:creationId xmlns:a16="http://schemas.microsoft.com/office/drawing/2014/main" id="{8B16280F-8E84-57BA-53CE-AE8A2671A7D6}"/>
              </a:ext>
            </a:extLst>
          </p:cNvPr>
          <p:cNvCxnSpPr>
            <a:cxnSpLocks/>
          </p:cNvCxnSpPr>
          <p:nvPr/>
        </p:nvCxnSpPr>
        <p:spPr>
          <a:xfrm>
            <a:off x="4973628" y="6043786"/>
            <a:ext cx="0" cy="460091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7" name="直線コネクタ 136">
            <a:extLst>
              <a:ext uri="{FF2B5EF4-FFF2-40B4-BE49-F238E27FC236}">
                <a16:creationId xmlns:a16="http://schemas.microsoft.com/office/drawing/2014/main" id="{B7D07DA6-7703-649B-2311-08CFC32D7269}"/>
              </a:ext>
            </a:extLst>
          </p:cNvPr>
          <p:cNvCxnSpPr>
            <a:cxnSpLocks/>
          </p:cNvCxnSpPr>
          <p:nvPr/>
        </p:nvCxnSpPr>
        <p:spPr>
          <a:xfrm flipH="1" flipV="1">
            <a:off x="2556495" y="6336978"/>
            <a:ext cx="4070410" cy="3358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6FD4DDA-181A-27FD-7583-7CECCBF19F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4911" y="521636"/>
            <a:ext cx="3465071" cy="253916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sz="105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※</a:t>
            </a:r>
            <a:r>
              <a:rPr lang="ja-JP" altLang="en-US" sz="105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締切後でも出展希望であればご連絡ください！</a:t>
            </a:r>
            <a:endParaRPr lang="en-US" altLang="ja-JP" sz="1050" dirty="0">
              <a:solidFill>
                <a:srgbClr val="FF000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pic>
        <p:nvPicPr>
          <p:cNvPr id="51" name="図 50">
            <a:extLst>
              <a:ext uri="{FF2B5EF4-FFF2-40B4-BE49-F238E27FC236}">
                <a16:creationId xmlns:a16="http://schemas.microsoft.com/office/drawing/2014/main" id="{A47C6657-D1C8-FFD6-F41B-B8787105309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562" y="1674935"/>
            <a:ext cx="1706400" cy="1137600"/>
          </a:xfrm>
          <a:prstGeom prst="rect">
            <a:avLst/>
          </a:prstGeom>
        </p:spPr>
      </p:pic>
      <p:pic>
        <p:nvPicPr>
          <p:cNvPr id="71" name="図 70">
            <a:extLst>
              <a:ext uri="{FF2B5EF4-FFF2-40B4-BE49-F238E27FC236}">
                <a16:creationId xmlns:a16="http://schemas.microsoft.com/office/drawing/2014/main" id="{068191AB-0819-4704-1142-9EBDC6EA6138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0828" y="1674935"/>
            <a:ext cx="1706400" cy="1137600"/>
          </a:xfrm>
          <a:prstGeom prst="rect">
            <a:avLst/>
          </a:prstGeom>
        </p:spPr>
      </p:pic>
      <p:pic>
        <p:nvPicPr>
          <p:cNvPr id="86" name="図 85">
            <a:extLst>
              <a:ext uri="{FF2B5EF4-FFF2-40B4-BE49-F238E27FC236}">
                <a16:creationId xmlns:a16="http://schemas.microsoft.com/office/drawing/2014/main" id="{385F6E35-A6AD-22E8-07C5-5F4D093791BD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9161" y="1674935"/>
            <a:ext cx="1706400" cy="1137600"/>
          </a:xfrm>
          <a:prstGeom prst="rect">
            <a:avLst/>
          </a:prstGeom>
        </p:spPr>
      </p:pic>
      <p:pic>
        <p:nvPicPr>
          <p:cNvPr id="95" name="図 94">
            <a:extLst>
              <a:ext uri="{FF2B5EF4-FFF2-40B4-BE49-F238E27FC236}">
                <a16:creationId xmlns:a16="http://schemas.microsoft.com/office/drawing/2014/main" id="{A0B05F30-0ECA-954F-FF13-EE1C2F5712D4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49" y="1674935"/>
            <a:ext cx="1706400" cy="113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4308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760</Words>
  <Application>Microsoft Office PowerPoint</Application>
  <PresentationFormat>ユーザー設定</PresentationFormat>
  <Paragraphs>90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BIZ UDPゴシック</vt:lpstr>
      <vt:lpstr>HGP創英角ｺﾞｼｯｸUB</vt:lpstr>
      <vt:lpstr>HGS創英角ｺﾞｼｯｸUB</vt:lpstr>
      <vt:lpstr>HGS明朝B</vt:lpstr>
      <vt:lpstr>ＭＳ Ｐゴシック</vt:lpstr>
      <vt:lpstr>小塚ゴシック Pro H</vt:lpstr>
      <vt:lpstr>Arial</vt:lpstr>
      <vt:lpstr>Calibri</vt:lpstr>
      <vt:lpstr>Office ​​テーマ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2026-03-27T03:02:23Z</dcterms:created>
  <dcterms:modified xsi:type="dcterms:W3CDTF">2026-03-27T04:18:51Z</dcterms:modified>
</cp:coreProperties>
</file>