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99"/>
    <a:srgbClr val="FF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152" y="9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42730EB-1117-4229-A9CC-28609CB8A9CB}" type="datetimeFigureOut">
              <a:rPr kumimoji="1" lang="ja-JP" altLang="en-US" smtClean="0"/>
              <a:t>2017/10/5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E4E26E-BD13-4AA0-A7B7-9C5A4DE0679F}" type="slidenum">
              <a:rPr kumimoji="1" lang="ja-JP" altLang="en-US" smtClean="0"/>
              <a:t>‹#›</a:t>
            </a:fld>
            <a:endParaRPr kumimoji="1" lang="ja-JP" altLang="en-US"/>
          </a:p>
        </p:txBody>
      </p:sp>
    </p:spTree>
    <p:extLst>
      <p:ext uri="{BB962C8B-B14F-4D97-AF65-F5344CB8AC3E}">
        <p14:creationId xmlns:p14="http://schemas.microsoft.com/office/powerpoint/2010/main" val="2965472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2730EB-1117-4229-A9CC-28609CB8A9CB}" type="datetimeFigureOut">
              <a:rPr kumimoji="1" lang="ja-JP" altLang="en-US" smtClean="0"/>
              <a:t>2017/10/5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E4E26E-BD13-4AA0-A7B7-9C5A4DE0679F}" type="slidenum">
              <a:rPr kumimoji="1" lang="ja-JP" altLang="en-US" smtClean="0"/>
              <a:t>‹#›</a:t>
            </a:fld>
            <a:endParaRPr kumimoji="1" lang="ja-JP" altLang="en-US"/>
          </a:p>
        </p:txBody>
      </p:sp>
    </p:spTree>
    <p:extLst>
      <p:ext uri="{BB962C8B-B14F-4D97-AF65-F5344CB8AC3E}">
        <p14:creationId xmlns:p14="http://schemas.microsoft.com/office/powerpoint/2010/main" val="43196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2730EB-1117-4229-A9CC-28609CB8A9CB}" type="datetimeFigureOut">
              <a:rPr kumimoji="1" lang="ja-JP" altLang="en-US" smtClean="0"/>
              <a:t>2017/10/5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E4E26E-BD13-4AA0-A7B7-9C5A4DE0679F}" type="slidenum">
              <a:rPr kumimoji="1" lang="ja-JP" altLang="en-US" smtClean="0"/>
              <a:t>‹#›</a:t>
            </a:fld>
            <a:endParaRPr kumimoji="1" lang="ja-JP" altLang="en-US"/>
          </a:p>
        </p:txBody>
      </p:sp>
    </p:spTree>
    <p:extLst>
      <p:ext uri="{BB962C8B-B14F-4D97-AF65-F5344CB8AC3E}">
        <p14:creationId xmlns:p14="http://schemas.microsoft.com/office/powerpoint/2010/main" val="126823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2730EB-1117-4229-A9CC-28609CB8A9CB}" type="datetimeFigureOut">
              <a:rPr kumimoji="1" lang="ja-JP" altLang="en-US" smtClean="0"/>
              <a:t>2017/10/5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E4E26E-BD13-4AA0-A7B7-9C5A4DE0679F}" type="slidenum">
              <a:rPr kumimoji="1" lang="ja-JP" altLang="en-US" smtClean="0"/>
              <a:t>‹#›</a:t>
            </a:fld>
            <a:endParaRPr kumimoji="1" lang="ja-JP" altLang="en-US"/>
          </a:p>
        </p:txBody>
      </p:sp>
    </p:spTree>
    <p:extLst>
      <p:ext uri="{BB962C8B-B14F-4D97-AF65-F5344CB8AC3E}">
        <p14:creationId xmlns:p14="http://schemas.microsoft.com/office/powerpoint/2010/main" val="99462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2730EB-1117-4229-A9CC-28609CB8A9CB}" type="datetimeFigureOut">
              <a:rPr kumimoji="1" lang="ja-JP" altLang="en-US" smtClean="0"/>
              <a:t>2017/10/5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E4E26E-BD13-4AA0-A7B7-9C5A4DE0679F}" type="slidenum">
              <a:rPr kumimoji="1" lang="ja-JP" altLang="en-US" smtClean="0"/>
              <a:t>‹#›</a:t>
            </a:fld>
            <a:endParaRPr kumimoji="1" lang="ja-JP" altLang="en-US"/>
          </a:p>
        </p:txBody>
      </p:sp>
    </p:spTree>
    <p:extLst>
      <p:ext uri="{BB962C8B-B14F-4D97-AF65-F5344CB8AC3E}">
        <p14:creationId xmlns:p14="http://schemas.microsoft.com/office/powerpoint/2010/main" val="22297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42730EB-1117-4229-A9CC-28609CB8A9CB}" type="datetimeFigureOut">
              <a:rPr kumimoji="1" lang="ja-JP" altLang="en-US" smtClean="0"/>
              <a:t>2017/10/5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E4E26E-BD13-4AA0-A7B7-9C5A4DE0679F}" type="slidenum">
              <a:rPr kumimoji="1" lang="ja-JP" altLang="en-US" smtClean="0"/>
              <a:t>‹#›</a:t>
            </a:fld>
            <a:endParaRPr kumimoji="1" lang="ja-JP" altLang="en-US"/>
          </a:p>
        </p:txBody>
      </p:sp>
    </p:spTree>
    <p:extLst>
      <p:ext uri="{BB962C8B-B14F-4D97-AF65-F5344CB8AC3E}">
        <p14:creationId xmlns:p14="http://schemas.microsoft.com/office/powerpoint/2010/main" val="1589161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42730EB-1117-4229-A9CC-28609CB8A9CB}" type="datetimeFigureOut">
              <a:rPr kumimoji="1" lang="ja-JP" altLang="en-US" smtClean="0"/>
              <a:t>2017/10/5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1E4E26E-BD13-4AA0-A7B7-9C5A4DE0679F}" type="slidenum">
              <a:rPr kumimoji="1" lang="ja-JP" altLang="en-US" smtClean="0"/>
              <a:t>‹#›</a:t>
            </a:fld>
            <a:endParaRPr kumimoji="1" lang="ja-JP" altLang="en-US"/>
          </a:p>
        </p:txBody>
      </p:sp>
    </p:spTree>
    <p:extLst>
      <p:ext uri="{BB962C8B-B14F-4D97-AF65-F5344CB8AC3E}">
        <p14:creationId xmlns:p14="http://schemas.microsoft.com/office/powerpoint/2010/main" val="195627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42730EB-1117-4229-A9CC-28609CB8A9CB}" type="datetimeFigureOut">
              <a:rPr kumimoji="1" lang="ja-JP" altLang="en-US" smtClean="0"/>
              <a:t>2017/10/5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1E4E26E-BD13-4AA0-A7B7-9C5A4DE0679F}" type="slidenum">
              <a:rPr kumimoji="1" lang="ja-JP" altLang="en-US" smtClean="0"/>
              <a:t>‹#›</a:t>
            </a:fld>
            <a:endParaRPr kumimoji="1" lang="ja-JP" altLang="en-US"/>
          </a:p>
        </p:txBody>
      </p:sp>
    </p:spTree>
    <p:extLst>
      <p:ext uri="{BB962C8B-B14F-4D97-AF65-F5344CB8AC3E}">
        <p14:creationId xmlns:p14="http://schemas.microsoft.com/office/powerpoint/2010/main" val="108589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2730EB-1117-4229-A9CC-28609CB8A9CB}" type="datetimeFigureOut">
              <a:rPr kumimoji="1" lang="ja-JP" altLang="en-US" smtClean="0"/>
              <a:t>2017/10/5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1E4E26E-BD13-4AA0-A7B7-9C5A4DE0679F}" type="slidenum">
              <a:rPr kumimoji="1" lang="ja-JP" altLang="en-US" smtClean="0"/>
              <a:t>‹#›</a:t>
            </a:fld>
            <a:endParaRPr kumimoji="1" lang="ja-JP" altLang="en-US"/>
          </a:p>
        </p:txBody>
      </p:sp>
    </p:spTree>
    <p:extLst>
      <p:ext uri="{BB962C8B-B14F-4D97-AF65-F5344CB8AC3E}">
        <p14:creationId xmlns:p14="http://schemas.microsoft.com/office/powerpoint/2010/main" val="229167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2730EB-1117-4229-A9CC-28609CB8A9CB}" type="datetimeFigureOut">
              <a:rPr kumimoji="1" lang="ja-JP" altLang="en-US" smtClean="0"/>
              <a:t>2017/10/5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E4E26E-BD13-4AA0-A7B7-9C5A4DE0679F}" type="slidenum">
              <a:rPr kumimoji="1" lang="ja-JP" altLang="en-US" smtClean="0"/>
              <a:t>‹#›</a:t>
            </a:fld>
            <a:endParaRPr kumimoji="1" lang="ja-JP" altLang="en-US"/>
          </a:p>
        </p:txBody>
      </p:sp>
    </p:spTree>
    <p:extLst>
      <p:ext uri="{BB962C8B-B14F-4D97-AF65-F5344CB8AC3E}">
        <p14:creationId xmlns:p14="http://schemas.microsoft.com/office/powerpoint/2010/main" val="319726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2730EB-1117-4229-A9CC-28609CB8A9CB}" type="datetimeFigureOut">
              <a:rPr kumimoji="1" lang="ja-JP" altLang="en-US" smtClean="0"/>
              <a:t>2017/10/5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E4E26E-BD13-4AA0-A7B7-9C5A4DE0679F}" type="slidenum">
              <a:rPr kumimoji="1" lang="ja-JP" altLang="en-US" smtClean="0"/>
              <a:t>‹#›</a:t>
            </a:fld>
            <a:endParaRPr kumimoji="1" lang="ja-JP" altLang="en-US"/>
          </a:p>
        </p:txBody>
      </p:sp>
    </p:spTree>
    <p:extLst>
      <p:ext uri="{BB962C8B-B14F-4D97-AF65-F5344CB8AC3E}">
        <p14:creationId xmlns:p14="http://schemas.microsoft.com/office/powerpoint/2010/main" val="182334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730EB-1117-4229-A9CC-28609CB8A9CB}" type="datetimeFigureOut">
              <a:rPr kumimoji="1" lang="ja-JP" altLang="en-US" smtClean="0"/>
              <a:t>2017/10/5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4E26E-BD13-4AA0-A7B7-9C5A4DE0679F}" type="slidenum">
              <a:rPr kumimoji="1" lang="ja-JP" altLang="en-US" smtClean="0"/>
              <a:t>‹#›</a:t>
            </a:fld>
            <a:endParaRPr kumimoji="1" lang="ja-JP" altLang="en-US"/>
          </a:p>
        </p:txBody>
      </p:sp>
    </p:spTree>
    <p:extLst>
      <p:ext uri="{BB962C8B-B14F-4D97-AF65-F5344CB8AC3E}">
        <p14:creationId xmlns:p14="http://schemas.microsoft.com/office/powerpoint/2010/main" val="1181412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4861" t="17657" r="67402" b="73859"/>
          <a:stretch/>
        </p:blipFill>
        <p:spPr bwMode="auto">
          <a:xfrm>
            <a:off x="332590" y="6363801"/>
            <a:ext cx="1474865" cy="396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テキスト ボックス 12"/>
          <p:cNvSpPr txBox="1"/>
          <p:nvPr/>
        </p:nvSpPr>
        <p:spPr>
          <a:xfrm>
            <a:off x="3966468" y="5733256"/>
            <a:ext cx="5177532" cy="1030404"/>
          </a:xfrm>
          <a:prstGeom prst="rect">
            <a:avLst/>
          </a:prstGeom>
          <a:solidFill>
            <a:schemeClr val="lt1"/>
          </a:solidFill>
          <a:ln w="6350">
            <a:solidFill>
              <a:srgbClr val="FFCC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1050" kern="100" dirty="0" smtClean="0">
                <a:effectLst/>
                <a:ea typeface="ＭＳ 明朝"/>
                <a:cs typeface="Times New Roman"/>
              </a:rPr>
              <a:t>　</a:t>
            </a:r>
            <a:endParaRPr lang="ja-JP" sz="1050" kern="100" dirty="0">
              <a:effectLst/>
              <a:ea typeface="ＭＳ 明朝"/>
              <a:cs typeface="Times New Roman"/>
            </a:endParaRPr>
          </a:p>
        </p:txBody>
      </p:sp>
      <p:sp>
        <p:nvSpPr>
          <p:cNvPr id="27" name="テキスト ボックス 10"/>
          <p:cNvSpPr txBox="1"/>
          <p:nvPr/>
        </p:nvSpPr>
        <p:spPr>
          <a:xfrm>
            <a:off x="0" y="5301208"/>
            <a:ext cx="3794664" cy="1462452"/>
          </a:xfrm>
          <a:prstGeom prst="rect">
            <a:avLst/>
          </a:prstGeom>
          <a:noFill/>
          <a:ln w="6350">
            <a:solidFill>
              <a:srgbClr val="FFCC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endParaRPr lang="ja-JP" sz="1050" kern="100" dirty="0">
              <a:effectLst/>
              <a:ea typeface="ＭＳ 明朝"/>
              <a:cs typeface="Times New Roman"/>
            </a:endParaRPr>
          </a:p>
        </p:txBody>
      </p:sp>
      <p:sp>
        <p:nvSpPr>
          <p:cNvPr id="37" name="テキスト ボックス 9"/>
          <p:cNvSpPr txBox="1"/>
          <p:nvPr/>
        </p:nvSpPr>
        <p:spPr>
          <a:xfrm>
            <a:off x="3995936" y="1076343"/>
            <a:ext cx="5148064" cy="4259953"/>
          </a:xfrm>
          <a:prstGeom prst="rect">
            <a:avLst/>
          </a:prstGeom>
          <a:solidFill>
            <a:schemeClr val="lt1"/>
          </a:solidFill>
          <a:ln w="6350">
            <a:solidFill>
              <a:srgbClr val="FFCC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endParaRPr lang="ja-JP" sz="1050" kern="100" dirty="0">
              <a:effectLst/>
              <a:ea typeface="ＭＳ 明朝"/>
              <a:cs typeface="Times New Roman"/>
            </a:endParaRPr>
          </a:p>
        </p:txBody>
      </p:sp>
      <p:sp>
        <p:nvSpPr>
          <p:cNvPr id="33" name="テキスト ボックス 8"/>
          <p:cNvSpPr txBox="1"/>
          <p:nvPr/>
        </p:nvSpPr>
        <p:spPr>
          <a:xfrm>
            <a:off x="0" y="1068802"/>
            <a:ext cx="3864631" cy="3868973"/>
          </a:xfrm>
          <a:prstGeom prst="rect">
            <a:avLst/>
          </a:prstGeom>
          <a:solidFill>
            <a:schemeClr val="lt1"/>
          </a:solidFill>
          <a:ln w="6350">
            <a:solidFill>
              <a:srgbClr val="FFCC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endParaRPr lang="ja-JP" sz="1050" kern="100" dirty="0">
              <a:effectLst/>
              <a:ea typeface="ＭＳ 明朝"/>
              <a:cs typeface="Times New Roman"/>
            </a:endParaRPr>
          </a:p>
        </p:txBody>
      </p:sp>
      <p:sp>
        <p:nvSpPr>
          <p:cNvPr id="29" name="object 19"/>
          <p:cNvSpPr/>
          <p:nvPr/>
        </p:nvSpPr>
        <p:spPr>
          <a:xfrm>
            <a:off x="1254856" y="48212"/>
            <a:ext cx="6622223" cy="644484"/>
          </a:xfrm>
          <a:custGeom>
            <a:avLst/>
            <a:gdLst/>
            <a:ahLst/>
            <a:cxnLst/>
            <a:rect l="l" t="t" r="r" b="b"/>
            <a:pathLst>
              <a:path w="6504940" h="379730">
                <a:moveTo>
                  <a:pt x="6441644" y="0"/>
                </a:moveTo>
                <a:lnTo>
                  <a:pt x="63234" y="0"/>
                </a:lnTo>
                <a:lnTo>
                  <a:pt x="38621" y="4970"/>
                </a:lnTo>
                <a:lnTo>
                  <a:pt x="18521" y="18526"/>
                </a:lnTo>
                <a:lnTo>
                  <a:pt x="4969" y="38629"/>
                </a:lnTo>
                <a:lnTo>
                  <a:pt x="0" y="63246"/>
                </a:lnTo>
                <a:lnTo>
                  <a:pt x="0" y="316229"/>
                </a:lnTo>
                <a:lnTo>
                  <a:pt x="4969" y="340846"/>
                </a:lnTo>
                <a:lnTo>
                  <a:pt x="18521" y="360949"/>
                </a:lnTo>
                <a:lnTo>
                  <a:pt x="38621" y="374505"/>
                </a:lnTo>
                <a:lnTo>
                  <a:pt x="63234" y="379475"/>
                </a:lnTo>
                <a:lnTo>
                  <a:pt x="6441644" y="379475"/>
                </a:lnTo>
                <a:lnTo>
                  <a:pt x="6466260" y="374505"/>
                </a:lnTo>
                <a:lnTo>
                  <a:pt x="6486364" y="360949"/>
                </a:lnTo>
                <a:lnTo>
                  <a:pt x="6499919" y="340846"/>
                </a:lnTo>
                <a:lnTo>
                  <a:pt x="6504890" y="316229"/>
                </a:lnTo>
                <a:lnTo>
                  <a:pt x="6504890" y="63246"/>
                </a:lnTo>
                <a:lnTo>
                  <a:pt x="6499919" y="38629"/>
                </a:lnTo>
                <a:lnTo>
                  <a:pt x="6486364" y="18526"/>
                </a:lnTo>
                <a:lnTo>
                  <a:pt x="6466260" y="4970"/>
                </a:lnTo>
                <a:lnTo>
                  <a:pt x="6441644" y="0"/>
                </a:lnTo>
                <a:close/>
              </a:path>
            </a:pathLst>
          </a:custGeom>
          <a:solidFill>
            <a:srgbClr val="FFCCFF"/>
          </a:solidFill>
          <a:ln>
            <a:solidFill>
              <a:srgbClr val="FF6699"/>
            </a:solidFill>
          </a:ln>
        </p:spPr>
        <p:txBody>
          <a:bodyPr wrap="square" lIns="0" tIns="0" rIns="0" bIns="0" rtlCol="0" anchor="ctr" anchorCtr="1">
            <a:noAutofit/>
          </a:bodyPr>
          <a:lstStyle/>
          <a:p>
            <a:pPr algn="ctr">
              <a:spcAft>
                <a:spcPts val="0"/>
              </a:spcAft>
            </a:pPr>
            <a:r>
              <a:rPr lang="ja-JP" altLang="en-US" kern="100" dirty="0" smtClean="0">
                <a:effectLst/>
                <a:latin typeface="HGP創英角ﾎﾟｯﾌﾟ体" panose="040B0A00000000000000" pitchFamily="50" charset="-128"/>
                <a:ea typeface="HGP創英角ﾎﾟｯﾌﾟ体" panose="040B0A00000000000000" pitchFamily="50" charset="-128"/>
                <a:cs typeface="Times New Roman"/>
              </a:rPr>
              <a:t>プラッと参加できる棚田の魅力倍増計画</a:t>
            </a:r>
            <a:endParaRPr lang="en-US" altLang="ja-JP" kern="100" dirty="0" smtClean="0">
              <a:effectLst/>
              <a:latin typeface="HGP創英角ﾎﾟｯﾌﾟ体" panose="040B0A00000000000000" pitchFamily="50" charset="-128"/>
              <a:ea typeface="HGP創英角ﾎﾟｯﾌﾟ体" panose="040B0A00000000000000" pitchFamily="50" charset="-128"/>
              <a:cs typeface="Times New Roman"/>
            </a:endParaRPr>
          </a:p>
          <a:p>
            <a:pPr algn="ctr">
              <a:spcAft>
                <a:spcPts val="0"/>
              </a:spcAft>
            </a:pPr>
            <a:r>
              <a:rPr lang="ja-JP" altLang="en-US" kern="100" dirty="0" smtClean="0">
                <a:effectLst/>
                <a:latin typeface="HGP創英角ﾎﾟｯﾌﾟ体" panose="040B0A00000000000000" pitchFamily="50" charset="-128"/>
                <a:ea typeface="HGP創英角ﾎﾟｯﾌﾟ体" panose="040B0A00000000000000" pitchFamily="50" charset="-128"/>
                <a:cs typeface="Times New Roman"/>
              </a:rPr>
              <a:t>～下赤阪棚田保全プロジェクト～</a:t>
            </a:r>
            <a:endParaRPr lang="ja-JP" kern="100" dirty="0">
              <a:effectLst/>
              <a:latin typeface="HGP創英角ﾎﾟｯﾌﾟ体" panose="040B0A00000000000000" pitchFamily="50" charset="-128"/>
              <a:ea typeface="HGP創英角ﾎﾟｯﾌﾟ体" panose="040B0A00000000000000" pitchFamily="50" charset="-128"/>
              <a:cs typeface="Times New Roman"/>
            </a:endParaRPr>
          </a:p>
        </p:txBody>
      </p:sp>
      <p:sp>
        <p:nvSpPr>
          <p:cNvPr id="30" name="テキスト ボックス 29"/>
          <p:cNvSpPr txBox="1"/>
          <p:nvPr/>
        </p:nvSpPr>
        <p:spPr>
          <a:xfrm>
            <a:off x="1905645" y="5620597"/>
            <a:ext cx="1598535" cy="707886"/>
          </a:xfrm>
          <a:prstGeom prst="rect">
            <a:avLst/>
          </a:prstGeom>
          <a:solidFill>
            <a:srgbClr val="FFFF99">
              <a:alpha val="80000"/>
            </a:srgbClr>
          </a:solidFill>
        </p:spPr>
        <p:txBody>
          <a:bodyPr wrap="square" rtlCol="0">
            <a:spAutoFit/>
          </a:bodyPr>
          <a:lstStyle/>
          <a:p>
            <a:r>
              <a:rPr lang="ja-JP" altLang="en-US" sz="1000" b="1" dirty="0"/>
              <a:t>　</a:t>
            </a:r>
            <a:r>
              <a:rPr lang="ja-JP" altLang="en-US" sz="1000" b="1" dirty="0" smtClean="0"/>
              <a:t>・下赤阪棚田の会</a:t>
            </a:r>
            <a:endParaRPr lang="en-US" altLang="ja-JP" sz="1000" b="1" dirty="0"/>
          </a:p>
          <a:p>
            <a:r>
              <a:rPr lang="ja-JP" altLang="en-US" sz="1000" b="1" dirty="0"/>
              <a:t>　</a:t>
            </a:r>
            <a:r>
              <a:rPr lang="ja-JP" altLang="en-US" sz="1000" b="1" dirty="0" smtClean="0"/>
              <a:t>・大阪府立大学</a:t>
            </a:r>
            <a:endParaRPr lang="en-US" altLang="ja-JP" sz="1000" b="1" dirty="0" smtClean="0"/>
          </a:p>
          <a:p>
            <a:r>
              <a:rPr lang="ja-JP" altLang="en-US" sz="1000" b="1" dirty="0"/>
              <a:t>　</a:t>
            </a:r>
            <a:r>
              <a:rPr lang="ja-JP" altLang="en-US" sz="1000" b="1" dirty="0" smtClean="0"/>
              <a:t>　　　　　環境部エコロ助</a:t>
            </a:r>
            <a:endParaRPr lang="en-US" altLang="ja-JP" sz="1000" b="1" dirty="0" smtClean="0"/>
          </a:p>
          <a:p>
            <a:r>
              <a:rPr lang="ja-JP" altLang="en-US" sz="1000" b="1" dirty="0"/>
              <a:t>　</a:t>
            </a:r>
            <a:r>
              <a:rPr lang="ja-JP" altLang="en-US" sz="1000" b="1" dirty="0" smtClean="0"/>
              <a:t>・</a:t>
            </a:r>
            <a:r>
              <a:rPr lang="ja-JP" altLang="en-US" sz="1000" b="1" dirty="0" smtClean="0"/>
              <a:t>大阪府</a:t>
            </a:r>
            <a:endParaRPr lang="ja-JP" altLang="en-US" sz="1000" b="1" dirty="0"/>
          </a:p>
        </p:txBody>
      </p:sp>
      <p:sp>
        <p:nvSpPr>
          <p:cNvPr id="32" name="テキスト ボックス 1"/>
          <p:cNvSpPr txBox="1"/>
          <p:nvPr/>
        </p:nvSpPr>
        <p:spPr>
          <a:xfrm>
            <a:off x="0" y="756810"/>
            <a:ext cx="950423" cy="306246"/>
          </a:xfrm>
          <a:prstGeom prst="rect">
            <a:avLst/>
          </a:prstGeom>
          <a:solidFill>
            <a:srgbClr val="FFFF99"/>
          </a:solidFill>
          <a:ln w="6350">
            <a:solidFill>
              <a:schemeClr val="accent6"/>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0"/>
              </a:spcAft>
            </a:pPr>
            <a:r>
              <a:rPr lang="ja-JP" sz="1400" kern="100" dirty="0">
                <a:effectLst/>
                <a:ea typeface="HG丸ｺﾞｼｯｸM-PRO"/>
                <a:cs typeface="Times New Roman"/>
              </a:rPr>
              <a:t>地区概要</a:t>
            </a:r>
            <a:endParaRPr lang="ja-JP" sz="1400" kern="100" dirty="0">
              <a:effectLst/>
              <a:ea typeface="ＭＳ 明朝"/>
              <a:cs typeface="Times New Roman"/>
            </a:endParaRPr>
          </a:p>
        </p:txBody>
      </p:sp>
      <p:sp>
        <p:nvSpPr>
          <p:cNvPr id="35" name="サブタイトル 2"/>
          <p:cNvSpPr txBox="1">
            <a:spLocks/>
          </p:cNvSpPr>
          <p:nvPr/>
        </p:nvSpPr>
        <p:spPr>
          <a:xfrm>
            <a:off x="179512" y="3318891"/>
            <a:ext cx="3668365" cy="16875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en-US" altLang="ja-JP" sz="1050" b="1" dirty="0" smtClean="0">
                <a:solidFill>
                  <a:schemeClr val="tx1"/>
                </a:solidFill>
                <a:latin typeface="+mj-ea"/>
                <a:ea typeface="+mj-ea"/>
              </a:rPr>
              <a:t>【</a:t>
            </a:r>
            <a:r>
              <a:rPr lang="ja-JP" altLang="en-US" sz="1050" b="1" dirty="0" smtClean="0">
                <a:solidFill>
                  <a:schemeClr val="tx1"/>
                </a:solidFill>
                <a:latin typeface="+mj-ea"/>
                <a:ea typeface="+mj-ea"/>
              </a:rPr>
              <a:t>下赤阪の棚田</a:t>
            </a:r>
            <a:r>
              <a:rPr lang="en-US" altLang="ja-JP" sz="1050" b="1" dirty="0" smtClean="0">
                <a:solidFill>
                  <a:schemeClr val="tx1"/>
                </a:solidFill>
                <a:latin typeface="+mj-ea"/>
                <a:ea typeface="+mj-ea"/>
              </a:rPr>
              <a:t>】</a:t>
            </a:r>
          </a:p>
          <a:p>
            <a:pPr algn="l"/>
            <a:endParaRPr lang="en-US" altLang="ja-JP" sz="100" dirty="0" smtClean="0">
              <a:solidFill>
                <a:schemeClr val="tx1"/>
              </a:solidFill>
              <a:latin typeface="+mj-ea"/>
              <a:ea typeface="+mj-ea"/>
            </a:endParaRPr>
          </a:p>
          <a:p>
            <a:pPr algn="l"/>
            <a:r>
              <a:rPr lang="ja-JP" altLang="en-US" sz="1050" dirty="0" smtClean="0">
                <a:solidFill>
                  <a:schemeClr val="tx1"/>
                </a:solidFill>
                <a:latin typeface="+mj-ea"/>
                <a:ea typeface="+mj-ea"/>
              </a:rPr>
              <a:t>　千早赤阪村 下赤阪の棚田は平成</a:t>
            </a:r>
            <a:r>
              <a:rPr lang="en-US" altLang="ja-JP" sz="1050" dirty="0" smtClean="0">
                <a:solidFill>
                  <a:schemeClr val="tx1"/>
                </a:solidFill>
                <a:latin typeface="+mj-ea"/>
                <a:ea typeface="+mj-ea"/>
              </a:rPr>
              <a:t>11</a:t>
            </a:r>
            <a:r>
              <a:rPr lang="ja-JP" altLang="en-US" sz="1050" dirty="0" smtClean="0">
                <a:solidFill>
                  <a:schemeClr val="tx1"/>
                </a:solidFill>
                <a:latin typeface="+mj-ea"/>
                <a:ea typeface="+mj-ea"/>
              </a:rPr>
              <a:t>年に農林水産省による日本の棚田百選に選ばれており、年間をとおして多くの人が訪れる非常に美しい景観を持つ棚田である。</a:t>
            </a:r>
            <a:endParaRPr lang="en-US" altLang="ja-JP" sz="1050" dirty="0" smtClean="0">
              <a:solidFill>
                <a:schemeClr val="tx1"/>
              </a:solidFill>
              <a:latin typeface="+mj-ea"/>
              <a:ea typeface="+mj-ea"/>
            </a:endParaRPr>
          </a:p>
          <a:p>
            <a:pPr algn="l"/>
            <a:r>
              <a:rPr lang="ja-JP" altLang="en-US" sz="1050" dirty="0">
                <a:solidFill>
                  <a:schemeClr val="tx1"/>
                </a:solidFill>
                <a:latin typeface="+mj-ea"/>
                <a:ea typeface="+mj-ea"/>
              </a:rPr>
              <a:t>　</a:t>
            </a:r>
            <a:r>
              <a:rPr lang="ja-JP" altLang="en-US" sz="1050" dirty="0" smtClean="0">
                <a:solidFill>
                  <a:schemeClr val="tx1"/>
                </a:solidFill>
                <a:latin typeface="+mj-ea"/>
                <a:ea typeface="+mj-ea"/>
              </a:rPr>
              <a:t>しかしながら、地元農家の高齢化に伴う担い手不足が進み、遊休農地が増えつつある現状にある。</a:t>
            </a:r>
            <a:endParaRPr lang="en-US" altLang="ja-JP" sz="1050" dirty="0" smtClean="0">
              <a:solidFill>
                <a:schemeClr val="tx1"/>
              </a:solidFill>
              <a:latin typeface="+mj-ea"/>
              <a:ea typeface="+mj-ea"/>
            </a:endParaRPr>
          </a:p>
          <a:p>
            <a:pPr algn="l"/>
            <a:r>
              <a:rPr lang="ja-JP" altLang="en-US" sz="1050" dirty="0">
                <a:solidFill>
                  <a:schemeClr val="tx1"/>
                </a:solidFill>
                <a:latin typeface="+mj-ea"/>
                <a:ea typeface="+mj-ea"/>
              </a:rPr>
              <a:t>　</a:t>
            </a:r>
            <a:r>
              <a:rPr lang="ja-JP" altLang="en-US" sz="1050" dirty="0" smtClean="0">
                <a:solidFill>
                  <a:schemeClr val="tx1"/>
                </a:solidFill>
                <a:latin typeface="+mj-ea"/>
                <a:ea typeface="+mj-ea"/>
              </a:rPr>
              <a:t>多くの人に</a:t>
            </a:r>
            <a:r>
              <a:rPr lang="ja-JP" altLang="en-US" sz="1050" dirty="0">
                <a:solidFill>
                  <a:schemeClr val="tx1"/>
                </a:solidFill>
                <a:latin typeface="+mj-ea"/>
                <a:ea typeface="+mj-ea"/>
              </a:rPr>
              <a:t>棚田での</a:t>
            </a:r>
            <a:r>
              <a:rPr lang="ja-JP" altLang="en-US" sz="1050" dirty="0" smtClean="0">
                <a:solidFill>
                  <a:schemeClr val="tx1"/>
                </a:solidFill>
                <a:latin typeface="+mj-ea"/>
                <a:ea typeface="+mj-ea"/>
              </a:rPr>
              <a:t>農業に触れてもらい、棚田の魅力をより深く知ってもらうため、平成</a:t>
            </a:r>
            <a:r>
              <a:rPr lang="en-US" altLang="ja-JP" sz="1050" dirty="0" smtClean="0">
                <a:solidFill>
                  <a:schemeClr val="tx1"/>
                </a:solidFill>
                <a:latin typeface="+mj-ea"/>
                <a:ea typeface="+mj-ea"/>
              </a:rPr>
              <a:t>30</a:t>
            </a:r>
            <a:r>
              <a:rPr lang="ja-JP" altLang="en-US" sz="1050" dirty="0" smtClean="0">
                <a:solidFill>
                  <a:schemeClr val="tx1"/>
                </a:solidFill>
                <a:latin typeface="+mj-ea"/>
                <a:ea typeface="+mj-ea"/>
              </a:rPr>
              <a:t>年度より棚田オーナー制を導入する。</a:t>
            </a:r>
            <a:endParaRPr lang="ja-JP" altLang="en-US" sz="1050" dirty="0">
              <a:solidFill>
                <a:schemeClr val="tx1"/>
              </a:solidFill>
              <a:latin typeface="+mj-ea"/>
              <a:ea typeface="+mj-ea"/>
            </a:endParaRPr>
          </a:p>
        </p:txBody>
      </p:sp>
      <p:sp>
        <p:nvSpPr>
          <p:cNvPr id="36" name="テキスト ボックス 5"/>
          <p:cNvSpPr txBox="1"/>
          <p:nvPr/>
        </p:nvSpPr>
        <p:spPr>
          <a:xfrm>
            <a:off x="3995936" y="770097"/>
            <a:ext cx="1584176" cy="306246"/>
          </a:xfrm>
          <a:prstGeom prst="rect">
            <a:avLst/>
          </a:prstGeom>
          <a:solidFill>
            <a:srgbClr val="FFFF99"/>
          </a:solidFill>
          <a:ln w="6350">
            <a:solidFill>
              <a:schemeClr val="accent6"/>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0"/>
              </a:spcAft>
            </a:pPr>
            <a:r>
              <a:rPr lang="ja-JP" sz="1400" kern="100" dirty="0">
                <a:effectLst/>
                <a:ea typeface="HG丸ｺﾞｼｯｸM-PRO"/>
                <a:cs typeface="Times New Roman"/>
              </a:rPr>
              <a:t>取組内容・目標</a:t>
            </a:r>
            <a:endParaRPr lang="ja-JP" sz="1400" kern="100" dirty="0">
              <a:effectLst/>
              <a:ea typeface="ＭＳ 明朝"/>
              <a:cs typeface="Times New Roman"/>
            </a:endParaRPr>
          </a:p>
        </p:txBody>
      </p:sp>
      <p:sp>
        <p:nvSpPr>
          <p:cNvPr id="26" name="テキスト ボックス 3"/>
          <p:cNvSpPr txBox="1"/>
          <p:nvPr/>
        </p:nvSpPr>
        <p:spPr>
          <a:xfrm>
            <a:off x="0" y="5006393"/>
            <a:ext cx="978628" cy="294815"/>
          </a:xfrm>
          <a:prstGeom prst="rect">
            <a:avLst/>
          </a:prstGeom>
          <a:solidFill>
            <a:srgbClr val="FFFF99"/>
          </a:solidFill>
          <a:ln w="6350">
            <a:solidFill>
              <a:schemeClr val="accent6"/>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0"/>
              </a:spcAft>
            </a:pPr>
            <a:r>
              <a:rPr lang="ja-JP" sz="1400" kern="100" dirty="0">
                <a:effectLst/>
                <a:ea typeface="HG丸ｺﾞｼｯｸM-PRO"/>
                <a:cs typeface="Times New Roman"/>
              </a:rPr>
              <a:t>取組主体</a:t>
            </a:r>
            <a:endParaRPr lang="ja-JP" sz="1400" kern="100" dirty="0">
              <a:effectLst/>
              <a:ea typeface="ＭＳ 明朝"/>
              <a:cs typeface="Times New Roman"/>
            </a:endParaRPr>
          </a:p>
        </p:txBody>
      </p:sp>
      <p:sp>
        <p:nvSpPr>
          <p:cNvPr id="34" name="テキスト ボックス 7"/>
          <p:cNvSpPr txBox="1"/>
          <p:nvPr/>
        </p:nvSpPr>
        <p:spPr>
          <a:xfrm>
            <a:off x="3966468" y="5438441"/>
            <a:ext cx="1325612" cy="294815"/>
          </a:xfrm>
          <a:prstGeom prst="rect">
            <a:avLst/>
          </a:prstGeom>
          <a:solidFill>
            <a:srgbClr val="FFFF99"/>
          </a:solidFill>
          <a:ln w="6350">
            <a:solidFill>
              <a:schemeClr val="accent6"/>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0"/>
              </a:spcAft>
            </a:pPr>
            <a:r>
              <a:rPr lang="ja-JP" sz="1400" kern="100" dirty="0">
                <a:effectLst/>
                <a:ea typeface="HG丸ｺﾞｼｯｸM-PRO"/>
                <a:cs typeface="Times New Roman"/>
              </a:rPr>
              <a:t>スケジュール</a:t>
            </a:r>
            <a:endParaRPr lang="ja-JP" sz="1400" kern="100" dirty="0">
              <a:effectLst/>
              <a:ea typeface="ＭＳ 明朝"/>
              <a:cs typeface="Times New Roman"/>
            </a:endParaRPr>
          </a:p>
        </p:txBody>
      </p:sp>
      <p:pic>
        <p:nvPicPr>
          <p:cNvPr id="40" name="図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479" y="1124744"/>
            <a:ext cx="2919218" cy="2189412"/>
          </a:xfrm>
          <a:prstGeom prst="rect">
            <a:avLst/>
          </a:prstGeom>
          <a:ln w="3175">
            <a:solidFill>
              <a:schemeClr val="tx1"/>
            </a:solidFill>
          </a:ln>
        </p:spPr>
      </p:pic>
      <p:sp>
        <p:nvSpPr>
          <p:cNvPr id="13" name="正方形/長方形 12"/>
          <p:cNvSpPr/>
          <p:nvPr/>
        </p:nvSpPr>
        <p:spPr>
          <a:xfrm>
            <a:off x="4191016" y="1181824"/>
            <a:ext cx="4771949" cy="492443"/>
          </a:xfrm>
          <a:prstGeom prst="rect">
            <a:avLst/>
          </a:prstGeom>
        </p:spPr>
        <p:txBody>
          <a:bodyPr wrap="square">
            <a:spAutoFit/>
          </a:bodyPr>
          <a:lstStyle/>
          <a:p>
            <a:r>
              <a:rPr lang="ja-JP" altLang="en-US" sz="1200" b="1" u="sng" dirty="0">
                <a:latin typeface="+mn-ea"/>
              </a:rPr>
              <a:t>大阪府立大学 環境部エコロ助と連携</a:t>
            </a:r>
            <a:r>
              <a:rPr lang="ja-JP" altLang="en-US" sz="1200" b="1" u="sng" dirty="0" smtClean="0">
                <a:latin typeface="+mn-ea"/>
              </a:rPr>
              <a:t>した、</a:t>
            </a:r>
            <a:endParaRPr lang="en-US" altLang="ja-JP" sz="1200" b="1" u="sng" dirty="0" smtClean="0">
              <a:latin typeface="+mn-ea"/>
            </a:endParaRPr>
          </a:p>
          <a:p>
            <a:endParaRPr lang="en-US" altLang="ja-JP" sz="200" b="1" u="sng" dirty="0" smtClean="0">
              <a:latin typeface="+mn-ea"/>
            </a:endParaRPr>
          </a:p>
          <a:p>
            <a:r>
              <a:rPr lang="ja-JP" altLang="en-US" sz="1200" b="1" dirty="0">
                <a:latin typeface="+mn-ea"/>
              </a:rPr>
              <a:t>　</a:t>
            </a:r>
            <a:r>
              <a:rPr lang="ja-JP" altLang="en-US" sz="1200" b="1" dirty="0" smtClean="0">
                <a:latin typeface="+mn-ea"/>
              </a:rPr>
              <a:t>　　　　　　　　　　　　　　　</a:t>
            </a:r>
            <a:r>
              <a:rPr lang="ja-JP" altLang="en-US" sz="1200" b="1" u="sng" dirty="0" smtClean="0">
                <a:latin typeface="+mn-ea"/>
              </a:rPr>
              <a:t>棚田オーナー制</a:t>
            </a:r>
            <a:r>
              <a:rPr lang="en-US" altLang="ja-JP" sz="1200" b="1" u="sng" dirty="0" smtClean="0">
                <a:latin typeface="+mn-ea"/>
              </a:rPr>
              <a:t>PR</a:t>
            </a:r>
            <a:r>
              <a:rPr lang="ja-JP" altLang="en-US" sz="1200" b="1" u="sng" dirty="0" smtClean="0">
                <a:latin typeface="+mn-ea"/>
              </a:rPr>
              <a:t>イベントなどの</a:t>
            </a:r>
            <a:r>
              <a:rPr lang="ja-JP" altLang="en-US" sz="1200" b="1" u="sng" dirty="0">
                <a:latin typeface="+mn-ea"/>
              </a:rPr>
              <a:t>企画・実施</a:t>
            </a:r>
            <a:endParaRPr lang="en-US" altLang="ja-JP" sz="1200" b="1" u="sng" dirty="0">
              <a:latin typeface="+mn-ea"/>
            </a:endParaRPr>
          </a:p>
        </p:txBody>
      </p:sp>
      <p:sp>
        <p:nvSpPr>
          <p:cNvPr id="41" name="サブタイトル 2"/>
          <p:cNvSpPr txBox="1">
            <a:spLocks/>
          </p:cNvSpPr>
          <p:nvPr/>
        </p:nvSpPr>
        <p:spPr>
          <a:xfrm>
            <a:off x="4191016" y="2701356"/>
            <a:ext cx="4941871" cy="115969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050" dirty="0" smtClean="0">
                <a:solidFill>
                  <a:schemeClr val="tx1"/>
                </a:solidFill>
                <a:latin typeface="+mn-ea"/>
              </a:rPr>
              <a:t>・ 参加者にこれまで以上に棚田の魅力を感じてもらい、また下赤阪の棚田に来たい　　</a:t>
            </a:r>
            <a:endParaRPr lang="en-US" altLang="ja-JP" sz="1050" dirty="0" smtClean="0">
              <a:solidFill>
                <a:schemeClr val="tx1"/>
              </a:solidFill>
              <a:latin typeface="+mn-ea"/>
            </a:endParaRPr>
          </a:p>
          <a:p>
            <a:pPr algn="l"/>
            <a:r>
              <a:rPr lang="ja-JP" altLang="en-US" sz="1050" dirty="0">
                <a:solidFill>
                  <a:schemeClr val="tx1"/>
                </a:solidFill>
                <a:latin typeface="+mn-ea"/>
              </a:rPr>
              <a:t>　</a:t>
            </a:r>
            <a:r>
              <a:rPr lang="ja-JP" altLang="en-US" sz="1050" dirty="0" smtClean="0">
                <a:solidFill>
                  <a:schemeClr val="tx1"/>
                </a:solidFill>
                <a:latin typeface="+mn-ea"/>
              </a:rPr>
              <a:t>と感じてもらう。</a:t>
            </a:r>
            <a:endParaRPr lang="en-US" altLang="ja-JP" sz="1050" dirty="0" smtClean="0">
              <a:solidFill>
                <a:schemeClr val="tx1"/>
              </a:solidFill>
              <a:latin typeface="+mn-ea"/>
            </a:endParaRPr>
          </a:p>
          <a:p>
            <a:pPr algn="l"/>
            <a:r>
              <a:rPr lang="ja-JP" altLang="en-US" sz="1050" dirty="0" smtClean="0">
                <a:solidFill>
                  <a:schemeClr val="tx1"/>
                </a:solidFill>
                <a:latin typeface="+mn-ea"/>
              </a:rPr>
              <a:t>・ 地元農家など地域ぐるみの交流を行うことで、イベント参加者が大人の棚田塾へ</a:t>
            </a:r>
            <a:endParaRPr lang="en-US" altLang="ja-JP" sz="1050" dirty="0" smtClean="0">
              <a:solidFill>
                <a:schemeClr val="tx1"/>
              </a:solidFill>
              <a:latin typeface="+mn-ea"/>
            </a:endParaRPr>
          </a:p>
          <a:p>
            <a:pPr algn="l"/>
            <a:r>
              <a:rPr lang="ja-JP" altLang="en-US" sz="1050" dirty="0">
                <a:solidFill>
                  <a:schemeClr val="tx1"/>
                </a:solidFill>
                <a:latin typeface="+mn-ea"/>
              </a:rPr>
              <a:t>　</a:t>
            </a:r>
            <a:r>
              <a:rPr lang="ja-JP" altLang="en-US" sz="1050" dirty="0" smtClean="0">
                <a:solidFill>
                  <a:schemeClr val="tx1"/>
                </a:solidFill>
                <a:latin typeface="+mn-ea"/>
              </a:rPr>
              <a:t>の参加や援農を希望した際</a:t>
            </a:r>
            <a:r>
              <a:rPr lang="ja-JP" altLang="en-US" sz="1050" dirty="0">
                <a:solidFill>
                  <a:schemeClr val="tx1"/>
                </a:solidFill>
                <a:latin typeface="+mn-ea"/>
              </a:rPr>
              <a:t>の</a:t>
            </a:r>
            <a:r>
              <a:rPr lang="ja-JP" altLang="en-US" sz="1050" dirty="0" smtClean="0">
                <a:solidFill>
                  <a:schemeClr val="tx1"/>
                </a:solidFill>
                <a:latin typeface="+mn-ea"/>
              </a:rPr>
              <a:t>スムーズな参入をはかる。</a:t>
            </a:r>
            <a:endParaRPr lang="en-US" altLang="ja-JP" sz="1050" dirty="0" smtClean="0">
              <a:solidFill>
                <a:schemeClr val="tx1"/>
              </a:solidFill>
              <a:latin typeface="+mn-ea"/>
            </a:endParaRPr>
          </a:p>
          <a:p>
            <a:pPr algn="l"/>
            <a:r>
              <a:rPr lang="ja-JP" altLang="en-US" sz="1050" dirty="0" smtClean="0">
                <a:solidFill>
                  <a:schemeClr val="tx1"/>
                </a:solidFill>
                <a:latin typeface="+mn-ea"/>
              </a:rPr>
              <a:t>・ 参加する若者の</a:t>
            </a:r>
            <a:r>
              <a:rPr lang="en-US" altLang="ja-JP" sz="1050" dirty="0" smtClean="0">
                <a:solidFill>
                  <a:schemeClr val="tx1"/>
                </a:solidFill>
                <a:latin typeface="+mn-ea"/>
              </a:rPr>
              <a:t>SNS</a:t>
            </a:r>
            <a:r>
              <a:rPr lang="ja-JP" altLang="en-US" sz="1050" dirty="0" smtClean="0">
                <a:solidFill>
                  <a:schemeClr val="tx1"/>
                </a:solidFill>
                <a:latin typeface="+mn-ea"/>
              </a:rPr>
              <a:t>などの発信力を活かして、より広く下赤阪の棚田の活動の周</a:t>
            </a:r>
            <a:endParaRPr lang="en-US" altLang="ja-JP" sz="1050" dirty="0" smtClean="0">
              <a:solidFill>
                <a:schemeClr val="tx1"/>
              </a:solidFill>
              <a:latin typeface="+mn-ea"/>
            </a:endParaRPr>
          </a:p>
          <a:p>
            <a:pPr algn="l"/>
            <a:r>
              <a:rPr lang="ja-JP" altLang="en-US" sz="1050" dirty="0">
                <a:solidFill>
                  <a:schemeClr val="tx1"/>
                </a:solidFill>
                <a:latin typeface="+mn-ea"/>
              </a:rPr>
              <a:t>　</a:t>
            </a:r>
            <a:r>
              <a:rPr lang="ja-JP" altLang="en-US" sz="1050" dirty="0" smtClean="0">
                <a:solidFill>
                  <a:schemeClr val="tx1"/>
                </a:solidFill>
                <a:latin typeface="+mn-ea"/>
              </a:rPr>
              <a:t>知を目指す。</a:t>
            </a:r>
            <a:endParaRPr lang="en-US" altLang="ja-JP" sz="1050" dirty="0" smtClean="0">
              <a:solidFill>
                <a:schemeClr val="tx1"/>
              </a:solidFill>
              <a:latin typeface="+mn-ea"/>
            </a:endParaRPr>
          </a:p>
        </p:txBody>
      </p:sp>
      <p:pic>
        <p:nvPicPr>
          <p:cNvPr id="1028" name="Picture 4" descr="A13棟 サイエンス棟"/>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558" y="5355347"/>
            <a:ext cx="1520929" cy="972947"/>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4098537" y="1654420"/>
            <a:ext cx="1612942" cy="261610"/>
          </a:xfrm>
          <a:prstGeom prst="rect">
            <a:avLst/>
          </a:prstGeom>
        </p:spPr>
        <p:txBody>
          <a:bodyPr wrap="none">
            <a:spAutoFit/>
          </a:bodyPr>
          <a:lstStyle/>
          <a:p>
            <a:r>
              <a:rPr lang="ja-JP" altLang="en-US" sz="1100" b="1" dirty="0">
                <a:latin typeface="+mn-ea"/>
              </a:rPr>
              <a:t>企画するイベントの内容</a:t>
            </a:r>
            <a:endParaRPr lang="ja-JP" altLang="en-US" sz="1100" dirty="0"/>
          </a:p>
        </p:txBody>
      </p:sp>
      <p:sp>
        <p:nvSpPr>
          <p:cNvPr id="5" name="正方形/長方形 4"/>
          <p:cNvSpPr/>
          <p:nvPr/>
        </p:nvSpPr>
        <p:spPr>
          <a:xfrm>
            <a:off x="4290990" y="1859702"/>
            <a:ext cx="4719600" cy="577081"/>
          </a:xfrm>
          <a:prstGeom prst="rect">
            <a:avLst/>
          </a:prstGeom>
        </p:spPr>
        <p:txBody>
          <a:bodyPr wrap="square">
            <a:spAutoFit/>
          </a:bodyPr>
          <a:lstStyle/>
          <a:p>
            <a:r>
              <a:rPr lang="ja-JP" altLang="en-US" sz="1050" dirty="0">
                <a:latin typeface="+mn-ea"/>
              </a:rPr>
              <a:t>大学生ならではの</a:t>
            </a:r>
            <a:r>
              <a:rPr lang="ja-JP" altLang="en-US" sz="1050" dirty="0" smtClean="0">
                <a:latin typeface="+mn-ea"/>
              </a:rPr>
              <a:t>視点で</a:t>
            </a:r>
            <a:r>
              <a:rPr lang="ja-JP" altLang="en-US" sz="1050" dirty="0">
                <a:latin typeface="+mn-ea"/>
              </a:rPr>
              <a:t>、</a:t>
            </a:r>
            <a:r>
              <a:rPr lang="ja-JP" altLang="en-US" sz="1050" dirty="0" smtClean="0">
                <a:latin typeface="+mn-ea"/>
              </a:rPr>
              <a:t>都市</a:t>
            </a:r>
            <a:r>
              <a:rPr lang="ja-JP" altLang="en-US" sz="1050" dirty="0">
                <a:latin typeface="+mn-ea"/>
              </a:rPr>
              <a:t>の若者だけで</a:t>
            </a:r>
            <a:r>
              <a:rPr lang="ja-JP" altLang="en-US" sz="1050" dirty="0" smtClean="0">
                <a:latin typeface="+mn-ea"/>
              </a:rPr>
              <a:t>なく、この</a:t>
            </a:r>
            <a:r>
              <a:rPr lang="ja-JP" altLang="en-US" sz="1050" dirty="0">
                <a:latin typeface="+mn-ea"/>
              </a:rPr>
              <a:t>地区の若年層が魅力を感じるものを</a:t>
            </a:r>
            <a:r>
              <a:rPr lang="ja-JP" altLang="en-US" sz="1050" dirty="0" smtClean="0">
                <a:latin typeface="+mn-ea"/>
              </a:rPr>
              <a:t>目指し、棚田オーナーや地元農家など、地区全体を巻き込んだ交流・活性化をはかる。</a:t>
            </a:r>
            <a:endParaRPr lang="ja-JP" altLang="en-US" sz="1050" dirty="0"/>
          </a:p>
        </p:txBody>
      </p:sp>
      <p:sp>
        <p:nvSpPr>
          <p:cNvPr id="25" name="正方形/長方形 24"/>
          <p:cNvSpPr/>
          <p:nvPr/>
        </p:nvSpPr>
        <p:spPr>
          <a:xfrm>
            <a:off x="4117438" y="5817417"/>
            <a:ext cx="4893152" cy="415498"/>
          </a:xfrm>
          <a:prstGeom prst="rect">
            <a:avLst/>
          </a:prstGeom>
        </p:spPr>
        <p:txBody>
          <a:bodyPr wrap="square">
            <a:spAutoFit/>
          </a:bodyPr>
          <a:lstStyle/>
          <a:p>
            <a:r>
              <a:rPr lang="ja-JP" altLang="en-US" sz="1050" dirty="0" smtClean="0"/>
              <a:t>平成</a:t>
            </a:r>
            <a:r>
              <a:rPr lang="en-US" altLang="ja-JP" sz="1050" dirty="0" smtClean="0"/>
              <a:t>29</a:t>
            </a:r>
            <a:r>
              <a:rPr lang="ja-JP" altLang="en-US" sz="1050" dirty="0" smtClean="0"/>
              <a:t>年度　：　大阪府立大学 環境部エコロ助による現地調査、学生提案による</a:t>
            </a:r>
            <a:endParaRPr lang="en-US" altLang="ja-JP" sz="1050" dirty="0" smtClean="0"/>
          </a:p>
          <a:p>
            <a:r>
              <a:rPr lang="en-US" altLang="ja-JP" sz="1050" dirty="0" smtClean="0"/>
              <a:t>                               </a:t>
            </a:r>
            <a:r>
              <a:rPr lang="ja-JP" altLang="en-US" sz="1050" dirty="0" smtClean="0"/>
              <a:t>交流イベント等の企画案の作成</a:t>
            </a:r>
            <a:endParaRPr lang="en-US" altLang="ja-JP" sz="1050" dirty="0" smtClean="0"/>
          </a:p>
        </p:txBody>
      </p:sp>
      <p:sp>
        <p:nvSpPr>
          <p:cNvPr id="28" name="正方形/長方形 27"/>
          <p:cNvSpPr/>
          <p:nvPr/>
        </p:nvSpPr>
        <p:spPr>
          <a:xfrm>
            <a:off x="4117438" y="6313170"/>
            <a:ext cx="4893152" cy="415498"/>
          </a:xfrm>
          <a:prstGeom prst="rect">
            <a:avLst/>
          </a:prstGeom>
        </p:spPr>
        <p:txBody>
          <a:bodyPr wrap="square">
            <a:spAutoFit/>
          </a:bodyPr>
          <a:lstStyle/>
          <a:p>
            <a:r>
              <a:rPr lang="ja-JP" altLang="en-US" sz="1050" dirty="0" smtClean="0"/>
              <a:t>平成</a:t>
            </a:r>
            <a:r>
              <a:rPr lang="en-US" altLang="ja-JP" sz="1050" dirty="0" smtClean="0"/>
              <a:t>30</a:t>
            </a:r>
            <a:r>
              <a:rPr lang="ja-JP" altLang="en-US" sz="1050" dirty="0" smtClean="0"/>
              <a:t>年度　：　棚田オーナー制の開始</a:t>
            </a:r>
            <a:endParaRPr lang="en-US" altLang="ja-JP" sz="1050" dirty="0" smtClean="0"/>
          </a:p>
          <a:p>
            <a:r>
              <a:rPr lang="en-US" altLang="ja-JP" sz="1050" dirty="0" smtClean="0"/>
              <a:t>                               </a:t>
            </a:r>
            <a:r>
              <a:rPr lang="ja-JP" altLang="en-US" sz="1050" dirty="0" smtClean="0"/>
              <a:t>参加者のニーズを踏まえ、学生提案による交流イベント等の実施</a:t>
            </a:r>
            <a:endParaRPr lang="en-US" altLang="ja-JP" sz="1050" dirty="0" smtClean="0"/>
          </a:p>
        </p:txBody>
      </p:sp>
      <p:pic>
        <p:nvPicPr>
          <p:cNvPr id="1026" name="Picture 2" descr="\\172.26.5.40\disk\☆耕地課\■■　企画班\H２９\00_ソフト\プラットフォーム\アグリキャンパスプロジェクト\大阪府立大学 環境部エコロ助\DJI_0003小.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4575" y="3981343"/>
            <a:ext cx="1632000" cy="1224000"/>
          </a:xfrm>
          <a:prstGeom prst="rect">
            <a:avLst/>
          </a:prstGeom>
          <a:noFill/>
          <a:extLst>
            <a:ext uri="{909E8E84-426E-40DD-AFC4-6F175D3DCCD1}">
              <a14:hiddenFill xmlns:a14="http://schemas.microsoft.com/office/drawing/2010/main">
                <a:solidFill>
                  <a:srgbClr val="FFFFFF"/>
                </a:solidFill>
              </a14:hiddenFill>
            </a:ext>
          </a:extLst>
        </p:spPr>
      </p:pic>
      <p:sp>
        <p:nvSpPr>
          <p:cNvPr id="31" name="正方形/長方形 30"/>
          <p:cNvSpPr/>
          <p:nvPr/>
        </p:nvSpPr>
        <p:spPr>
          <a:xfrm>
            <a:off x="4098537" y="2487744"/>
            <a:ext cx="466794" cy="261610"/>
          </a:xfrm>
          <a:prstGeom prst="rect">
            <a:avLst/>
          </a:prstGeom>
        </p:spPr>
        <p:txBody>
          <a:bodyPr wrap="none">
            <a:spAutoFit/>
          </a:bodyPr>
          <a:lstStyle/>
          <a:p>
            <a:r>
              <a:rPr lang="ja-JP" altLang="en-US" sz="1100" b="1" dirty="0"/>
              <a:t>目標</a:t>
            </a:r>
          </a:p>
        </p:txBody>
      </p:sp>
      <p:pic>
        <p:nvPicPr>
          <p:cNvPr id="1027" name="Picture 3" descr="\\172.26.5.40\disk\☆耕地課\■■　企画班\H２９\00_ソフト\プラットフォーム\アグリキャンパスプロジェクト\大阪府立大学 環境部エコロ助\DSCF531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7929" y="3981343"/>
            <a:ext cx="1631604" cy="12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172.26.5.40\disk\☆耕地課\■■　企画班\H２９\00_ソフト\プラットフォーム\アグリキャンパスプロジェクト\大阪府立大学 環境部エコロ助\PB120018小.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0887" y="3981343"/>
            <a:ext cx="1632000" cy="12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38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3007467F693FE45B8DA5A3112F1A7CD" ma:contentTypeVersion="0" ma:contentTypeDescription="新しいドキュメントを作成します。" ma:contentTypeScope="" ma:versionID="eeed9c11acd41bd59b663ef3debea777">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A12CEB-57D0-4D20-B9DE-6A96700F1646}"/>
</file>

<file path=customXml/itemProps2.xml><?xml version="1.0" encoding="utf-8"?>
<ds:datastoreItem xmlns:ds="http://schemas.openxmlformats.org/officeDocument/2006/customXml" ds:itemID="{5E15F4A4-4D9F-4659-BBF4-71D30FE0CD9E}"/>
</file>

<file path=customXml/itemProps3.xml><?xml version="1.0" encoding="utf-8"?>
<ds:datastoreItem xmlns:ds="http://schemas.openxmlformats.org/officeDocument/2006/customXml" ds:itemID="{D6A98182-6F6D-49D7-822A-6E5BA0350F1B}"/>
</file>

<file path=docProps/app.xml><?xml version="1.0" encoding="utf-8"?>
<Properties xmlns="http://schemas.openxmlformats.org/officeDocument/2006/extended-properties" xmlns:vt="http://schemas.openxmlformats.org/officeDocument/2006/docPropsVTypes">
  <TotalTime>503</TotalTime>
  <Words>112</Words>
  <Application>Microsoft Office PowerPoint</Application>
  <PresentationFormat>画面に合わせる (4:3)</PresentationFormat>
  <Paragraphs>32</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大阪府</cp:lastModifiedBy>
  <cp:revision>56</cp:revision>
  <cp:lastPrinted>2017-10-05T09:45:29Z</cp:lastPrinted>
  <dcterms:created xsi:type="dcterms:W3CDTF">2017-07-20T09:00:27Z</dcterms:created>
  <dcterms:modified xsi:type="dcterms:W3CDTF">2017-10-05T09:47:34Z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0x010100E3007467F693FE45B8DA5A3112F1A7CD</vt:lpwstr>
  </property>
</Properties>
</file>