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170936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379790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402097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339048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33439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1867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76311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360932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15575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268977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D97669-1CD2-457E-8988-4FBCD355EEC9}" type="datetimeFigureOut">
              <a:rPr kumimoji="1" lang="ja-JP" altLang="en-US" smtClean="0"/>
              <a:t>2017/12/14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327007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97669-1CD2-457E-8988-4FBCD355EEC9}" type="datetimeFigureOut">
              <a:rPr kumimoji="1" lang="ja-JP" altLang="en-US" smtClean="0"/>
              <a:t>2017/12/14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9F611-5125-481C-898E-FF3FD45DEE95}" type="slidenum">
              <a:rPr kumimoji="1" lang="ja-JP" altLang="en-US" smtClean="0"/>
              <a:t>‹#›</a:t>
            </a:fld>
            <a:endParaRPr kumimoji="1" lang="ja-JP" altLang="en-US"/>
          </a:p>
        </p:txBody>
      </p:sp>
    </p:spTree>
    <p:extLst>
      <p:ext uri="{BB962C8B-B14F-4D97-AF65-F5344CB8AC3E}">
        <p14:creationId xmlns:p14="http://schemas.microsoft.com/office/powerpoint/2010/main" val="677223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9"/>
          <p:cNvSpPr/>
          <p:nvPr/>
        </p:nvSpPr>
        <p:spPr>
          <a:xfrm>
            <a:off x="171133" y="105728"/>
            <a:ext cx="8865363" cy="557530"/>
          </a:xfrm>
          <a:custGeom>
            <a:avLst/>
            <a:gdLst/>
            <a:ahLst/>
            <a:cxnLst/>
            <a:rect l="l" t="t" r="r" b="b"/>
            <a:pathLst>
              <a:path w="6504940" h="379730">
                <a:moveTo>
                  <a:pt x="6441644" y="0"/>
                </a:moveTo>
                <a:lnTo>
                  <a:pt x="63234" y="0"/>
                </a:lnTo>
                <a:lnTo>
                  <a:pt x="38621" y="4970"/>
                </a:lnTo>
                <a:lnTo>
                  <a:pt x="18521" y="18526"/>
                </a:lnTo>
                <a:lnTo>
                  <a:pt x="4969" y="38629"/>
                </a:lnTo>
                <a:lnTo>
                  <a:pt x="0" y="63246"/>
                </a:lnTo>
                <a:lnTo>
                  <a:pt x="0" y="316229"/>
                </a:lnTo>
                <a:lnTo>
                  <a:pt x="4969" y="340846"/>
                </a:lnTo>
                <a:lnTo>
                  <a:pt x="18521" y="360949"/>
                </a:lnTo>
                <a:lnTo>
                  <a:pt x="38621" y="374505"/>
                </a:lnTo>
                <a:lnTo>
                  <a:pt x="63234" y="379475"/>
                </a:lnTo>
                <a:lnTo>
                  <a:pt x="6441644" y="379475"/>
                </a:lnTo>
                <a:lnTo>
                  <a:pt x="6466260" y="374505"/>
                </a:lnTo>
                <a:lnTo>
                  <a:pt x="6486364" y="360949"/>
                </a:lnTo>
                <a:lnTo>
                  <a:pt x="6499919" y="340846"/>
                </a:lnTo>
                <a:lnTo>
                  <a:pt x="6504890" y="316229"/>
                </a:lnTo>
                <a:lnTo>
                  <a:pt x="6504890" y="63246"/>
                </a:lnTo>
                <a:lnTo>
                  <a:pt x="6499919" y="38629"/>
                </a:lnTo>
                <a:lnTo>
                  <a:pt x="6486364" y="18526"/>
                </a:lnTo>
                <a:lnTo>
                  <a:pt x="6466260" y="4970"/>
                </a:lnTo>
                <a:lnTo>
                  <a:pt x="6441644" y="0"/>
                </a:lnTo>
                <a:close/>
              </a:path>
            </a:pathLst>
          </a:custGeom>
          <a:solidFill>
            <a:srgbClr val="FFCCFF"/>
          </a:solidFill>
          <a:ln>
            <a:solidFill>
              <a:srgbClr val="FF6699"/>
            </a:solidFill>
          </a:ln>
        </p:spPr>
        <p:txBody>
          <a:bodyPr wrap="square" lIns="0" tIns="0" rIns="0" bIns="0" rtlCol="0" anchor="ctr">
            <a:noAutofit/>
          </a:bodyPr>
          <a:lstStyle/>
          <a:p>
            <a:pPr algn="ctr"/>
            <a:r>
              <a:rPr lang="ja-JP" altLang="ja-JP" sz="2400" dirty="0">
                <a:latin typeface="HG丸ｺﾞｼｯｸM-PRO" panose="020F0600000000000000" pitchFamily="50" charset="-128"/>
                <a:ea typeface="HG丸ｺﾞｼｯｸM-PRO" panose="020F0600000000000000" pitchFamily="50" charset="-128"/>
              </a:rPr>
              <a:t>留学生が取り組む茨木市北部地域振興プロジェクト</a:t>
            </a:r>
          </a:p>
        </p:txBody>
      </p:sp>
      <p:sp>
        <p:nvSpPr>
          <p:cNvPr id="5" name="テキスト ボックス 1"/>
          <p:cNvSpPr txBox="1"/>
          <p:nvPr/>
        </p:nvSpPr>
        <p:spPr>
          <a:xfrm>
            <a:off x="170498" y="782004"/>
            <a:ext cx="1233150" cy="342740"/>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a:effectLst/>
                <a:ea typeface="HG丸ｺﾞｼｯｸM-PRO"/>
                <a:cs typeface="Times New Roman"/>
              </a:rPr>
              <a:t>地区概要</a:t>
            </a:r>
            <a:endParaRPr lang="ja-JP" sz="1050" kern="100">
              <a:effectLst/>
              <a:ea typeface="ＭＳ 明朝"/>
              <a:cs typeface="Times New Roman"/>
            </a:endParaRPr>
          </a:p>
        </p:txBody>
      </p:sp>
      <p:sp>
        <p:nvSpPr>
          <p:cNvPr id="6" name="テキスト ボックス 3"/>
          <p:cNvSpPr txBox="1"/>
          <p:nvPr/>
        </p:nvSpPr>
        <p:spPr>
          <a:xfrm>
            <a:off x="171134" y="4452303"/>
            <a:ext cx="1232514" cy="344849"/>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a:effectLst/>
                <a:ea typeface="HG丸ｺﾞｼｯｸM-PRO"/>
                <a:cs typeface="Times New Roman"/>
              </a:rPr>
              <a:t>取組主体</a:t>
            </a:r>
            <a:endParaRPr lang="ja-JP" sz="1050" kern="100">
              <a:effectLst/>
              <a:ea typeface="ＭＳ 明朝"/>
              <a:cs typeface="Times New Roman"/>
            </a:endParaRPr>
          </a:p>
        </p:txBody>
      </p:sp>
      <p:sp>
        <p:nvSpPr>
          <p:cNvPr id="7" name="テキスト ボックス 5"/>
          <p:cNvSpPr txBox="1"/>
          <p:nvPr/>
        </p:nvSpPr>
        <p:spPr>
          <a:xfrm>
            <a:off x="3433127" y="784543"/>
            <a:ext cx="1772920" cy="340202"/>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a:effectLst/>
                <a:ea typeface="HG丸ｺﾞｼｯｸM-PRO"/>
                <a:cs typeface="Times New Roman"/>
              </a:rPr>
              <a:t>取組内容・目標</a:t>
            </a:r>
            <a:endParaRPr lang="ja-JP" sz="1050" kern="100">
              <a:effectLst/>
              <a:ea typeface="ＭＳ 明朝"/>
              <a:cs typeface="Times New Roman"/>
            </a:endParaRPr>
          </a:p>
        </p:txBody>
      </p:sp>
      <p:sp>
        <p:nvSpPr>
          <p:cNvPr id="9" name="テキスト ボックス 8"/>
          <p:cNvSpPr txBox="1"/>
          <p:nvPr/>
        </p:nvSpPr>
        <p:spPr>
          <a:xfrm>
            <a:off x="171133" y="1124745"/>
            <a:ext cx="3104723" cy="3168352"/>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◆茨木市泉原地区</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a:endParaRPr>
          </a:p>
        </p:txBody>
      </p:sp>
      <p:sp>
        <p:nvSpPr>
          <p:cNvPr id="10" name="テキスト ボックス 9"/>
          <p:cNvSpPr txBox="1"/>
          <p:nvPr/>
        </p:nvSpPr>
        <p:spPr>
          <a:xfrm>
            <a:off x="3433127" y="1124745"/>
            <a:ext cx="5603369" cy="3168352"/>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a:t>
            </a:r>
            <a:r>
              <a:rPr lang="ja-JP" sz="1050" kern="100" dirty="0" smtClean="0">
                <a:effectLst/>
                <a:latin typeface="HGPｺﾞｼｯｸM" panose="020B0600000000000000" pitchFamily="50" charset="-128"/>
                <a:ea typeface="HGPｺﾞｼｯｸM" panose="020B0600000000000000" pitchFamily="50" charset="-128"/>
                <a:cs typeface="Times New Roman"/>
              </a:rPr>
              <a:t>具体的な取組内容</a:t>
            </a:r>
            <a:endParaRPr lang="en-US" altLang="ja-JP" sz="1050" kern="100" dirty="0" smtClean="0">
              <a:effectLst/>
              <a:latin typeface="HGPｺﾞｼｯｸM" panose="020B0600000000000000" pitchFamily="50" charset="-128"/>
              <a:ea typeface="HGPｺﾞｼｯｸM" panose="020B0600000000000000" pitchFamily="50" charset="-128"/>
              <a:cs typeface="Times New Roman"/>
            </a:endParaRPr>
          </a:p>
          <a:p>
            <a:pPr algn="just"/>
            <a:r>
              <a:rPr lang="ja-JP" altLang="en-US" sz="1050" kern="100" dirty="0">
                <a:latin typeface="HGPｺﾞｼｯｸM" panose="020B0600000000000000" pitchFamily="50" charset="-128"/>
                <a:ea typeface="HGPｺﾞｼｯｸM" panose="020B0600000000000000" pitchFamily="50" charset="-128"/>
                <a:cs typeface="Times New Roman"/>
              </a:rPr>
              <a:t>　</a:t>
            </a:r>
            <a:r>
              <a:rPr lang="ja-JP" altLang="en-US" sz="1050" dirty="0" smtClean="0">
                <a:latin typeface="HGｺﾞｼｯｸM" panose="020B0609000000000000" pitchFamily="49" charset="-128"/>
                <a:ea typeface="HGｺﾞｼｯｸM" panose="020B0609000000000000" pitchFamily="49" charset="-128"/>
              </a:rPr>
              <a:t>主に</a:t>
            </a:r>
            <a:r>
              <a:rPr lang="ja-JP" altLang="ja-JP" sz="1050" dirty="0" smtClean="0">
                <a:latin typeface="HGｺﾞｼｯｸM" panose="020B0609000000000000" pitchFamily="49" charset="-128"/>
                <a:ea typeface="HGｺﾞｼｯｸM" panose="020B0609000000000000" pitchFamily="49" charset="-128"/>
              </a:rPr>
              <a:t>留学生</a:t>
            </a:r>
            <a:r>
              <a:rPr lang="ja-JP" altLang="en-US" sz="1050" dirty="0" smtClean="0">
                <a:latin typeface="HGｺﾞｼｯｸM" panose="020B0609000000000000" pitchFamily="49" charset="-128"/>
                <a:ea typeface="HGｺﾞｼｯｸM" panose="020B0609000000000000" pitchFamily="49" charset="-128"/>
              </a:rPr>
              <a:t>を</a:t>
            </a:r>
            <a:r>
              <a:rPr lang="ja-JP" altLang="ja-JP" sz="1050" dirty="0" smtClean="0">
                <a:latin typeface="HGｺﾞｼｯｸM" panose="020B0609000000000000" pitchFamily="49" charset="-128"/>
                <a:ea typeface="HGｺﾞｼｯｸM" panose="020B0609000000000000" pitchFamily="49" charset="-128"/>
              </a:rPr>
              <a:t>対象</a:t>
            </a:r>
            <a:r>
              <a:rPr lang="ja-JP" altLang="en-US" sz="1050" dirty="0">
                <a:latin typeface="HGｺﾞｼｯｸM" panose="020B0609000000000000" pitchFamily="49" charset="-128"/>
                <a:ea typeface="HGｺﾞｼｯｸM" panose="020B0609000000000000" pitchFamily="49" charset="-128"/>
              </a:rPr>
              <a:t>に</a:t>
            </a:r>
            <a:r>
              <a:rPr lang="ja-JP" altLang="en-US" sz="1050" dirty="0" smtClean="0">
                <a:latin typeface="HGｺﾞｼｯｸM" panose="020B0609000000000000" pitchFamily="49" charset="-128"/>
                <a:ea typeface="HGｺﾞｼｯｸM" panose="020B0609000000000000" pitchFamily="49" charset="-128"/>
              </a:rPr>
              <a:t>、</a:t>
            </a:r>
            <a:r>
              <a:rPr lang="ja-JP" altLang="ja-JP" sz="1050" dirty="0">
                <a:latin typeface="HGｺﾞｼｯｸM" panose="020B0609000000000000" pitchFamily="49" charset="-128"/>
                <a:ea typeface="HGｺﾞｼｯｸM" panose="020B0609000000000000" pitchFamily="49" charset="-128"/>
              </a:rPr>
              <a:t>茨木市北部地域をフィールド</a:t>
            </a:r>
            <a:r>
              <a:rPr lang="ja-JP" altLang="ja-JP" sz="1050" dirty="0" smtClean="0">
                <a:latin typeface="HGｺﾞｼｯｸM" panose="020B0609000000000000" pitchFamily="49" charset="-128"/>
                <a:ea typeface="HGｺﾞｼｯｸM" panose="020B0609000000000000" pitchFamily="49" charset="-128"/>
              </a:rPr>
              <a:t>と</a:t>
            </a:r>
            <a:r>
              <a:rPr lang="ja-JP" altLang="en-US" sz="1050" dirty="0">
                <a:latin typeface="HGｺﾞｼｯｸM" panose="020B0609000000000000" pitchFamily="49" charset="-128"/>
                <a:ea typeface="HGｺﾞｼｯｸM" panose="020B0609000000000000" pitchFamily="49" charset="-128"/>
              </a:rPr>
              <a:t>する</a:t>
            </a:r>
            <a:r>
              <a:rPr lang="en-US" altLang="ja-JP" sz="1050" dirty="0" smtClean="0">
                <a:latin typeface="HGｺﾞｼｯｸM" panose="020B0609000000000000" pitchFamily="49" charset="-128"/>
                <a:ea typeface="HGｺﾞｼｯｸM" panose="020B0609000000000000" pitchFamily="49" charset="-128"/>
              </a:rPr>
              <a:t>1</a:t>
            </a:r>
            <a:r>
              <a:rPr lang="ja-JP" altLang="ja-JP" sz="1050" dirty="0">
                <a:latin typeface="HGｺﾞｼｯｸM" panose="020B0609000000000000" pitchFamily="49" charset="-128"/>
                <a:ea typeface="HGｺﾞｼｯｸM" panose="020B0609000000000000" pitchFamily="49" charset="-128"/>
              </a:rPr>
              <a:t>年間にわたるカリキュラムを大学で</a:t>
            </a:r>
            <a:r>
              <a:rPr lang="ja-JP" altLang="ja-JP" sz="1050" dirty="0" smtClean="0">
                <a:latin typeface="HGｺﾞｼｯｸM" panose="020B0609000000000000" pitchFamily="49" charset="-128"/>
                <a:ea typeface="HGｺﾞｼｯｸM" panose="020B0609000000000000" pitchFamily="49" charset="-128"/>
              </a:rPr>
              <a:t>開講</a:t>
            </a:r>
            <a:r>
              <a:rPr lang="ja-JP" altLang="en-US" sz="1050" dirty="0">
                <a:latin typeface="HGｺﾞｼｯｸM" panose="020B0609000000000000" pitchFamily="49" charset="-128"/>
                <a:ea typeface="HGｺﾞｼｯｸM" panose="020B0609000000000000" pitchFamily="49" charset="-128"/>
              </a:rPr>
              <a:t>します</a:t>
            </a:r>
            <a:r>
              <a:rPr lang="ja-JP" altLang="ja-JP" sz="1050" dirty="0" smtClean="0">
                <a:latin typeface="HGｺﾞｼｯｸM" panose="020B0609000000000000" pitchFamily="49" charset="-128"/>
                <a:ea typeface="HGｺﾞｼｯｸM" panose="020B0609000000000000" pitchFamily="49" charset="-128"/>
              </a:rPr>
              <a:t>。留学生</a:t>
            </a:r>
            <a:r>
              <a:rPr lang="ja-JP" altLang="en-US" sz="1050" dirty="0" smtClean="0">
                <a:latin typeface="HGｺﾞｼｯｸM" panose="020B0609000000000000" pitchFamily="49" charset="-128"/>
                <a:ea typeface="HGｺﾞｼｯｸM" panose="020B0609000000000000" pitchFamily="49" charset="-128"/>
              </a:rPr>
              <a:t>等</a:t>
            </a:r>
            <a:r>
              <a:rPr lang="ja-JP" altLang="ja-JP" sz="1050" dirty="0" smtClean="0">
                <a:latin typeface="HGｺﾞｼｯｸM" panose="020B0609000000000000" pitchFamily="49" charset="-128"/>
                <a:ea typeface="HGｺﾞｼｯｸM" panose="020B0609000000000000" pitchFamily="49" charset="-128"/>
              </a:rPr>
              <a:t>は</a:t>
            </a:r>
            <a:r>
              <a:rPr lang="ja-JP" altLang="ja-JP" sz="1050" dirty="0">
                <a:latin typeface="HGｺﾞｼｯｸM" panose="020B0609000000000000" pitchFamily="49" charset="-128"/>
                <a:ea typeface="HGｺﾞｼｯｸM" panose="020B0609000000000000" pitchFamily="49" charset="-128"/>
              </a:rPr>
              <a:t>農業や地域における課題を地元農家や市民との交流の中で洗い出し、課題解決に向けた提案</a:t>
            </a:r>
            <a:r>
              <a:rPr lang="ja-JP" altLang="ja-JP" sz="1050" dirty="0" smtClean="0">
                <a:latin typeface="HGｺﾞｼｯｸM" panose="020B0609000000000000" pitchFamily="49" charset="-128"/>
                <a:ea typeface="HGｺﾞｼｯｸM" panose="020B0609000000000000" pitchFamily="49" charset="-128"/>
              </a:rPr>
              <a:t>を</a:t>
            </a:r>
            <a:r>
              <a:rPr lang="ja-JP" altLang="en-US" sz="1050" dirty="0" smtClean="0">
                <a:latin typeface="HGｺﾞｼｯｸM" panose="020B0609000000000000" pitchFamily="49" charset="-128"/>
                <a:ea typeface="HGｺﾞｼｯｸM" panose="020B0609000000000000" pitchFamily="49" charset="-128"/>
              </a:rPr>
              <a:t>行い、地域の活性化を図ります。</a:t>
            </a:r>
            <a:endParaRPr lang="en-US" altLang="ja-JP" sz="1050" dirty="0" smtClean="0">
              <a:latin typeface="HGｺﾞｼｯｸM" panose="020B0609000000000000" pitchFamily="49" charset="-128"/>
              <a:ea typeface="HGｺﾞｼｯｸM" panose="020B0609000000000000" pitchFamily="49" charset="-128"/>
            </a:endParaRPr>
          </a:p>
          <a:p>
            <a:pPr algn="just"/>
            <a:endParaRPr lang="ja-JP" sz="1050" kern="100" dirty="0" smtClean="0">
              <a:effectLst/>
              <a:latin typeface="HGｺﾞｼｯｸM" panose="020B0609000000000000" pitchFamily="49" charset="-128"/>
              <a:ea typeface="HGｺﾞｼｯｸM" panose="020B0609000000000000" pitchFamily="49"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a:t>
            </a:r>
            <a:r>
              <a:rPr lang="ja-JP" sz="1050" kern="100" dirty="0" smtClean="0">
                <a:effectLst/>
                <a:latin typeface="HGPｺﾞｼｯｸM" panose="020B0600000000000000" pitchFamily="50" charset="-128"/>
                <a:ea typeface="HGPｺﾞｼｯｸM" panose="020B0600000000000000" pitchFamily="50" charset="-128"/>
                <a:cs typeface="Times New Roman"/>
              </a:rPr>
              <a:t>取組</a:t>
            </a:r>
            <a:r>
              <a:rPr lang="ja-JP" sz="1050" kern="100" dirty="0">
                <a:effectLst/>
                <a:latin typeface="HGPｺﾞｼｯｸM" panose="020B0600000000000000" pitchFamily="50" charset="-128"/>
                <a:ea typeface="HGPｺﾞｼｯｸM" panose="020B0600000000000000" pitchFamily="50" charset="-128"/>
                <a:cs typeface="Times New Roman"/>
              </a:rPr>
              <a:t>の</a:t>
            </a:r>
            <a:r>
              <a:rPr lang="ja-JP" sz="1050" kern="100" dirty="0" smtClean="0">
                <a:effectLst/>
                <a:latin typeface="HGPｺﾞｼｯｸM" panose="020B0600000000000000" pitchFamily="50" charset="-128"/>
                <a:ea typeface="HGPｺﾞｼｯｸM" panose="020B0600000000000000" pitchFamily="50" charset="-128"/>
                <a:cs typeface="Times New Roman"/>
              </a:rPr>
              <a:t>目標</a:t>
            </a:r>
            <a:endParaRPr lang="en-US" altLang="ja-JP" sz="1050" kern="100" dirty="0" smtClean="0">
              <a:effectLst/>
              <a:latin typeface="HGPｺﾞｼｯｸM" panose="020B0600000000000000" pitchFamily="50" charset="-128"/>
              <a:ea typeface="HGPｺﾞｼｯｸM" panose="020B0600000000000000" pitchFamily="50" charset="-128"/>
              <a:cs typeface="Times New Roman"/>
            </a:endParaRPr>
          </a:p>
          <a:p>
            <a:pPr algn="just"/>
            <a:r>
              <a:rPr lang="ja-JP" altLang="en-US" sz="1050" kern="100" dirty="0">
                <a:latin typeface="HGPｺﾞｼｯｸM" panose="020B0600000000000000" pitchFamily="50" charset="-128"/>
                <a:ea typeface="HGPｺﾞｼｯｸM" panose="020B0600000000000000" pitchFamily="50" charset="-128"/>
                <a:cs typeface="Times New Roman"/>
              </a:rPr>
              <a:t>　</a:t>
            </a:r>
            <a:r>
              <a:rPr lang="ja-JP" altLang="ja-JP" sz="1050" dirty="0" smtClean="0">
                <a:latin typeface="HGPｺﾞｼｯｸM" panose="020B0600000000000000" pitchFamily="50" charset="-128"/>
                <a:ea typeface="HGPｺﾞｼｯｸM" panose="020B0600000000000000" pitchFamily="50" charset="-128"/>
              </a:rPr>
              <a:t>留学生</a:t>
            </a:r>
            <a:r>
              <a:rPr lang="ja-JP" altLang="en-US" sz="1050" dirty="0" smtClean="0">
                <a:latin typeface="HGPｺﾞｼｯｸM" panose="020B0600000000000000" pitchFamily="50" charset="-128"/>
                <a:ea typeface="HGPｺﾞｼｯｸM" panose="020B0600000000000000" pitchFamily="50" charset="-128"/>
              </a:rPr>
              <a:t>等</a:t>
            </a:r>
            <a:r>
              <a:rPr lang="ja-JP" altLang="ja-JP" sz="1050" dirty="0" smtClean="0">
                <a:latin typeface="HGPｺﾞｼｯｸM" panose="020B0600000000000000" pitchFamily="50" charset="-128"/>
                <a:ea typeface="HGPｺﾞｼｯｸM" panose="020B0600000000000000" pitchFamily="50" charset="-128"/>
              </a:rPr>
              <a:t>と</a:t>
            </a:r>
            <a:r>
              <a:rPr lang="ja-JP" altLang="ja-JP" sz="1050" dirty="0">
                <a:latin typeface="HGPｺﾞｼｯｸM" panose="020B0600000000000000" pitchFamily="50" charset="-128"/>
                <a:ea typeface="HGPｺﾞｼｯｸM" panose="020B0600000000000000" pitchFamily="50" charset="-128"/>
              </a:rPr>
              <a:t>地元農家及び市民との交流を通して茨木市北部の地域振興を目指し、また成果を大学内外及び国内外に発表することで茨木北部地域の周知に</a:t>
            </a:r>
            <a:r>
              <a:rPr lang="ja-JP" altLang="ja-JP" sz="1050" dirty="0" smtClean="0">
                <a:latin typeface="HGPｺﾞｼｯｸM" panose="020B0600000000000000" pitchFamily="50" charset="-128"/>
                <a:ea typeface="HGPｺﾞｼｯｸM" panose="020B0600000000000000" pitchFamily="50" charset="-128"/>
              </a:rPr>
              <a:t>繋げ</a:t>
            </a:r>
            <a:r>
              <a:rPr lang="ja-JP" altLang="en-US" sz="1050" dirty="0" smtClean="0">
                <a:latin typeface="HGPｺﾞｼｯｸM" panose="020B0600000000000000" pitchFamily="50" charset="-128"/>
                <a:ea typeface="HGPｺﾞｼｯｸM" panose="020B0600000000000000" pitchFamily="50" charset="-128"/>
              </a:rPr>
              <a:t>ていきます。</a:t>
            </a:r>
            <a:endParaRPr 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sz="1050" kern="100" dirty="0">
                <a:effectLst/>
                <a:latin typeface="HGPｺﾞｼｯｸM" panose="020B0600000000000000" pitchFamily="50" charset="-128"/>
                <a:ea typeface="HGPｺﾞｼｯｸM" panose="020B0600000000000000" pitchFamily="50" charset="-128"/>
                <a:cs typeface="Times New Roman"/>
              </a:rPr>
              <a:t>　</a:t>
            </a:r>
            <a:endParaRPr lang="en-US" altLang="ja-JP" sz="1050" kern="100" dirty="0" smtClean="0">
              <a:effectLst/>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a:t>
            </a:r>
            <a:r>
              <a:rPr lang="ja-JP" sz="1050" kern="100" dirty="0" smtClean="0">
                <a:effectLst/>
                <a:latin typeface="HGPｺﾞｼｯｸM" panose="020B0600000000000000" pitchFamily="50" charset="-128"/>
                <a:ea typeface="HGPｺﾞｼｯｸM" panose="020B0600000000000000" pitchFamily="50" charset="-128"/>
                <a:cs typeface="Times New Roman"/>
              </a:rPr>
              <a:t>写真</a:t>
            </a:r>
          </a:p>
          <a:p>
            <a:pPr algn="just">
              <a:spcAft>
                <a:spcPts val="0"/>
              </a:spcAft>
            </a:pPr>
            <a:r>
              <a:rPr lang="en-US" sz="1050" kern="100" dirty="0">
                <a:effectLst/>
                <a:latin typeface="HGPｺﾞｼｯｸM" panose="020B0600000000000000" pitchFamily="50" charset="-128"/>
                <a:ea typeface="HGPｺﾞｼｯｸM" panose="020B0600000000000000" pitchFamily="50" charset="-128"/>
                <a:cs typeface="Times New Roman"/>
              </a:rPr>
              <a:t> </a:t>
            </a:r>
            <a:endParaRPr lang="ja-JP" sz="1050" kern="100" dirty="0">
              <a:effectLst/>
              <a:latin typeface="HGPｺﾞｼｯｸM" panose="020B0600000000000000" pitchFamily="50" charset="-128"/>
              <a:ea typeface="HGPｺﾞｼｯｸM" panose="020B0600000000000000" pitchFamily="50" charset="-128"/>
              <a:cs typeface="Times New Roman"/>
            </a:endParaRPr>
          </a:p>
        </p:txBody>
      </p:sp>
      <p:sp>
        <p:nvSpPr>
          <p:cNvPr id="11" name="テキスト ボックス 10"/>
          <p:cNvSpPr txBox="1"/>
          <p:nvPr/>
        </p:nvSpPr>
        <p:spPr>
          <a:xfrm>
            <a:off x="174308" y="4797152"/>
            <a:ext cx="3101548" cy="1872208"/>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a:t>
            </a:r>
            <a:r>
              <a:rPr lang="ja-JP" altLang="en-US" sz="1050" kern="100" dirty="0">
                <a:latin typeface="HGPｺﾞｼｯｸM" panose="020B0600000000000000" pitchFamily="50" charset="-128"/>
                <a:ea typeface="HGPｺﾞｼｯｸM" panose="020B0600000000000000" pitchFamily="50" charset="-128"/>
                <a:cs typeface="Times New Roman"/>
              </a:rPr>
              <a:t>立命館</a:t>
            </a:r>
            <a:r>
              <a:rPr lang="ja-JP" altLang="en-US" sz="1050" kern="100" dirty="0" smtClean="0">
                <a:latin typeface="HGPｺﾞｼｯｸM" panose="020B0600000000000000" pitchFamily="50" charset="-128"/>
                <a:ea typeface="HGPｺﾞｼｯｸM" panose="020B0600000000000000" pitchFamily="50" charset="-128"/>
                <a:cs typeface="Times New Roman"/>
              </a:rPr>
              <a:t>大学</a:t>
            </a:r>
            <a:r>
              <a:rPr lang="en-US" altLang="ja-JP" sz="1050" kern="100" dirty="0" smtClean="0">
                <a:latin typeface="HGPｺﾞｼｯｸM" panose="020B0600000000000000" pitchFamily="50" charset="-128"/>
                <a:ea typeface="HGPｺﾞｼｯｸM" panose="020B0600000000000000" pitchFamily="50" charset="-128"/>
                <a:cs typeface="Times New Roman"/>
              </a:rPr>
              <a:t>OIC</a:t>
            </a:r>
            <a:r>
              <a:rPr lang="ja-JP" altLang="en-US" sz="1050" kern="100" dirty="0" smtClean="0">
                <a:latin typeface="HGPｺﾞｼｯｸM" panose="020B0600000000000000" pitchFamily="50" charset="-128"/>
                <a:ea typeface="HGPｺﾞｼｯｸM" panose="020B0600000000000000" pitchFamily="50" charset="-128"/>
                <a:cs typeface="Times New Roman"/>
              </a:rPr>
              <a:t>政策科学部</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a:t>
            </a:r>
            <a:r>
              <a:rPr lang="ja-JP" altLang="en-US" sz="1050" kern="100" dirty="0" smtClean="0">
                <a:latin typeface="HGPｺﾞｼｯｸM" panose="020B0600000000000000" pitchFamily="50" charset="-128"/>
                <a:ea typeface="HGPｺﾞｼｯｸM" panose="020B0600000000000000" pitchFamily="50" charset="-128"/>
                <a:cs typeface="Times New Roman"/>
              </a:rPr>
              <a:t>茨木市北部地域（泉原地区実行組合</a:t>
            </a:r>
            <a:r>
              <a:rPr lang="ja-JP" altLang="en-US" sz="1050" kern="100" dirty="0" smtClean="0">
                <a:latin typeface="HGPｺﾞｼｯｸM" panose="020B0600000000000000" pitchFamily="50" charset="-128"/>
                <a:ea typeface="HGPｺﾞｼｯｸM" panose="020B0600000000000000" pitchFamily="50" charset="-128"/>
                <a:cs typeface="Times New Roman"/>
              </a:rPr>
              <a:t>）</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1050" kern="100" dirty="0">
              <a:effectLst/>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　オブザーバー：茨木市、大阪府</a:t>
            </a:r>
            <a:endParaRPr lang="ja-JP" sz="1050" kern="100" dirty="0">
              <a:effectLst/>
              <a:latin typeface="HGPｺﾞｼｯｸM" panose="020B0600000000000000" pitchFamily="50" charset="-128"/>
              <a:ea typeface="HGPｺﾞｼｯｸM" panose="020B0600000000000000" pitchFamily="50" charset="-128"/>
              <a:cs typeface="Times New Roman"/>
            </a:endParaRPr>
          </a:p>
        </p:txBody>
      </p:sp>
      <p:sp>
        <p:nvSpPr>
          <p:cNvPr id="12" name="テキスト ボックス 12"/>
          <p:cNvSpPr txBox="1"/>
          <p:nvPr/>
        </p:nvSpPr>
        <p:spPr>
          <a:xfrm>
            <a:off x="3433127" y="4610640"/>
            <a:ext cx="5603368" cy="2058720"/>
          </a:xfrm>
          <a:prstGeom prst="rect">
            <a:avLst/>
          </a:prstGeom>
          <a:solidFill>
            <a:schemeClr val="lt1"/>
          </a:solidFill>
          <a:ln w="6350">
            <a:solidFill>
              <a:srgbClr val="FF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smtClean="0">
                <a:effectLst/>
                <a:latin typeface="HGPｺﾞｼｯｸM" panose="020B0600000000000000" pitchFamily="50" charset="-128"/>
                <a:ea typeface="HGPｺﾞｼｯｸM" panose="020B0600000000000000" pitchFamily="50" charset="-128"/>
                <a:cs typeface="Times New Roman"/>
              </a:rPr>
              <a:t>◆</a:t>
            </a:r>
            <a:r>
              <a:rPr lang="ja-JP" sz="1050" kern="100" dirty="0">
                <a:effectLst/>
                <a:latin typeface="HGPｺﾞｼｯｸM" panose="020B0600000000000000" pitchFamily="50" charset="-128"/>
                <a:ea typeface="HGPｺﾞｼｯｸM" panose="020B0600000000000000" pitchFamily="50" charset="-128"/>
                <a:cs typeface="Times New Roman"/>
              </a:rPr>
              <a:t>平成</a:t>
            </a:r>
            <a:r>
              <a:rPr lang="en-US" sz="1050" kern="100" dirty="0">
                <a:effectLst/>
                <a:latin typeface="HGPｺﾞｼｯｸM" panose="020B0600000000000000" pitchFamily="50" charset="-128"/>
                <a:ea typeface="HGPｺﾞｼｯｸM" panose="020B0600000000000000" pitchFamily="50" charset="-128"/>
                <a:cs typeface="Times New Roman"/>
              </a:rPr>
              <a:t>29</a:t>
            </a:r>
            <a:r>
              <a:rPr lang="ja-JP" sz="1050" kern="100" dirty="0">
                <a:effectLst/>
                <a:latin typeface="HGPｺﾞｼｯｸM" panose="020B0600000000000000" pitchFamily="50" charset="-128"/>
                <a:ea typeface="HGPｺﾞｼｯｸM" panose="020B0600000000000000" pitchFamily="50" charset="-128"/>
                <a:cs typeface="Times New Roman"/>
              </a:rPr>
              <a:t>年度</a:t>
            </a:r>
          </a:p>
          <a:p>
            <a:pPr algn="just">
              <a:spcAft>
                <a:spcPts val="0"/>
              </a:spcAft>
            </a:pPr>
            <a:r>
              <a:rPr lang="ja-JP" altLang="en-US" sz="1050" kern="100" dirty="0">
                <a:latin typeface="HGPｺﾞｼｯｸM" panose="020B0600000000000000" pitchFamily="50" charset="-128"/>
                <a:ea typeface="HGPｺﾞｼｯｸM" panose="020B0600000000000000" pitchFamily="50" charset="-128"/>
                <a:cs typeface="Times New Roman"/>
              </a:rPr>
              <a:t>　 </a:t>
            </a:r>
            <a:r>
              <a:rPr lang="ja-JP" altLang="en-US" sz="1050" kern="100" dirty="0" smtClean="0">
                <a:latin typeface="HGPｺﾞｼｯｸM" panose="020B0600000000000000" pitchFamily="50" charset="-128"/>
                <a:ea typeface="HGPｺﾞｼｯｸM" panose="020B0600000000000000" pitchFamily="50" charset="-128"/>
                <a:cs typeface="Times New Roman"/>
              </a:rPr>
              <a:t>・平成</a:t>
            </a:r>
            <a:r>
              <a:rPr lang="en-US" altLang="ja-JP" sz="1050" kern="100" dirty="0">
                <a:latin typeface="HGPｺﾞｼｯｸM" panose="020B0600000000000000" pitchFamily="50" charset="-128"/>
                <a:ea typeface="HGPｺﾞｼｯｸM" panose="020B0600000000000000" pitchFamily="50" charset="-128"/>
                <a:cs typeface="Times New Roman"/>
              </a:rPr>
              <a:t>29</a:t>
            </a:r>
            <a:r>
              <a:rPr lang="ja-JP" altLang="en-US" sz="1050" kern="100" dirty="0" smtClean="0">
                <a:latin typeface="HGPｺﾞｼｯｸM" panose="020B0600000000000000" pitchFamily="50" charset="-128"/>
                <a:ea typeface="HGPｺﾞｼｯｸM" panose="020B0600000000000000" pitchFamily="50" charset="-128"/>
                <a:cs typeface="Times New Roman"/>
              </a:rPr>
              <a:t>年 </a:t>
            </a:r>
            <a:r>
              <a:rPr lang="en-US" altLang="ja-JP" sz="1050" kern="100" dirty="0" smtClean="0">
                <a:latin typeface="HGPｺﾞｼｯｸM" panose="020B0600000000000000" pitchFamily="50" charset="-128"/>
                <a:ea typeface="HGPｺﾞｼｯｸM" panose="020B0600000000000000" pitchFamily="50" charset="-128"/>
                <a:cs typeface="Times New Roman"/>
              </a:rPr>
              <a:t>7</a:t>
            </a:r>
            <a:r>
              <a:rPr lang="ja-JP" altLang="en-US" sz="1050" kern="100" dirty="0" smtClean="0">
                <a:latin typeface="HGPｺﾞｼｯｸM" panose="020B0600000000000000" pitchFamily="50" charset="-128"/>
                <a:ea typeface="HGPｺﾞｼｯｸM" panose="020B0600000000000000" pitchFamily="50" charset="-128"/>
                <a:cs typeface="Times New Roman"/>
              </a:rPr>
              <a:t>月　　　立命館大学</a:t>
            </a:r>
            <a:r>
              <a:rPr lang="en-US" altLang="ja-JP" sz="1050" kern="100" dirty="0" smtClean="0">
                <a:latin typeface="HGPｺﾞｼｯｸM" panose="020B0600000000000000" pitchFamily="50" charset="-128"/>
                <a:ea typeface="HGPｺﾞｼｯｸM" panose="020B0600000000000000" pitchFamily="50" charset="-128"/>
                <a:cs typeface="Times New Roman"/>
              </a:rPr>
              <a:t>OIC</a:t>
            </a:r>
            <a:r>
              <a:rPr lang="ja-JP" altLang="en-US" sz="1050" kern="100" dirty="0">
                <a:latin typeface="HGPｺﾞｼｯｸM" panose="020B0600000000000000" pitchFamily="50" charset="-128"/>
                <a:ea typeface="HGPｺﾞｼｯｸM" panose="020B0600000000000000" pitchFamily="50" charset="-128"/>
                <a:cs typeface="Times New Roman"/>
              </a:rPr>
              <a:t>と</a:t>
            </a:r>
            <a:r>
              <a:rPr lang="ja-JP" altLang="en-US" sz="1050" kern="100" dirty="0" smtClean="0">
                <a:latin typeface="HGPｺﾞｼｯｸM" panose="020B0600000000000000" pitchFamily="50" charset="-128"/>
                <a:ea typeface="HGPｺﾞｼｯｸM" panose="020B0600000000000000" pitchFamily="50" charset="-128"/>
                <a:cs typeface="Times New Roman"/>
              </a:rPr>
              <a:t>茨木市、大阪府で意見交換会</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latin typeface="HGPｺﾞｼｯｸM" panose="020B0600000000000000" pitchFamily="50" charset="-128"/>
                <a:ea typeface="HGPｺﾞｼｯｸM" panose="020B0600000000000000" pitchFamily="50" charset="-128"/>
                <a:cs typeface="Times New Roman"/>
              </a:rPr>
              <a:t>29</a:t>
            </a:r>
            <a:r>
              <a:rPr lang="ja-JP" altLang="en-US" sz="1050" kern="100" dirty="0" smtClean="0">
                <a:latin typeface="HGPｺﾞｼｯｸM" panose="020B0600000000000000" pitchFamily="50" charset="-128"/>
                <a:ea typeface="HGPｺﾞｼｯｸM" panose="020B0600000000000000" pitchFamily="50" charset="-128"/>
                <a:cs typeface="Times New Roman"/>
              </a:rPr>
              <a:t>年</a:t>
            </a:r>
            <a:r>
              <a:rPr lang="en-US" altLang="ja-JP" sz="1050" kern="100" dirty="0">
                <a:latin typeface="HGPｺﾞｼｯｸM" panose="020B0600000000000000" pitchFamily="50" charset="-128"/>
                <a:ea typeface="HGPｺﾞｼｯｸM" panose="020B0600000000000000" pitchFamily="50" charset="-128"/>
                <a:cs typeface="Times New Roman"/>
              </a:rPr>
              <a:t> </a:t>
            </a:r>
            <a:r>
              <a:rPr lang="en-US" altLang="ja-JP" sz="1050" kern="100" dirty="0" smtClean="0">
                <a:latin typeface="HGPｺﾞｼｯｸM" panose="020B0600000000000000" pitchFamily="50" charset="-128"/>
                <a:ea typeface="HGPｺﾞｼｯｸM" panose="020B0600000000000000" pitchFamily="50" charset="-128"/>
                <a:cs typeface="Times New Roman"/>
              </a:rPr>
              <a:t>9</a:t>
            </a:r>
            <a:r>
              <a:rPr lang="ja-JP" altLang="en-US" sz="1050" kern="100" dirty="0" smtClean="0">
                <a:latin typeface="HGPｺﾞｼｯｸM" panose="020B0600000000000000" pitchFamily="50" charset="-128"/>
                <a:ea typeface="HGPｺﾞｼｯｸM" panose="020B0600000000000000" pitchFamily="50" charset="-128"/>
                <a:cs typeface="Times New Roman"/>
              </a:rPr>
              <a:t>月　　　立命館大学</a:t>
            </a:r>
            <a:r>
              <a:rPr lang="en-US" altLang="ja-JP" sz="1050" kern="100" dirty="0" smtClean="0">
                <a:latin typeface="HGPｺﾞｼｯｸM" panose="020B0600000000000000" pitchFamily="50" charset="-128"/>
                <a:ea typeface="HGPｺﾞｼｯｸM" panose="020B0600000000000000" pitchFamily="50" charset="-128"/>
                <a:cs typeface="Times New Roman"/>
              </a:rPr>
              <a:t>OIC</a:t>
            </a:r>
            <a:r>
              <a:rPr lang="ja-JP" altLang="en-US" sz="1050" kern="100" dirty="0" smtClean="0">
                <a:latin typeface="HGPｺﾞｼｯｸM" panose="020B0600000000000000" pitchFamily="50" charset="-128"/>
                <a:ea typeface="HGPｺﾞｼｯｸM" panose="020B0600000000000000" pitchFamily="50" charset="-128"/>
                <a:cs typeface="Times New Roman"/>
              </a:rPr>
              <a:t>と茨木市、茨木市実行組合連合会で意見交換会</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a:latin typeface="HGPｺﾞｼｯｸM" panose="020B0600000000000000" pitchFamily="50" charset="-128"/>
                <a:ea typeface="HGPｺﾞｼｯｸM" panose="020B0600000000000000" pitchFamily="50" charset="-128"/>
                <a:cs typeface="Times New Roman"/>
              </a:rPr>
              <a:t>　</a:t>
            </a:r>
            <a:r>
              <a:rPr lang="ja-JP" altLang="en-US" sz="1050" kern="100" dirty="0" smtClean="0">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latin typeface="HGPｺﾞｼｯｸM" panose="020B0600000000000000" pitchFamily="50" charset="-128"/>
                <a:ea typeface="HGPｺﾞｼｯｸM" panose="020B0600000000000000" pitchFamily="50" charset="-128"/>
                <a:cs typeface="Times New Roman"/>
              </a:rPr>
              <a:t>29</a:t>
            </a:r>
            <a:r>
              <a:rPr lang="ja-JP" altLang="en-US" sz="1050" kern="100" dirty="0" smtClean="0">
                <a:latin typeface="HGPｺﾞｼｯｸM" panose="020B0600000000000000" pitchFamily="50" charset="-128"/>
                <a:ea typeface="HGPｺﾞｼｯｸM" panose="020B0600000000000000" pitchFamily="50" charset="-128"/>
                <a:cs typeface="Times New Roman"/>
              </a:rPr>
              <a:t>年</a:t>
            </a:r>
            <a:r>
              <a:rPr lang="en-US" altLang="ja-JP" sz="1050" kern="100" dirty="0">
                <a:latin typeface="HGPｺﾞｼｯｸM" panose="020B0600000000000000" pitchFamily="50" charset="-128"/>
                <a:ea typeface="HGPｺﾞｼｯｸM" panose="020B0600000000000000" pitchFamily="50" charset="-128"/>
                <a:cs typeface="Times New Roman"/>
              </a:rPr>
              <a:t>10</a:t>
            </a:r>
            <a:r>
              <a:rPr lang="ja-JP" altLang="en-US" sz="1050" kern="100" dirty="0" smtClean="0">
                <a:latin typeface="HGPｺﾞｼｯｸM" panose="020B0600000000000000" pitchFamily="50" charset="-128"/>
                <a:ea typeface="HGPｺﾞｼｯｸM" panose="020B0600000000000000" pitchFamily="50" charset="-128"/>
                <a:cs typeface="Times New Roman"/>
              </a:rPr>
              <a:t>月～　来年度</a:t>
            </a:r>
            <a:r>
              <a:rPr lang="en-US" altLang="ja-JP" sz="1050" kern="100" dirty="0" smtClean="0">
                <a:latin typeface="HGPｺﾞｼｯｸM" panose="020B0600000000000000" pitchFamily="50" charset="-128"/>
                <a:ea typeface="HGPｺﾞｼｯｸM" panose="020B0600000000000000" pitchFamily="50" charset="-128"/>
                <a:cs typeface="Times New Roman"/>
              </a:rPr>
              <a:t>2</a:t>
            </a:r>
            <a:r>
              <a:rPr lang="ja-JP" altLang="en-US" sz="1050" kern="100" dirty="0" smtClean="0">
                <a:latin typeface="HGPｺﾞｼｯｸM" panose="020B0600000000000000" pitchFamily="50" charset="-128"/>
                <a:ea typeface="HGPｺﾞｼｯｸM" panose="020B0600000000000000" pitchFamily="50" charset="-128"/>
                <a:cs typeface="Times New Roman"/>
              </a:rPr>
              <a:t>回生向けカリキュラム受講希望者申込開始</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a:latin typeface="HGPｺﾞｼｯｸM" panose="020B0600000000000000" pitchFamily="50" charset="-128"/>
                <a:ea typeface="HGPｺﾞｼｯｸM" panose="020B0600000000000000" pitchFamily="50" charset="-128"/>
                <a:cs typeface="Times New Roman"/>
              </a:rPr>
              <a:t>　</a:t>
            </a:r>
            <a:r>
              <a:rPr lang="ja-JP" altLang="en-US" sz="1050" kern="100" dirty="0" smtClean="0">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latin typeface="HGPｺﾞｼｯｸM" panose="020B0600000000000000" pitchFamily="50" charset="-128"/>
                <a:ea typeface="HGPｺﾞｼｯｸM" panose="020B0600000000000000" pitchFamily="50" charset="-128"/>
                <a:cs typeface="Times New Roman"/>
              </a:rPr>
              <a:t>29</a:t>
            </a:r>
            <a:r>
              <a:rPr lang="ja-JP" altLang="en-US" sz="1050" kern="100" dirty="0" smtClean="0">
                <a:latin typeface="HGPｺﾞｼｯｸM" panose="020B0600000000000000" pitchFamily="50" charset="-128"/>
                <a:ea typeface="HGPｺﾞｼｯｸM" panose="020B0600000000000000" pitchFamily="50" charset="-128"/>
                <a:cs typeface="Times New Roman"/>
              </a:rPr>
              <a:t>年</a:t>
            </a:r>
            <a:r>
              <a:rPr lang="en-US" altLang="ja-JP" sz="1050" kern="100" dirty="0" smtClean="0">
                <a:latin typeface="HGPｺﾞｼｯｸM" panose="020B0600000000000000" pitchFamily="50" charset="-128"/>
                <a:ea typeface="HGPｺﾞｼｯｸM" panose="020B0600000000000000" pitchFamily="50" charset="-128"/>
                <a:cs typeface="Times New Roman"/>
              </a:rPr>
              <a:t>11</a:t>
            </a:r>
            <a:r>
              <a:rPr lang="ja-JP" altLang="en-US" sz="1050" kern="100" dirty="0" smtClean="0">
                <a:latin typeface="HGPｺﾞｼｯｸM" panose="020B0600000000000000" pitchFamily="50" charset="-128"/>
                <a:ea typeface="HGPｺﾞｼｯｸM" panose="020B0600000000000000" pitchFamily="50" charset="-128"/>
                <a:cs typeface="Times New Roman"/>
              </a:rPr>
              <a:t>月　 　立命館大学</a:t>
            </a:r>
            <a:r>
              <a:rPr lang="en-US" altLang="ja-JP" sz="1050" kern="100" dirty="0" smtClean="0">
                <a:latin typeface="HGPｺﾞｼｯｸM" panose="020B0600000000000000" pitchFamily="50" charset="-128"/>
                <a:ea typeface="HGPｺﾞｼｯｸM" panose="020B0600000000000000" pitchFamily="50" charset="-128"/>
                <a:cs typeface="Times New Roman"/>
              </a:rPr>
              <a:t>OIC</a:t>
            </a:r>
            <a:r>
              <a:rPr lang="ja-JP" altLang="en-US" sz="1050" kern="100" dirty="0" smtClean="0">
                <a:latin typeface="HGPｺﾞｼｯｸM" panose="020B0600000000000000" pitchFamily="50" charset="-128"/>
                <a:ea typeface="HGPｺﾞｼｯｸM" panose="020B0600000000000000" pitchFamily="50" charset="-128"/>
                <a:cs typeface="Times New Roman"/>
              </a:rPr>
              <a:t>と茨木市、茨木市実行組合連合会、大阪府で意見交換</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a:latin typeface="HGPｺﾞｼｯｸM" panose="020B0600000000000000" pitchFamily="50" charset="-128"/>
                <a:ea typeface="HGPｺﾞｼｯｸM" panose="020B0600000000000000" pitchFamily="50" charset="-128"/>
                <a:cs typeface="Times New Roman"/>
              </a:rPr>
              <a:t>　</a:t>
            </a:r>
            <a:r>
              <a:rPr lang="ja-JP" altLang="en-US" sz="1050" kern="100" dirty="0" smtClean="0">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latin typeface="HGPｺﾞｼｯｸM" panose="020B0600000000000000" pitchFamily="50" charset="-128"/>
                <a:ea typeface="HGPｺﾞｼｯｸM" panose="020B0600000000000000" pitchFamily="50" charset="-128"/>
                <a:cs typeface="Times New Roman"/>
              </a:rPr>
              <a:t>30</a:t>
            </a:r>
            <a:r>
              <a:rPr lang="ja-JP" altLang="en-US" sz="1050" kern="100" dirty="0" smtClean="0">
                <a:latin typeface="HGPｺﾞｼｯｸM" panose="020B0600000000000000" pitchFamily="50" charset="-128"/>
                <a:ea typeface="HGPｺﾞｼｯｸM" panose="020B0600000000000000" pitchFamily="50" charset="-128"/>
                <a:cs typeface="Times New Roman"/>
              </a:rPr>
              <a:t>年  </a:t>
            </a:r>
            <a:r>
              <a:rPr lang="en-US" altLang="ja-JP" sz="1050" kern="100" dirty="0" smtClean="0">
                <a:latin typeface="HGPｺﾞｼｯｸM" panose="020B0600000000000000" pitchFamily="50" charset="-128"/>
                <a:ea typeface="HGPｺﾞｼｯｸM" panose="020B0600000000000000" pitchFamily="50" charset="-128"/>
                <a:cs typeface="Times New Roman"/>
              </a:rPr>
              <a:t>1</a:t>
            </a:r>
            <a:r>
              <a:rPr lang="ja-JP" altLang="en-US" sz="1050" kern="100" dirty="0" smtClean="0">
                <a:latin typeface="HGPｺﾞｼｯｸM" panose="020B0600000000000000" pitchFamily="50" charset="-128"/>
                <a:ea typeface="HGPｺﾞｼｯｸM" panose="020B0600000000000000" pitchFamily="50" charset="-128"/>
                <a:cs typeface="Times New Roman"/>
              </a:rPr>
              <a:t>月　   受講生決定</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　　　　　　　　　　　　　　　　</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a:t>
            </a:r>
            <a:r>
              <a:rPr lang="ja-JP" sz="1050" kern="100" dirty="0" smtClean="0">
                <a:effectLst/>
                <a:latin typeface="HGPｺﾞｼｯｸM" panose="020B0600000000000000" pitchFamily="50" charset="-128"/>
                <a:ea typeface="HGPｺﾞｼｯｸM" panose="020B0600000000000000" pitchFamily="50" charset="-128"/>
                <a:cs typeface="Times New Roman"/>
              </a:rPr>
              <a:t>平成</a:t>
            </a:r>
            <a:r>
              <a:rPr lang="en-US" sz="1050" kern="100" dirty="0">
                <a:effectLst/>
                <a:latin typeface="HGPｺﾞｼｯｸM" panose="020B0600000000000000" pitchFamily="50" charset="-128"/>
                <a:ea typeface="HGPｺﾞｼｯｸM" panose="020B0600000000000000" pitchFamily="50" charset="-128"/>
                <a:cs typeface="Times New Roman"/>
              </a:rPr>
              <a:t>30</a:t>
            </a:r>
            <a:r>
              <a:rPr lang="ja-JP" sz="1050" kern="100" dirty="0">
                <a:effectLst/>
                <a:latin typeface="HGPｺﾞｼｯｸM" panose="020B0600000000000000" pitchFamily="50" charset="-128"/>
                <a:ea typeface="HGPｺﾞｼｯｸM" panose="020B0600000000000000" pitchFamily="50" charset="-128"/>
                <a:cs typeface="Times New Roman"/>
              </a:rPr>
              <a:t>年度</a:t>
            </a:r>
          </a:p>
          <a:p>
            <a:pPr algn="just">
              <a:spcAft>
                <a:spcPts val="0"/>
              </a:spcAft>
            </a:pP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effectLst/>
                <a:latin typeface="HGPｺﾞｼｯｸM" panose="020B0600000000000000" pitchFamily="50" charset="-128"/>
                <a:ea typeface="HGPｺﾞｼｯｸM" panose="020B0600000000000000" pitchFamily="50" charset="-128"/>
                <a:cs typeface="Times New Roman"/>
              </a:rPr>
              <a:t>30</a:t>
            </a: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年 </a:t>
            </a:r>
            <a:r>
              <a:rPr lang="en-US" altLang="ja-JP" sz="1050" kern="100" dirty="0" smtClean="0">
                <a:latin typeface="HGPｺﾞｼｯｸM" panose="020B0600000000000000" pitchFamily="50" charset="-128"/>
                <a:ea typeface="HGPｺﾞｼｯｸM" panose="020B0600000000000000" pitchFamily="50" charset="-128"/>
                <a:cs typeface="Times New Roman"/>
              </a:rPr>
              <a:t>4</a:t>
            </a:r>
            <a:r>
              <a:rPr lang="ja-JP" altLang="en-US" sz="1050" kern="100" dirty="0" smtClean="0">
                <a:effectLst/>
                <a:latin typeface="HGPｺﾞｼｯｸM" panose="020B0600000000000000" pitchFamily="50" charset="-128"/>
                <a:ea typeface="HGPｺﾞｼｯｸM" panose="020B0600000000000000" pitchFamily="50" charset="-128"/>
                <a:cs typeface="Times New Roman"/>
              </a:rPr>
              <a:t>月</a:t>
            </a:r>
            <a:r>
              <a:rPr lang="ja-JP" altLang="en-US" sz="1050" kern="100" dirty="0" smtClean="0">
                <a:latin typeface="HGPｺﾞｼｯｸM" panose="020B0600000000000000" pitchFamily="50" charset="-128"/>
                <a:ea typeface="HGPｺﾞｼｯｸM" panose="020B0600000000000000" pitchFamily="50" charset="-128"/>
                <a:cs typeface="Times New Roman"/>
              </a:rPr>
              <a:t>～　 カリキュラム開始 研究課題、手法、質問を受講生が検討、決定</a:t>
            </a:r>
            <a:endParaRPr lang="en-US" altLang="ja-JP" sz="105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                             春</a:t>
            </a:r>
            <a:r>
              <a:rPr lang="ja-JP" altLang="en-US" sz="1050" kern="100" dirty="0">
                <a:latin typeface="HGPｺﾞｼｯｸM" panose="020B0600000000000000" pitchFamily="50" charset="-128"/>
                <a:ea typeface="HGPｺﾞｼｯｸM" panose="020B0600000000000000" pitchFamily="50" charset="-128"/>
                <a:cs typeface="Times New Roman"/>
              </a:rPr>
              <a:t>夏に現地調査</a:t>
            </a:r>
            <a:r>
              <a:rPr lang="en-US" altLang="ja-JP" sz="1050" kern="100" dirty="0">
                <a:latin typeface="HGPｺﾞｼｯｸM" panose="020B0600000000000000" pitchFamily="50" charset="-128"/>
                <a:ea typeface="HGPｺﾞｼｯｸM" panose="020B0600000000000000" pitchFamily="50" charset="-128"/>
                <a:cs typeface="Times New Roman"/>
              </a:rPr>
              <a:t>2</a:t>
            </a:r>
            <a:r>
              <a:rPr lang="ja-JP" altLang="en-US" sz="1050" kern="100" dirty="0" smtClean="0">
                <a:latin typeface="HGPｺﾞｼｯｸM" panose="020B0600000000000000" pitchFamily="50" charset="-128"/>
                <a:ea typeface="HGPｺﾞｼｯｸM" panose="020B0600000000000000" pitchFamily="50" charset="-128"/>
                <a:cs typeface="Times New Roman"/>
              </a:rPr>
              <a:t>日実施</a:t>
            </a:r>
            <a:endParaRPr lang="en-US" altLang="ja-JP" sz="1050" kern="100" dirty="0" smtClean="0">
              <a:effectLst/>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latin typeface="HGPｺﾞｼｯｸM" panose="020B0600000000000000" pitchFamily="50" charset="-128"/>
                <a:ea typeface="HGPｺﾞｼｯｸM" panose="020B0600000000000000" pitchFamily="50" charset="-128"/>
                <a:cs typeface="Times New Roman"/>
              </a:rPr>
              <a:t>30</a:t>
            </a:r>
            <a:r>
              <a:rPr lang="ja-JP" altLang="en-US" sz="1050" kern="100" dirty="0" smtClean="0">
                <a:latin typeface="HGPｺﾞｼｯｸM" panose="020B0600000000000000" pitchFamily="50" charset="-128"/>
                <a:ea typeface="HGPｺﾞｼｯｸM" panose="020B0600000000000000" pitchFamily="50" charset="-128"/>
                <a:cs typeface="Times New Roman"/>
              </a:rPr>
              <a:t>年 </a:t>
            </a:r>
            <a:r>
              <a:rPr lang="en-US" altLang="ja-JP" sz="1050" kern="100" dirty="0" smtClean="0">
                <a:latin typeface="HGPｺﾞｼｯｸM" panose="020B0600000000000000" pitchFamily="50" charset="-128"/>
                <a:ea typeface="HGPｺﾞｼｯｸM" panose="020B0600000000000000" pitchFamily="50" charset="-128"/>
                <a:cs typeface="Times New Roman"/>
              </a:rPr>
              <a:t>8</a:t>
            </a:r>
            <a:r>
              <a:rPr lang="ja-JP" altLang="en-US" sz="1050" kern="100" dirty="0" smtClean="0">
                <a:latin typeface="HGPｺﾞｼｯｸM" panose="020B0600000000000000" pitchFamily="50" charset="-128"/>
                <a:ea typeface="HGPｺﾞｼｯｸM" panose="020B0600000000000000" pitchFamily="50" charset="-128"/>
                <a:cs typeface="Times New Roman"/>
              </a:rPr>
              <a:t>月      現地調査（</a:t>
            </a:r>
            <a:r>
              <a:rPr lang="en-US" altLang="ja-JP" sz="1050" kern="100" dirty="0" smtClean="0">
                <a:latin typeface="HGPｺﾞｼｯｸM" panose="020B0600000000000000" pitchFamily="50" charset="-128"/>
                <a:ea typeface="HGPｺﾞｼｯｸM" panose="020B0600000000000000" pitchFamily="50" charset="-128"/>
                <a:cs typeface="Times New Roman"/>
              </a:rPr>
              <a:t>3</a:t>
            </a:r>
            <a:r>
              <a:rPr lang="ja-JP" altLang="en-US" sz="1050" kern="100" dirty="0" smtClean="0">
                <a:latin typeface="HGPｺﾞｼｯｸM" panose="020B0600000000000000" pitchFamily="50" charset="-128"/>
                <a:ea typeface="HGPｺﾞｼｯｸM" panose="020B0600000000000000" pitchFamily="50" charset="-128"/>
                <a:cs typeface="Times New Roman"/>
              </a:rPr>
              <a:t>泊</a:t>
            </a:r>
            <a:r>
              <a:rPr lang="en-US" altLang="ja-JP" sz="1050" kern="100" dirty="0" smtClean="0">
                <a:latin typeface="HGPｺﾞｼｯｸM" panose="020B0600000000000000" pitchFamily="50" charset="-128"/>
                <a:ea typeface="HGPｺﾞｼｯｸM" panose="020B0600000000000000" pitchFamily="50" charset="-128"/>
                <a:cs typeface="Times New Roman"/>
              </a:rPr>
              <a:t>4</a:t>
            </a:r>
            <a:r>
              <a:rPr lang="ja-JP" altLang="en-US" sz="1050" kern="100" dirty="0" smtClean="0">
                <a:latin typeface="HGPｺﾞｼｯｸM" panose="020B0600000000000000" pitchFamily="50" charset="-128"/>
                <a:ea typeface="HGPｺﾞｼｯｸM" panose="020B0600000000000000" pitchFamily="50" charset="-128"/>
                <a:cs typeface="Times New Roman"/>
              </a:rPr>
              <a:t>日）</a:t>
            </a:r>
            <a:endParaRPr lang="en-US" altLang="ja-JP" sz="1050" kern="100" dirty="0" smtClean="0">
              <a:effectLst/>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050" kern="100" dirty="0" smtClean="0">
                <a:latin typeface="HGPｺﾞｼｯｸM" panose="020B0600000000000000" pitchFamily="50" charset="-128"/>
                <a:ea typeface="HGPｺﾞｼｯｸM" panose="020B0600000000000000" pitchFamily="50" charset="-128"/>
                <a:cs typeface="Times New Roman"/>
              </a:rPr>
              <a:t>　 ・平成</a:t>
            </a:r>
            <a:r>
              <a:rPr lang="en-US" altLang="ja-JP" sz="1050" kern="100" dirty="0" smtClean="0">
                <a:latin typeface="HGPｺﾞｼｯｸM" panose="020B0600000000000000" pitchFamily="50" charset="-128"/>
                <a:ea typeface="HGPｺﾞｼｯｸM" panose="020B0600000000000000" pitchFamily="50" charset="-128"/>
                <a:cs typeface="Times New Roman"/>
              </a:rPr>
              <a:t>30</a:t>
            </a:r>
            <a:r>
              <a:rPr lang="ja-JP" altLang="en-US" sz="1050" kern="100" dirty="0" smtClean="0">
                <a:latin typeface="HGPｺﾞｼｯｸM" panose="020B0600000000000000" pitchFamily="50" charset="-128"/>
                <a:ea typeface="HGPｺﾞｼｯｸM" panose="020B0600000000000000" pitchFamily="50" charset="-128"/>
                <a:cs typeface="Times New Roman"/>
              </a:rPr>
              <a:t>年</a:t>
            </a:r>
            <a:r>
              <a:rPr lang="en-US" altLang="ja-JP" sz="1050" kern="100" dirty="0" smtClean="0">
                <a:latin typeface="HGPｺﾞｼｯｸM" panose="020B0600000000000000" pitchFamily="50" charset="-128"/>
                <a:ea typeface="HGPｺﾞｼｯｸM" panose="020B0600000000000000" pitchFamily="50" charset="-128"/>
                <a:cs typeface="Times New Roman"/>
              </a:rPr>
              <a:t>12</a:t>
            </a:r>
            <a:r>
              <a:rPr lang="ja-JP" altLang="en-US" sz="1050" kern="100" dirty="0" smtClean="0">
                <a:latin typeface="HGPｺﾞｼｯｸM" panose="020B0600000000000000" pitchFamily="50" charset="-128"/>
                <a:ea typeface="HGPｺﾞｼｯｸM" panose="020B0600000000000000" pitchFamily="50" charset="-128"/>
                <a:cs typeface="Times New Roman"/>
              </a:rPr>
              <a:t>月　 　現地にて、研究成果の発表</a:t>
            </a:r>
            <a:endParaRPr lang="ja-JP" sz="1050" kern="100" dirty="0">
              <a:effectLst/>
              <a:latin typeface="HGPｺﾞｼｯｸM" panose="020B0600000000000000" pitchFamily="50" charset="-128"/>
              <a:ea typeface="HGPｺﾞｼｯｸM" panose="020B0600000000000000" pitchFamily="50" charset="-128"/>
              <a:cs typeface="Times New Roman"/>
            </a:endParaRPr>
          </a:p>
        </p:txBody>
      </p:sp>
      <p:sp>
        <p:nvSpPr>
          <p:cNvPr id="13" name="テキスト ボックス 12"/>
          <p:cNvSpPr txBox="1"/>
          <p:nvPr/>
        </p:nvSpPr>
        <p:spPr>
          <a:xfrm>
            <a:off x="3433127" y="4293096"/>
            <a:ext cx="4379232" cy="317544"/>
          </a:xfrm>
          <a:prstGeom prst="rect">
            <a:avLst/>
          </a:prstGeom>
          <a:solidFill>
            <a:srgbClr val="FFFF99"/>
          </a:solidFill>
          <a:ln w="6350">
            <a:solidFill>
              <a:schemeClr val="accent6"/>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kern="100" dirty="0" smtClean="0">
                <a:effectLst/>
                <a:ea typeface="HG丸ｺﾞｼｯｸM-PRO"/>
                <a:cs typeface="Times New Roman"/>
              </a:rPr>
              <a:t>これまでの取組状況と今後のスケジュール</a:t>
            </a:r>
            <a:endParaRPr lang="ja-JP" sz="1050" kern="100" dirty="0">
              <a:effectLst/>
              <a:ea typeface="ＭＳ 明朝"/>
              <a:cs typeface="Times New Roman"/>
            </a:endParaRPr>
          </a:p>
        </p:txBody>
      </p:sp>
      <p:pic>
        <p:nvPicPr>
          <p:cNvPr id="2" name="図 1"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036684"/>
            <a:ext cx="1595660" cy="1174120"/>
          </a:xfrm>
          <a:prstGeom prst="rect">
            <a:avLst/>
          </a:prstGeom>
        </p:spPr>
      </p:pic>
      <p:pic>
        <p:nvPicPr>
          <p:cNvPr id="8" name="図 7"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40768"/>
            <a:ext cx="2263456" cy="1661392"/>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55" y="5373216"/>
            <a:ext cx="1358900" cy="1003300"/>
          </a:xfrm>
          <a:prstGeom prst="rect">
            <a:avLst/>
          </a:prstGeom>
        </p:spPr>
      </p:pic>
      <p:pic>
        <p:nvPicPr>
          <p:cNvPr id="16" name="図 15" descr="画面の領域"/>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9651" y="5991260"/>
            <a:ext cx="1135702" cy="385256"/>
          </a:xfrm>
          <a:prstGeom prst="rect">
            <a:avLst/>
          </a:prstGeom>
        </p:spPr>
      </p:pic>
      <p:pic>
        <p:nvPicPr>
          <p:cNvPr id="17" name="図 16"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350" y="2883945"/>
            <a:ext cx="1546474" cy="1150141"/>
          </a:xfrm>
          <a:prstGeom prst="rect">
            <a:avLst/>
          </a:prstGeom>
        </p:spPr>
      </p:pic>
      <p:pic>
        <p:nvPicPr>
          <p:cNvPr id="18" name="図 17"/>
          <p:cNvPicPr>
            <a:picLocks noChangeAspect="1"/>
          </p:cNvPicPr>
          <p:nvPr/>
        </p:nvPicPr>
        <p:blipFill rotWithShape="1">
          <a:blip r:embed="rId7" cstate="print">
            <a:extLst>
              <a:ext uri="{28A0092B-C50C-407E-A947-70E740481C1C}">
                <a14:useLocalDpi xmlns:a14="http://schemas.microsoft.com/office/drawing/2010/main" val="0"/>
              </a:ext>
            </a:extLst>
          </a:blip>
          <a:srcRect l="20457" t="20362" r="10260" b="13472"/>
          <a:stretch/>
        </p:blipFill>
        <p:spPr>
          <a:xfrm>
            <a:off x="7380312" y="3386383"/>
            <a:ext cx="1512168" cy="618681"/>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8687" y="2492031"/>
            <a:ext cx="2232248" cy="1674186"/>
          </a:xfrm>
          <a:prstGeom prst="rect">
            <a:avLst/>
          </a:prstGeom>
        </p:spPr>
      </p:pic>
      <p:sp>
        <p:nvSpPr>
          <p:cNvPr id="20" name="テキスト ボックス 19"/>
          <p:cNvSpPr txBox="1"/>
          <p:nvPr/>
        </p:nvSpPr>
        <p:spPr>
          <a:xfrm>
            <a:off x="2417502" y="1115159"/>
            <a:ext cx="809226" cy="2031325"/>
          </a:xfrm>
          <a:prstGeom prst="rect">
            <a:avLst/>
          </a:prstGeom>
          <a:noFill/>
        </p:spPr>
        <p:txBody>
          <a:bodyPr wrap="square" rtlCol="0">
            <a:spAutoFit/>
          </a:bodyPr>
          <a:lstStyle/>
          <a:p>
            <a:r>
              <a:rPr lang="ja-JP" altLang="en-US" sz="900" dirty="0" smtClean="0"/>
              <a:t>泉原</a:t>
            </a:r>
            <a:r>
              <a:rPr lang="ja-JP" altLang="en-US" sz="900" dirty="0"/>
              <a:t>地区</a:t>
            </a:r>
            <a:r>
              <a:rPr lang="ja-JP" altLang="en-US" sz="900" dirty="0" smtClean="0"/>
              <a:t>は、</a:t>
            </a:r>
            <a:r>
              <a:rPr lang="ja-JP" altLang="en-US" sz="900" dirty="0"/>
              <a:t>茨木市北部に</a:t>
            </a:r>
            <a:r>
              <a:rPr lang="ja-JP" altLang="en-US" sz="900" dirty="0" smtClean="0"/>
              <a:t>位置し、東海</a:t>
            </a:r>
            <a:r>
              <a:rPr lang="ja-JP" altLang="en-US" sz="900" dirty="0"/>
              <a:t>自然</a:t>
            </a:r>
            <a:r>
              <a:rPr lang="ja-JP" altLang="en-US" sz="900" dirty="0" smtClean="0"/>
              <a:t>歩道や茨木市里山センターを有する自然豊かな地区です。近年では高齢化に加え、野生獣による被害に悩まされています。</a:t>
            </a:r>
            <a:endParaRPr kumimoji="1" lang="ja-JP" altLang="en-US" sz="900" dirty="0"/>
          </a:p>
        </p:txBody>
      </p:sp>
      <p:sp>
        <p:nvSpPr>
          <p:cNvPr id="21" name="テキスト ボックス 20"/>
          <p:cNvSpPr txBox="1"/>
          <p:nvPr/>
        </p:nvSpPr>
        <p:spPr>
          <a:xfrm>
            <a:off x="1867956" y="3261591"/>
            <a:ext cx="1263883" cy="1061829"/>
          </a:xfrm>
          <a:prstGeom prst="rect">
            <a:avLst/>
          </a:prstGeom>
          <a:noFill/>
        </p:spPr>
        <p:txBody>
          <a:bodyPr wrap="square" rtlCol="0">
            <a:spAutoFit/>
          </a:bodyPr>
          <a:lstStyle/>
          <a:p>
            <a:r>
              <a:rPr kumimoji="1" lang="en-US" altLang="ja-JP" sz="900" dirty="0" smtClean="0"/>
              <a:t>H28</a:t>
            </a:r>
            <a:r>
              <a:rPr kumimoji="1" lang="ja-JP" altLang="en-US" sz="900" dirty="0" smtClean="0"/>
              <a:t>年度からは、茨木市の事業で、市民向けの農業体験ファーム事業が展開されており、地区の実行組合長が農業指導に当たっています。</a:t>
            </a:r>
            <a:endParaRPr kumimoji="1" lang="ja-JP" altLang="en-US" sz="900" dirty="0"/>
          </a:p>
        </p:txBody>
      </p:sp>
    </p:spTree>
    <p:extLst>
      <p:ext uri="{BB962C8B-B14F-4D97-AF65-F5344CB8AC3E}">
        <p14:creationId xmlns:p14="http://schemas.microsoft.com/office/powerpoint/2010/main" val="7499465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128</Words>
  <Application>Microsoft Office PowerPoint</Application>
  <PresentationFormat>画面に合わせる (4:3)</PresentationFormat>
  <Paragraphs>39</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髙橋　弘二</dc:creator>
  <cp:lastModifiedBy>大阪府</cp:lastModifiedBy>
  <cp:revision>15</cp:revision>
  <dcterms:created xsi:type="dcterms:W3CDTF">2017-12-04T05:55:12Z</dcterms:created>
  <dcterms:modified xsi:type="dcterms:W3CDTF">2017-12-14T02:34:41Z</dcterms:modified>
</cp:coreProperties>
</file>