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62" r:id="rId4"/>
    <p:sldId id="264" r:id="rId5"/>
  </p:sldIdLst>
  <p:sldSz cx="7200900" cy="10080625"/>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2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924C"/>
    <a:srgbClr val="F71545"/>
    <a:srgbClr val="13F9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24" autoAdjust="0"/>
    <p:restoredTop sz="86331" autoAdjust="0"/>
  </p:normalViewPr>
  <p:slideViewPr>
    <p:cSldViewPr snapToGrid="0">
      <p:cViewPr>
        <p:scale>
          <a:sx n="90" d="100"/>
          <a:sy n="90" d="100"/>
        </p:scale>
        <p:origin x="1230" y="66"/>
      </p:cViewPr>
      <p:guideLst>
        <p:guide orient="horz" pos="3175"/>
        <p:guide pos="22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31528"/>
            <a:ext cx="6120765" cy="216080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5" y="5712354"/>
            <a:ext cx="504063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3071754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386154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764" y="592704"/>
            <a:ext cx="1275159" cy="1264278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786" y="592704"/>
            <a:ext cx="3707963" cy="1264278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2965089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1244430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1" y="6477736"/>
            <a:ext cx="6120765" cy="200212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1" y="4272600"/>
            <a:ext cx="6120765" cy="22051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3719472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786" y="3458215"/>
            <a:ext cx="2491561" cy="97772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5362" y="3458215"/>
            <a:ext cx="2491562" cy="97772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2174795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03693"/>
            <a:ext cx="6480810" cy="168010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256474"/>
            <a:ext cx="3181648"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5" y="3196865"/>
            <a:ext cx="3181648"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57" y="2256474"/>
            <a:ext cx="3182898"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57" y="3196865"/>
            <a:ext cx="3182898"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1162704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2868459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3225390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01358"/>
            <a:ext cx="2369046" cy="170810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2" y="401359"/>
            <a:ext cx="4025503" cy="860353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6" y="2109465"/>
            <a:ext cx="2369046" cy="68954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2776375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056438"/>
            <a:ext cx="4320540" cy="83305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7" y="900723"/>
            <a:ext cx="4320540"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411427" y="7889490"/>
            <a:ext cx="4320540" cy="118307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8A1286-1F68-4927-B02E-A1DE70050154}" type="datetimeFigureOut">
              <a:rPr kumimoji="1" lang="ja-JP" altLang="en-US" smtClean="0"/>
              <a:t>2023/5/24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1605518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03693"/>
            <a:ext cx="6480810"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352146"/>
            <a:ext cx="6480810" cy="665274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5" y="9343247"/>
            <a:ext cx="1680210" cy="536700"/>
          </a:xfrm>
          <a:prstGeom prst="rect">
            <a:avLst/>
          </a:prstGeom>
        </p:spPr>
        <p:txBody>
          <a:bodyPr vert="horz" lIns="91440" tIns="45720" rIns="91440" bIns="45720" rtlCol="0" anchor="ctr"/>
          <a:lstStyle>
            <a:lvl1pPr algn="l">
              <a:defRPr sz="1200">
                <a:solidFill>
                  <a:schemeClr val="tx1">
                    <a:tint val="75000"/>
                  </a:schemeClr>
                </a:solidFill>
              </a:defRPr>
            </a:lvl1pPr>
          </a:lstStyle>
          <a:p>
            <a:fld id="{0C8A1286-1F68-4927-B02E-A1DE70050154}" type="datetimeFigureOut">
              <a:rPr kumimoji="1" lang="ja-JP" altLang="en-US" smtClean="0"/>
              <a:t>2023/5/24</a:t>
            </a:fld>
            <a:endParaRPr kumimoji="1" lang="ja-JP" altLang="en-US" dirty="0"/>
          </a:p>
        </p:txBody>
      </p:sp>
      <p:sp>
        <p:nvSpPr>
          <p:cNvPr id="5" name="フッター プレースホルダー 4"/>
          <p:cNvSpPr>
            <a:spLocks noGrp="1"/>
          </p:cNvSpPr>
          <p:nvPr>
            <p:ph type="ftr" sz="quarter" idx="3"/>
          </p:nvPr>
        </p:nvSpPr>
        <p:spPr>
          <a:xfrm>
            <a:off x="2460308" y="9343247"/>
            <a:ext cx="2280285" cy="5367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5160645" y="9343247"/>
            <a:ext cx="1680210" cy="536700"/>
          </a:xfrm>
          <a:prstGeom prst="rect">
            <a:avLst/>
          </a:prstGeom>
        </p:spPr>
        <p:txBody>
          <a:bodyPr vert="horz" lIns="91440" tIns="45720" rIns="91440" bIns="45720" rtlCol="0" anchor="ctr"/>
          <a:lstStyle>
            <a:lvl1pPr algn="r">
              <a:defRPr sz="1200">
                <a:solidFill>
                  <a:schemeClr val="tx1">
                    <a:tint val="75000"/>
                  </a:schemeClr>
                </a:solidFill>
              </a:defRPr>
            </a:lvl1pPr>
          </a:lstStyle>
          <a:p>
            <a:fld id="{DDE30725-265F-4B06-BC12-7D18994F8B2A}" type="slidenum">
              <a:rPr kumimoji="1" lang="ja-JP" altLang="en-US" smtClean="0"/>
              <a:t>‹#›</a:t>
            </a:fld>
            <a:endParaRPr kumimoji="1" lang="ja-JP" altLang="en-US" dirty="0"/>
          </a:p>
        </p:txBody>
      </p:sp>
    </p:spTree>
    <p:extLst>
      <p:ext uri="{BB962C8B-B14F-4D97-AF65-F5344CB8AC3E}">
        <p14:creationId xmlns:p14="http://schemas.microsoft.com/office/powerpoint/2010/main" val="3849075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pref.osaka.lg.jp/kinyushien/seido001/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a:stretch>
            <a:fillRect/>
          </a:stretch>
        </p:blipFill>
        <p:spPr>
          <a:xfrm>
            <a:off x="2299298" y="1253090"/>
            <a:ext cx="4879404" cy="6819150"/>
          </a:xfrm>
          <a:prstGeom prst="rect">
            <a:avLst/>
          </a:prstGeom>
        </p:spPr>
      </p:pic>
      <p:sp>
        <p:nvSpPr>
          <p:cNvPr id="29" name="正方形/長方形 28"/>
          <p:cNvSpPr/>
          <p:nvPr/>
        </p:nvSpPr>
        <p:spPr>
          <a:xfrm>
            <a:off x="-1" y="-1"/>
            <a:ext cx="7200901" cy="11518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3200"/>
              </a:lnSpc>
              <a:spcAft>
                <a:spcPts val="0"/>
              </a:spcAft>
            </a:pPr>
            <a:endParaRPr lang="ja-JP" altLang="ja-JP" sz="1100" kern="100" dirty="0">
              <a:effectLst/>
              <a:latin typeface="Century"/>
              <a:ea typeface="ＭＳ 明朝"/>
              <a:cs typeface="Times New Roman"/>
            </a:endParaRPr>
          </a:p>
        </p:txBody>
      </p:sp>
      <p:sp>
        <p:nvSpPr>
          <p:cNvPr id="32" name="テキスト ボックス 37"/>
          <p:cNvSpPr txBox="1">
            <a:spLocks noChangeArrowheads="1"/>
          </p:cNvSpPr>
          <p:nvPr/>
        </p:nvSpPr>
        <p:spPr bwMode="auto">
          <a:xfrm>
            <a:off x="286480" y="1387500"/>
            <a:ext cx="3313970" cy="831443"/>
          </a:xfrm>
          <a:prstGeom prst="rect">
            <a:avLst/>
          </a:prstGeom>
          <a:noFill/>
          <a:ln w="635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ts val="500"/>
              </a:lnSpc>
              <a:spcBef>
                <a:spcPct val="0"/>
              </a:spcBef>
              <a:spcAft>
                <a:spcPct val="0"/>
              </a:spcAft>
              <a:buClrTx/>
              <a:buSzTx/>
              <a:buFontTx/>
              <a:buNone/>
              <a:tabLst/>
            </a:pPr>
            <a:endParaRPr lang="en-US" altLang="ja-JP" sz="900" dirty="0">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r>
              <a:rPr kumimoji="1" lang="ja-JP" altLang="en-US" sz="950" b="0" i="0" u="none" strike="noStrike" cap="none" normalizeH="0" baseline="0" dirty="0">
                <a:ln>
                  <a:noFill/>
                </a:ln>
                <a:effectLst/>
                <a:latin typeface="Arial"/>
                <a:ea typeface="メイリオ" pitchFamily="50" charset="-128"/>
                <a:cs typeface="ＭＳ Ｐゴシック" pitchFamily="50" charset="-128"/>
              </a:rPr>
              <a:t>企業立地促進補助金・産業集積促進税制の対象地域</a:t>
            </a:r>
            <a:endParaRPr kumimoji="1" lang="en-US" altLang="ja-JP" sz="950" b="0" i="0" u="none" strike="noStrike" cap="none" normalizeH="0" baseline="0" dirty="0">
              <a:ln>
                <a:noFill/>
              </a:ln>
              <a:effectLst/>
              <a:latin typeface="Arial"/>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endParaRPr kumimoji="1" lang="en-US" altLang="ja-JP" sz="900" b="0" i="0" u="none" strike="noStrike" cap="none" normalizeH="0" baseline="0" dirty="0">
              <a:ln>
                <a:noFill/>
              </a:ln>
              <a:effectLst/>
              <a:latin typeface="Arial"/>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endParaRPr lang="en-US" altLang="ja-JP" sz="900" dirty="0">
              <a:latin typeface="Arial"/>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endParaRPr kumimoji="1" lang="en-US" altLang="ja-JP" sz="900" b="0" i="0" u="none" strike="noStrike" cap="none" normalizeH="0" baseline="0" dirty="0">
              <a:ln>
                <a:noFill/>
              </a:ln>
              <a:effectLst/>
              <a:latin typeface="Arial"/>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r>
              <a:rPr kumimoji="1" lang="ja-JP" altLang="en-US" sz="900" b="0" i="0" u="none" strike="noStrike" cap="none" normalizeH="0" baseline="0" dirty="0">
                <a:ln>
                  <a:noFill/>
                </a:ln>
                <a:effectLst/>
                <a:latin typeface="Arial"/>
                <a:ea typeface="メイリオ" pitchFamily="50" charset="-128"/>
                <a:cs typeface="ＭＳ Ｐゴシック" pitchFamily="50" charset="-128"/>
              </a:rPr>
              <a:t>　　　　</a:t>
            </a:r>
            <a:r>
              <a:rPr kumimoji="1" lang="en-US" altLang="ja-JP" sz="900" b="0" i="0" u="none" strike="noStrike" cap="none" normalizeH="0" baseline="0" dirty="0">
                <a:ln>
                  <a:noFill/>
                </a:ln>
                <a:effectLst/>
                <a:latin typeface="Arial"/>
                <a:ea typeface="メイリオ" pitchFamily="50" charset="-128"/>
                <a:cs typeface="ＭＳ Ｐゴシック" pitchFamily="50" charset="-128"/>
              </a:rPr>
              <a:t>…</a:t>
            </a:r>
            <a:r>
              <a:rPr kumimoji="1" lang="ja-JP" altLang="en-US" sz="900" b="0" i="0" u="none" strike="noStrike" cap="none" normalizeH="0" baseline="0" dirty="0">
                <a:ln>
                  <a:noFill/>
                </a:ln>
                <a:effectLst/>
                <a:latin typeface="メイリオ" pitchFamily="50" charset="-128"/>
                <a:ea typeface="メイリオ" pitchFamily="50" charset="-128"/>
                <a:cs typeface="ＭＳ Ｐゴシック" pitchFamily="50" charset="-128"/>
              </a:rPr>
              <a:t>研究開発施設の投資奨励計画</a:t>
            </a:r>
            <a:r>
              <a:rPr lang="ja-JP" altLang="en-US" sz="900" dirty="0">
                <a:latin typeface="メイリオ" pitchFamily="50" charset="-128"/>
                <a:ea typeface="メイリオ" pitchFamily="50" charset="-128"/>
                <a:cs typeface="ＭＳ Ｐゴシック" pitchFamily="50" charset="-128"/>
              </a:rPr>
              <a:t>がある</a:t>
            </a:r>
            <a:r>
              <a:rPr kumimoji="1" lang="ja-JP" altLang="en-US" sz="900" b="0" i="0" u="none" strike="noStrike" cap="none" normalizeH="0" baseline="0" dirty="0">
                <a:ln>
                  <a:noFill/>
                </a:ln>
                <a:effectLst/>
                <a:latin typeface="メイリオ" pitchFamily="50" charset="-128"/>
                <a:ea typeface="メイリオ" pitchFamily="50" charset="-128"/>
                <a:cs typeface="ＭＳ Ｐゴシック" pitchFamily="50" charset="-128"/>
              </a:rPr>
              <a:t>市町村</a:t>
            </a:r>
            <a:endParaRPr kumimoji="1" lang="en-US" altLang="ja-JP" sz="900" b="0" i="0" u="none" strike="noStrike" cap="none" normalizeH="0" baseline="0" dirty="0">
              <a:ln>
                <a:noFill/>
              </a:ln>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endParaRPr kumimoji="1" lang="ja-JP" altLang="en-US" sz="900" b="0" i="0" u="none" strike="noStrike" cap="none" normalizeH="0" baseline="0" dirty="0">
              <a:ln>
                <a:noFill/>
              </a:ln>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r>
              <a:rPr kumimoji="1" lang="ja-JP" altLang="en-US" sz="900" b="0" i="0" u="none" strike="noStrike" cap="none" normalizeH="0" baseline="0" dirty="0">
                <a:ln>
                  <a:noFill/>
                </a:ln>
                <a:effectLst/>
                <a:latin typeface="Arial"/>
                <a:ea typeface="メイリオ" pitchFamily="50" charset="-128"/>
                <a:cs typeface="ＭＳ Ｐゴシック" pitchFamily="50" charset="-128"/>
              </a:rPr>
              <a:t>　　　　</a:t>
            </a:r>
            <a:endParaRPr kumimoji="1" lang="en-US" altLang="ja-JP" sz="900" b="0" i="0" u="none" strike="noStrike" cap="none" normalizeH="0" baseline="0" dirty="0">
              <a:ln>
                <a:noFill/>
              </a:ln>
              <a:effectLst/>
              <a:latin typeface="Arial"/>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endParaRPr lang="en-US" altLang="ja-JP" sz="900" dirty="0">
              <a:latin typeface="Arial"/>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r>
              <a:rPr lang="en-US" altLang="ja-JP" sz="900" dirty="0">
                <a:latin typeface="Arial"/>
                <a:ea typeface="メイリオ" pitchFamily="50" charset="-128"/>
                <a:cs typeface="ＭＳ Ｐゴシック" pitchFamily="50" charset="-128"/>
              </a:rPr>
              <a:t>              </a:t>
            </a:r>
            <a:r>
              <a:rPr kumimoji="1" lang="en-US" altLang="ja-JP" sz="900" b="0" i="0" u="none" strike="noStrike" cap="none" normalizeH="0" baseline="0" dirty="0">
                <a:ln>
                  <a:noFill/>
                </a:ln>
                <a:effectLst/>
                <a:latin typeface="Arial"/>
                <a:ea typeface="メイリオ" pitchFamily="50" charset="-128"/>
                <a:cs typeface="ＭＳ Ｐゴシック" pitchFamily="50" charset="-128"/>
              </a:rPr>
              <a:t>…</a:t>
            </a:r>
            <a:r>
              <a:rPr kumimoji="1" lang="ja-JP" altLang="en-US" sz="900" b="0" i="0" u="none" strike="noStrike" cap="none" normalizeH="0" baseline="0" dirty="0">
                <a:ln>
                  <a:noFill/>
                </a:ln>
                <a:effectLst/>
                <a:latin typeface="メイリオ" pitchFamily="50" charset="-128"/>
                <a:ea typeface="メイリオ" pitchFamily="50" charset="-128"/>
                <a:cs typeface="ＭＳ Ｐゴシック" pitchFamily="50" charset="-128"/>
              </a:rPr>
              <a:t>産業集積促進地域がある市町村</a:t>
            </a:r>
            <a:endParaRPr lang="ja-JP" altLang="en-US" sz="900" dirty="0">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r>
              <a:rPr lang="ja-JP" altLang="en-US" sz="900" dirty="0">
                <a:latin typeface="メイリオ" pitchFamily="50" charset="-128"/>
                <a:ea typeface="メイリオ" pitchFamily="50" charset="-128"/>
                <a:cs typeface="ＭＳ Ｐゴシック" pitchFamily="50" charset="-128"/>
              </a:rPr>
              <a:t>　　</a:t>
            </a:r>
            <a:endParaRPr lang="en-US" altLang="ja-JP" sz="900" dirty="0">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endParaRPr lang="en-US" altLang="ja-JP" sz="900" dirty="0">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endParaRPr lang="en-US" altLang="ja-JP" sz="900" dirty="0">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endParaRPr lang="en-US" altLang="ja-JP" sz="900" dirty="0">
              <a:latin typeface="メイリオ" pitchFamily="50" charset="-128"/>
              <a:ea typeface="メイリオ" pitchFamily="50" charset="-128"/>
              <a:cs typeface="ＭＳ Ｐゴシック" pitchFamily="50" charset="-128"/>
            </a:endParaRPr>
          </a:p>
          <a:p>
            <a:pPr lvl="0" algn="just" fontAlgn="base">
              <a:lnSpc>
                <a:spcPts val="500"/>
              </a:lnSpc>
              <a:spcBef>
                <a:spcPct val="0"/>
              </a:spcBef>
              <a:spcAft>
                <a:spcPct val="0"/>
              </a:spcAft>
            </a:pPr>
            <a:r>
              <a:rPr lang="ja-JP" altLang="en-US" sz="900" dirty="0">
                <a:latin typeface="メイリオ" pitchFamily="50" charset="-128"/>
                <a:ea typeface="メイリオ" pitchFamily="50" charset="-128"/>
                <a:cs typeface="ＭＳ Ｐゴシック" pitchFamily="50" charset="-128"/>
              </a:rPr>
              <a:t>　 </a:t>
            </a:r>
            <a:endParaRPr lang="en-US" altLang="ja-JP" sz="900" dirty="0">
              <a:latin typeface="メイリオ" pitchFamily="50" charset="-128"/>
              <a:ea typeface="メイリオ" pitchFamily="50" charset="-128"/>
              <a:cs typeface="ＭＳ Ｐゴシック" pitchFamily="50" charset="-128"/>
            </a:endParaRPr>
          </a:p>
          <a:p>
            <a:pPr lvl="0" algn="just" fontAlgn="base">
              <a:lnSpc>
                <a:spcPts val="500"/>
              </a:lnSpc>
              <a:spcBef>
                <a:spcPct val="0"/>
              </a:spcBef>
              <a:spcAft>
                <a:spcPct val="0"/>
              </a:spcAft>
            </a:pPr>
            <a:r>
              <a:rPr lang="en-US" altLang="ja-JP" sz="900" dirty="0">
                <a:latin typeface="メイリオ" pitchFamily="50" charset="-128"/>
                <a:ea typeface="メイリオ" pitchFamily="50" charset="-128"/>
                <a:cs typeface="ＭＳ Ｐゴシック" pitchFamily="50" charset="-128"/>
              </a:rPr>
              <a:t>   </a:t>
            </a:r>
            <a:r>
              <a:rPr lang="ja-JP" altLang="en-US" sz="900" dirty="0">
                <a:latin typeface="メイリオ" pitchFamily="50" charset="-128"/>
                <a:ea typeface="メイリオ" pitchFamily="50" charset="-128"/>
                <a:cs typeface="ＭＳ Ｐゴシック" pitchFamily="50" charset="-128"/>
              </a:rPr>
              <a:t>市町　 </a:t>
            </a:r>
            <a:r>
              <a:rPr lang="en-US" altLang="ja-JP" sz="900" dirty="0">
                <a:latin typeface="Arial"/>
                <a:ea typeface="メイリオ" pitchFamily="50" charset="-128"/>
                <a:cs typeface="ＭＳ Ｐゴシック" pitchFamily="50" charset="-128"/>
              </a:rPr>
              <a:t>…</a:t>
            </a:r>
            <a:r>
              <a:rPr lang="ja-JP" altLang="en-US" sz="900" dirty="0">
                <a:latin typeface="Arial"/>
                <a:ea typeface="メイリオ" pitchFamily="50" charset="-128"/>
                <a:cs typeface="ＭＳ Ｐゴシック" pitchFamily="50" charset="-128"/>
              </a:rPr>
              <a:t>地域未来投資促進法の基本計画がある市町村</a:t>
            </a:r>
            <a:endParaRPr lang="en-US" altLang="ja-JP" sz="900" dirty="0">
              <a:latin typeface="メイリオ" pitchFamily="50" charset="-128"/>
              <a:ea typeface="メイリオ" pitchFamily="50" charset="-128"/>
              <a:cs typeface="ＭＳ Ｐゴシック" pitchFamily="50" charset="-128"/>
            </a:endParaRPr>
          </a:p>
          <a:p>
            <a:pPr lvl="0" algn="just" fontAlgn="base">
              <a:lnSpc>
                <a:spcPts val="500"/>
              </a:lnSpc>
              <a:spcBef>
                <a:spcPct val="0"/>
              </a:spcBef>
              <a:spcAft>
                <a:spcPct val="0"/>
              </a:spcAft>
            </a:pPr>
            <a:r>
              <a:rPr lang="ja-JP" altLang="en-US" sz="900" dirty="0">
                <a:latin typeface="メイリオ" pitchFamily="50" charset="-128"/>
                <a:ea typeface="メイリオ" pitchFamily="50" charset="-128"/>
                <a:cs typeface="ＭＳ Ｐゴシック" pitchFamily="50" charset="-128"/>
              </a:rPr>
              <a:t>　　　</a:t>
            </a:r>
            <a:endParaRPr lang="en-US" altLang="ja-JP" sz="900" dirty="0">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　　　　</a:t>
            </a:r>
            <a:endParaRPr kumimoji="1" lang="en-US" altLang="ja-JP"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ts val="500"/>
              </a:lnSpc>
              <a:spcBef>
                <a:spcPct val="0"/>
              </a:spcBef>
              <a:spcAft>
                <a:spcPct val="0"/>
              </a:spcAft>
              <a:buClrTx/>
              <a:buSzTx/>
              <a:buFontTx/>
              <a:buNone/>
              <a:tabLst/>
            </a:pPr>
            <a:r>
              <a:rPr lang="ja-JP" altLang="en-US" sz="900" dirty="0">
                <a:latin typeface="メイリオ" pitchFamily="50" charset="-128"/>
                <a:ea typeface="メイリオ" pitchFamily="50" charset="-128"/>
                <a:cs typeface="ＭＳ Ｐゴシック" pitchFamily="50" charset="-128"/>
              </a:rPr>
              <a:t>　　　　　</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1059" name="Picture 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454" y="1698050"/>
            <a:ext cx="4953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3" name="Group 36"/>
          <p:cNvGrpSpPr>
            <a:grpSpLocks/>
          </p:cNvGrpSpPr>
          <p:nvPr/>
        </p:nvGrpSpPr>
        <p:grpSpPr bwMode="auto">
          <a:xfrm>
            <a:off x="361454" y="1923288"/>
            <a:ext cx="469218" cy="207651"/>
            <a:chOff x="18945" y="13268"/>
            <a:chExt cx="736" cy="331"/>
          </a:xfrm>
        </p:grpSpPr>
        <p:sp>
          <p:nvSpPr>
            <p:cNvPr id="34" name="正方形/長方形 47"/>
            <p:cNvSpPr>
              <a:spLocks noChangeArrowheads="1"/>
            </p:cNvSpPr>
            <p:nvPr/>
          </p:nvSpPr>
          <p:spPr bwMode="auto">
            <a:xfrm>
              <a:off x="18945" y="13268"/>
              <a:ext cx="735" cy="328"/>
            </a:xfrm>
            <a:prstGeom prst="rect">
              <a:avLst/>
            </a:prstGeom>
            <a:solidFill>
              <a:srgbClr val="FFFFFF"/>
            </a:solidFill>
            <a:ln w="3175"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ja-JP" altLang="en-US" dirty="0"/>
            </a:p>
          </p:txBody>
        </p:sp>
        <p:cxnSp>
          <p:nvCxnSpPr>
            <p:cNvPr id="35" name="直線コネクタ 48"/>
            <p:cNvCxnSpPr>
              <a:cxnSpLocks noChangeShapeType="1"/>
            </p:cNvCxnSpPr>
            <p:nvPr/>
          </p:nvCxnSpPr>
          <p:spPr bwMode="auto">
            <a:xfrm flipH="1">
              <a:off x="18945" y="13300"/>
              <a:ext cx="135" cy="190"/>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6" name="直線コネクタ 53"/>
            <p:cNvCxnSpPr>
              <a:cxnSpLocks noChangeShapeType="1"/>
            </p:cNvCxnSpPr>
            <p:nvPr/>
          </p:nvCxnSpPr>
          <p:spPr bwMode="auto">
            <a:xfrm flipH="1">
              <a:off x="19065" y="13300"/>
              <a:ext cx="240" cy="299"/>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7" name="直線コネクタ 54"/>
            <p:cNvCxnSpPr>
              <a:cxnSpLocks noChangeShapeType="1"/>
            </p:cNvCxnSpPr>
            <p:nvPr/>
          </p:nvCxnSpPr>
          <p:spPr bwMode="auto">
            <a:xfrm flipH="1">
              <a:off x="19260" y="13300"/>
              <a:ext cx="255" cy="299"/>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8" name="直線矢印コネクタ 55"/>
            <p:cNvCxnSpPr>
              <a:cxnSpLocks noChangeShapeType="1"/>
            </p:cNvCxnSpPr>
            <p:nvPr/>
          </p:nvCxnSpPr>
          <p:spPr bwMode="auto">
            <a:xfrm flipV="1">
              <a:off x="19515" y="13380"/>
              <a:ext cx="166" cy="219"/>
            </a:xfrm>
            <a:prstGeom prst="straightConnector1">
              <a:avLst/>
            </a:prstGeom>
            <a:noFill/>
            <a:ln w="9525" algn="ctr">
              <a:solidFill>
                <a:srgbClr val="000000"/>
              </a:solidFill>
              <a:round/>
              <a:headEnd/>
              <a:tailEnd/>
            </a:ln>
            <a:extLst>
              <a:ext uri="{909E8E84-426E-40DD-AFC4-6F175D3DCCD1}">
                <a14:hiddenFill xmlns:a14="http://schemas.microsoft.com/office/drawing/2010/main">
                  <a:noFill/>
                </a14:hiddenFill>
              </a:ext>
            </a:extLst>
          </p:spPr>
        </p:cxnSp>
      </p:grpSp>
      <p:sp>
        <p:nvSpPr>
          <p:cNvPr id="2" name="テキスト ボックス 28"/>
          <p:cNvSpPr txBox="1">
            <a:spLocks noChangeArrowheads="1"/>
          </p:cNvSpPr>
          <p:nvPr/>
        </p:nvSpPr>
        <p:spPr bwMode="auto">
          <a:xfrm>
            <a:off x="242179" y="2953531"/>
            <a:ext cx="2637648" cy="4151057"/>
          </a:xfrm>
          <a:prstGeom prst="rect">
            <a:avLst/>
          </a:prstGeom>
          <a:solidFill>
            <a:srgbClr val="7F7F7F"/>
          </a:solidFill>
          <a:ln>
            <a:noFill/>
          </a:ln>
          <a:extLst>
            <a:ext uri="{91240B29-F687-4F45-9708-019B960494DF}">
              <a14:hiddenLine xmlns:a14="http://schemas.microsoft.com/office/drawing/2010/main" w="31750">
                <a:solidFill>
                  <a:srgbClr val="604A7B"/>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lnSpc>
                <a:spcPct val="150000"/>
              </a:lnSpc>
              <a:spcBef>
                <a:spcPct val="0"/>
              </a:spcBef>
              <a:spcAft>
                <a:spcPct val="0"/>
              </a:spcAft>
            </a:pPr>
            <a:r>
              <a:rPr lang="ja-JP" altLang="en-US" sz="1000" dirty="0">
                <a:solidFill>
                  <a:schemeClr val="bg1"/>
                </a:solidFill>
                <a:latin typeface="メイリオ" pitchFamily="50" charset="-128"/>
                <a:ea typeface="メイリオ" pitchFamily="50" charset="-128"/>
                <a:cs typeface="ＭＳ Ｐゴシック" pitchFamily="50" charset="-128"/>
              </a:rPr>
              <a:t>成長特区税制対象区域</a:t>
            </a:r>
          </a:p>
          <a:p>
            <a:pPr marL="0" marR="0" lvl="0" indent="0"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chemeClr val="bg1"/>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ja-JP" altLang="en-US"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ja-JP" altLang="en-US"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ja-JP" altLang="en-US"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en-US" altLang="ja-JP"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en-US" altLang="ja-JP"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lang="en-US" altLang="ja-JP" sz="900" dirty="0">
              <a:solidFill>
                <a:srgbClr val="FFFFFF"/>
              </a:solidFill>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en-US" altLang="ja-JP"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lang="en-US" altLang="ja-JP" sz="900" dirty="0">
              <a:solidFill>
                <a:srgbClr val="FFFFFF"/>
              </a:solidFill>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lang="en-US" altLang="ja-JP" sz="900" dirty="0">
              <a:solidFill>
                <a:srgbClr val="FFFFFF"/>
              </a:solidFill>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lang="en-US" altLang="ja-JP" sz="900" dirty="0">
              <a:solidFill>
                <a:srgbClr val="FFFFFF"/>
              </a:solidFill>
              <a:latin typeface="メイリオ" pitchFamily="50" charset="-128"/>
              <a:ea typeface="メイリオ" pitchFamily="50" charset="-128"/>
              <a:cs typeface="ＭＳ Ｐゴシック" pitchFamily="50" charset="-128"/>
            </a:endParaRPr>
          </a:p>
          <a:p>
            <a:pPr fontAlgn="base">
              <a:lnSpc>
                <a:spcPct val="80000"/>
              </a:lnSpc>
              <a:spcBef>
                <a:spcPct val="0"/>
              </a:spcBef>
              <a:spcAft>
                <a:spcPct val="0"/>
              </a:spcAft>
            </a:pPr>
            <a:r>
              <a:rPr lang="en-US" altLang="ja-JP" sz="900" dirty="0">
                <a:solidFill>
                  <a:srgbClr val="FFFFFF"/>
                </a:solidFill>
                <a:latin typeface="メイリオ" pitchFamily="50" charset="-128"/>
                <a:ea typeface="メイリオ" pitchFamily="50" charset="-128"/>
                <a:cs typeface="ＭＳ Ｐゴシック" pitchFamily="50" charset="-128"/>
              </a:rPr>
              <a:t>※</a:t>
            </a:r>
            <a:r>
              <a:rPr lang="ja-JP" altLang="en-US" sz="900" dirty="0">
                <a:solidFill>
                  <a:srgbClr val="FFFFFF"/>
                </a:solidFill>
                <a:latin typeface="メイリオ" pitchFamily="50" charset="-128"/>
                <a:ea typeface="メイリオ" pitchFamily="50" charset="-128"/>
                <a:cs typeface="ＭＳ Ｐゴシック" pitchFamily="50" charset="-128"/>
              </a:rPr>
              <a:t>地図上の①～⑨は対象区域の位置を示します。</a:t>
            </a:r>
            <a:endParaRPr lang="en-US" altLang="ja-JP" sz="900" dirty="0">
              <a:solidFill>
                <a:srgbClr val="FFFFFF"/>
              </a:solidFill>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lang="en-US" altLang="ja-JP" sz="900" dirty="0">
              <a:solidFill>
                <a:srgbClr val="FFFFFF"/>
              </a:solidFill>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lang="en-US" altLang="ja-JP" sz="900" dirty="0">
              <a:solidFill>
                <a:srgbClr val="FFFFFF"/>
              </a:solidFill>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lang="en-US" altLang="ja-JP" sz="900" dirty="0">
              <a:solidFill>
                <a:srgbClr val="FFFFFF"/>
              </a:solidFill>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en-US" altLang="ja-JP"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lang="en-US" altLang="ja-JP" sz="900" dirty="0">
              <a:solidFill>
                <a:srgbClr val="FFFFFF"/>
              </a:solidFill>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en-US" altLang="ja-JP"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en-US" altLang="ja-JP"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en-US" altLang="ja-JP"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lang="en-US" altLang="ja-JP" sz="900" dirty="0">
              <a:solidFill>
                <a:srgbClr val="FFFFFF"/>
              </a:solidFill>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en-US" altLang="ja-JP"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lang="en-US" altLang="ja-JP" sz="900" dirty="0">
              <a:solidFill>
                <a:srgbClr val="FFFFFF"/>
              </a:solidFill>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endParaRPr kumimoji="1" lang="en-US" altLang="ja-JP"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rPr>
              <a:t>地</a:t>
            </a:r>
            <a:r>
              <a:rPr kumimoji="1" lang="ja-JP" altLang="en-US" sz="900" b="0" i="0" u="none" strike="noStrike" cap="none" normalizeH="0" baseline="0" dirty="0">
                <a:ln>
                  <a:noFill/>
                </a:ln>
                <a:solidFill>
                  <a:schemeClr val="bg1"/>
                </a:solidFill>
                <a:effectLst/>
                <a:latin typeface="メイリオ" pitchFamily="50" charset="-128"/>
                <a:ea typeface="メイリオ" pitchFamily="50" charset="-128"/>
                <a:cs typeface="ＭＳ Ｐゴシック" pitchFamily="50" charset="-128"/>
              </a:rPr>
              <a:t>図上の①～</a:t>
            </a:r>
            <a:r>
              <a:rPr lang="ja-JP" altLang="en-US" sz="900" dirty="0">
                <a:solidFill>
                  <a:schemeClr val="bg1"/>
                </a:solidFill>
                <a:latin typeface="メイリオ" pitchFamily="50" charset="-128"/>
                <a:ea typeface="メイリオ" pitchFamily="50" charset="-128"/>
                <a:cs typeface="ＭＳ Ｐゴシック" pitchFamily="50" charset="-128"/>
              </a:rPr>
              <a:t>⑧</a:t>
            </a:r>
            <a:r>
              <a:rPr kumimoji="1" lang="ja-JP" altLang="en-US" sz="900" b="0" i="0" u="none" strike="noStrike" cap="none" normalizeH="0" baseline="0" dirty="0">
                <a:ln>
                  <a:noFill/>
                </a:ln>
                <a:solidFill>
                  <a:schemeClr val="bg1"/>
                </a:solidFill>
                <a:effectLst/>
                <a:latin typeface="メイリオ" pitchFamily="50" charset="-128"/>
                <a:ea typeface="メイリオ" pitchFamily="50" charset="-128"/>
                <a:cs typeface="ＭＳ Ｐゴシック" pitchFamily="50" charset="-128"/>
              </a:rPr>
              <a:t>は対象区域の位置を示します。</a:t>
            </a: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algn="ctr">
              <a:spcAft>
                <a:spcPts val="0"/>
              </a:spcAft>
            </a:pPr>
            <a:endParaRPr lang="ja-JP" altLang="ja-JP" sz="1050" kern="100" dirty="0">
              <a:latin typeface="Century"/>
              <a:ea typeface="ＭＳ 明朝"/>
              <a:cs typeface="Times New Roman"/>
            </a:endParaRPr>
          </a:p>
          <a:p>
            <a:pPr algn="ctr">
              <a:spcAft>
                <a:spcPts val="0"/>
              </a:spcAft>
            </a:pPr>
            <a:endParaRPr lang="ja-JP" altLang="ja-JP" sz="1200" kern="100" dirty="0">
              <a:latin typeface="Century"/>
              <a:ea typeface="ＭＳ 明朝"/>
              <a:cs typeface="Times New Roman"/>
            </a:endParaRPr>
          </a:p>
          <a:p>
            <a:pPr algn="just">
              <a:lnSpc>
                <a:spcPts val="1200"/>
              </a:lnSpc>
              <a:spcAft>
                <a:spcPts val="0"/>
              </a:spcAft>
            </a:pPr>
            <a:r>
              <a:rPr lang="en-US" altLang="ja-JP" sz="1000" kern="100" dirty="0">
                <a:solidFill>
                  <a:srgbClr val="000000"/>
                </a:solidFill>
                <a:latin typeface="メイリオ"/>
                <a:ea typeface="ＭＳ 明朝"/>
                <a:cs typeface="Times New Roman"/>
              </a:rPr>
              <a:t> </a:t>
            </a:r>
            <a:endParaRPr lang="ja-JP" altLang="ja-JP" sz="1200" i="1" kern="100" dirty="0">
              <a:latin typeface="Century"/>
              <a:ea typeface="ＭＳ 明朝"/>
              <a:cs typeface="Times New Roman"/>
            </a:endParaRPr>
          </a:p>
          <a:p>
            <a:pPr algn="just">
              <a:lnSpc>
                <a:spcPts val="1200"/>
              </a:lnSpc>
              <a:spcAft>
                <a:spcPts val="0"/>
              </a:spcAft>
            </a:pPr>
            <a:r>
              <a:rPr lang="en-US" altLang="ja-JP" sz="1000" i="1" kern="100" dirty="0">
                <a:solidFill>
                  <a:srgbClr val="000000"/>
                </a:solidFill>
                <a:latin typeface="メイリオ"/>
                <a:ea typeface="ＭＳ 明朝"/>
                <a:cs typeface="Times New Roman"/>
              </a:rPr>
              <a:t> </a:t>
            </a:r>
            <a:endParaRPr lang="ja-JP" altLang="ja-JP" sz="1200" i="1" kern="100" dirty="0">
              <a:latin typeface="Century"/>
              <a:ea typeface="ＭＳ 明朝"/>
              <a:cs typeface="Times New Roman"/>
            </a:endParaRPr>
          </a:p>
          <a:p>
            <a:pPr algn="just">
              <a:lnSpc>
                <a:spcPts val="1200"/>
              </a:lnSpc>
              <a:spcAft>
                <a:spcPts val="0"/>
              </a:spcAft>
            </a:pPr>
            <a:r>
              <a:rPr lang="en-US" altLang="ja-JP" sz="1000" kern="100" dirty="0">
                <a:solidFill>
                  <a:srgbClr val="000000"/>
                </a:solidFill>
                <a:latin typeface="メイリオ"/>
                <a:ea typeface="ＭＳ 明朝"/>
                <a:cs typeface="Times New Roman"/>
              </a:rPr>
              <a:t> </a:t>
            </a:r>
            <a:endParaRPr lang="ja-JP" altLang="ja-JP" sz="1200" kern="100" dirty="0">
              <a:latin typeface="Century"/>
              <a:ea typeface="ＭＳ 明朝"/>
              <a:cs typeface="Times New Roman"/>
            </a:endParaRPr>
          </a:p>
          <a:p>
            <a:pPr algn="just">
              <a:lnSpc>
                <a:spcPts val="1200"/>
              </a:lnSpc>
              <a:spcAft>
                <a:spcPts val="0"/>
              </a:spcAft>
            </a:pPr>
            <a:r>
              <a:rPr lang="en-US" altLang="ja-JP" sz="1000" kern="100" dirty="0">
                <a:solidFill>
                  <a:srgbClr val="000000"/>
                </a:solidFill>
                <a:latin typeface="メイリオ"/>
                <a:ea typeface="ＭＳ 明朝"/>
                <a:cs typeface="Times New Roman"/>
              </a:rPr>
              <a:t> </a:t>
            </a:r>
            <a:endParaRPr lang="en-US" altLang="ja-JP" sz="1000" kern="100" dirty="0">
              <a:latin typeface="Century"/>
              <a:ea typeface="ＭＳ 明朝"/>
              <a:cs typeface="Times New Roman"/>
            </a:endParaRPr>
          </a:p>
          <a:p>
            <a:pPr marL="304800" indent="-304800">
              <a:lnSpc>
                <a:spcPts val="1000"/>
              </a:lnSpc>
            </a:pPr>
            <a:r>
              <a:rPr lang="ja-JP" altLang="en-US" sz="1000" kern="100" dirty="0">
                <a:latin typeface="Century"/>
                <a:ea typeface="ＭＳ 明朝"/>
                <a:cs typeface="Times New Roman"/>
              </a:rPr>
              <a:t>　　　</a:t>
            </a:r>
            <a:r>
              <a:rPr lang="ja-JP" altLang="en-US" sz="800" kern="100" dirty="0">
                <a:latin typeface="Century"/>
                <a:ea typeface="ＭＳ 明朝"/>
                <a:cs typeface="Times New Roman"/>
              </a:rPr>
              <a:t>　</a:t>
            </a:r>
            <a:endParaRPr lang="ja-JP" altLang="ja-JP" sz="1200" kern="100" dirty="0">
              <a:latin typeface="Century"/>
              <a:ea typeface="ＭＳ 明朝"/>
              <a:cs typeface="Times New Roman"/>
            </a:endParaRP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lvl="0" algn="ctr" fontAlgn="base">
              <a:lnSpc>
                <a:spcPct val="192000"/>
              </a:lnSpc>
              <a:spcBef>
                <a:spcPct val="0"/>
              </a:spcBef>
              <a:spcAft>
                <a:spcPct val="0"/>
              </a:spcAft>
            </a:pPr>
            <a:endParaRPr lang="ja-JP" altLang="en-US" sz="1000" dirty="0">
              <a:solidFill>
                <a:srgbClr val="FFFFFF"/>
              </a:solidFill>
              <a:latin typeface="メイリオ" pitchFamily="50" charset="-128"/>
              <a:ea typeface="メイリオ" pitchFamily="50" charset="-128"/>
              <a:cs typeface="ＭＳ Ｐゴシック" pitchFamily="50" charset="-128"/>
            </a:endParaRPr>
          </a:p>
          <a:p>
            <a:pPr lvl="0" algn="ctr" fontAlgn="base">
              <a:lnSpc>
                <a:spcPct val="192000"/>
              </a:lnSpc>
              <a:spcBef>
                <a:spcPct val="0"/>
              </a:spcBef>
              <a:spcAft>
                <a:spcPct val="0"/>
              </a:spcAft>
            </a:pPr>
            <a:endParaRPr lang="ja-JP" altLang="en-US" sz="1000" dirty="0">
              <a:solidFill>
                <a:srgbClr val="FFFFFF"/>
              </a:solidFill>
              <a:latin typeface="メイリオ" pitchFamily="50" charset="-128"/>
              <a:ea typeface="メイリオ" pitchFamily="50" charset="-128"/>
              <a:cs typeface="ＭＳ Ｐゴシック" pitchFamily="50" charset="-128"/>
            </a:endParaRPr>
          </a:p>
          <a:p>
            <a:pPr lvl="0" algn="ctr" fontAlgn="base">
              <a:lnSpc>
                <a:spcPct val="192000"/>
              </a:lnSpc>
              <a:spcBef>
                <a:spcPct val="0"/>
              </a:spcBef>
              <a:spcAft>
                <a:spcPct val="0"/>
              </a:spcAft>
            </a:pPr>
            <a:r>
              <a:rPr lang="en-US" altLang="ja-JP" sz="1000" dirty="0">
                <a:solidFill>
                  <a:srgbClr val="FFFFFF"/>
                </a:solidFill>
                <a:latin typeface="メイリオ" pitchFamily="50" charset="-128"/>
                <a:ea typeface="メイリオ" pitchFamily="50" charset="-128"/>
                <a:cs typeface="ＭＳ Ｐゴシック" pitchFamily="50" charset="-128"/>
              </a:rPr>
              <a:t>【</a:t>
            </a:r>
            <a:r>
              <a:rPr lang="ja-JP" altLang="en-US" sz="1000" dirty="0">
                <a:solidFill>
                  <a:srgbClr val="FFFFFF"/>
                </a:solidFill>
                <a:latin typeface="メイリオ" pitchFamily="50" charset="-128"/>
                <a:ea typeface="メイリオ" pitchFamily="50" charset="-128"/>
                <a:cs typeface="ＭＳ Ｐゴシック" pitchFamily="50" charset="-128"/>
              </a:rPr>
              <a:t>お問い合わせ先</a:t>
            </a:r>
            <a:r>
              <a:rPr lang="en-US" altLang="ja-JP" sz="1000" dirty="0">
                <a:solidFill>
                  <a:srgbClr val="FFFFFF"/>
                </a:solidFill>
                <a:latin typeface="メイリオ" pitchFamily="50" charset="-128"/>
                <a:ea typeface="メイリオ" pitchFamily="50" charset="-128"/>
                <a:cs typeface="ＭＳ Ｐゴシック" pitchFamily="50" charset="-128"/>
              </a:rPr>
              <a:t>】</a:t>
            </a:r>
          </a:p>
          <a:p>
            <a:pPr lvl="0" algn="ctr" fontAlgn="base">
              <a:lnSpc>
                <a:spcPct val="192000"/>
              </a:lnSpc>
              <a:spcBef>
                <a:spcPct val="0"/>
              </a:spcBef>
              <a:spcAft>
                <a:spcPct val="0"/>
              </a:spcAft>
            </a:pPr>
            <a:endParaRPr lang="en-US" altLang="ja-JP" sz="1000" dirty="0">
              <a:solidFill>
                <a:srgbClr val="FFFFFF"/>
              </a:solidFill>
              <a:latin typeface="メイリオ" pitchFamily="50" charset="-128"/>
              <a:ea typeface="メイリオ" pitchFamily="50" charset="-128"/>
              <a:cs typeface="ＭＳ Ｐゴシック" pitchFamily="50" charset="-128"/>
            </a:endParaRPr>
          </a:p>
          <a:p>
            <a:pPr lvl="0" algn="ctr" fontAlgn="base">
              <a:lnSpc>
                <a:spcPct val="192000"/>
              </a:lnSpc>
              <a:spcBef>
                <a:spcPct val="0"/>
              </a:spcBef>
              <a:spcAft>
                <a:spcPct val="0"/>
              </a:spcAft>
            </a:pPr>
            <a:r>
              <a:rPr lang="ja-JP" altLang="en-US" sz="1000" dirty="0">
                <a:solidFill>
                  <a:srgbClr val="FFFFFF"/>
                </a:solidFill>
                <a:latin typeface="メイリオ" pitchFamily="50" charset="-128"/>
                <a:ea typeface="メイリオ" pitchFamily="50" charset="-128"/>
                <a:cs typeface="ＭＳ Ｐゴシック" pitchFamily="50" charset="-128"/>
              </a:rPr>
              <a:t>　</a:t>
            </a: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192000"/>
              </a:lnSpc>
              <a:spcBef>
                <a:spcPct val="0"/>
              </a:spcBef>
              <a:spcAft>
                <a:spcPct val="0"/>
              </a:spcAft>
              <a:buClrTx/>
              <a:buSzTx/>
              <a:buFontTx/>
              <a:buNone/>
              <a:tabLst/>
            </a:pPr>
            <a:endParaRPr kumimoji="1" lang="ja-JP" altLang="en-US" sz="1000" b="0"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テキスト ボックス 16"/>
          <p:cNvSpPr txBox="1">
            <a:spLocks noChangeArrowheads="1"/>
          </p:cNvSpPr>
          <p:nvPr/>
        </p:nvSpPr>
        <p:spPr bwMode="auto">
          <a:xfrm>
            <a:off x="308768" y="3277691"/>
            <a:ext cx="2416813" cy="284625"/>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4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①</a:t>
            </a:r>
            <a:r>
              <a:rPr kumimoji="1" lang="ja-JP" altLang="en-US"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彩都西部地区</a:t>
            </a:r>
            <a:r>
              <a:rPr kumimoji="1" lang="en-US" altLang="ja-JP"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a:t>
            </a:r>
            <a:r>
              <a:rPr kumimoji="1" lang="ja-JP" altLang="en-US"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茨木市・箕面市</a:t>
            </a:r>
            <a:r>
              <a:rPr kumimoji="1" lang="en-US" altLang="ja-JP"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テキスト ボックス 26"/>
          <p:cNvSpPr txBox="1">
            <a:spLocks noChangeArrowheads="1"/>
          </p:cNvSpPr>
          <p:nvPr/>
        </p:nvSpPr>
        <p:spPr bwMode="auto">
          <a:xfrm>
            <a:off x="310163" y="5150222"/>
            <a:ext cx="2416814" cy="351404"/>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fontAlgn="base">
              <a:lnSpc>
                <a:spcPct val="104000"/>
              </a:lnSpc>
              <a:spcBef>
                <a:spcPct val="0"/>
              </a:spcBef>
              <a:spcAft>
                <a:spcPct val="0"/>
              </a:spcAft>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⑥</a:t>
            </a:r>
            <a:r>
              <a:rPr lang="zh-CN" altLang="en-US" sz="900" dirty="0">
                <a:latin typeface="メイリオ" panose="020B0604030504040204" pitchFamily="50" charset="-128"/>
                <a:ea typeface="メイリオ" panose="020B0604030504040204" pitchFamily="50" charset="-128"/>
                <a:cs typeface="メイリオ" panose="020B0604030504040204" pitchFamily="50" charset="-128"/>
              </a:rPr>
              <a:t>京都大学</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複合原子力科学研究所</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lvl="0" fontAlgn="base">
              <a:lnSpc>
                <a:spcPct val="104000"/>
              </a:lnSpc>
              <a:spcBef>
                <a:spcPct val="0"/>
              </a:spcBef>
              <a:spcAft>
                <a:spcPct val="0"/>
              </a:spcAft>
            </a:pPr>
            <a:r>
              <a:rPr lang="en-US" altLang="zh-CN" sz="900" dirty="0">
                <a:latin typeface="メイリオ" panose="020B0604030504040204" pitchFamily="50" charset="-128"/>
                <a:ea typeface="メイリオ" panose="020B0604030504040204" pitchFamily="50" charset="-128"/>
                <a:cs typeface="メイリオ" panose="020B0604030504040204" pitchFamily="50" charset="-128"/>
              </a:rPr>
              <a:t>〔</a:t>
            </a:r>
            <a:r>
              <a:rPr lang="zh-CN" altLang="en-US" sz="900" dirty="0">
                <a:latin typeface="メイリオ" panose="020B0604030504040204" pitchFamily="50" charset="-128"/>
                <a:ea typeface="メイリオ" panose="020B0604030504040204" pitchFamily="50" charset="-128"/>
                <a:cs typeface="メイリオ" panose="020B0604030504040204" pitchFamily="50" charset="-128"/>
              </a:rPr>
              <a:t>熊取町</a:t>
            </a:r>
            <a:r>
              <a:rPr lang="en-US" altLang="zh-CN" sz="9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 name="テキスト ボックス 22"/>
          <p:cNvSpPr txBox="1">
            <a:spLocks noChangeArrowheads="1"/>
          </p:cNvSpPr>
          <p:nvPr/>
        </p:nvSpPr>
        <p:spPr bwMode="auto">
          <a:xfrm>
            <a:off x="309466" y="4754606"/>
            <a:ext cx="2416814" cy="329491"/>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⑤大阪府立大学なかもずキャンパス</a:t>
            </a:r>
          </a:p>
          <a:p>
            <a:pPr lvl="0" fontAlgn="base">
              <a:spcBef>
                <a:spcPct val="0"/>
              </a:spcBef>
              <a:spcAft>
                <a:spcPct val="0"/>
              </a:spcAft>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堺市</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 name="Text Box 8"/>
          <p:cNvSpPr txBox="1">
            <a:spLocks noChangeArrowheads="1"/>
          </p:cNvSpPr>
          <p:nvPr/>
        </p:nvSpPr>
        <p:spPr bwMode="auto">
          <a:xfrm>
            <a:off x="309466" y="4469168"/>
            <a:ext cx="2416814" cy="222140"/>
          </a:xfrm>
          <a:prstGeom prst="rect">
            <a:avLst/>
          </a:prstGeom>
          <a:solidFill>
            <a:srgbClr val="FFFF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pPr lvl="0" algn="just" fontAlgn="base">
              <a:lnSpc>
                <a:spcPct val="96000"/>
              </a:lnSpc>
              <a:spcBef>
                <a:spcPct val="0"/>
              </a:spcBef>
              <a:spcAft>
                <a:spcPct val="0"/>
              </a:spcAft>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④夢洲・咲洲、阪神港</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大阪市</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9" name="テキスト ボックス 24"/>
          <p:cNvSpPr txBox="1">
            <a:spLocks noChangeArrowheads="1"/>
          </p:cNvSpPr>
          <p:nvPr/>
        </p:nvSpPr>
        <p:spPr bwMode="auto">
          <a:xfrm>
            <a:off x="309466" y="4041473"/>
            <a:ext cx="2416813" cy="352027"/>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fontAlgn="base">
              <a:lnSpc>
                <a:spcPct val="96000"/>
              </a:lnSpc>
              <a:spcBef>
                <a:spcPct val="0"/>
              </a:spcBef>
              <a:spcAft>
                <a:spcPct val="0"/>
              </a:spcAft>
            </a:pPr>
            <a:r>
              <a:rPr lang="ja-JP" altLang="en-US" sz="900" dirty="0">
                <a:latin typeface="メイリオ" pitchFamily="50" charset="-128"/>
                <a:ea typeface="メイリオ" pitchFamily="50" charset="-128"/>
                <a:cs typeface="ＭＳ Ｐゴシック" pitchFamily="50" charset="-128"/>
              </a:rPr>
              <a:t>③大阪駅周辺 </a:t>
            </a:r>
            <a:r>
              <a:rPr lang="en-US" altLang="ja-JP" sz="900" dirty="0">
                <a:latin typeface="メイリオ" pitchFamily="50" charset="-128"/>
                <a:ea typeface="メイリオ" pitchFamily="50" charset="-128"/>
                <a:cs typeface="ＭＳ Ｐゴシック" pitchFamily="50" charset="-128"/>
              </a:rPr>
              <a:t>(</a:t>
            </a:r>
            <a:r>
              <a:rPr lang="ja-JP" altLang="en-US" sz="900" dirty="0">
                <a:latin typeface="メイリオ" pitchFamily="50" charset="-128"/>
                <a:ea typeface="メイリオ" pitchFamily="50" charset="-128"/>
                <a:cs typeface="ＭＳ Ｐゴシック" pitchFamily="50" charset="-128"/>
              </a:rPr>
              <a:t>うめきた等</a:t>
            </a:r>
            <a:r>
              <a:rPr lang="en-US" altLang="ja-JP" sz="900" dirty="0">
                <a:latin typeface="メイリオ" pitchFamily="50" charset="-128"/>
                <a:ea typeface="メイリオ" pitchFamily="50" charset="-128"/>
                <a:cs typeface="ＭＳ Ｐゴシック" pitchFamily="50" charset="-128"/>
              </a:rPr>
              <a:t>)</a:t>
            </a:r>
          </a:p>
          <a:p>
            <a:pPr lvl="0" algn="just" fontAlgn="base">
              <a:lnSpc>
                <a:spcPct val="96000"/>
              </a:lnSpc>
              <a:spcBef>
                <a:spcPct val="0"/>
              </a:spcBef>
              <a:spcAft>
                <a:spcPct val="0"/>
              </a:spcAft>
            </a:pPr>
            <a:r>
              <a:rPr lang="en-US" altLang="ja-JP" sz="900" dirty="0">
                <a:latin typeface="メイリオ" pitchFamily="50" charset="-128"/>
                <a:ea typeface="メイリオ" pitchFamily="50" charset="-128"/>
                <a:cs typeface="ＭＳ Ｐゴシック" pitchFamily="50" charset="-128"/>
              </a:rPr>
              <a:t>〔</a:t>
            </a:r>
            <a:r>
              <a:rPr lang="ja-JP" altLang="en-US" sz="900" dirty="0">
                <a:latin typeface="メイリオ" pitchFamily="50" charset="-128"/>
                <a:ea typeface="メイリオ" pitchFamily="50" charset="-128"/>
                <a:cs typeface="ＭＳ Ｐゴシック" pitchFamily="50" charset="-128"/>
              </a:rPr>
              <a:t>大阪市</a:t>
            </a:r>
            <a:r>
              <a:rPr lang="en-US" altLang="ja-JP" sz="900" dirty="0">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96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テキスト ボックス 23"/>
          <p:cNvSpPr txBox="1">
            <a:spLocks noChangeArrowheads="1"/>
          </p:cNvSpPr>
          <p:nvPr/>
        </p:nvSpPr>
        <p:spPr bwMode="auto">
          <a:xfrm>
            <a:off x="310163" y="6014878"/>
            <a:ext cx="2416815" cy="333021"/>
          </a:xfrm>
          <a:prstGeom prst="rect">
            <a:avLst/>
          </a:prstGeom>
          <a:solidFill>
            <a:srgbClr val="FFFFFF"/>
          </a:solidFill>
          <a:ln w="12700">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⑧北大阪健康医療都市（健都）区域</a:t>
            </a:r>
          </a:p>
          <a:p>
            <a:pPr lvl="0" fontAlgn="base">
              <a:spcBef>
                <a:spcPct val="0"/>
              </a:spcBef>
              <a:spcAft>
                <a:spcPct val="0"/>
              </a:spcAft>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吹田市・摂津市</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9" name="テキスト ボックス 21"/>
          <p:cNvSpPr txBox="1">
            <a:spLocks noChangeArrowheads="1"/>
          </p:cNvSpPr>
          <p:nvPr/>
        </p:nvSpPr>
        <p:spPr bwMode="auto">
          <a:xfrm>
            <a:off x="308769" y="3634700"/>
            <a:ext cx="2416813" cy="329672"/>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96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②</a:t>
            </a:r>
            <a:r>
              <a:rPr kumimoji="1" lang="ja-JP" altLang="en-US"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大阪大学吹田キャンパス・</a:t>
            </a:r>
          </a:p>
          <a:p>
            <a:pPr marL="0" marR="0" lvl="0" indent="0" algn="just" defTabSz="914400" rtl="0" eaLnBrk="1" fontAlgn="base" latinLnBrk="0" hangingPunct="1">
              <a:lnSpc>
                <a:spcPct val="96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国立循環器病研究センター</a:t>
            </a:r>
            <a:r>
              <a:rPr kumimoji="1" lang="en-US" altLang="ja-JP"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a:t>
            </a:r>
            <a:r>
              <a:rPr kumimoji="1" lang="ja-JP" altLang="en-US"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吹田市</a:t>
            </a:r>
            <a:r>
              <a:rPr kumimoji="1" lang="en-US" altLang="ja-JP"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 name="正方形/長方形 4"/>
          <p:cNvSpPr/>
          <p:nvPr/>
        </p:nvSpPr>
        <p:spPr>
          <a:xfrm>
            <a:off x="-1" y="8137262"/>
            <a:ext cx="7200901" cy="19782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lvl="0"/>
            <a:r>
              <a:rPr lang="en-US" altLang="ja-JP" sz="12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お問合せ先</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p>
          <a:p>
            <a:pPr lvl="0"/>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大阪府　商工労働部　</a:t>
            </a:r>
            <a:endPar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559-8555</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大阪市住之江区南港北</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1-14-16</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大阪府咲洲庁舎（さきしまコスモタワー）</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25F</a:t>
            </a:r>
          </a:p>
          <a:p>
            <a:pPr lvl="0"/>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外資系企業等進出促進補助金</a:t>
            </a:r>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、成長特区税制、地方拠点強化税制、地域未来投資促進法について）</a:t>
            </a:r>
            <a:endPar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成長産業振興室　国際ビジネス・スタートアップ支援課　</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TEL 06-6210-9406</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（府内投資促進補助金、産業集積促進税制について）</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中小企業支援室　ものづくり支援課　</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TEL </a:t>
            </a:r>
            <a:r>
              <a:rPr lang="en-US" altLang="ja-JP" sz="1200" b="0" i="0" dirty="0">
                <a:solidFill>
                  <a:schemeClr val="bg1"/>
                </a:solidFill>
                <a:effectLst/>
                <a:latin typeface="メイリオ" panose="020B0604030504040204" pitchFamily="50" charset="-128"/>
                <a:ea typeface="メイリオ" panose="020B0604030504040204" pitchFamily="50" charset="-128"/>
              </a:rPr>
              <a:t>06-6210-9470</a:t>
            </a:r>
            <a:endPar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ご注意</a:t>
            </a:r>
            <a:r>
              <a:rPr lang="en-US" altLang="ja-JP" sz="8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具体的に利用をご検討中の方は、必ず事前に詳しい利用要件を上記までお問い合わせください。</a:t>
            </a:r>
          </a:p>
        </p:txBody>
      </p:sp>
      <p:sp>
        <p:nvSpPr>
          <p:cNvPr id="28" name="テキスト ボックス 27"/>
          <p:cNvSpPr txBox="1"/>
          <p:nvPr/>
        </p:nvSpPr>
        <p:spPr>
          <a:xfrm>
            <a:off x="714922" y="147112"/>
            <a:ext cx="6053880" cy="861774"/>
          </a:xfrm>
          <a:prstGeom prst="rect">
            <a:avLst/>
          </a:prstGeom>
          <a:noFill/>
        </p:spPr>
        <p:txBody>
          <a:bodyPr wrap="square" rtlCol="0">
            <a:spAutoFit/>
          </a:bodyPr>
          <a:lstStyle/>
          <a:p>
            <a:pPr algn="ctr">
              <a:lnSpc>
                <a:spcPts val="3000"/>
              </a:lnSpc>
              <a:spcAft>
                <a:spcPts val="0"/>
              </a:spcAft>
            </a:pPr>
            <a:r>
              <a:rPr lang="en-US" altLang="ja-JP" sz="2000" b="1" kern="100" dirty="0">
                <a:solidFill>
                  <a:srgbClr val="FFFFFF"/>
                </a:solidFill>
                <a:latin typeface="Century"/>
                <a:ea typeface="メイリオ"/>
                <a:cs typeface="Times New Roman"/>
              </a:rPr>
              <a:t>   </a:t>
            </a:r>
            <a:r>
              <a:rPr lang="ja-JP" altLang="ja-JP" sz="2400" b="1" kern="100" dirty="0">
                <a:solidFill>
                  <a:srgbClr val="FFFFFF"/>
                </a:solidFill>
                <a:latin typeface="Century"/>
                <a:ea typeface="メイリオ"/>
                <a:cs typeface="Times New Roman"/>
              </a:rPr>
              <a:t>企業立地の優遇制度のご案内（概要版）</a:t>
            </a:r>
            <a:endParaRPr lang="en-US" altLang="ja-JP" sz="1050" kern="100" dirty="0">
              <a:latin typeface="Century"/>
              <a:ea typeface="ＭＳ 明朝"/>
              <a:cs typeface="Times New Roman"/>
            </a:endParaRPr>
          </a:p>
          <a:p>
            <a:pPr algn="ctr">
              <a:lnSpc>
                <a:spcPts val="3000"/>
              </a:lnSpc>
              <a:spcAft>
                <a:spcPts val="0"/>
              </a:spcAft>
            </a:pPr>
            <a:r>
              <a:rPr lang="ja-JP" altLang="ja-JP" sz="1400" kern="100" dirty="0">
                <a:solidFill>
                  <a:srgbClr val="FFFFFF"/>
                </a:solidFill>
                <a:latin typeface="Century"/>
                <a:ea typeface="メイリオ"/>
                <a:cs typeface="Times New Roman"/>
              </a:rPr>
              <a:t> ～大阪に立地する企業・事業所の成長を</a:t>
            </a:r>
            <a:r>
              <a:rPr lang="ja-JP" altLang="ja-JP" sz="1200" kern="100" dirty="0">
                <a:solidFill>
                  <a:srgbClr val="FFFFFF"/>
                </a:solidFill>
                <a:latin typeface="Century"/>
                <a:ea typeface="メイリオ"/>
                <a:cs typeface="Times New Roman"/>
              </a:rPr>
              <a:t>全力でサポートします～</a:t>
            </a:r>
            <a:endParaRPr lang="ja-JP" altLang="ja-JP" sz="1400" kern="100" dirty="0">
              <a:effectLst/>
              <a:latin typeface="Century"/>
              <a:ea typeface="ＭＳ 明朝"/>
              <a:cs typeface="Times New Roman"/>
            </a:endParaRPr>
          </a:p>
        </p:txBody>
      </p:sp>
      <p:pic>
        <p:nvPicPr>
          <p:cNvPr id="2050" name="図 70" descr="説明: 説明: 大阪府の県章"/>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5478" y="210761"/>
            <a:ext cx="533400" cy="400050"/>
          </a:xfrm>
          <a:prstGeom prst="rect">
            <a:avLst/>
          </a:prstGeom>
          <a:solidFill>
            <a:srgbClr val="C3D69B"/>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1" name="テキスト ボックス 30"/>
          <p:cNvSpPr txBox="1"/>
          <p:nvPr/>
        </p:nvSpPr>
        <p:spPr>
          <a:xfrm>
            <a:off x="242178" y="575939"/>
            <a:ext cx="792088" cy="453970"/>
          </a:xfrm>
          <a:prstGeom prst="rect">
            <a:avLst/>
          </a:prstGeom>
          <a:noFill/>
        </p:spPr>
        <p:txBody>
          <a:bodyPr wrap="square" rtlCol="0">
            <a:spAutoFit/>
          </a:bodyPr>
          <a:lstStyle/>
          <a:p>
            <a:pPr algn="just">
              <a:lnSpc>
                <a:spcPts val="3200"/>
              </a:lnSpc>
              <a:spcAft>
                <a:spcPts val="0"/>
              </a:spcAft>
            </a:pPr>
            <a:r>
              <a:rPr lang="ja-JP" altLang="ja-JP" sz="1400" b="1" kern="100" dirty="0">
                <a:solidFill>
                  <a:srgbClr val="FFFFFF"/>
                </a:solidFill>
                <a:latin typeface="Century"/>
                <a:ea typeface="メイリオ"/>
                <a:cs typeface="Times New Roman"/>
              </a:rPr>
              <a:t>大阪府</a:t>
            </a:r>
            <a:endParaRPr lang="ja-JP" altLang="ja-JP" sz="1000" kern="100" dirty="0">
              <a:effectLst/>
              <a:latin typeface="Century"/>
              <a:ea typeface="ＭＳ 明朝"/>
              <a:cs typeface="Times New Roman"/>
            </a:endParaRPr>
          </a:p>
        </p:txBody>
      </p:sp>
      <p:sp>
        <p:nvSpPr>
          <p:cNvPr id="26" name="Text Box 9"/>
          <p:cNvSpPr txBox="1">
            <a:spLocks noChangeArrowheads="1"/>
          </p:cNvSpPr>
          <p:nvPr/>
        </p:nvSpPr>
        <p:spPr bwMode="auto">
          <a:xfrm>
            <a:off x="2665549" y="7989179"/>
            <a:ext cx="214278" cy="271999"/>
          </a:xfrm>
          <a:prstGeom prst="rect">
            <a:avLst/>
          </a:prstGeom>
          <a:noFill/>
          <a:ln>
            <a:noFill/>
          </a:ln>
          <a:effectLst/>
        </p:spPr>
        <p:txBody>
          <a:bodyPr vert="horz" wrap="square" lIns="7200" tIns="7200" rIns="8640" bIns="45720" numCol="1" anchor="ctr" anchorCtr="0" compatLnSpc="1">
            <a:prstTxWarp prst="textNoShape">
              <a:avLst/>
            </a:prstTxWarp>
          </a:bodyPr>
          <a:lstStyle/>
          <a:p>
            <a:pPr marL="0" marR="0" lvl="0" indent="0" algn="just" defTabSz="914400" rtl="0" eaLnBrk="1" fontAlgn="base" latinLnBrk="0" hangingPunct="1">
              <a:lnSpc>
                <a:spcPct val="96000"/>
              </a:lnSpc>
              <a:spcBef>
                <a:spcPct val="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9" name="テキスト ボックス 24"/>
          <p:cNvSpPr txBox="1">
            <a:spLocks noChangeArrowheads="1"/>
          </p:cNvSpPr>
          <p:nvPr/>
        </p:nvSpPr>
        <p:spPr bwMode="auto">
          <a:xfrm>
            <a:off x="310164" y="5578727"/>
            <a:ext cx="2416814" cy="364596"/>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fontAlgn="base">
              <a:lnSpc>
                <a:spcPct val="96000"/>
              </a:lnSpc>
              <a:spcBef>
                <a:spcPct val="0"/>
              </a:spcBef>
              <a:spcAft>
                <a:spcPct val="0"/>
              </a:spcAft>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⑦関西国際空港</a:t>
            </a:r>
          </a:p>
          <a:p>
            <a:pPr lvl="0" fontAlgn="base">
              <a:lnSpc>
                <a:spcPct val="96000"/>
              </a:lnSpc>
              <a:spcBef>
                <a:spcPct val="0"/>
              </a:spcBef>
              <a:spcAft>
                <a:spcPct val="0"/>
              </a:spcAft>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泉佐野市・泉南市・田尻町</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2" name="角丸四角形 11"/>
          <p:cNvSpPr/>
          <p:nvPr/>
        </p:nvSpPr>
        <p:spPr>
          <a:xfrm>
            <a:off x="408924" y="2278948"/>
            <a:ext cx="396495" cy="2160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 name="Picture 2"/>
          <p:cNvPicPr>
            <a:picLocks noChangeAspect="1" noChangeArrowheads="1"/>
          </p:cNvPicPr>
          <p:nvPr/>
        </p:nvPicPr>
        <p:blipFill>
          <a:blip r:embed="rId5">
            <a:extLst>
              <a:ext uri="{BEBA8EAE-BF5A-486C-A8C5-ECC9F3942E4B}">
                <a14:imgProps xmlns:a14="http://schemas.microsoft.com/office/drawing/2010/main">
                  <a14:imgLayer r:embed="rId6">
                    <a14:imgEffect>
                      <a14:colorTemperature colorTemp="5650"/>
                    </a14:imgEffect>
                    <a14:imgEffect>
                      <a14:saturation sat="101000"/>
                    </a14:imgEffect>
                  </a14:imgLayer>
                </a14:imgProps>
              </a:ext>
              <a:ext uri="{28A0092B-C50C-407E-A947-70E740481C1C}">
                <a14:useLocalDpi xmlns:a14="http://schemas.microsoft.com/office/drawing/2010/main" val="0"/>
              </a:ext>
            </a:extLst>
          </a:blip>
          <a:srcRect/>
          <a:stretch>
            <a:fillRect/>
          </a:stretch>
        </p:blipFill>
        <p:spPr bwMode="auto">
          <a:xfrm>
            <a:off x="6461345" y="9162404"/>
            <a:ext cx="648072" cy="648072"/>
          </a:xfrm>
          <a:prstGeom prst="rect">
            <a:avLst/>
          </a:prstGeom>
          <a:solidFill>
            <a:schemeClr val="accent1">
              <a:alpha val="0"/>
            </a:schemeClr>
          </a:solidFill>
          <a:ln>
            <a:noFill/>
          </a:ln>
        </p:spPr>
      </p:pic>
      <p:pic>
        <p:nvPicPr>
          <p:cNvPr id="13" name="図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07486" y="9470098"/>
            <a:ext cx="1475801" cy="331189"/>
          </a:xfrm>
          <a:prstGeom prst="rect">
            <a:avLst/>
          </a:prstGeom>
        </p:spPr>
      </p:pic>
      <p:sp>
        <p:nvSpPr>
          <p:cNvPr id="14" name="角丸四角形 13"/>
          <p:cNvSpPr/>
          <p:nvPr/>
        </p:nvSpPr>
        <p:spPr>
          <a:xfrm>
            <a:off x="4907486" y="9512491"/>
            <a:ext cx="1224136" cy="29228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a:solidFill>
                  <a:schemeClr val="tx1"/>
                </a:solidFill>
              </a:rPr>
              <a:t>大阪府　優遇制度</a:t>
            </a:r>
          </a:p>
        </p:txBody>
      </p:sp>
      <p:sp>
        <p:nvSpPr>
          <p:cNvPr id="30" name="テキスト ボックス 60"/>
          <p:cNvSpPr txBox="1">
            <a:spLocks noChangeArrowheads="1"/>
          </p:cNvSpPr>
          <p:nvPr/>
        </p:nvSpPr>
        <p:spPr bwMode="auto">
          <a:xfrm>
            <a:off x="6058944" y="888489"/>
            <a:ext cx="1119758" cy="208800"/>
          </a:xfrm>
          <a:prstGeom prst="rect">
            <a:avLst/>
          </a:prstGeom>
          <a:noFill/>
          <a:ln>
            <a:noFill/>
          </a:ln>
        </p:spPr>
        <p:txBody>
          <a:bodyPr vert="horz" wrap="square" lIns="91440" tIns="45720" rIns="91440" bIns="45720" numCol="1" anchor="t" anchorCtr="0" compatLnSpc="1">
            <a:prstTxWarp prst="textNoShape">
              <a:avLst/>
            </a:prstTxWarp>
          </a:bodyPr>
          <a:lstStyle/>
          <a:p>
            <a:pPr lvl="0" algn="just" fontAlgn="base">
              <a:lnSpc>
                <a:spcPct val="88000"/>
              </a:lnSpc>
              <a:spcBef>
                <a:spcPct val="0"/>
              </a:spcBef>
              <a:spcAft>
                <a:spcPct val="0"/>
              </a:spcAft>
            </a:pPr>
            <a:r>
              <a:rPr lang="ja-JP" altLang="en-US" sz="1050" b="1" dirty="0">
                <a:solidFill>
                  <a:schemeClr val="bg1"/>
                </a:solidFill>
                <a:latin typeface="+mj-ea"/>
                <a:ea typeface="+mj-ea"/>
                <a:cs typeface="ＭＳ Ｐゴシック" pitchFamily="50" charset="-128"/>
              </a:rPr>
              <a:t>令和</a:t>
            </a:r>
            <a:r>
              <a:rPr lang="ja-JP" altLang="en-US" sz="1050" b="1" dirty="0" smtClean="0">
                <a:solidFill>
                  <a:schemeClr val="bg1"/>
                </a:solidFill>
                <a:latin typeface="+mj-ea"/>
                <a:ea typeface="+mj-ea"/>
                <a:cs typeface="ＭＳ Ｐゴシック" pitchFamily="50" charset="-128"/>
              </a:rPr>
              <a:t>５</a:t>
            </a:r>
            <a:r>
              <a:rPr kumimoji="1" lang="ja-JP" altLang="en-US" sz="1050" b="1" i="0" u="none" strike="noStrike" cap="none" normalizeH="0" baseline="0" dirty="0" smtClean="0">
                <a:ln>
                  <a:noFill/>
                </a:ln>
                <a:solidFill>
                  <a:schemeClr val="bg1"/>
                </a:solidFill>
                <a:effectLst/>
                <a:latin typeface="+mj-ea"/>
                <a:ea typeface="+mj-ea"/>
                <a:cs typeface="ＭＳ Ｐゴシック" pitchFamily="50" charset="-128"/>
              </a:rPr>
              <a:t>年</a:t>
            </a:r>
            <a:r>
              <a:rPr lang="ja-JP" altLang="en-US" sz="1050" b="1" dirty="0">
                <a:solidFill>
                  <a:schemeClr val="bg1"/>
                </a:solidFill>
                <a:latin typeface="+mj-ea"/>
                <a:ea typeface="+mj-ea"/>
                <a:cs typeface="ＭＳ Ｐゴシック" pitchFamily="50" charset="-128"/>
              </a:rPr>
              <a:t>５</a:t>
            </a:r>
            <a:r>
              <a:rPr lang="ja-JP" altLang="en-US" sz="1050" b="1" dirty="0" smtClean="0">
                <a:solidFill>
                  <a:schemeClr val="bg1"/>
                </a:solidFill>
                <a:latin typeface="+mj-ea"/>
                <a:ea typeface="+mj-ea"/>
                <a:cs typeface="ＭＳ Ｐゴシック" pitchFamily="50" charset="-128"/>
              </a:rPr>
              <a:t>月</a:t>
            </a:r>
            <a:endParaRPr kumimoji="1" lang="ja-JP" sz="1050" b="1" i="0" u="none" strike="noStrike" cap="none" normalizeH="0" baseline="0" dirty="0">
              <a:ln>
                <a:noFill/>
              </a:ln>
              <a:solidFill>
                <a:schemeClr val="bg1"/>
              </a:solidFill>
              <a:effectLst/>
              <a:latin typeface="+mj-ea"/>
              <a:ea typeface="+mj-ea"/>
              <a:cs typeface="ＭＳ Ｐゴシック" pitchFamily="50" charset="-128"/>
            </a:endParaRPr>
          </a:p>
        </p:txBody>
      </p:sp>
      <p:sp>
        <p:nvSpPr>
          <p:cNvPr id="39" name="テキスト ボックス 23"/>
          <p:cNvSpPr txBox="1">
            <a:spLocks noChangeArrowheads="1"/>
          </p:cNvSpPr>
          <p:nvPr/>
        </p:nvSpPr>
        <p:spPr bwMode="auto">
          <a:xfrm>
            <a:off x="308768" y="6409911"/>
            <a:ext cx="2416813" cy="348620"/>
          </a:xfrm>
          <a:prstGeom prst="rect">
            <a:avLst/>
          </a:prstGeom>
          <a:solidFill>
            <a:srgbClr val="FFFFFF"/>
          </a:solidFill>
          <a:ln w="12700">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⑨未来医療国際拠点区域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中之島</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p>
          <a:p>
            <a:pPr lvl="0" fontAlgn="base">
              <a:spcBef>
                <a:spcPct val="0"/>
              </a:spcBef>
              <a:spcAft>
                <a:spcPct val="0"/>
              </a:spcAft>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大阪市</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6" name="テキスト ボックス 15">
            <a:extLst>
              <a:ext uri="{FF2B5EF4-FFF2-40B4-BE49-F238E27FC236}">
                <a16:creationId xmlns:a16="http://schemas.microsoft.com/office/drawing/2014/main" id="{383C965C-8F1C-4D1F-ACCC-ADF88802BDF0}"/>
              </a:ext>
            </a:extLst>
          </p:cNvPr>
          <p:cNvSpPr txBox="1"/>
          <p:nvPr/>
        </p:nvSpPr>
        <p:spPr>
          <a:xfrm>
            <a:off x="4972051" y="9819664"/>
            <a:ext cx="2386434" cy="230832"/>
          </a:xfrm>
          <a:prstGeom prst="rect">
            <a:avLst/>
          </a:prstGeom>
          <a:noFill/>
        </p:spPr>
        <p:txBody>
          <a:bodyPr wrap="square" rtlCol="0">
            <a:spAutoFit/>
          </a:bodyPr>
          <a:lstStyle/>
          <a:p>
            <a:r>
              <a:rPr lang="en-US" altLang="ja-JP"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www.pref.</a:t>
            </a:r>
            <a:r>
              <a:rPr lang="en-US" altLang="ja-JP"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osaka</a:t>
            </a:r>
            <a:r>
              <a:rPr lang="en-US" altLang="ja-JP" sz="9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.lg.jp/ritchi/treatment/</a:t>
            </a:r>
            <a:endParaRPr lang="en-US" altLang="ja-JP" sz="7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37073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50"/>
          <p:cNvSpPr>
            <a:spLocks noChangeArrowheads="1"/>
          </p:cNvSpPr>
          <p:nvPr/>
        </p:nvSpPr>
        <p:spPr bwMode="auto">
          <a:xfrm>
            <a:off x="144066" y="6466132"/>
            <a:ext cx="6990979" cy="3470723"/>
          </a:xfrm>
          <a:prstGeom prst="rect">
            <a:avLst/>
          </a:prstGeom>
          <a:noFill/>
          <a:ln w="254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dirty="0"/>
          </a:p>
        </p:txBody>
      </p:sp>
      <p:sp>
        <p:nvSpPr>
          <p:cNvPr id="17" name="テキスト ボックス 56"/>
          <p:cNvSpPr txBox="1">
            <a:spLocks noChangeArrowheads="1"/>
          </p:cNvSpPr>
          <p:nvPr/>
        </p:nvSpPr>
        <p:spPr bwMode="auto">
          <a:xfrm>
            <a:off x="1401367" y="6591803"/>
            <a:ext cx="5452690" cy="352425"/>
          </a:xfrm>
          <a:prstGeom prst="rect">
            <a:avLst/>
          </a:prstGeom>
          <a:noFill/>
          <a:ln>
            <a:noFill/>
          </a:ln>
        </p:spPr>
        <p:txBody>
          <a:bodyPr vert="horz" wrap="square" lIns="91440" tIns="45720" rIns="91440" bIns="45720" numCol="1" anchor="t" anchorCtr="0" compatLnSpc="1">
            <a:prstTxWarp prst="textNoShape">
              <a:avLst/>
            </a:prstTxWarp>
          </a:bodyPr>
          <a:lstStyle/>
          <a:p>
            <a:pPr marL="457200" marR="0" lvl="1" indent="0" algn="just" defTabSz="914400" rtl="0" eaLnBrk="1" fontAlgn="base" latinLnBrk="0" hangingPunct="1">
              <a:lnSpc>
                <a:spcPct val="88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府内における</a:t>
            </a:r>
            <a:r>
              <a:rPr kumimoji="1" lang="ja-JP" altLang="en-US" sz="800" b="1" i="0" u="none" strike="noStrike" cap="none" normalizeH="0" baseline="0" dirty="0">
                <a:ln>
                  <a:noFill/>
                </a:ln>
                <a:effectLst/>
                <a:latin typeface="メイリオ" pitchFamily="50" charset="-128"/>
                <a:ea typeface="メイリオ" pitchFamily="50" charset="-128"/>
                <a:cs typeface="ＭＳ Ｐゴシック" pitchFamily="50" charset="-128"/>
              </a:rPr>
              <a:t>産業集積を税制面から促進するため、産業集積促進地域における土地や家屋の取得に係る不動産取得税を軽減</a:t>
            </a:r>
            <a:r>
              <a:rPr kumimoji="1" lang="ja-JP" altLang="en-US" sz="800" b="1" i="0" u="none" cap="none" normalizeH="0" dirty="0">
                <a:ln>
                  <a:noFill/>
                </a:ln>
                <a:effectLst/>
                <a:latin typeface="メイリオ" pitchFamily="50" charset="-128"/>
                <a:ea typeface="メイリオ" pitchFamily="50" charset="-128"/>
                <a:cs typeface="ＭＳ Ｐゴシック" pitchFamily="50" charset="-128"/>
              </a:rPr>
              <a:t>します。</a:t>
            </a:r>
            <a:endParaRPr kumimoji="1" lang="ja-JP" altLang="ja-JP" sz="1800" b="0" i="0" u="none" cap="none" normalizeH="0" dirty="0">
              <a:ln>
                <a:noFill/>
              </a:ln>
              <a:effectLst/>
              <a:latin typeface="Arial" pitchFamily="34" charset="0"/>
              <a:ea typeface="ＭＳ Ｐゴシック" pitchFamily="50" charset="-128"/>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276928845"/>
              </p:ext>
            </p:extLst>
          </p:nvPr>
        </p:nvGraphicFramePr>
        <p:xfrm>
          <a:off x="359421" y="916654"/>
          <a:ext cx="6552728" cy="1927871"/>
        </p:xfrm>
        <a:graphic>
          <a:graphicData uri="http://schemas.openxmlformats.org/drawingml/2006/table">
            <a:tbl>
              <a:tblPr firstRow="1" bandRow="1">
                <a:tableStyleId>{5940675A-B579-460E-94D1-54222C63F5DA}</a:tableStyleId>
              </a:tblPr>
              <a:tblGrid>
                <a:gridCol w="936103">
                  <a:extLst>
                    <a:ext uri="{9D8B030D-6E8A-4147-A177-3AD203B41FA5}">
                      <a16:colId xmlns:a16="http://schemas.microsoft.com/office/drawing/2014/main" val="20000"/>
                    </a:ext>
                  </a:extLst>
                </a:gridCol>
                <a:gridCol w="2592289">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165501">
                <a:tc>
                  <a:txBody>
                    <a:bodyPr/>
                    <a:lstStyle/>
                    <a:p>
                      <a:pPr algn="dist">
                        <a:lnSpc>
                          <a:spcPts val="1100"/>
                        </a:lnSpc>
                        <a:spcAft>
                          <a:spcPts val="0"/>
                        </a:spcAft>
                      </a:pPr>
                      <a:r>
                        <a:rPr lang="ja-JP" sz="800" kern="100" dirty="0">
                          <a:effectLst/>
                          <a:latin typeface="Century"/>
                          <a:ea typeface="メイリオ"/>
                          <a:cs typeface="Times New Roman"/>
                        </a:rPr>
                        <a:t>対象者</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gridSpan="2">
                  <a:txBody>
                    <a:bodyPr/>
                    <a:lstStyle/>
                    <a:p>
                      <a:pPr algn="just">
                        <a:lnSpc>
                          <a:spcPts val="1100"/>
                        </a:lnSpc>
                        <a:spcAft>
                          <a:spcPts val="0"/>
                        </a:spcAft>
                      </a:pPr>
                      <a:r>
                        <a:rPr lang="ja-JP" sz="800" kern="100" dirty="0">
                          <a:effectLst/>
                          <a:latin typeface="Century"/>
                          <a:ea typeface="メイリオ"/>
                          <a:cs typeface="Times New Roman"/>
                        </a:rPr>
                        <a:t>工場又は研究開発施設の新築・増改築を行う中小企業</a:t>
                      </a:r>
                      <a:endParaRPr lang="ja-JP" sz="1050" kern="100" dirty="0">
                        <a:effectLst/>
                        <a:latin typeface="Century"/>
                        <a:ea typeface="ＭＳ 明朝"/>
                        <a:cs typeface="Times New Roman"/>
                      </a:endParaRPr>
                    </a:p>
                  </a:txBody>
                  <a:tcPr marL="68580" marR="68580" marT="0" marB="0" anchor="ctr"/>
                </a:tc>
                <a:tc hMerge="1">
                  <a:txBody>
                    <a:bodyPr/>
                    <a:lstStyle/>
                    <a:p>
                      <a:pPr algn="dist">
                        <a:lnSpc>
                          <a:spcPts val="1100"/>
                        </a:lnSpc>
                        <a:spcAft>
                          <a:spcPts val="0"/>
                        </a:spcAft>
                      </a:pP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0"/>
                  </a:ext>
                </a:extLst>
              </a:tr>
              <a:tr h="167588">
                <a:tc>
                  <a:txBody>
                    <a:bodyPr/>
                    <a:lstStyle/>
                    <a:p>
                      <a:pPr algn="dist">
                        <a:lnSpc>
                          <a:spcPts val="1300"/>
                        </a:lnSpc>
                        <a:spcAft>
                          <a:spcPts val="0"/>
                        </a:spcAft>
                      </a:pPr>
                      <a:r>
                        <a:rPr lang="ja-JP" sz="800" kern="100" dirty="0">
                          <a:effectLst/>
                          <a:latin typeface="Century"/>
                          <a:ea typeface="メイリオ"/>
                          <a:cs typeface="Times New Roman"/>
                        </a:rPr>
                        <a:t>対象施設</a:t>
                      </a:r>
                      <a:endParaRPr lang="ja-JP" sz="1050" kern="100" dirty="0">
                        <a:effectLst/>
                        <a:latin typeface="Century"/>
                        <a:ea typeface="ＭＳ 明朝"/>
                        <a:cs typeface="Times New Roman"/>
                      </a:endParaRPr>
                    </a:p>
                  </a:txBody>
                  <a:tcPr marL="68580" marR="68580" marT="0" marB="0">
                    <a:solidFill>
                      <a:schemeClr val="tx2">
                        <a:lumMod val="60000"/>
                        <a:lumOff val="40000"/>
                      </a:schemeClr>
                    </a:solidFill>
                  </a:tcPr>
                </a:tc>
                <a:tc>
                  <a:txBody>
                    <a:bodyPr/>
                    <a:lstStyle/>
                    <a:p>
                      <a:pPr algn="just">
                        <a:lnSpc>
                          <a:spcPts val="1300"/>
                        </a:lnSpc>
                        <a:spcAft>
                          <a:spcPts val="0"/>
                        </a:spcAft>
                      </a:pPr>
                      <a:r>
                        <a:rPr lang="ja-JP" sz="800" kern="100" dirty="0">
                          <a:effectLst/>
                          <a:latin typeface="Century"/>
                          <a:ea typeface="メイリオ"/>
                          <a:cs typeface="Times New Roman"/>
                        </a:rPr>
                        <a:t>先端産業分野</a:t>
                      </a:r>
                      <a:r>
                        <a:rPr lang="ja-JP" sz="800" kern="100" baseline="30000" dirty="0">
                          <a:effectLst/>
                          <a:latin typeface="Century"/>
                          <a:ea typeface="メイリオ"/>
                          <a:cs typeface="Times New Roman"/>
                        </a:rPr>
                        <a:t>※</a:t>
                      </a:r>
                      <a:r>
                        <a:rPr lang="en-US" sz="800" kern="100" baseline="30000" dirty="0">
                          <a:effectLst/>
                          <a:latin typeface="Century"/>
                          <a:ea typeface="メイリオ"/>
                          <a:cs typeface="Times New Roman"/>
                        </a:rPr>
                        <a:t>1</a:t>
                      </a:r>
                      <a:r>
                        <a:rPr lang="ja-JP" sz="800" kern="100" dirty="0">
                          <a:effectLst/>
                          <a:latin typeface="Century"/>
                          <a:ea typeface="メイリオ"/>
                          <a:cs typeface="Times New Roman"/>
                        </a:rPr>
                        <a:t>の研究開発施設</a:t>
                      </a:r>
                      <a:endParaRPr lang="ja-JP" sz="1050" kern="100" dirty="0">
                        <a:effectLst/>
                        <a:latin typeface="Century"/>
                        <a:ea typeface="ＭＳ 明朝"/>
                        <a:cs typeface="Times New Roman"/>
                      </a:endParaRPr>
                    </a:p>
                  </a:txBody>
                  <a:tcPr marL="68580" marR="68580" marT="0" marB="0"/>
                </a:tc>
                <a:tc>
                  <a:txBody>
                    <a:bodyPr/>
                    <a:lstStyle/>
                    <a:p>
                      <a:pPr algn="just">
                        <a:lnSpc>
                          <a:spcPts val="1300"/>
                        </a:lnSpc>
                        <a:spcAft>
                          <a:spcPts val="0"/>
                        </a:spcAft>
                      </a:pPr>
                      <a:r>
                        <a:rPr lang="ja-JP" sz="800" kern="100" dirty="0">
                          <a:effectLst/>
                          <a:latin typeface="Century"/>
                          <a:ea typeface="メイリオ"/>
                          <a:cs typeface="Times New Roman"/>
                        </a:rPr>
                        <a:t>既存工業集積地の工場・研究開発施設</a:t>
                      </a:r>
                      <a:endParaRPr lang="ja-JP" sz="1050" kern="100" dirty="0">
                        <a:effectLst/>
                        <a:latin typeface="Century"/>
                        <a:ea typeface="ＭＳ 明朝"/>
                        <a:cs typeface="Times New Roman"/>
                      </a:endParaRPr>
                    </a:p>
                  </a:txBody>
                  <a:tcPr marL="68580" marR="68580" marT="0" marB="0"/>
                </a:tc>
                <a:extLst>
                  <a:ext uri="{0D108BD9-81ED-4DB2-BD59-A6C34878D82A}">
                    <a16:rowId xmlns:a16="http://schemas.microsoft.com/office/drawing/2014/main" val="10001"/>
                  </a:ext>
                </a:extLst>
              </a:tr>
              <a:tr h="167588">
                <a:tc>
                  <a:txBody>
                    <a:bodyPr/>
                    <a:lstStyle/>
                    <a:p>
                      <a:pPr algn="dist">
                        <a:lnSpc>
                          <a:spcPts val="1300"/>
                        </a:lnSpc>
                        <a:spcAft>
                          <a:spcPts val="0"/>
                        </a:spcAft>
                      </a:pPr>
                      <a:r>
                        <a:rPr lang="ja-JP" sz="800" kern="100" dirty="0">
                          <a:effectLst/>
                          <a:latin typeface="Century"/>
                          <a:ea typeface="メイリオ"/>
                          <a:cs typeface="Times New Roman"/>
                        </a:rPr>
                        <a:t>対象地域</a:t>
                      </a:r>
                      <a:endParaRPr lang="ja-JP" sz="1050" kern="100" dirty="0">
                        <a:effectLst/>
                        <a:latin typeface="Century"/>
                        <a:ea typeface="ＭＳ 明朝"/>
                        <a:cs typeface="Times New Roman"/>
                      </a:endParaRPr>
                    </a:p>
                  </a:txBody>
                  <a:tcPr marL="68580" marR="68580" marT="0" marB="0">
                    <a:solidFill>
                      <a:schemeClr val="tx2">
                        <a:lumMod val="60000"/>
                        <a:lumOff val="40000"/>
                      </a:schemeClr>
                    </a:solidFill>
                  </a:tcPr>
                </a:tc>
                <a:tc>
                  <a:txBody>
                    <a:bodyPr/>
                    <a:lstStyle/>
                    <a:p>
                      <a:pPr algn="just">
                        <a:lnSpc>
                          <a:spcPts val="1300"/>
                        </a:lnSpc>
                        <a:spcAft>
                          <a:spcPts val="0"/>
                        </a:spcAft>
                      </a:pPr>
                      <a:r>
                        <a:rPr lang="ja-JP" sz="800" kern="100" dirty="0">
                          <a:effectLst/>
                          <a:latin typeface="Century"/>
                          <a:ea typeface="メイリオ"/>
                          <a:cs typeface="Times New Roman"/>
                        </a:rPr>
                        <a:t>研究開発施設の投資奨励計画を持つ市町村</a:t>
                      </a:r>
                      <a:r>
                        <a:rPr lang="ja-JP" sz="800" kern="100" baseline="30000" dirty="0">
                          <a:effectLst/>
                          <a:latin typeface="Century"/>
                          <a:ea typeface="メイリオ"/>
                          <a:cs typeface="Times New Roman"/>
                        </a:rPr>
                        <a:t>※</a:t>
                      </a:r>
                      <a:r>
                        <a:rPr lang="en-US" sz="800" kern="100" baseline="30000" dirty="0">
                          <a:effectLst/>
                          <a:latin typeface="Century"/>
                          <a:ea typeface="メイリオ"/>
                          <a:cs typeface="Times New Roman"/>
                        </a:rPr>
                        <a:t>2</a:t>
                      </a:r>
                      <a:endParaRPr lang="ja-JP" sz="1050" kern="100" dirty="0">
                        <a:effectLst/>
                        <a:latin typeface="Century"/>
                        <a:ea typeface="ＭＳ 明朝"/>
                        <a:cs typeface="Times New Roman"/>
                      </a:endParaRPr>
                    </a:p>
                  </a:txBody>
                  <a:tcPr marL="68580" marR="68580" marT="0" marB="0"/>
                </a:tc>
                <a:tc>
                  <a:txBody>
                    <a:bodyPr/>
                    <a:lstStyle/>
                    <a:p>
                      <a:pPr algn="just">
                        <a:lnSpc>
                          <a:spcPts val="1300"/>
                        </a:lnSpc>
                        <a:spcAft>
                          <a:spcPts val="0"/>
                        </a:spcAft>
                      </a:pPr>
                      <a:r>
                        <a:rPr lang="ja-JP" sz="800" kern="0" dirty="0">
                          <a:effectLst/>
                          <a:latin typeface="Century"/>
                          <a:ea typeface="メイリオ"/>
                          <a:cs typeface="Times New Roman"/>
                        </a:rPr>
                        <a:t>産業集積促進地域（裏面参照）</a:t>
                      </a:r>
                      <a:endParaRPr lang="ja-JP" sz="1050" kern="100" dirty="0">
                        <a:effectLst/>
                        <a:latin typeface="Century"/>
                        <a:ea typeface="ＭＳ 明朝"/>
                        <a:cs typeface="Times New Roman"/>
                      </a:endParaRPr>
                    </a:p>
                  </a:txBody>
                  <a:tcPr marL="68580" marR="68580" marT="0" marB="0"/>
                </a:tc>
                <a:extLst>
                  <a:ext uri="{0D108BD9-81ED-4DB2-BD59-A6C34878D82A}">
                    <a16:rowId xmlns:a16="http://schemas.microsoft.com/office/drawing/2014/main" val="10002"/>
                  </a:ext>
                </a:extLst>
              </a:tr>
              <a:tr h="176409">
                <a:tc rowSpan="2">
                  <a:txBody>
                    <a:bodyPr/>
                    <a:lstStyle/>
                    <a:p>
                      <a:pPr algn="dist">
                        <a:lnSpc>
                          <a:spcPts val="1000"/>
                        </a:lnSpc>
                        <a:spcAft>
                          <a:spcPts val="0"/>
                        </a:spcAft>
                      </a:pPr>
                      <a:r>
                        <a:rPr lang="ja-JP" altLang="ja-JP" sz="800" kern="100" dirty="0">
                          <a:effectLst/>
                          <a:latin typeface="Century"/>
                          <a:ea typeface="メイリオ"/>
                          <a:cs typeface="Times New Roman"/>
                        </a:rPr>
                        <a:t>補助要件</a:t>
                      </a:r>
                      <a:endParaRPr lang="ja-JP" altLang="ja-JP" sz="800" kern="100" dirty="0">
                        <a:effectLst/>
                        <a:latin typeface="Century"/>
                        <a:ea typeface="ＭＳ 明朝"/>
                        <a:cs typeface="Times New Roman"/>
                      </a:endParaRPr>
                    </a:p>
                    <a:p>
                      <a:pPr algn="dist">
                        <a:lnSpc>
                          <a:spcPts val="1000"/>
                        </a:lnSpc>
                        <a:spcAft>
                          <a:spcPts val="0"/>
                        </a:spcAft>
                      </a:pPr>
                      <a:r>
                        <a:rPr lang="ja-JP" altLang="ja-JP" sz="800" kern="100" dirty="0">
                          <a:effectLst/>
                          <a:latin typeface="Century"/>
                          <a:ea typeface="メイリオ"/>
                          <a:cs typeface="Times New Roman"/>
                        </a:rPr>
                        <a:t>及び</a:t>
                      </a:r>
                      <a:endParaRPr lang="ja-JP" altLang="ja-JP" sz="800" kern="100" dirty="0">
                        <a:effectLst/>
                        <a:latin typeface="Century"/>
                        <a:ea typeface="ＭＳ 明朝"/>
                        <a:cs typeface="Times New Roman"/>
                      </a:endParaRPr>
                    </a:p>
                    <a:p>
                      <a:pPr algn="dist"/>
                      <a:r>
                        <a:rPr lang="ja-JP" altLang="ja-JP" sz="800" kern="100" dirty="0">
                          <a:effectLst/>
                          <a:ea typeface="メイリオ"/>
                        </a:rPr>
                        <a:t>補助率</a:t>
                      </a:r>
                      <a:endParaRPr lang="ja-JP" sz="80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algn="ctr">
                        <a:lnSpc>
                          <a:spcPts val="1000"/>
                        </a:lnSpc>
                        <a:spcAft>
                          <a:spcPts val="0"/>
                        </a:spcAft>
                      </a:pPr>
                      <a:r>
                        <a:rPr lang="ja-JP" sz="800" kern="100" dirty="0">
                          <a:effectLst/>
                          <a:latin typeface="Century"/>
                          <a:ea typeface="メイリオ"/>
                          <a:cs typeface="Times New Roman"/>
                        </a:rPr>
                        <a:t>－</a:t>
                      </a:r>
                      <a:endParaRPr lang="ja-JP" sz="1050" kern="100" dirty="0">
                        <a:effectLst/>
                        <a:latin typeface="Century"/>
                        <a:ea typeface="ＭＳ 明朝"/>
                        <a:cs typeface="Times New Roman"/>
                      </a:endParaRPr>
                    </a:p>
                  </a:txBody>
                  <a:tcPr marL="68580" marR="68580" marT="0" marB="0" anchor="ctr"/>
                </a:tc>
                <a:tc>
                  <a:txBody>
                    <a:bodyPr/>
                    <a:lstStyle/>
                    <a:p>
                      <a:pPr algn="just">
                        <a:lnSpc>
                          <a:spcPts val="1000"/>
                        </a:lnSpc>
                        <a:spcAft>
                          <a:spcPts val="0"/>
                        </a:spcAft>
                      </a:pPr>
                      <a:r>
                        <a:rPr lang="ja-JP" sz="800" kern="0" dirty="0">
                          <a:effectLst/>
                          <a:latin typeface="Century"/>
                          <a:ea typeface="メイリオ"/>
                          <a:cs typeface="Times New Roman"/>
                        </a:rPr>
                        <a:t>地元市町村の優遇措置を受けること</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3"/>
                  </a:ext>
                </a:extLst>
              </a:tr>
              <a:tr h="1250785">
                <a:tc vMerge="1">
                  <a:txBody>
                    <a:bodyPr/>
                    <a:lstStyle/>
                    <a:p>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投資に対する補助</a:t>
                      </a:r>
                      <a:r>
                        <a:rPr lang="ja-JP" altLang="ja-JP" sz="800" kern="100" baseline="30000" dirty="0">
                          <a:effectLst/>
                          <a:latin typeface="Century"/>
                          <a:ea typeface="メイリオ"/>
                          <a:cs typeface="Times New Roman"/>
                        </a:rPr>
                        <a:t>※</a:t>
                      </a:r>
                      <a:r>
                        <a:rPr lang="en-US" altLang="ja-JP" sz="800" kern="100" baseline="30000" dirty="0">
                          <a:effectLst/>
                          <a:latin typeface="Century"/>
                          <a:ea typeface="メイリオ"/>
                          <a:cs typeface="Times New Roman"/>
                        </a:rPr>
                        <a:t>3</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050" kern="100" dirty="0">
                        <a:effectLst/>
                        <a:latin typeface="Century"/>
                        <a:ea typeface="ＭＳ 明朝"/>
                        <a:cs typeface="Times New Roman"/>
                      </a:endParaRPr>
                    </a:p>
                    <a:p>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52630186"/>
              </p:ext>
            </p:extLst>
          </p:nvPr>
        </p:nvGraphicFramePr>
        <p:xfrm>
          <a:off x="1368203" y="1794582"/>
          <a:ext cx="5400600" cy="952506"/>
        </p:xfrm>
        <a:graphic>
          <a:graphicData uri="http://schemas.openxmlformats.org/drawingml/2006/table">
            <a:tbl>
              <a:tblPr firstRow="1" bandRow="1">
                <a:tableStyleId>{5940675A-B579-460E-94D1-54222C63F5DA}</a:tableStyleId>
              </a:tblPr>
              <a:tblGrid>
                <a:gridCol w="576064">
                  <a:extLst>
                    <a:ext uri="{9D8B030D-6E8A-4147-A177-3AD203B41FA5}">
                      <a16:colId xmlns:a16="http://schemas.microsoft.com/office/drawing/2014/main" val="20000"/>
                    </a:ext>
                  </a:extLst>
                </a:gridCol>
                <a:gridCol w="4824536">
                  <a:extLst>
                    <a:ext uri="{9D8B030D-6E8A-4147-A177-3AD203B41FA5}">
                      <a16:colId xmlns:a16="http://schemas.microsoft.com/office/drawing/2014/main" val="20001"/>
                    </a:ext>
                  </a:extLst>
                </a:gridCol>
              </a:tblGrid>
              <a:tr h="158751">
                <a:tc>
                  <a:txBody>
                    <a:bodyPr/>
                    <a:lstStyle/>
                    <a:p>
                      <a:pPr algn="dist">
                        <a:lnSpc>
                          <a:spcPts val="1200"/>
                        </a:lnSpc>
                        <a:spcAft>
                          <a:spcPts val="0"/>
                        </a:spcAft>
                      </a:pPr>
                      <a:r>
                        <a:rPr lang="ja-JP" sz="800" kern="0" dirty="0">
                          <a:effectLst/>
                          <a:latin typeface="Century"/>
                          <a:ea typeface="メイリオ"/>
                          <a:cs typeface="Times New Roman"/>
                        </a:rPr>
                        <a:t>企業規模</a:t>
                      </a:r>
                      <a:endParaRPr lang="ja-JP" sz="1050" kern="100" dirty="0">
                        <a:effectLst/>
                        <a:latin typeface="Century"/>
                        <a:ea typeface="ＭＳ 明朝"/>
                        <a:cs typeface="Times New Roman"/>
                      </a:endParaRPr>
                    </a:p>
                  </a:txBody>
                  <a:tcPr marL="68580" marR="68580" marT="0" marB="0"/>
                </a:tc>
                <a:tc>
                  <a:txBody>
                    <a:bodyPr/>
                    <a:lstStyle/>
                    <a:p>
                      <a:pPr algn="just">
                        <a:lnSpc>
                          <a:spcPts val="1200"/>
                        </a:lnSpc>
                        <a:spcAft>
                          <a:spcPts val="0"/>
                        </a:spcAft>
                      </a:pPr>
                      <a:r>
                        <a:rPr lang="ja-JP" sz="800" kern="100" dirty="0">
                          <a:effectLst/>
                          <a:latin typeface="Century"/>
                          <a:ea typeface="メイリオ"/>
                          <a:cs typeface="Times New Roman"/>
                        </a:rPr>
                        <a:t>中小企業（製造業の場合、一部の業種を除き従業者</a:t>
                      </a:r>
                      <a:r>
                        <a:rPr lang="en-US" sz="800" kern="100" dirty="0">
                          <a:effectLst/>
                          <a:latin typeface="Century"/>
                          <a:ea typeface="メイリオ"/>
                          <a:cs typeface="Times New Roman"/>
                        </a:rPr>
                        <a:t>300</a:t>
                      </a:r>
                      <a:r>
                        <a:rPr lang="ja-JP" sz="800" kern="100" dirty="0">
                          <a:effectLst/>
                          <a:latin typeface="Century"/>
                          <a:ea typeface="メイリオ"/>
                          <a:cs typeface="Times New Roman"/>
                        </a:rPr>
                        <a:t>人以下又は資本金</a:t>
                      </a:r>
                      <a:r>
                        <a:rPr lang="en-US" sz="800" kern="100" dirty="0">
                          <a:effectLst/>
                          <a:latin typeface="Century"/>
                          <a:ea typeface="メイリオ"/>
                          <a:cs typeface="Times New Roman"/>
                        </a:rPr>
                        <a:t>3</a:t>
                      </a:r>
                      <a:r>
                        <a:rPr lang="ja-JP" sz="800" kern="100" dirty="0">
                          <a:effectLst/>
                          <a:latin typeface="Century"/>
                          <a:ea typeface="メイリオ"/>
                          <a:cs typeface="Times New Roman"/>
                        </a:rPr>
                        <a:t>億円以下の会社及び個人）</a:t>
                      </a:r>
                      <a:endParaRPr lang="ja-JP" sz="1050" kern="100" dirty="0">
                        <a:effectLst/>
                        <a:latin typeface="Century"/>
                        <a:ea typeface="ＭＳ 明朝"/>
                        <a:cs typeface="Times New Roman"/>
                      </a:endParaRPr>
                    </a:p>
                  </a:txBody>
                  <a:tcPr marL="68580" marR="68580" marT="0" marB="0"/>
                </a:tc>
                <a:extLst>
                  <a:ext uri="{0D108BD9-81ED-4DB2-BD59-A6C34878D82A}">
                    <a16:rowId xmlns:a16="http://schemas.microsoft.com/office/drawing/2014/main" val="10000"/>
                  </a:ext>
                </a:extLst>
              </a:tr>
              <a:tr h="158751">
                <a:tc>
                  <a:txBody>
                    <a:bodyPr/>
                    <a:lstStyle/>
                    <a:p>
                      <a:pPr algn="dist">
                        <a:lnSpc>
                          <a:spcPts val="1200"/>
                        </a:lnSpc>
                        <a:spcAft>
                          <a:spcPts val="0"/>
                        </a:spcAft>
                      </a:pPr>
                      <a:r>
                        <a:rPr lang="ja-JP" sz="800" kern="100" dirty="0">
                          <a:effectLst/>
                          <a:latin typeface="Century"/>
                          <a:ea typeface="メイリオ"/>
                          <a:cs typeface="Times New Roman"/>
                        </a:rPr>
                        <a:t>投資額</a:t>
                      </a:r>
                      <a:r>
                        <a:rPr lang="ja-JP" sz="800" kern="100" baseline="30000" dirty="0">
                          <a:effectLst/>
                          <a:latin typeface="Century"/>
                          <a:ea typeface="メイリオ"/>
                          <a:cs typeface="Times New Roman"/>
                        </a:rPr>
                        <a:t>※</a:t>
                      </a:r>
                      <a:r>
                        <a:rPr lang="en-US" altLang="ja-JP" sz="800" kern="100" baseline="30000" dirty="0">
                          <a:effectLst/>
                          <a:latin typeface="Century"/>
                          <a:ea typeface="メイリオ"/>
                          <a:cs typeface="Times New Roman"/>
                        </a:rPr>
                        <a:t>4</a:t>
                      </a:r>
                      <a:endParaRPr lang="ja-JP" sz="1050" kern="100" dirty="0">
                        <a:effectLst/>
                        <a:latin typeface="Century"/>
                        <a:ea typeface="ＭＳ 明朝"/>
                        <a:cs typeface="Times New Roman"/>
                      </a:endParaRPr>
                    </a:p>
                  </a:txBody>
                  <a:tcPr marL="68580" marR="68580" marT="0" marB="0" anchor="ctr"/>
                </a:tc>
                <a:tc>
                  <a:txBody>
                    <a:bodyPr/>
                    <a:lstStyle/>
                    <a:p>
                      <a:pPr algn="just">
                        <a:lnSpc>
                          <a:spcPts val="1200"/>
                        </a:lnSpc>
                        <a:spcAft>
                          <a:spcPts val="0"/>
                        </a:spcAft>
                      </a:pPr>
                      <a:r>
                        <a:rPr lang="en-US" sz="800" kern="100" dirty="0">
                          <a:effectLst/>
                          <a:latin typeface="メイリオ"/>
                          <a:ea typeface="ＭＳ 明朝"/>
                          <a:cs typeface="Times New Roman"/>
                        </a:rPr>
                        <a:t>1</a:t>
                      </a:r>
                      <a:r>
                        <a:rPr lang="ja-JP" sz="800" kern="100" dirty="0">
                          <a:effectLst/>
                          <a:latin typeface="Century"/>
                          <a:ea typeface="メイリオ"/>
                          <a:cs typeface="Times New Roman"/>
                        </a:rPr>
                        <a:t>億円以上</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1"/>
                  </a:ext>
                </a:extLst>
              </a:tr>
              <a:tr h="158751">
                <a:tc>
                  <a:txBody>
                    <a:bodyPr/>
                    <a:lstStyle/>
                    <a:p>
                      <a:pPr algn="dist">
                        <a:lnSpc>
                          <a:spcPts val="1200"/>
                        </a:lnSpc>
                        <a:spcAft>
                          <a:spcPts val="0"/>
                        </a:spcAft>
                      </a:pPr>
                      <a:r>
                        <a:rPr lang="ja-JP" sz="800" kern="0" dirty="0">
                          <a:effectLst/>
                          <a:latin typeface="Century"/>
                          <a:ea typeface="メイリオ"/>
                          <a:cs typeface="Times New Roman"/>
                        </a:rPr>
                        <a:t>雇用要件</a:t>
                      </a:r>
                      <a:endParaRPr lang="ja-JP" sz="1050" kern="100" dirty="0">
                        <a:effectLst/>
                        <a:latin typeface="Century"/>
                        <a:ea typeface="ＭＳ 明朝"/>
                        <a:cs typeface="Times New Roman"/>
                      </a:endParaRPr>
                    </a:p>
                  </a:txBody>
                  <a:tcPr marL="68580" marR="68580" marT="0" marB="0" anchor="ctr"/>
                </a:tc>
                <a:tc>
                  <a:txBody>
                    <a:bodyPr/>
                    <a:lstStyle/>
                    <a:p>
                      <a:pPr algn="just">
                        <a:lnSpc>
                          <a:spcPts val="1200"/>
                        </a:lnSpc>
                        <a:spcAft>
                          <a:spcPts val="0"/>
                        </a:spcAft>
                      </a:pPr>
                      <a:r>
                        <a:rPr lang="ja-JP" sz="800" kern="100" dirty="0">
                          <a:effectLst/>
                          <a:latin typeface="Century"/>
                          <a:ea typeface="メイリオ"/>
                          <a:cs typeface="Times New Roman"/>
                        </a:rPr>
                        <a:t>府内の事業所における操業開始日の府内常用雇用者の総数が交付申請時の数を下回らないこと</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2"/>
                  </a:ext>
                </a:extLst>
              </a:tr>
              <a:tr h="158751">
                <a:tc>
                  <a:txBody>
                    <a:bodyPr/>
                    <a:lstStyle/>
                    <a:p>
                      <a:pPr algn="dist">
                        <a:lnSpc>
                          <a:spcPts val="1200"/>
                        </a:lnSpc>
                        <a:spcAft>
                          <a:spcPts val="0"/>
                        </a:spcAft>
                      </a:pPr>
                      <a:r>
                        <a:rPr lang="ja-JP" sz="800" kern="0" dirty="0">
                          <a:effectLst/>
                          <a:latin typeface="Century"/>
                          <a:ea typeface="メイリオ"/>
                          <a:cs typeface="Times New Roman"/>
                        </a:rPr>
                        <a:t>補助率</a:t>
                      </a:r>
                      <a:endParaRPr lang="ja-JP" sz="1050" kern="100" dirty="0">
                        <a:effectLst/>
                        <a:latin typeface="Century"/>
                        <a:ea typeface="ＭＳ 明朝"/>
                        <a:cs typeface="Times New Roman"/>
                      </a:endParaRPr>
                    </a:p>
                  </a:txBody>
                  <a:tcPr marL="68580" marR="68580" marT="0" marB="0" anchor="ctr"/>
                </a:tc>
                <a:tc>
                  <a:txBody>
                    <a:bodyPr/>
                    <a:lstStyle/>
                    <a:p>
                      <a:pPr algn="just">
                        <a:lnSpc>
                          <a:spcPts val="1200"/>
                        </a:lnSpc>
                        <a:spcAft>
                          <a:spcPts val="0"/>
                        </a:spcAft>
                      </a:pPr>
                      <a:r>
                        <a:rPr lang="ja-JP" sz="800" kern="0" dirty="0">
                          <a:effectLst/>
                          <a:latin typeface="Century"/>
                          <a:ea typeface="メイリオ"/>
                          <a:cs typeface="Times New Roman"/>
                        </a:rPr>
                        <a:t>家屋・機械設備等の５％（府内に</a:t>
                      </a:r>
                      <a:r>
                        <a:rPr lang="ja-JP" sz="800" kern="0" dirty="0" smtClean="0">
                          <a:effectLst/>
                          <a:latin typeface="Century"/>
                          <a:ea typeface="メイリオ"/>
                          <a:cs typeface="Times New Roman"/>
                        </a:rPr>
                        <a:t>本</a:t>
                      </a:r>
                      <a:r>
                        <a:rPr lang="ja-JP" altLang="en-US" sz="800" kern="0" dirty="0" smtClean="0">
                          <a:effectLst/>
                          <a:latin typeface="Century"/>
                          <a:ea typeface="メイリオ"/>
                          <a:cs typeface="Times New Roman"/>
                        </a:rPr>
                        <a:t>店</a:t>
                      </a:r>
                      <a:r>
                        <a:rPr lang="ja-JP" sz="800" kern="0" dirty="0" smtClean="0">
                          <a:effectLst/>
                          <a:latin typeface="Century"/>
                          <a:ea typeface="メイリオ"/>
                          <a:cs typeface="Times New Roman"/>
                        </a:rPr>
                        <a:t>、</a:t>
                      </a:r>
                      <a:r>
                        <a:rPr lang="ja-JP" sz="800" kern="0" dirty="0">
                          <a:effectLst/>
                          <a:latin typeface="Century"/>
                          <a:ea typeface="メイリオ"/>
                          <a:cs typeface="Times New Roman"/>
                        </a:rPr>
                        <a:t>工場又は研究開発施設を持つ企業は</a:t>
                      </a:r>
                      <a:r>
                        <a:rPr lang="en-US" sz="800" kern="0" dirty="0">
                          <a:effectLst/>
                          <a:latin typeface="Century"/>
                          <a:ea typeface="メイリオ"/>
                          <a:cs typeface="Times New Roman"/>
                        </a:rPr>
                        <a:t>10</a:t>
                      </a:r>
                      <a:r>
                        <a:rPr lang="ja-JP" sz="800" kern="0" dirty="0">
                          <a:effectLst/>
                          <a:latin typeface="Century"/>
                          <a:ea typeface="メイリオ"/>
                          <a:cs typeface="Times New Roman"/>
                        </a:rPr>
                        <a:t>％）</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3"/>
                  </a:ext>
                </a:extLst>
              </a:tr>
              <a:tr h="158751">
                <a:tc>
                  <a:txBody>
                    <a:bodyPr/>
                    <a:lstStyle/>
                    <a:p>
                      <a:pPr algn="dist">
                        <a:lnSpc>
                          <a:spcPts val="1200"/>
                        </a:lnSpc>
                        <a:spcAft>
                          <a:spcPts val="0"/>
                        </a:spcAft>
                      </a:pPr>
                      <a:r>
                        <a:rPr lang="ja-JP" sz="800" kern="0" dirty="0">
                          <a:effectLst/>
                          <a:latin typeface="Century"/>
                          <a:ea typeface="メイリオ"/>
                          <a:cs typeface="Times New Roman"/>
                        </a:rPr>
                        <a:t>限度額</a:t>
                      </a:r>
                      <a:endParaRPr lang="ja-JP" sz="1050" kern="100" dirty="0">
                        <a:effectLst/>
                        <a:latin typeface="Century"/>
                        <a:ea typeface="ＭＳ 明朝"/>
                        <a:cs typeface="Times New Roman"/>
                      </a:endParaRPr>
                    </a:p>
                  </a:txBody>
                  <a:tcPr marL="68580" marR="68580" marT="0" marB="0" anchor="ctr"/>
                </a:tc>
                <a:tc>
                  <a:txBody>
                    <a:bodyPr/>
                    <a:lstStyle/>
                    <a:p>
                      <a:pPr algn="just">
                        <a:lnSpc>
                          <a:spcPts val="1200"/>
                        </a:lnSpc>
                        <a:spcAft>
                          <a:spcPts val="0"/>
                        </a:spcAft>
                      </a:pPr>
                      <a:r>
                        <a:rPr lang="ja-JP" sz="800" kern="100" dirty="0">
                          <a:effectLst/>
                          <a:latin typeface="Century"/>
                          <a:ea typeface="メイリオ"/>
                          <a:cs typeface="Times New Roman"/>
                        </a:rPr>
                        <a:t>３千万円</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4"/>
                  </a:ext>
                </a:extLst>
              </a:tr>
              <a:tr h="158751">
                <a:tc>
                  <a:txBody>
                    <a:bodyPr/>
                    <a:lstStyle/>
                    <a:p>
                      <a:pPr algn="dist">
                        <a:lnSpc>
                          <a:spcPts val="1200"/>
                        </a:lnSpc>
                        <a:spcAft>
                          <a:spcPts val="0"/>
                        </a:spcAft>
                      </a:pPr>
                      <a:r>
                        <a:rPr lang="ja-JP" sz="800" kern="100" dirty="0">
                          <a:effectLst/>
                          <a:latin typeface="Century"/>
                          <a:ea typeface="メイリオ"/>
                          <a:cs typeface="Times New Roman"/>
                        </a:rPr>
                        <a:t>申請時期</a:t>
                      </a:r>
                      <a:endParaRPr lang="ja-JP" sz="1050" kern="100" dirty="0">
                        <a:effectLst/>
                        <a:latin typeface="Century"/>
                        <a:ea typeface="ＭＳ 明朝"/>
                        <a:cs typeface="Times New Roman"/>
                      </a:endParaRPr>
                    </a:p>
                  </a:txBody>
                  <a:tcPr marL="68580" marR="68580" marT="0" marB="0" anchor="ctr"/>
                </a:tc>
                <a:tc>
                  <a:txBody>
                    <a:bodyPr/>
                    <a:lstStyle/>
                    <a:p>
                      <a:pPr algn="just">
                        <a:lnSpc>
                          <a:spcPts val="1200"/>
                        </a:lnSpc>
                        <a:spcAft>
                          <a:spcPts val="0"/>
                        </a:spcAft>
                      </a:pPr>
                      <a:r>
                        <a:rPr lang="ja-JP" sz="800" kern="100" dirty="0">
                          <a:effectLst/>
                          <a:latin typeface="Century"/>
                          <a:ea typeface="メイリオ"/>
                          <a:cs typeface="Times New Roman"/>
                        </a:rPr>
                        <a:t>補助対象事業の契約又は発注の日の前日まで</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
        <p:nvSpPr>
          <p:cNvPr id="5" name="テキスト ボックス 40"/>
          <p:cNvSpPr txBox="1">
            <a:spLocks noChangeArrowheads="1"/>
          </p:cNvSpPr>
          <p:nvPr/>
        </p:nvSpPr>
        <p:spPr bwMode="auto">
          <a:xfrm>
            <a:off x="216073" y="171371"/>
            <a:ext cx="1647825" cy="285750"/>
          </a:xfrm>
          <a:prstGeom prst="rect">
            <a:avLst/>
          </a:prstGeom>
          <a:solidFill>
            <a:srgbClr val="000000"/>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1" lang="ja-JP" altLang="en-US" sz="1200" b="1"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rPr>
              <a:t>企業立地促進補助金</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テキスト ボックス 63"/>
          <p:cNvSpPr txBox="1">
            <a:spLocks noChangeArrowheads="1"/>
          </p:cNvSpPr>
          <p:nvPr/>
        </p:nvSpPr>
        <p:spPr bwMode="auto">
          <a:xfrm>
            <a:off x="1863899" y="157126"/>
            <a:ext cx="5048250" cy="504825"/>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88000"/>
              </a:lnSpc>
              <a:spcBef>
                <a:spcPct val="0"/>
              </a:spcBef>
              <a:spcAft>
                <a:spcPct val="0"/>
              </a:spcAft>
              <a:buClrTx/>
              <a:buSzTx/>
              <a:buFontTx/>
              <a:buNone/>
              <a:tabLst/>
            </a:pPr>
            <a:r>
              <a:rPr kumimoji="1" lang="en-US" altLang="ja-JP" sz="800" b="1"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a:t>
            </a:r>
            <a:r>
              <a:rPr kumimoji="1" lang="ja-JP" altLang="en-US" sz="80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注意</a:t>
            </a:r>
            <a:r>
              <a:rPr kumimoji="1" lang="en-US" altLang="ja-JP" sz="80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just" defTabSz="914400" rtl="0" eaLnBrk="1" fontAlgn="base" latinLnBrk="0" hangingPunct="1">
              <a:lnSpc>
                <a:spcPct val="88000"/>
              </a:lnSpc>
              <a:spcBef>
                <a:spcPct val="0"/>
              </a:spcBef>
              <a:spcAft>
                <a:spcPct val="0"/>
              </a:spcAft>
              <a:buClrTx/>
              <a:buSzTx/>
              <a:buFontTx/>
              <a:buNone/>
              <a:tabLst/>
            </a:pPr>
            <a:r>
              <a:rPr kumimoji="1" lang="en-US" altLang="ja-JP" sz="80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 </a:t>
            </a:r>
            <a:r>
              <a:rPr kumimoji="1" lang="ja-JP" altLang="en-US" sz="80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補助金の交付は、審査会での審査を経て決定されます。</a:t>
            </a:r>
            <a:endParaRPr kumimoji="1" lang="en-US" altLang="ja-JP" sz="80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88000"/>
              </a:lnSpc>
              <a:spcBef>
                <a:spcPct val="0"/>
              </a:spcBef>
              <a:spcAft>
                <a:spcPct val="0"/>
              </a:spcAft>
              <a:buClrTx/>
              <a:buSzTx/>
              <a:buFontTx/>
              <a:buNone/>
              <a:tabLst/>
            </a:pPr>
            <a:r>
              <a:rPr kumimoji="1" lang="ja-JP" altLang="en-US" sz="80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 補助金申請前に契約や発注を行った建設工事の経費や機械設備の経費は、補助対象となりません。</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7" name="グループ化 39"/>
          <p:cNvGrpSpPr>
            <a:grpSpLocks/>
          </p:cNvGrpSpPr>
          <p:nvPr/>
        </p:nvGrpSpPr>
        <p:grpSpPr bwMode="auto">
          <a:xfrm>
            <a:off x="216073" y="567825"/>
            <a:ext cx="1368153" cy="238125"/>
            <a:chOff x="-142875" y="-375"/>
            <a:chExt cx="1504950" cy="238125"/>
          </a:xfrm>
          <a:solidFill>
            <a:schemeClr val="tx2">
              <a:lumMod val="60000"/>
              <a:lumOff val="40000"/>
            </a:schemeClr>
          </a:solidFill>
        </p:grpSpPr>
        <p:sp>
          <p:nvSpPr>
            <p:cNvPr id="8" name="テキスト ボックス 129"/>
            <p:cNvSpPr txBox="1">
              <a:spLocks noChangeArrowheads="1"/>
            </p:cNvSpPr>
            <p:nvPr/>
          </p:nvSpPr>
          <p:spPr bwMode="auto">
            <a:xfrm>
              <a:off x="-142875" y="-375"/>
              <a:ext cx="1504950" cy="238125"/>
            </a:xfrm>
            <a:prstGeom prst="rect">
              <a:avLst/>
            </a:prstGeom>
            <a:grp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lvl="0" indent="0" algn="ctr" eaLnBrk="1" fontAlgn="base" latinLnBrk="0" hangingPunct="1">
                <a:lnSpc>
                  <a:spcPct val="96000"/>
                </a:lnSpc>
                <a:spcBef>
                  <a:spcPct val="0"/>
                </a:spcBef>
                <a:spcAft>
                  <a:spcPct val="0"/>
                </a:spcAft>
                <a:tabLst/>
              </a:pPr>
              <a:r>
                <a:rPr kumimoji="1" lang="ja-JP" altLang="en-US" sz="1000" b="1"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府内投資促進補助金</a:t>
              </a:r>
              <a:endParaRPr kumimoji="1" lang="ja-JP" altLang="ja-JP" sz="1800" b="1"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9" name="テキスト ボックス 68"/>
          <p:cNvSpPr txBox="1">
            <a:spLocks noChangeArrowheads="1"/>
          </p:cNvSpPr>
          <p:nvPr/>
        </p:nvSpPr>
        <p:spPr bwMode="auto">
          <a:xfrm>
            <a:off x="1671414" y="559388"/>
            <a:ext cx="5327922" cy="376468"/>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88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既存工業集積地の維持・発展に向け、市町村の産業振興やまちづくり施策と</a:t>
            </a:r>
            <a:r>
              <a:rPr kumimoji="1" lang="ja-JP" altLang="en-US" sz="800" b="1" i="0" u="none" strike="noStrike" cap="none" normalizeH="0" baseline="0" dirty="0">
                <a:ln>
                  <a:noFill/>
                </a:ln>
                <a:effectLst/>
                <a:latin typeface="メイリオ" pitchFamily="50" charset="-128"/>
                <a:ea typeface="メイリオ" pitchFamily="50" charset="-128"/>
                <a:cs typeface="ＭＳ Ｐゴシック" pitchFamily="50" charset="-128"/>
              </a:rPr>
              <a:t>連携し、</a:t>
            </a:r>
            <a:r>
              <a:rPr kumimoji="1" lang="ja-JP" altLang="en-US" sz="800" b="1" i="0" u="none" cap="none" normalizeH="0" dirty="0">
                <a:ln>
                  <a:noFill/>
                </a:ln>
                <a:effectLst/>
                <a:latin typeface="メイリオ" pitchFamily="50" charset="-128"/>
                <a:ea typeface="メイリオ" pitchFamily="50" charset="-128"/>
                <a:cs typeface="ＭＳ Ｐゴシック" pitchFamily="50" charset="-128"/>
              </a:rPr>
              <a:t>ものづくり</a:t>
            </a:r>
            <a:r>
              <a:rPr kumimoji="1" lang="ja-JP" altLang="en-US" sz="800" b="1" i="0" u="none" strike="noStrike" cap="none" normalizeH="0" baseline="0" dirty="0">
                <a:ln>
                  <a:noFill/>
                </a:ln>
                <a:effectLst/>
                <a:latin typeface="メイリオ" pitchFamily="50" charset="-128"/>
                <a:ea typeface="メイリオ" pitchFamily="50" charset="-128"/>
                <a:cs typeface="ＭＳ Ｐゴシック" pitchFamily="50" charset="-128"/>
              </a:rPr>
              <a:t>中小企業等の</a:t>
            </a:r>
            <a:r>
              <a:rPr kumimoji="1" lang="ja-JP" altLang="en-US" sz="800" b="1"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投資や新規立地の促進を図るため、工場又は研究開発施設の新築や増改築を行う企業に対し補助を行います。</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正方形/長方形 9"/>
          <p:cNvSpPr/>
          <p:nvPr/>
        </p:nvSpPr>
        <p:spPr>
          <a:xfrm>
            <a:off x="180555" y="2852218"/>
            <a:ext cx="676875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9240" marR="122555" indent="-179705">
              <a:lnSpc>
                <a:spcPts val="1000"/>
              </a:lnSpc>
            </a:pPr>
            <a:r>
              <a:rPr lang="ja-JP" altLang="ja-JP" sz="8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先端産業分野：ライフサイエンス、新エネルギー分野のうち、先端的な事業と認めるもの</a:t>
            </a:r>
          </a:p>
          <a:p>
            <a:pPr marL="269875" marR="122555" indent="-179070">
              <a:lnSpc>
                <a:spcPts val="1000"/>
              </a:lnSpc>
            </a:pPr>
            <a:r>
              <a:rPr lang="ja-JP" altLang="ja-JP" sz="8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研究開発施設の投資奨励計画を持つ市町村：　大阪市、堺市、岸和田市、豊中市、池田市、吹田市、高槻市、貝塚市、枚方市、茨木市、八尾市、泉佐野市、松原市、大東市、和泉市、箕面市、摂津市、高石市、東大阪市、大阪狭山市、阪南市、島本町</a:t>
            </a:r>
          </a:p>
          <a:p>
            <a:pPr marR="122555">
              <a:lnSpc>
                <a:spcPts val="1000"/>
              </a:lnSpc>
            </a:pPr>
            <a:r>
              <a:rPr lang="ja-JP" altLang="ja-JP" sz="8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※３</a:t>
            </a:r>
            <a:r>
              <a:rPr lang="ja-JP" altLang="en-US" sz="8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投資に対する補助は、家屋の新築・増改築等を行うことが前提</a:t>
            </a:r>
          </a:p>
          <a:p>
            <a:pPr marR="122555">
              <a:lnSpc>
                <a:spcPts val="1000"/>
              </a:lnSpc>
            </a:pPr>
            <a:r>
              <a:rPr lang="ja-JP" altLang="en-US" sz="8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 投資額：家屋・機械設備等に係る費用（消費税及び地方消費税相当額を除く金額）</a:t>
            </a:r>
          </a:p>
        </p:txBody>
      </p:sp>
      <p:grpSp>
        <p:nvGrpSpPr>
          <p:cNvPr id="11" name="グループ化 39"/>
          <p:cNvGrpSpPr>
            <a:grpSpLocks/>
          </p:cNvGrpSpPr>
          <p:nvPr/>
        </p:nvGrpSpPr>
        <p:grpSpPr bwMode="auto">
          <a:xfrm>
            <a:off x="230585" y="3693021"/>
            <a:ext cx="1982242" cy="238125"/>
            <a:chOff x="-157658" y="85994"/>
            <a:chExt cx="1504950" cy="238125"/>
          </a:xfrm>
          <a:solidFill>
            <a:schemeClr val="tx2">
              <a:lumMod val="60000"/>
              <a:lumOff val="40000"/>
            </a:schemeClr>
          </a:solidFill>
        </p:grpSpPr>
        <p:sp>
          <p:nvSpPr>
            <p:cNvPr id="12" name="テキスト ボックス 129"/>
            <p:cNvSpPr txBox="1">
              <a:spLocks noChangeArrowheads="1"/>
            </p:cNvSpPr>
            <p:nvPr/>
          </p:nvSpPr>
          <p:spPr bwMode="auto">
            <a:xfrm>
              <a:off x="-157658" y="85994"/>
              <a:ext cx="1504950" cy="238125"/>
            </a:xfrm>
            <a:prstGeom prst="rect">
              <a:avLst/>
            </a:prstGeom>
            <a:grp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lvl="0" indent="0" algn="ctr" eaLnBrk="1" fontAlgn="base" latinLnBrk="0" hangingPunct="1">
                <a:lnSpc>
                  <a:spcPct val="96000"/>
                </a:lnSpc>
                <a:spcBef>
                  <a:spcPct val="0"/>
                </a:spcBef>
                <a:spcAft>
                  <a:spcPct val="0"/>
                </a:spcAft>
                <a:tabLst/>
              </a:pPr>
              <a:r>
                <a:rPr kumimoji="1" lang="ja-JP" altLang="en-US" sz="1000" b="1"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外資系企業等進出促進補助金</a:t>
              </a:r>
              <a:endParaRPr kumimoji="1" lang="ja-JP" altLang="ja-JP" sz="1800" b="1"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13" name="テキスト ボックス 76"/>
          <p:cNvSpPr txBox="1">
            <a:spLocks noChangeArrowheads="1"/>
          </p:cNvSpPr>
          <p:nvPr/>
        </p:nvSpPr>
        <p:spPr bwMode="auto">
          <a:xfrm>
            <a:off x="2247876" y="3647583"/>
            <a:ext cx="4722861" cy="504825"/>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96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対日投資を促進し、大阪産業の高度化及び活性化を図るため、府内に本社</a:t>
            </a:r>
            <a:r>
              <a:rPr lang="ja-JP" altLang="en-US" sz="800" b="1" dirty="0">
                <a:latin typeface="メイリオ" pitchFamily="50" charset="-128"/>
                <a:ea typeface="メイリオ" pitchFamily="50" charset="-128"/>
                <a:cs typeface="ＭＳ Ｐゴシック" pitchFamily="50" charset="-128"/>
              </a:rPr>
              <a:t>機能</a:t>
            </a:r>
            <a:r>
              <a:rPr kumimoji="1" lang="ja-JP" altLang="en-US" sz="800" b="1"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を設置する外資系企業等に対し、投資額等の一部を補助します。</a:t>
            </a:r>
          </a:p>
          <a:p>
            <a:pPr marL="0" marR="0" lvl="0" indent="0" algn="just" defTabSz="914400" rtl="0" eaLnBrk="1" fontAlgn="base" latinLnBrk="0" hangingPunct="1">
              <a:lnSpc>
                <a:spcPct val="8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811678684"/>
              </p:ext>
            </p:extLst>
          </p:nvPr>
        </p:nvGraphicFramePr>
        <p:xfrm>
          <a:off x="360089" y="4017226"/>
          <a:ext cx="6552059" cy="2059724"/>
        </p:xfrm>
        <a:graphic>
          <a:graphicData uri="http://schemas.openxmlformats.org/drawingml/2006/table">
            <a:tbl>
              <a:tblPr firstRow="1" bandRow="1">
                <a:tableStyleId>{5940675A-B579-460E-94D1-54222C63F5DA}</a:tableStyleId>
              </a:tblPr>
              <a:tblGrid>
                <a:gridCol w="936007">
                  <a:extLst>
                    <a:ext uri="{9D8B030D-6E8A-4147-A177-3AD203B41FA5}">
                      <a16:colId xmlns:a16="http://schemas.microsoft.com/office/drawing/2014/main" val="20000"/>
                    </a:ext>
                  </a:extLst>
                </a:gridCol>
                <a:gridCol w="5616052">
                  <a:extLst>
                    <a:ext uri="{9D8B030D-6E8A-4147-A177-3AD203B41FA5}">
                      <a16:colId xmlns:a16="http://schemas.microsoft.com/office/drawing/2014/main" val="20001"/>
                    </a:ext>
                  </a:extLst>
                </a:gridCol>
              </a:tblGrid>
              <a:tr h="404320">
                <a:tc>
                  <a:txBody>
                    <a:bodyPr/>
                    <a:lstStyle/>
                    <a:p>
                      <a:pPr algn="dist">
                        <a:lnSpc>
                          <a:spcPts val="1100"/>
                        </a:lnSpc>
                        <a:spcAft>
                          <a:spcPts val="0"/>
                        </a:spcAft>
                      </a:pPr>
                      <a:r>
                        <a:rPr lang="ja-JP" sz="800" kern="100" dirty="0">
                          <a:effectLst/>
                          <a:latin typeface="Century"/>
                          <a:ea typeface="メイリオ"/>
                          <a:cs typeface="Times New Roman"/>
                        </a:rPr>
                        <a:t>対象者</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algn="just">
                        <a:lnSpc>
                          <a:spcPts val="1100"/>
                        </a:lnSpc>
                        <a:spcAft>
                          <a:spcPts val="0"/>
                        </a:spcAft>
                      </a:pPr>
                      <a:r>
                        <a:rPr lang="ja-JP" altLang="ja-JP" sz="800" kern="100" dirty="0">
                          <a:effectLst/>
                          <a:ea typeface="メイリオ"/>
                        </a:rPr>
                        <a:t>本社</a:t>
                      </a:r>
                      <a:r>
                        <a:rPr lang="ja-JP" altLang="en-US" sz="800" kern="100" dirty="0">
                          <a:effectLst/>
                          <a:ea typeface="メイリオ"/>
                        </a:rPr>
                        <a:t>機能</a:t>
                      </a:r>
                      <a:r>
                        <a:rPr lang="ja-JP" altLang="ja-JP" sz="800" kern="100" dirty="0">
                          <a:effectLst/>
                          <a:ea typeface="メイリオ"/>
                        </a:rPr>
                        <a:t>を</a:t>
                      </a:r>
                      <a:r>
                        <a:rPr lang="ja-JP" altLang="en-US" sz="800" kern="100" dirty="0">
                          <a:effectLst/>
                          <a:ea typeface="メイリオ"/>
                        </a:rPr>
                        <a:t>有する事業所</a:t>
                      </a:r>
                      <a:r>
                        <a:rPr lang="en-US" altLang="ja-JP" sz="800" kern="100" dirty="0">
                          <a:effectLst/>
                          <a:ea typeface="メイリオ"/>
                        </a:rPr>
                        <a:t>※</a:t>
                      </a:r>
                      <a:r>
                        <a:rPr lang="ja-JP" altLang="en-US" sz="800" kern="100" dirty="0">
                          <a:effectLst/>
                          <a:ea typeface="メイリオ"/>
                        </a:rPr>
                        <a:t>を</a:t>
                      </a:r>
                      <a:r>
                        <a:rPr lang="ja-JP" altLang="ja-JP" sz="800" kern="100" dirty="0">
                          <a:effectLst/>
                          <a:ea typeface="メイリオ"/>
                        </a:rPr>
                        <a:t>大阪府内に設ける外資系</a:t>
                      </a:r>
                      <a:r>
                        <a:rPr lang="ja-JP" altLang="ja-JP" sz="800" kern="100" dirty="0">
                          <a:solidFill>
                            <a:schemeClr val="tx1"/>
                          </a:solidFill>
                          <a:effectLst/>
                          <a:ea typeface="メイリオ"/>
                        </a:rPr>
                        <a:t>企業等</a:t>
                      </a:r>
                      <a:r>
                        <a:rPr lang="ja-JP" altLang="en-US" sz="800" kern="100" dirty="0">
                          <a:solidFill>
                            <a:schemeClr val="tx1"/>
                          </a:solidFill>
                          <a:effectLst/>
                          <a:ea typeface="メイリオ"/>
                        </a:rPr>
                        <a:t>（</a:t>
                      </a:r>
                      <a:r>
                        <a:rPr lang="en-US" altLang="ja-JP" sz="800" kern="100" dirty="0">
                          <a:solidFill>
                            <a:schemeClr val="tx1"/>
                          </a:solidFill>
                          <a:effectLst/>
                          <a:ea typeface="メイリオ"/>
                        </a:rPr>
                        <a:t>※</a:t>
                      </a:r>
                      <a:r>
                        <a:rPr lang="ja-JP" altLang="en-US" sz="800" kern="100" dirty="0">
                          <a:solidFill>
                            <a:schemeClr val="tx1"/>
                          </a:solidFill>
                          <a:effectLst/>
                          <a:ea typeface="メイリオ"/>
                        </a:rPr>
                        <a:t>調査及び企画部門、情報処理部門、研究開発部門、国際事業部門、情報サービス事業部門、その他管理業務部門のいずれかを含む事業所）</a:t>
                      </a:r>
                      <a:endParaRPr lang="ja-JP" sz="1050" kern="100" dirty="0">
                        <a:solidFill>
                          <a:schemeClr val="tx1"/>
                        </a:solidFill>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0"/>
                  </a:ext>
                </a:extLst>
              </a:tr>
              <a:tr h="548571">
                <a:tc>
                  <a:txBody>
                    <a:bodyPr/>
                    <a:lstStyle/>
                    <a:p>
                      <a:pPr algn="dist">
                        <a:lnSpc>
                          <a:spcPts val="1500"/>
                        </a:lnSpc>
                        <a:spcAft>
                          <a:spcPts val="0"/>
                        </a:spcAft>
                      </a:pPr>
                      <a:r>
                        <a:rPr lang="ja-JP" sz="800" kern="100" dirty="0">
                          <a:effectLst/>
                          <a:latin typeface="Century"/>
                          <a:ea typeface="メイリオ"/>
                          <a:cs typeface="Times New Roman"/>
                        </a:rPr>
                        <a:t>補助要件</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marL="101600" indent="-101600" algn="just">
                        <a:lnSpc>
                          <a:spcPts val="1000"/>
                        </a:lnSpc>
                        <a:spcAft>
                          <a:spcPts val="0"/>
                        </a:spcAft>
                      </a:pPr>
                      <a:r>
                        <a:rPr lang="ja-JP" altLang="en-US" sz="800" kern="100" dirty="0">
                          <a:effectLst/>
                          <a:latin typeface="Century"/>
                          <a:ea typeface="メイリオ"/>
                          <a:cs typeface="Times New Roman"/>
                        </a:rPr>
                        <a:t>●</a:t>
                      </a:r>
                      <a:r>
                        <a:rPr lang="ja-JP" sz="800" kern="100" dirty="0">
                          <a:effectLst/>
                          <a:latin typeface="Century"/>
                          <a:ea typeface="メイリオ"/>
                          <a:cs typeface="Times New Roman"/>
                        </a:rPr>
                        <a:t>事業所床面積</a:t>
                      </a:r>
                      <a:r>
                        <a:rPr lang="en-US" sz="800" kern="100" dirty="0">
                          <a:effectLst/>
                          <a:latin typeface="Century"/>
                          <a:ea typeface="メイリオ"/>
                          <a:cs typeface="Times New Roman"/>
                        </a:rPr>
                        <a:t>50</a:t>
                      </a:r>
                      <a:r>
                        <a:rPr lang="ja-JP" sz="800" kern="100" dirty="0">
                          <a:effectLst/>
                          <a:latin typeface="Century"/>
                          <a:ea typeface="メイリオ"/>
                          <a:cs typeface="Times New Roman"/>
                        </a:rPr>
                        <a:t>㎡以上かつ常用雇用者</a:t>
                      </a:r>
                      <a:r>
                        <a:rPr lang="ja-JP" altLang="en-US" sz="800" kern="100" dirty="0">
                          <a:effectLst/>
                          <a:latin typeface="Century"/>
                          <a:ea typeface="メイリオ"/>
                          <a:cs typeface="Times New Roman"/>
                        </a:rPr>
                        <a:t>等</a:t>
                      </a:r>
                      <a:r>
                        <a:rPr lang="en-US" sz="800" kern="100" dirty="0">
                          <a:effectLst/>
                          <a:latin typeface="Century"/>
                          <a:ea typeface="メイリオ"/>
                          <a:cs typeface="Times New Roman"/>
                        </a:rPr>
                        <a:t>5</a:t>
                      </a:r>
                      <a:r>
                        <a:rPr lang="ja-JP" altLang="en-US" sz="800" kern="100" dirty="0">
                          <a:effectLst/>
                          <a:latin typeface="Century"/>
                          <a:ea typeface="メイリオ"/>
                          <a:cs typeface="Times New Roman"/>
                        </a:rPr>
                        <a:t>人</a:t>
                      </a:r>
                      <a:r>
                        <a:rPr lang="ja-JP" sz="800" kern="100" dirty="0">
                          <a:effectLst/>
                          <a:latin typeface="Century"/>
                          <a:ea typeface="メイリオ"/>
                          <a:cs typeface="Times New Roman"/>
                        </a:rPr>
                        <a:t>以上確保すること。</a:t>
                      </a:r>
                      <a:endParaRPr lang="en-US" altLang="ja-JP" sz="800" kern="100" dirty="0">
                        <a:effectLst/>
                        <a:latin typeface="Century"/>
                        <a:ea typeface="メイリオ"/>
                        <a:cs typeface="Times New Roman"/>
                      </a:endParaRPr>
                    </a:p>
                    <a:p>
                      <a:pPr marL="101600" indent="-101600" algn="just">
                        <a:lnSpc>
                          <a:spcPts val="1000"/>
                        </a:lnSpc>
                        <a:spcAft>
                          <a:spcPts val="0"/>
                        </a:spcAft>
                      </a:pPr>
                      <a:r>
                        <a:rPr lang="ja-JP" sz="800" kern="100" dirty="0">
                          <a:effectLst/>
                          <a:latin typeface="Century"/>
                          <a:ea typeface="メイリオ"/>
                          <a:cs typeface="Times New Roman"/>
                        </a:rPr>
                        <a:t>なお、府内で移転する場合は</a:t>
                      </a:r>
                      <a:r>
                        <a:rPr lang="en-US" sz="800" kern="100" dirty="0">
                          <a:effectLst/>
                          <a:latin typeface="Century"/>
                          <a:ea typeface="メイリオ"/>
                          <a:cs typeface="Times New Roman"/>
                        </a:rPr>
                        <a:t>25</a:t>
                      </a:r>
                      <a:r>
                        <a:rPr lang="ja-JP" altLang="en-US" sz="800" kern="100" dirty="0">
                          <a:effectLst/>
                          <a:latin typeface="Century"/>
                          <a:ea typeface="メイリオ"/>
                          <a:cs typeface="Times New Roman"/>
                        </a:rPr>
                        <a:t>人</a:t>
                      </a:r>
                      <a:r>
                        <a:rPr lang="ja-JP" sz="800" kern="100" dirty="0">
                          <a:effectLst/>
                          <a:latin typeface="Century"/>
                          <a:ea typeface="メイリオ"/>
                          <a:cs typeface="Times New Roman"/>
                        </a:rPr>
                        <a:t>以上増加すること。（</a:t>
                      </a:r>
                      <a:r>
                        <a:rPr lang="ja-JP" altLang="en-US" sz="800" kern="100" dirty="0">
                          <a:effectLst/>
                          <a:latin typeface="Century"/>
                          <a:ea typeface="メイリオ"/>
                          <a:cs typeface="Times New Roman"/>
                        </a:rPr>
                        <a:t>いずれの場合も、</a:t>
                      </a:r>
                      <a:r>
                        <a:rPr lang="ja-JP" sz="800" kern="100" dirty="0">
                          <a:effectLst/>
                          <a:latin typeface="Century"/>
                          <a:ea typeface="メイリオ"/>
                          <a:cs typeface="Times New Roman"/>
                        </a:rPr>
                        <a:t>申請日の翌日から３年以内に達成すること）</a:t>
                      </a:r>
                      <a:endParaRPr lang="en-US" altLang="ja-JP" sz="800" kern="100" dirty="0">
                        <a:effectLst/>
                        <a:latin typeface="Century"/>
                        <a:ea typeface="メイリオ"/>
                        <a:cs typeface="Times New Roman"/>
                      </a:endParaRPr>
                    </a:p>
                    <a:p>
                      <a:pPr marL="101600" indent="-101600" algn="just">
                        <a:lnSpc>
                          <a:spcPts val="1000"/>
                        </a:lnSpc>
                        <a:spcAft>
                          <a:spcPts val="0"/>
                        </a:spcAft>
                      </a:pPr>
                      <a:r>
                        <a:rPr lang="ja-JP" altLang="en-US" sz="800" kern="100" dirty="0">
                          <a:effectLst/>
                          <a:latin typeface="Century"/>
                          <a:ea typeface="メイリオ"/>
                          <a:cs typeface="Times New Roman"/>
                        </a:rPr>
                        <a:t>●申請時期：補助対象事業の契約又は発注の日の前日まで</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1"/>
                  </a:ext>
                </a:extLst>
              </a:tr>
              <a:tr h="1106833">
                <a:tc>
                  <a:txBody>
                    <a:bodyPr/>
                    <a:lstStyle/>
                    <a:p>
                      <a:pPr algn="dist">
                        <a:lnSpc>
                          <a:spcPts val="1000"/>
                        </a:lnSpc>
                        <a:spcAft>
                          <a:spcPts val="0"/>
                        </a:spcAft>
                      </a:pPr>
                      <a:r>
                        <a:rPr lang="ja-JP" altLang="ja-JP" sz="800" kern="100" dirty="0">
                          <a:effectLst/>
                          <a:latin typeface="Century"/>
                          <a:ea typeface="メイリオ"/>
                          <a:cs typeface="Times New Roman"/>
                        </a:rPr>
                        <a:t>補助要件</a:t>
                      </a:r>
                      <a:endParaRPr lang="ja-JP" altLang="ja-JP" sz="800" kern="100" dirty="0">
                        <a:effectLst/>
                        <a:latin typeface="Century"/>
                        <a:ea typeface="ＭＳ 明朝"/>
                        <a:cs typeface="Times New Roman"/>
                      </a:endParaRPr>
                    </a:p>
                    <a:p>
                      <a:pPr algn="dist">
                        <a:lnSpc>
                          <a:spcPts val="1000"/>
                        </a:lnSpc>
                        <a:spcAft>
                          <a:spcPts val="0"/>
                        </a:spcAft>
                      </a:pPr>
                      <a:r>
                        <a:rPr lang="ja-JP" altLang="ja-JP" sz="800" kern="100" dirty="0">
                          <a:effectLst/>
                          <a:latin typeface="Century"/>
                          <a:ea typeface="メイリオ"/>
                          <a:cs typeface="Times New Roman"/>
                        </a:rPr>
                        <a:t>及び</a:t>
                      </a:r>
                      <a:endParaRPr lang="ja-JP" altLang="ja-JP" sz="800" kern="100" dirty="0">
                        <a:effectLst/>
                        <a:latin typeface="Century"/>
                        <a:ea typeface="ＭＳ 明朝"/>
                        <a:cs typeface="Times New Roman"/>
                      </a:endParaRPr>
                    </a:p>
                    <a:p>
                      <a:pPr algn="dist"/>
                      <a:r>
                        <a:rPr lang="ja-JP" altLang="ja-JP" sz="800" kern="100" dirty="0">
                          <a:effectLst/>
                          <a:ea typeface="メイリオ"/>
                        </a:rPr>
                        <a:t>補助率</a:t>
                      </a:r>
                      <a:endParaRPr lang="ja-JP" altLang="ja-JP" sz="80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algn="just">
                        <a:lnSpc>
                          <a:spcPts val="1300"/>
                        </a:lnSpc>
                        <a:spcAft>
                          <a:spcPts val="0"/>
                        </a:spcAft>
                      </a:pPr>
                      <a:endParaRPr lang="ja-JP" sz="1050" kern="100" dirty="0">
                        <a:effectLst/>
                        <a:latin typeface="Century"/>
                        <a:ea typeface="ＭＳ 明朝"/>
                        <a:cs typeface="Times New Roman"/>
                      </a:endParaRPr>
                    </a:p>
                  </a:txBody>
                  <a:tcPr marL="68580" marR="68580" marT="0" marB="0"/>
                </a:tc>
                <a:extLst>
                  <a:ext uri="{0D108BD9-81ED-4DB2-BD59-A6C34878D82A}">
                    <a16:rowId xmlns:a16="http://schemas.microsoft.com/office/drawing/2014/main" val="10002"/>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345248511"/>
              </p:ext>
            </p:extLst>
          </p:nvPr>
        </p:nvGraphicFramePr>
        <p:xfrm>
          <a:off x="1590329" y="5209817"/>
          <a:ext cx="2228850" cy="771525"/>
        </p:xfrm>
        <a:graphic>
          <a:graphicData uri="http://schemas.openxmlformats.org/drawingml/2006/table">
            <a:tbl>
              <a:tblPr firstRow="1" firstCol="1" bandRow="1"/>
              <a:tblGrid>
                <a:gridCol w="1114425">
                  <a:extLst>
                    <a:ext uri="{9D8B030D-6E8A-4147-A177-3AD203B41FA5}">
                      <a16:colId xmlns:a16="http://schemas.microsoft.com/office/drawing/2014/main" val="20000"/>
                    </a:ext>
                  </a:extLst>
                </a:gridCol>
                <a:gridCol w="1114425">
                  <a:extLst>
                    <a:ext uri="{9D8B030D-6E8A-4147-A177-3AD203B41FA5}">
                      <a16:colId xmlns:a16="http://schemas.microsoft.com/office/drawing/2014/main" val="20001"/>
                    </a:ext>
                  </a:extLst>
                </a:gridCol>
              </a:tblGrid>
              <a:tr h="0">
                <a:tc>
                  <a:txBody>
                    <a:bodyPr/>
                    <a:lstStyle/>
                    <a:p>
                      <a:pPr algn="ctr">
                        <a:lnSpc>
                          <a:spcPts val="1300"/>
                        </a:lnSpc>
                        <a:spcAft>
                          <a:spcPts val="0"/>
                        </a:spcAft>
                      </a:pPr>
                      <a:r>
                        <a:rPr lang="ja-JP" sz="800" kern="100" dirty="0">
                          <a:effectLst/>
                          <a:latin typeface="Century"/>
                          <a:ea typeface="メイリオ"/>
                          <a:cs typeface="Times New Roman"/>
                        </a:rPr>
                        <a:t>常用雇用者</a:t>
                      </a:r>
                      <a:r>
                        <a:rPr lang="ja-JP" altLang="en-US" sz="800" kern="100" dirty="0">
                          <a:effectLst/>
                          <a:latin typeface="Century"/>
                          <a:ea typeface="メイリオ"/>
                          <a:cs typeface="Times New Roman"/>
                        </a:rPr>
                        <a:t>等の数</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ts val="1300"/>
                        </a:lnSpc>
                        <a:spcAft>
                          <a:spcPts val="0"/>
                        </a:spcAft>
                      </a:pPr>
                      <a:r>
                        <a:rPr lang="ja-JP" sz="800" kern="100" dirty="0">
                          <a:effectLst/>
                          <a:latin typeface="Century"/>
                          <a:ea typeface="メイリオ"/>
                          <a:cs typeface="Times New Roman"/>
                        </a:rPr>
                        <a:t>補助金</a:t>
                      </a:r>
                      <a:r>
                        <a:rPr lang="ja-JP" altLang="en-US" sz="800" kern="100" dirty="0">
                          <a:effectLst/>
                          <a:latin typeface="Century"/>
                          <a:ea typeface="メイリオ"/>
                          <a:cs typeface="Times New Roman"/>
                        </a:rPr>
                        <a:t>限度</a:t>
                      </a:r>
                      <a:r>
                        <a:rPr lang="ja-JP" sz="800" kern="100" dirty="0">
                          <a:effectLst/>
                          <a:latin typeface="Century"/>
                          <a:ea typeface="メイリオ"/>
                          <a:cs typeface="Times New Roman"/>
                        </a:rPr>
                        <a:t>額</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0000"/>
                  </a:ext>
                </a:extLst>
              </a:tr>
              <a:tr h="77153">
                <a:tc>
                  <a:txBody>
                    <a:bodyPr/>
                    <a:lstStyle/>
                    <a:p>
                      <a:pPr algn="just">
                        <a:lnSpc>
                          <a:spcPts val="1300"/>
                        </a:lnSpc>
                        <a:spcAft>
                          <a:spcPts val="0"/>
                        </a:spcAft>
                      </a:pPr>
                      <a:r>
                        <a:rPr lang="en-US" altLang="ja-JP" sz="800" kern="100" dirty="0">
                          <a:effectLst/>
                          <a:latin typeface="Century" panose="02040604050505020304" pitchFamily="18" charset="0"/>
                          <a:ea typeface="メイリオ"/>
                          <a:cs typeface="Times New Roman"/>
                        </a:rPr>
                        <a:t>5</a:t>
                      </a:r>
                      <a:r>
                        <a:rPr lang="ja-JP" sz="800" kern="100" dirty="0">
                          <a:effectLst/>
                          <a:latin typeface="Century"/>
                          <a:ea typeface="メイリオ"/>
                          <a:cs typeface="Times New Roman"/>
                        </a:rPr>
                        <a:t>～</a:t>
                      </a:r>
                      <a:r>
                        <a:rPr lang="en-US" altLang="ja-JP" sz="800" kern="100" dirty="0">
                          <a:effectLst/>
                          <a:latin typeface="Century"/>
                          <a:ea typeface="メイリオ"/>
                          <a:cs typeface="Times New Roman"/>
                        </a:rPr>
                        <a:t>25</a:t>
                      </a:r>
                      <a:r>
                        <a:rPr lang="ja-JP" sz="800" kern="100" dirty="0">
                          <a:effectLst/>
                          <a:latin typeface="Century"/>
                          <a:ea typeface="メイリオ"/>
                          <a:cs typeface="Times New Roman"/>
                        </a:rPr>
                        <a:t>人</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800" kern="100" dirty="0">
                          <a:effectLst/>
                          <a:latin typeface="メイリオ"/>
                          <a:ea typeface="ＭＳ 明朝"/>
                          <a:cs typeface="Times New Roman"/>
                        </a:rPr>
                        <a:t>1,500</a:t>
                      </a:r>
                      <a:r>
                        <a:rPr lang="ja-JP" sz="800" kern="100" dirty="0">
                          <a:effectLst/>
                          <a:latin typeface="Century"/>
                          <a:ea typeface="メイリオ"/>
                          <a:cs typeface="Times New Roman"/>
                        </a:rPr>
                        <a:t>万円</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lnSpc>
                          <a:spcPts val="1300"/>
                        </a:lnSpc>
                        <a:spcAft>
                          <a:spcPts val="0"/>
                        </a:spcAft>
                      </a:pPr>
                      <a:r>
                        <a:rPr lang="en-US" altLang="ja-JP" sz="800" kern="100" dirty="0">
                          <a:effectLst/>
                          <a:latin typeface="Century" panose="02040604050505020304" pitchFamily="18" charset="0"/>
                          <a:ea typeface="メイリオ"/>
                          <a:cs typeface="Times New Roman"/>
                        </a:rPr>
                        <a:t>25</a:t>
                      </a:r>
                      <a:r>
                        <a:rPr lang="ja-JP" sz="800" kern="100" dirty="0">
                          <a:effectLst/>
                          <a:latin typeface="Century"/>
                          <a:ea typeface="メイリオ"/>
                          <a:cs typeface="Times New Roman"/>
                        </a:rPr>
                        <a:t>～</a:t>
                      </a:r>
                      <a:r>
                        <a:rPr lang="en-US" sz="800" kern="100" dirty="0">
                          <a:effectLst/>
                          <a:latin typeface="Century"/>
                          <a:ea typeface="メイリオ"/>
                          <a:cs typeface="Times New Roman"/>
                        </a:rPr>
                        <a:t>99</a:t>
                      </a:r>
                      <a:r>
                        <a:rPr lang="ja-JP" sz="800" kern="100" dirty="0">
                          <a:effectLst/>
                          <a:latin typeface="Century"/>
                          <a:ea typeface="メイリオ"/>
                          <a:cs typeface="Times New Roman"/>
                        </a:rPr>
                        <a:t>人</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800" kern="100" dirty="0">
                          <a:effectLst/>
                          <a:latin typeface="メイリオ"/>
                          <a:ea typeface="ＭＳ 明朝"/>
                          <a:cs typeface="Times New Roman"/>
                        </a:rPr>
                        <a:t>3,000</a:t>
                      </a:r>
                      <a:r>
                        <a:rPr lang="ja-JP" sz="800" kern="100" dirty="0">
                          <a:effectLst/>
                          <a:latin typeface="Century"/>
                          <a:ea typeface="メイリオ"/>
                          <a:cs typeface="Times New Roman"/>
                        </a:rPr>
                        <a:t>万円</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3354345"/>
                  </a:ext>
                </a:extLst>
              </a:tr>
              <a:tr h="0">
                <a:tc>
                  <a:txBody>
                    <a:bodyPr/>
                    <a:lstStyle/>
                    <a:p>
                      <a:pPr algn="just">
                        <a:lnSpc>
                          <a:spcPts val="1300"/>
                        </a:lnSpc>
                        <a:spcAft>
                          <a:spcPts val="0"/>
                        </a:spcAft>
                      </a:pPr>
                      <a:r>
                        <a:rPr lang="en-US" altLang="ja-JP" sz="800" kern="100" dirty="0">
                          <a:effectLst/>
                          <a:latin typeface="Century" panose="02040604050505020304" pitchFamily="18" charset="0"/>
                          <a:ea typeface="メイリオ"/>
                          <a:cs typeface="Times New Roman"/>
                        </a:rPr>
                        <a:t>100</a:t>
                      </a:r>
                      <a:r>
                        <a:rPr lang="ja-JP" sz="800" kern="100" dirty="0">
                          <a:effectLst/>
                          <a:latin typeface="Century"/>
                          <a:ea typeface="メイリオ"/>
                          <a:cs typeface="Times New Roman"/>
                        </a:rPr>
                        <a:t>～</a:t>
                      </a:r>
                      <a:r>
                        <a:rPr lang="en-US" sz="800" kern="100" dirty="0">
                          <a:effectLst/>
                          <a:latin typeface="Century"/>
                          <a:ea typeface="メイリオ"/>
                          <a:cs typeface="Times New Roman"/>
                        </a:rPr>
                        <a:t>199</a:t>
                      </a:r>
                      <a:r>
                        <a:rPr lang="ja-JP" sz="800" kern="100" dirty="0">
                          <a:effectLst/>
                          <a:latin typeface="Century"/>
                          <a:ea typeface="メイリオ"/>
                          <a:cs typeface="Times New Roman"/>
                        </a:rPr>
                        <a:t>人</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800" kern="100" dirty="0">
                          <a:effectLst/>
                          <a:latin typeface="メイリオ"/>
                          <a:ea typeface="ＭＳ 明朝"/>
                          <a:cs typeface="Times New Roman"/>
                        </a:rPr>
                        <a:t>6,000</a:t>
                      </a:r>
                      <a:r>
                        <a:rPr lang="ja-JP" sz="800" kern="100" dirty="0">
                          <a:effectLst/>
                          <a:latin typeface="Century"/>
                          <a:ea typeface="メイリオ"/>
                          <a:cs typeface="Times New Roman"/>
                        </a:rPr>
                        <a:t>万円</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just">
                        <a:lnSpc>
                          <a:spcPts val="1300"/>
                        </a:lnSpc>
                        <a:spcAft>
                          <a:spcPts val="0"/>
                        </a:spcAft>
                      </a:pPr>
                      <a:r>
                        <a:rPr lang="en-US" altLang="ja-JP" sz="800" kern="100" dirty="0">
                          <a:effectLst/>
                          <a:latin typeface="Century" panose="02040604050505020304" pitchFamily="18" charset="0"/>
                          <a:ea typeface="メイリオ"/>
                          <a:cs typeface="Times New Roman"/>
                        </a:rPr>
                        <a:t>200</a:t>
                      </a:r>
                      <a:r>
                        <a:rPr lang="ja-JP" sz="800" kern="100" dirty="0">
                          <a:effectLst/>
                          <a:latin typeface="Century"/>
                          <a:ea typeface="メイリオ"/>
                          <a:cs typeface="Times New Roman"/>
                        </a:rPr>
                        <a:t>人以上</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800" kern="100" dirty="0">
                          <a:effectLst/>
                          <a:latin typeface="メイリオ"/>
                          <a:ea typeface="ＭＳ 明朝"/>
                          <a:cs typeface="Times New Roman"/>
                        </a:rPr>
                        <a:t>1</a:t>
                      </a:r>
                      <a:r>
                        <a:rPr lang="ja-JP" sz="800" kern="100" dirty="0">
                          <a:effectLst/>
                          <a:latin typeface="Century"/>
                          <a:ea typeface="メイリオ"/>
                          <a:cs typeface="Times New Roman"/>
                        </a:rPr>
                        <a:t>億円</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3223295661"/>
              </p:ext>
            </p:extLst>
          </p:nvPr>
        </p:nvGraphicFramePr>
        <p:xfrm>
          <a:off x="4323928" y="5209817"/>
          <a:ext cx="2228850" cy="791582"/>
        </p:xfrm>
        <a:graphic>
          <a:graphicData uri="http://schemas.openxmlformats.org/drawingml/2006/table">
            <a:tbl>
              <a:tblPr firstRow="1" firstCol="1" bandRow="1"/>
              <a:tblGrid>
                <a:gridCol w="1114425">
                  <a:extLst>
                    <a:ext uri="{9D8B030D-6E8A-4147-A177-3AD203B41FA5}">
                      <a16:colId xmlns:a16="http://schemas.microsoft.com/office/drawing/2014/main" val="20000"/>
                    </a:ext>
                  </a:extLst>
                </a:gridCol>
                <a:gridCol w="1114425">
                  <a:extLst>
                    <a:ext uri="{9D8B030D-6E8A-4147-A177-3AD203B41FA5}">
                      <a16:colId xmlns:a16="http://schemas.microsoft.com/office/drawing/2014/main" val="20001"/>
                    </a:ext>
                  </a:extLst>
                </a:gridCol>
              </a:tblGrid>
              <a:tr h="165100">
                <a:tc>
                  <a:txBody>
                    <a:bodyPr/>
                    <a:lstStyle/>
                    <a:p>
                      <a:pPr algn="ctr">
                        <a:lnSpc>
                          <a:spcPts val="1300"/>
                        </a:lnSpc>
                        <a:spcAft>
                          <a:spcPts val="0"/>
                        </a:spcAft>
                      </a:pPr>
                      <a:r>
                        <a:rPr lang="ja-JP" sz="800" kern="100" dirty="0">
                          <a:effectLst/>
                          <a:latin typeface="Century"/>
                          <a:ea typeface="メイリオ"/>
                          <a:cs typeface="Times New Roman"/>
                        </a:rPr>
                        <a:t>常用雇用者</a:t>
                      </a:r>
                      <a:r>
                        <a:rPr lang="ja-JP" altLang="en-US" sz="800" kern="100" dirty="0">
                          <a:effectLst/>
                          <a:latin typeface="Century"/>
                          <a:ea typeface="メイリオ"/>
                          <a:cs typeface="Times New Roman"/>
                        </a:rPr>
                        <a:t>等の数</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ts val="1300"/>
                        </a:lnSpc>
                        <a:spcAft>
                          <a:spcPts val="0"/>
                        </a:spcAft>
                      </a:pPr>
                      <a:r>
                        <a:rPr lang="ja-JP" sz="800" kern="100" dirty="0">
                          <a:effectLst/>
                          <a:latin typeface="Century"/>
                          <a:ea typeface="メイリオ"/>
                          <a:cs typeface="Times New Roman"/>
                        </a:rPr>
                        <a:t>補助金</a:t>
                      </a:r>
                      <a:r>
                        <a:rPr lang="ja-JP" altLang="en-US" sz="800" kern="100" dirty="0">
                          <a:effectLst/>
                          <a:latin typeface="Century"/>
                          <a:ea typeface="メイリオ"/>
                          <a:cs typeface="Times New Roman"/>
                        </a:rPr>
                        <a:t>限度</a:t>
                      </a:r>
                      <a:r>
                        <a:rPr lang="ja-JP" sz="800" kern="100" dirty="0">
                          <a:effectLst/>
                          <a:latin typeface="Century"/>
                          <a:ea typeface="メイリオ"/>
                          <a:cs typeface="Times New Roman"/>
                        </a:rPr>
                        <a:t>額</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0000"/>
                  </a:ext>
                </a:extLst>
              </a:tr>
              <a:tr h="77153">
                <a:tc>
                  <a:txBody>
                    <a:bodyPr/>
                    <a:lstStyle/>
                    <a:p>
                      <a:pPr algn="just">
                        <a:lnSpc>
                          <a:spcPts val="1300"/>
                        </a:lnSpc>
                        <a:spcAft>
                          <a:spcPts val="0"/>
                        </a:spcAft>
                      </a:pPr>
                      <a:r>
                        <a:rPr lang="en-US" altLang="ja-JP" sz="800" kern="100" dirty="0">
                          <a:effectLst/>
                          <a:latin typeface="Century" panose="02040604050505020304" pitchFamily="18" charset="0"/>
                          <a:ea typeface="メイリオ"/>
                          <a:cs typeface="Times New Roman"/>
                        </a:rPr>
                        <a:t>5</a:t>
                      </a:r>
                      <a:r>
                        <a:rPr lang="ja-JP" sz="800" kern="100" dirty="0">
                          <a:effectLst/>
                          <a:latin typeface="Century"/>
                          <a:ea typeface="メイリオ"/>
                          <a:cs typeface="Times New Roman"/>
                        </a:rPr>
                        <a:t>～</a:t>
                      </a:r>
                      <a:r>
                        <a:rPr lang="en-US" altLang="ja-JP" sz="800" kern="100" dirty="0">
                          <a:effectLst/>
                          <a:latin typeface="Century"/>
                          <a:ea typeface="メイリオ"/>
                          <a:cs typeface="Times New Roman"/>
                        </a:rPr>
                        <a:t>25</a:t>
                      </a:r>
                      <a:r>
                        <a:rPr lang="ja-JP" sz="800" kern="100" dirty="0">
                          <a:effectLst/>
                          <a:latin typeface="Century"/>
                          <a:ea typeface="メイリオ"/>
                          <a:cs typeface="Times New Roman"/>
                        </a:rPr>
                        <a:t>人</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altLang="ja-JP" sz="800" kern="100" dirty="0">
                          <a:effectLst/>
                          <a:latin typeface="メイリオ"/>
                          <a:ea typeface="ＭＳ 明朝"/>
                          <a:cs typeface="Times New Roman"/>
                        </a:rPr>
                        <a:t>1,000</a:t>
                      </a:r>
                      <a:r>
                        <a:rPr lang="ja-JP" sz="800" kern="100" dirty="0">
                          <a:effectLst/>
                          <a:latin typeface="Century"/>
                          <a:ea typeface="メイリオ"/>
                          <a:cs typeface="Times New Roman"/>
                        </a:rPr>
                        <a:t>万円</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lnSpc>
                          <a:spcPts val="1300"/>
                        </a:lnSpc>
                        <a:spcAft>
                          <a:spcPts val="0"/>
                        </a:spcAft>
                      </a:pPr>
                      <a:r>
                        <a:rPr lang="en-US" altLang="ja-JP" sz="800" kern="100" dirty="0">
                          <a:effectLst/>
                          <a:latin typeface="Century" panose="02040604050505020304" pitchFamily="18" charset="0"/>
                          <a:ea typeface="メイリオ"/>
                          <a:cs typeface="Times New Roman"/>
                        </a:rPr>
                        <a:t>25</a:t>
                      </a:r>
                      <a:r>
                        <a:rPr lang="ja-JP" sz="800" kern="100" dirty="0">
                          <a:effectLst/>
                          <a:latin typeface="Century"/>
                          <a:ea typeface="メイリオ"/>
                          <a:cs typeface="Times New Roman"/>
                        </a:rPr>
                        <a:t>～</a:t>
                      </a:r>
                      <a:r>
                        <a:rPr lang="en-US" sz="800" kern="100" dirty="0">
                          <a:effectLst/>
                          <a:latin typeface="Century"/>
                          <a:ea typeface="メイリオ"/>
                          <a:cs typeface="Times New Roman"/>
                        </a:rPr>
                        <a:t>99</a:t>
                      </a:r>
                      <a:r>
                        <a:rPr lang="ja-JP" sz="800" kern="100" dirty="0">
                          <a:effectLst/>
                          <a:latin typeface="Century"/>
                          <a:ea typeface="メイリオ"/>
                          <a:cs typeface="Times New Roman"/>
                        </a:rPr>
                        <a:t>人</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altLang="ja-JP" sz="800" kern="100" dirty="0">
                          <a:effectLst/>
                          <a:latin typeface="メイリオ"/>
                          <a:ea typeface="ＭＳ 明朝"/>
                          <a:cs typeface="Times New Roman"/>
                        </a:rPr>
                        <a:t>2,000</a:t>
                      </a:r>
                      <a:r>
                        <a:rPr lang="ja-JP" sz="800" kern="100" dirty="0">
                          <a:effectLst/>
                          <a:latin typeface="Century"/>
                          <a:ea typeface="メイリオ"/>
                          <a:cs typeface="Times New Roman"/>
                        </a:rPr>
                        <a:t>万円</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5012546"/>
                  </a:ext>
                </a:extLst>
              </a:tr>
              <a:tr h="0">
                <a:tc>
                  <a:txBody>
                    <a:bodyPr/>
                    <a:lstStyle/>
                    <a:p>
                      <a:pPr algn="just">
                        <a:lnSpc>
                          <a:spcPts val="1300"/>
                        </a:lnSpc>
                        <a:spcAft>
                          <a:spcPts val="0"/>
                        </a:spcAft>
                      </a:pPr>
                      <a:r>
                        <a:rPr lang="en-US" altLang="ja-JP" sz="800" kern="100" dirty="0">
                          <a:effectLst/>
                          <a:latin typeface="Century" panose="02040604050505020304" pitchFamily="18" charset="0"/>
                          <a:ea typeface="メイリオ"/>
                          <a:cs typeface="Times New Roman"/>
                        </a:rPr>
                        <a:t>100</a:t>
                      </a:r>
                      <a:r>
                        <a:rPr lang="ja-JP" sz="800" kern="100" dirty="0">
                          <a:effectLst/>
                          <a:latin typeface="Century"/>
                          <a:ea typeface="メイリオ"/>
                          <a:cs typeface="Times New Roman"/>
                        </a:rPr>
                        <a:t>～</a:t>
                      </a:r>
                      <a:r>
                        <a:rPr lang="en-US" sz="800" kern="100" dirty="0">
                          <a:effectLst/>
                          <a:latin typeface="Century"/>
                          <a:ea typeface="メイリオ"/>
                          <a:cs typeface="Times New Roman"/>
                        </a:rPr>
                        <a:t>199</a:t>
                      </a:r>
                      <a:r>
                        <a:rPr lang="ja-JP" sz="800" kern="100" dirty="0">
                          <a:effectLst/>
                          <a:latin typeface="Century"/>
                          <a:ea typeface="メイリオ"/>
                          <a:cs typeface="Times New Roman"/>
                        </a:rPr>
                        <a:t>人</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altLang="ja-JP" sz="800" kern="100" dirty="0">
                          <a:effectLst/>
                          <a:latin typeface="メイリオ"/>
                          <a:ea typeface="ＭＳ 明朝"/>
                          <a:cs typeface="Times New Roman"/>
                        </a:rPr>
                        <a:t>4,000</a:t>
                      </a:r>
                      <a:r>
                        <a:rPr lang="ja-JP" sz="800" kern="100" dirty="0">
                          <a:effectLst/>
                          <a:latin typeface="Century"/>
                          <a:ea typeface="メイリオ"/>
                          <a:cs typeface="Times New Roman"/>
                        </a:rPr>
                        <a:t>万円</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3567">
                <a:tc>
                  <a:txBody>
                    <a:bodyPr/>
                    <a:lstStyle/>
                    <a:p>
                      <a:pPr algn="just">
                        <a:lnSpc>
                          <a:spcPts val="1300"/>
                        </a:lnSpc>
                        <a:spcAft>
                          <a:spcPts val="0"/>
                        </a:spcAft>
                      </a:pPr>
                      <a:r>
                        <a:rPr lang="en-US" altLang="ja-JP" sz="800" kern="100" dirty="0">
                          <a:effectLst/>
                          <a:latin typeface="Century" panose="02040604050505020304" pitchFamily="18" charset="0"/>
                          <a:ea typeface="メイリオ"/>
                          <a:cs typeface="Times New Roman"/>
                        </a:rPr>
                        <a:t>200</a:t>
                      </a:r>
                      <a:r>
                        <a:rPr lang="ja-JP" sz="800" kern="100" dirty="0">
                          <a:effectLst/>
                          <a:latin typeface="Century"/>
                          <a:ea typeface="メイリオ"/>
                          <a:cs typeface="Times New Roman"/>
                        </a:rPr>
                        <a:t>人以上</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altLang="ja-JP" sz="800" kern="100" dirty="0">
                          <a:effectLst/>
                          <a:latin typeface="メイリオ"/>
                          <a:ea typeface="ＭＳ 明朝"/>
                          <a:cs typeface="Times New Roman"/>
                        </a:rPr>
                        <a:t>6,000</a:t>
                      </a:r>
                      <a:r>
                        <a:rPr lang="ja-JP" altLang="en-US" sz="800" kern="100" dirty="0">
                          <a:effectLst/>
                          <a:latin typeface="メイリオ"/>
                          <a:ea typeface="ＭＳ 明朝"/>
                          <a:cs typeface="Times New Roman"/>
                        </a:rPr>
                        <a:t>万</a:t>
                      </a:r>
                      <a:r>
                        <a:rPr lang="ja-JP" sz="800" kern="100" dirty="0">
                          <a:effectLst/>
                          <a:latin typeface="Century"/>
                          <a:ea typeface="メイリオ"/>
                          <a:cs typeface="Times New Roman"/>
                        </a:rPr>
                        <a:t>円</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 name="テキスト ボックス 76"/>
          <p:cNvSpPr txBox="1">
            <a:spLocks noChangeArrowheads="1"/>
          </p:cNvSpPr>
          <p:nvPr/>
        </p:nvSpPr>
        <p:spPr bwMode="auto">
          <a:xfrm>
            <a:off x="1440211" y="5030185"/>
            <a:ext cx="2448272" cy="24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家屋取得の場合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家屋・設備等の５％</a:t>
            </a:r>
            <a:endParaRPr kumimoji="1"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76"/>
          <p:cNvSpPr txBox="1">
            <a:spLocks noChangeArrowheads="1"/>
          </p:cNvSpPr>
          <p:nvPr/>
        </p:nvSpPr>
        <p:spPr bwMode="auto">
          <a:xfrm>
            <a:off x="4176514" y="5030185"/>
            <a:ext cx="2448272"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家屋賃借の場合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賃料等の１／３（</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ヶ月間）</a:t>
            </a:r>
            <a:endParaRPr kumimoji="1" lang="ja-JP"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52"/>
          <p:cNvSpPr txBox="1">
            <a:spLocks noChangeArrowheads="1"/>
          </p:cNvSpPr>
          <p:nvPr/>
        </p:nvSpPr>
        <p:spPr bwMode="auto">
          <a:xfrm>
            <a:off x="216073" y="6591803"/>
            <a:ext cx="1504950" cy="285750"/>
          </a:xfrm>
          <a:prstGeom prst="rect">
            <a:avLst/>
          </a:prstGeom>
          <a:solidFill>
            <a:srgbClr val="000000"/>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1" lang="ja-JP" altLang="en-US" sz="1200" b="1" i="0" u="none" strike="noStrike" cap="none" normalizeH="0" baseline="0" dirty="0">
                <a:ln>
                  <a:noFill/>
                </a:ln>
                <a:solidFill>
                  <a:srgbClr val="FFFFFF"/>
                </a:solidFill>
                <a:effectLst/>
                <a:latin typeface="メイリオ" pitchFamily="50" charset="-128"/>
                <a:ea typeface="メイリオ" pitchFamily="50" charset="-128"/>
                <a:cs typeface="ＭＳ Ｐゴシック" pitchFamily="50" charset="-128"/>
              </a:rPr>
              <a:t>産業集積促進税制</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1151512558"/>
              </p:ext>
            </p:extLst>
          </p:nvPr>
        </p:nvGraphicFramePr>
        <p:xfrm>
          <a:off x="359421" y="7003224"/>
          <a:ext cx="6552728" cy="2732187"/>
        </p:xfrm>
        <a:graphic>
          <a:graphicData uri="http://schemas.openxmlformats.org/drawingml/2006/table">
            <a:tbl>
              <a:tblPr firstRow="1" bandRow="1">
                <a:tableStyleId>{5940675A-B579-460E-94D1-54222C63F5DA}</a:tableStyleId>
              </a:tblPr>
              <a:tblGrid>
                <a:gridCol w="936103">
                  <a:extLst>
                    <a:ext uri="{9D8B030D-6E8A-4147-A177-3AD203B41FA5}">
                      <a16:colId xmlns:a16="http://schemas.microsoft.com/office/drawing/2014/main" val="20000"/>
                    </a:ext>
                  </a:extLst>
                </a:gridCol>
                <a:gridCol w="5616625">
                  <a:extLst>
                    <a:ext uri="{9D8B030D-6E8A-4147-A177-3AD203B41FA5}">
                      <a16:colId xmlns:a16="http://schemas.microsoft.com/office/drawing/2014/main" val="20001"/>
                    </a:ext>
                  </a:extLst>
                </a:gridCol>
              </a:tblGrid>
              <a:tr h="200825">
                <a:tc>
                  <a:txBody>
                    <a:bodyPr/>
                    <a:lstStyle/>
                    <a:p>
                      <a:pPr algn="ctr">
                        <a:lnSpc>
                          <a:spcPts val="1200"/>
                        </a:lnSpc>
                        <a:spcAft>
                          <a:spcPts val="0"/>
                        </a:spcAft>
                      </a:pPr>
                      <a:r>
                        <a:rPr lang="ja-JP" sz="800" kern="0" spc="215" dirty="0">
                          <a:effectLst/>
                          <a:latin typeface="Century"/>
                          <a:ea typeface="メイリオ"/>
                          <a:cs typeface="Times New Roman"/>
                        </a:rPr>
                        <a:t>対象地域</a:t>
                      </a:r>
                      <a:endParaRPr lang="ja-JP" sz="1050" kern="100" dirty="0">
                        <a:effectLst/>
                        <a:latin typeface="Century"/>
                        <a:ea typeface="ＭＳ 明朝"/>
                        <a:cs typeface="Times New Roman"/>
                      </a:endParaRPr>
                    </a:p>
                  </a:txBody>
                  <a:tcPr marL="62865" marR="62865" marT="0" marB="0" anchor="ctr">
                    <a:solidFill>
                      <a:schemeClr val="tx2">
                        <a:lumMod val="60000"/>
                        <a:lumOff val="40000"/>
                      </a:schemeClr>
                    </a:solidFill>
                  </a:tcPr>
                </a:tc>
                <a:tc>
                  <a:txBody>
                    <a:bodyPr/>
                    <a:lstStyle/>
                    <a:p>
                      <a:pPr algn="just">
                        <a:lnSpc>
                          <a:spcPts val="1200"/>
                        </a:lnSpc>
                        <a:spcAft>
                          <a:spcPts val="0"/>
                        </a:spcAft>
                      </a:pPr>
                      <a:r>
                        <a:rPr lang="ja-JP" sz="800" kern="0" dirty="0">
                          <a:effectLst/>
                          <a:latin typeface="Century"/>
                          <a:ea typeface="メイリオ"/>
                          <a:cs typeface="Times New Roman"/>
                        </a:rPr>
                        <a:t>産業集積促進地域（裏面参照）</a:t>
                      </a: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0"/>
                  </a:ext>
                </a:extLst>
              </a:tr>
              <a:tr h="1792116">
                <a:tc>
                  <a:txBody>
                    <a:bodyPr/>
                    <a:lstStyle/>
                    <a:p>
                      <a:pPr algn="ctr">
                        <a:lnSpc>
                          <a:spcPts val="1200"/>
                        </a:lnSpc>
                        <a:spcAft>
                          <a:spcPts val="0"/>
                        </a:spcAft>
                      </a:pPr>
                      <a:r>
                        <a:rPr lang="ja-JP" sz="800" kern="0" spc="60" dirty="0">
                          <a:effectLst/>
                          <a:latin typeface="Century"/>
                          <a:ea typeface="メイリオ"/>
                          <a:cs typeface="Times New Roman"/>
                        </a:rPr>
                        <a:t>対象不動産</a:t>
                      </a:r>
                      <a:endParaRPr lang="ja-JP" sz="1050" kern="100" dirty="0">
                        <a:effectLst/>
                        <a:latin typeface="Century"/>
                        <a:ea typeface="ＭＳ 明朝"/>
                        <a:cs typeface="Times New Roman"/>
                      </a:endParaRPr>
                    </a:p>
                  </a:txBody>
                  <a:tcPr marL="62865" marR="62865" marT="0" marB="0" anchor="ctr">
                    <a:solidFill>
                      <a:schemeClr val="tx2">
                        <a:lumMod val="60000"/>
                        <a:lumOff val="40000"/>
                      </a:schemeClr>
                    </a:solidFill>
                  </a:tcPr>
                </a:tc>
                <a:tc>
                  <a:txBody>
                    <a:bodyPr/>
                    <a:lstStyle/>
                    <a:p>
                      <a:pPr algn="just">
                        <a:lnSpc>
                          <a:spcPts val="1200"/>
                        </a:lnSpc>
                        <a:spcAft>
                          <a:spcPts val="0"/>
                        </a:spcAft>
                      </a:pPr>
                      <a:r>
                        <a:rPr lang="ja-JP" sz="800" kern="100" dirty="0">
                          <a:effectLst/>
                          <a:latin typeface="Century"/>
                          <a:ea typeface="メイリオ"/>
                          <a:cs typeface="Times New Roman"/>
                        </a:rPr>
                        <a:t>各産業集積促進地域の指定公示日</a:t>
                      </a:r>
                      <a:r>
                        <a:rPr lang="ja-JP" sz="800" kern="100" dirty="0">
                          <a:solidFill>
                            <a:schemeClr val="tx1"/>
                          </a:solidFill>
                          <a:effectLst/>
                          <a:latin typeface="Century"/>
                          <a:ea typeface="メイリオ"/>
                          <a:cs typeface="Times New Roman"/>
                        </a:rPr>
                        <a:t>から</a:t>
                      </a:r>
                      <a:r>
                        <a:rPr lang="ja-JP" altLang="en-US" sz="800" kern="100" dirty="0">
                          <a:solidFill>
                            <a:schemeClr val="tx1"/>
                          </a:solidFill>
                          <a:effectLst/>
                          <a:latin typeface="Century"/>
                          <a:ea typeface="メイリオ"/>
                          <a:cs typeface="Times New Roman"/>
                        </a:rPr>
                        <a:t>令和</a:t>
                      </a:r>
                      <a:r>
                        <a:rPr lang="en-US" altLang="ja-JP" sz="800" kern="100" dirty="0">
                          <a:solidFill>
                            <a:schemeClr val="tx1"/>
                          </a:solidFill>
                          <a:effectLst/>
                          <a:latin typeface="Century"/>
                          <a:ea typeface="メイリオ"/>
                          <a:cs typeface="Times New Roman"/>
                        </a:rPr>
                        <a:t>6</a:t>
                      </a:r>
                      <a:r>
                        <a:rPr lang="ja-JP" sz="800" kern="100" dirty="0">
                          <a:solidFill>
                            <a:schemeClr val="tx1"/>
                          </a:solidFill>
                          <a:effectLst/>
                          <a:latin typeface="Century"/>
                          <a:ea typeface="メイリオ"/>
                          <a:cs typeface="Times New Roman"/>
                        </a:rPr>
                        <a:t>年</a:t>
                      </a:r>
                      <a:r>
                        <a:rPr lang="en-US" sz="800" kern="100" dirty="0">
                          <a:solidFill>
                            <a:schemeClr val="tx1"/>
                          </a:solidFill>
                          <a:effectLst/>
                          <a:latin typeface="Century"/>
                          <a:ea typeface="メイリオ"/>
                          <a:cs typeface="Times New Roman"/>
                        </a:rPr>
                        <a:t>3</a:t>
                      </a:r>
                      <a:r>
                        <a:rPr lang="ja-JP" sz="800" kern="100" dirty="0">
                          <a:solidFill>
                            <a:schemeClr val="tx1"/>
                          </a:solidFill>
                          <a:effectLst/>
                          <a:latin typeface="Century"/>
                          <a:ea typeface="メイリオ"/>
                          <a:cs typeface="Times New Roman"/>
                        </a:rPr>
                        <a:t>月</a:t>
                      </a:r>
                      <a:r>
                        <a:rPr lang="en-US" sz="800" kern="100" dirty="0">
                          <a:solidFill>
                            <a:schemeClr val="tx1"/>
                          </a:solidFill>
                          <a:effectLst/>
                          <a:latin typeface="Century"/>
                          <a:ea typeface="メイリオ"/>
                          <a:cs typeface="Times New Roman"/>
                        </a:rPr>
                        <a:t>31</a:t>
                      </a:r>
                      <a:r>
                        <a:rPr lang="ja-JP" sz="800" kern="100" dirty="0">
                          <a:solidFill>
                            <a:schemeClr val="tx1"/>
                          </a:solidFill>
                          <a:effectLst/>
                          <a:latin typeface="Century"/>
                          <a:ea typeface="メイリオ"/>
                          <a:cs typeface="Times New Roman"/>
                        </a:rPr>
                        <a:t>日</a:t>
                      </a:r>
                      <a:r>
                        <a:rPr lang="ja-JP" sz="800" kern="100" dirty="0">
                          <a:effectLst/>
                          <a:latin typeface="Century"/>
                          <a:ea typeface="メイリオ"/>
                          <a:cs typeface="Times New Roman"/>
                        </a:rPr>
                        <a:t>まで（地域の変更又は指定解除があった場合はその公示日まで）の対象期間中に、当該地域内において取得した工場、研究所、倉庫の家屋</a:t>
                      </a:r>
                      <a:r>
                        <a:rPr lang="ja-JP" sz="800" kern="100" baseline="30000" dirty="0">
                          <a:effectLst/>
                          <a:latin typeface="Century"/>
                          <a:ea typeface="メイリオ"/>
                          <a:cs typeface="Times New Roman"/>
                        </a:rPr>
                        <a:t>＊１</a:t>
                      </a:r>
                      <a:r>
                        <a:rPr lang="ja-JP" sz="800" kern="100" dirty="0">
                          <a:effectLst/>
                          <a:latin typeface="Century"/>
                          <a:ea typeface="メイリオ"/>
                          <a:cs typeface="Times New Roman"/>
                        </a:rPr>
                        <a:t>又はその敷地である土地</a:t>
                      </a:r>
                      <a:r>
                        <a:rPr lang="ja-JP" sz="800" kern="100" baseline="30000" dirty="0">
                          <a:effectLst/>
                          <a:latin typeface="Century"/>
                          <a:ea typeface="メイリオ"/>
                          <a:cs typeface="Times New Roman"/>
                        </a:rPr>
                        <a:t>＊２</a:t>
                      </a:r>
                      <a:endParaRPr lang="ja-JP" sz="1050" kern="100" dirty="0">
                        <a:effectLst/>
                        <a:latin typeface="Century"/>
                        <a:ea typeface="ＭＳ 明朝"/>
                        <a:cs typeface="Times New Roman"/>
                      </a:endParaRPr>
                    </a:p>
                    <a:p>
                      <a:pPr marL="862330" indent="-862330" algn="just">
                        <a:lnSpc>
                          <a:spcPts val="1200"/>
                        </a:lnSpc>
                        <a:spcAft>
                          <a:spcPts val="0"/>
                        </a:spcAft>
                      </a:pPr>
                      <a:r>
                        <a:rPr lang="ja-JP" sz="800" kern="100" dirty="0">
                          <a:effectLst/>
                          <a:latin typeface="Century"/>
                          <a:ea typeface="メイリオ"/>
                          <a:cs typeface="Times New Roman"/>
                        </a:rPr>
                        <a:t>＊１対象家屋・・・家屋は、自己の事業（風俗営業等及び風俗営業等に利用させる目的で不動産を貸し付ける事業を除く。）として工場、研究所、倉庫の用に供するものに限る。なお、住宅を除く。</a:t>
                      </a:r>
                      <a:endParaRPr lang="ja-JP" sz="1050" kern="100" dirty="0">
                        <a:effectLst/>
                        <a:latin typeface="Century"/>
                        <a:ea typeface="ＭＳ 明朝"/>
                        <a:cs typeface="Times New Roman"/>
                      </a:endParaRPr>
                    </a:p>
                    <a:p>
                      <a:pPr marL="405130" indent="-405130" algn="just">
                        <a:lnSpc>
                          <a:spcPts val="1200"/>
                        </a:lnSpc>
                        <a:spcAft>
                          <a:spcPts val="0"/>
                        </a:spcAft>
                      </a:pPr>
                      <a:r>
                        <a:rPr lang="ja-JP" sz="800" kern="100" dirty="0">
                          <a:effectLst/>
                          <a:latin typeface="Century"/>
                          <a:ea typeface="メイリオ"/>
                          <a:cs typeface="Times New Roman"/>
                        </a:rPr>
                        <a:t>　　①家屋を建築（新築、増築、改築）した場合は、対象期間中に建設の着手が行われた場合に限る。 </a:t>
                      </a:r>
                      <a:endParaRPr lang="ja-JP" sz="1050" kern="100" dirty="0">
                        <a:effectLst/>
                        <a:latin typeface="Century"/>
                        <a:ea typeface="ＭＳ 明朝"/>
                        <a:cs typeface="Times New Roman"/>
                      </a:endParaRPr>
                    </a:p>
                    <a:p>
                      <a:pPr algn="just">
                        <a:lnSpc>
                          <a:spcPts val="1200"/>
                        </a:lnSpc>
                        <a:spcAft>
                          <a:spcPts val="0"/>
                        </a:spcAft>
                      </a:pPr>
                      <a:r>
                        <a:rPr lang="ja-JP" sz="800" kern="100" dirty="0">
                          <a:effectLst/>
                          <a:latin typeface="Century"/>
                          <a:ea typeface="メイリオ"/>
                          <a:cs typeface="Times New Roman"/>
                        </a:rPr>
                        <a:t>　　②建築以外（売買、交換、贈与等）の場合は、対象期間中に取得したものに限る。</a:t>
                      </a:r>
                      <a:endParaRPr lang="ja-JP" sz="1050" kern="100" dirty="0">
                        <a:effectLst/>
                        <a:latin typeface="Century"/>
                        <a:ea typeface="ＭＳ 明朝"/>
                        <a:cs typeface="Times New Roman"/>
                      </a:endParaRPr>
                    </a:p>
                    <a:p>
                      <a:pPr marL="248285" indent="-50800" algn="just">
                        <a:lnSpc>
                          <a:spcPts val="1200"/>
                        </a:lnSpc>
                        <a:spcAft>
                          <a:spcPts val="0"/>
                        </a:spcAft>
                      </a:pPr>
                      <a:r>
                        <a:rPr lang="ja-JP" sz="800" kern="100" dirty="0">
                          <a:effectLst/>
                          <a:latin typeface="Century"/>
                          <a:ea typeface="メイリオ"/>
                          <a:cs typeface="Times New Roman"/>
                        </a:rPr>
                        <a:t>③</a:t>
                      </a:r>
                      <a:r>
                        <a:rPr lang="ja-JP" sz="800" kern="100" spc="-30" dirty="0">
                          <a:solidFill>
                            <a:srgbClr val="000000"/>
                          </a:solidFill>
                          <a:effectLst/>
                          <a:latin typeface="Century"/>
                          <a:ea typeface="メイリオ"/>
                          <a:cs typeface="Times New Roman"/>
                        </a:rPr>
                        <a:t>倉庫は、都市計画法（昭和四十三年法律第百号）第二章の規定により臨港地区として定められた地区又は港湾法（昭和二十五年法律第二百十八号）第三十八条の規定により港湾管理者が定めた地区に所在するものに限る。</a:t>
                      </a:r>
                      <a:endParaRPr lang="ja-JP" sz="1050" kern="100" dirty="0">
                        <a:effectLst/>
                        <a:latin typeface="Century"/>
                        <a:ea typeface="ＭＳ 明朝"/>
                        <a:cs typeface="Times New Roman"/>
                      </a:endParaRPr>
                    </a:p>
                    <a:p>
                      <a:pPr marL="914400" indent="-914400" algn="just">
                        <a:lnSpc>
                          <a:spcPts val="1200"/>
                        </a:lnSpc>
                        <a:spcAft>
                          <a:spcPts val="0"/>
                        </a:spcAft>
                      </a:pPr>
                      <a:r>
                        <a:rPr lang="ja-JP" sz="800" kern="100" dirty="0">
                          <a:effectLst/>
                          <a:latin typeface="Century"/>
                          <a:ea typeface="メイリオ"/>
                          <a:cs typeface="Times New Roman"/>
                        </a:rPr>
                        <a:t>＊２対象土地・・・土地は、対象期間中に取得し、かつ、その取得から１年以内に以下のいずれかが行われた場合に限る。</a:t>
                      </a:r>
                      <a:endParaRPr lang="ja-JP" sz="1050" kern="100" dirty="0">
                        <a:effectLst/>
                        <a:latin typeface="Century"/>
                        <a:ea typeface="ＭＳ 明朝"/>
                        <a:cs typeface="Times New Roman"/>
                      </a:endParaRPr>
                    </a:p>
                    <a:p>
                      <a:pPr algn="just">
                        <a:lnSpc>
                          <a:spcPts val="1200"/>
                        </a:lnSpc>
                        <a:spcAft>
                          <a:spcPts val="0"/>
                        </a:spcAft>
                      </a:pPr>
                      <a:r>
                        <a:rPr lang="ja-JP" sz="800" kern="100" dirty="0">
                          <a:effectLst/>
                          <a:latin typeface="Century"/>
                          <a:ea typeface="メイリオ"/>
                          <a:cs typeface="Times New Roman"/>
                        </a:rPr>
                        <a:t>　　①当該土地を敷地とする対象家屋の建設（新築又は増築に限る。）の着手が行われた場合 </a:t>
                      </a:r>
                      <a:endParaRPr lang="ja-JP" sz="1050" kern="100" dirty="0">
                        <a:effectLst/>
                        <a:latin typeface="Century"/>
                        <a:ea typeface="ＭＳ 明朝"/>
                        <a:cs typeface="Times New Roman"/>
                      </a:endParaRPr>
                    </a:p>
                    <a:p>
                      <a:pPr indent="203200" algn="just">
                        <a:lnSpc>
                          <a:spcPts val="1200"/>
                        </a:lnSpc>
                        <a:spcAft>
                          <a:spcPts val="0"/>
                        </a:spcAft>
                      </a:pPr>
                      <a:r>
                        <a:rPr lang="ja-JP" sz="800" kern="100" dirty="0">
                          <a:effectLst/>
                          <a:latin typeface="Century"/>
                          <a:ea typeface="メイリオ"/>
                          <a:cs typeface="Times New Roman"/>
                        </a:rPr>
                        <a:t>②対象家屋を取得（建築した場合を除く。）した場合</a:t>
                      </a:r>
                      <a:endParaRPr lang="ja-JP" sz="1050" kern="100" dirty="0">
                        <a:effectLst/>
                        <a:latin typeface="Century"/>
                        <a:ea typeface="ＭＳ 明朝"/>
                        <a:cs typeface="Times New Roman"/>
                      </a:endParaRPr>
                    </a:p>
                  </a:txBody>
                  <a:tcPr marL="62865" marR="62865" marT="0" marB="0"/>
                </a:tc>
                <a:extLst>
                  <a:ext uri="{0D108BD9-81ED-4DB2-BD59-A6C34878D82A}">
                    <a16:rowId xmlns:a16="http://schemas.microsoft.com/office/drawing/2014/main" val="10001"/>
                  </a:ext>
                </a:extLst>
              </a:tr>
              <a:tr h="422907">
                <a:tc>
                  <a:txBody>
                    <a:bodyPr/>
                    <a:lstStyle/>
                    <a:p>
                      <a:pPr algn="ctr">
                        <a:lnSpc>
                          <a:spcPts val="1200"/>
                        </a:lnSpc>
                        <a:spcAft>
                          <a:spcPts val="0"/>
                        </a:spcAft>
                      </a:pPr>
                      <a:r>
                        <a:rPr lang="ja-JP" sz="800" kern="0" spc="525" dirty="0">
                          <a:effectLst/>
                          <a:latin typeface="Century"/>
                          <a:ea typeface="メイリオ"/>
                          <a:cs typeface="Times New Roman"/>
                        </a:rPr>
                        <a:t>対象者</a:t>
                      </a:r>
                      <a:endParaRPr lang="ja-JP" sz="1050" kern="100" dirty="0">
                        <a:effectLst/>
                        <a:latin typeface="Century"/>
                        <a:ea typeface="ＭＳ 明朝"/>
                        <a:cs typeface="Times New Roman"/>
                      </a:endParaRPr>
                    </a:p>
                  </a:txBody>
                  <a:tcPr marL="62865" marR="62865" marT="0" marB="0" anchor="ctr">
                    <a:solidFill>
                      <a:schemeClr val="tx2">
                        <a:lumMod val="60000"/>
                        <a:lumOff val="40000"/>
                      </a:schemeClr>
                    </a:solidFill>
                  </a:tcPr>
                </a:tc>
                <a:tc>
                  <a:txBody>
                    <a:bodyPr/>
                    <a:lstStyle/>
                    <a:p>
                      <a:pPr algn="just">
                        <a:lnSpc>
                          <a:spcPts val="1100"/>
                        </a:lnSpc>
                        <a:spcAft>
                          <a:spcPts val="0"/>
                        </a:spcAft>
                      </a:pPr>
                      <a:r>
                        <a:rPr lang="ja-JP" sz="800" kern="100" dirty="0">
                          <a:effectLst/>
                          <a:latin typeface="Century"/>
                          <a:ea typeface="メイリオ"/>
                          <a:cs typeface="Times New Roman"/>
                        </a:rPr>
                        <a:t>中小企業者（</a:t>
                      </a:r>
                      <a:r>
                        <a:rPr lang="ja-JP" sz="800" kern="100" spc="-30" dirty="0">
                          <a:solidFill>
                            <a:srgbClr val="000000"/>
                          </a:solidFill>
                          <a:effectLst/>
                          <a:latin typeface="Century"/>
                          <a:ea typeface="メイリオ"/>
                          <a:cs typeface="Times New Roman"/>
                        </a:rPr>
                        <a:t>資本金の額又は出資の総額が１億円以下である会社及び個人をいいます。</a:t>
                      </a:r>
                      <a:r>
                        <a:rPr lang="ja-JP" sz="800" kern="100" dirty="0">
                          <a:effectLst/>
                          <a:latin typeface="Century"/>
                          <a:ea typeface="メイリオ"/>
                          <a:cs typeface="Times New Roman"/>
                        </a:rPr>
                        <a:t>）で、自己の事業</a:t>
                      </a:r>
                      <a:r>
                        <a:rPr lang="ja-JP" sz="800" kern="100" baseline="30000" dirty="0">
                          <a:effectLst/>
                          <a:latin typeface="Century"/>
                          <a:ea typeface="メイリオ"/>
                          <a:cs typeface="Times New Roman"/>
                        </a:rPr>
                        <a:t>※</a:t>
                      </a:r>
                      <a:r>
                        <a:rPr lang="ja-JP" sz="800" kern="100" dirty="0">
                          <a:effectLst/>
                          <a:latin typeface="Century"/>
                          <a:ea typeface="メイリオ"/>
                          <a:cs typeface="Times New Roman"/>
                        </a:rPr>
                        <a:t>の用に供するために対象不動産を取得した方のうち、対象不動産の取得に関して市町村が講ずる優遇措置を受けた方</a:t>
                      </a:r>
                      <a:endParaRPr lang="ja-JP" sz="1050" kern="100" dirty="0">
                        <a:effectLst/>
                        <a:latin typeface="Century"/>
                        <a:ea typeface="ＭＳ 明朝"/>
                        <a:cs typeface="Times New Roman"/>
                      </a:endParaRPr>
                    </a:p>
                    <a:p>
                      <a:pPr indent="101600" algn="just">
                        <a:lnSpc>
                          <a:spcPts val="1100"/>
                        </a:lnSpc>
                        <a:spcAft>
                          <a:spcPts val="0"/>
                        </a:spcAft>
                      </a:pPr>
                      <a:r>
                        <a:rPr lang="ja-JP" sz="800" kern="100" dirty="0">
                          <a:effectLst/>
                          <a:latin typeface="Century"/>
                          <a:ea typeface="メイリオ"/>
                          <a:cs typeface="Times New Roman"/>
                        </a:rPr>
                        <a:t>※事業には、風俗営業等及び風俗営業等に利用させる目的で不動産を貸し付ける事業を除きます。</a:t>
                      </a: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2"/>
                  </a:ext>
                </a:extLst>
              </a:tr>
              <a:tr h="316339">
                <a:tc>
                  <a:txBody>
                    <a:bodyPr/>
                    <a:lstStyle/>
                    <a:p>
                      <a:pPr algn="ctr">
                        <a:lnSpc>
                          <a:spcPts val="1300"/>
                        </a:lnSpc>
                        <a:spcAft>
                          <a:spcPts val="0"/>
                        </a:spcAft>
                      </a:pPr>
                      <a:r>
                        <a:rPr lang="ja-JP" sz="800" kern="0" spc="525" dirty="0">
                          <a:effectLst/>
                          <a:latin typeface="Century"/>
                          <a:ea typeface="メイリオ"/>
                          <a:cs typeface="Times New Roman"/>
                        </a:rPr>
                        <a:t>軽減額</a:t>
                      </a:r>
                      <a:endParaRPr lang="ja-JP" sz="1050" kern="100" dirty="0">
                        <a:effectLst/>
                        <a:latin typeface="Century"/>
                        <a:ea typeface="ＭＳ 明朝"/>
                        <a:cs typeface="Times New Roman"/>
                      </a:endParaRPr>
                    </a:p>
                  </a:txBody>
                  <a:tcPr marL="62865" marR="62865" marT="0" marB="0" anchor="ctr">
                    <a:solidFill>
                      <a:schemeClr val="tx2">
                        <a:lumMod val="60000"/>
                        <a:lumOff val="40000"/>
                      </a:schemeClr>
                    </a:solidFill>
                  </a:tcPr>
                </a:tc>
                <a:tc>
                  <a:txBody>
                    <a:bodyPr/>
                    <a:lstStyle/>
                    <a:p>
                      <a:pPr indent="3175" algn="just">
                        <a:lnSpc>
                          <a:spcPts val="1300"/>
                        </a:lnSpc>
                        <a:spcAft>
                          <a:spcPts val="0"/>
                        </a:spcAft>
                      </a:pPr>
                      <a:r>
                        <a:rPr lang="ja-JP" sz="800" kern="100" dirty="0">
                          <a:effectLst/>
                          <a:latin typeface="Century"/>
                          <a:ea typeface="メイリオ"/>
                          <a:cs typeface="Times New Roman"/>
                        </a:rPr>
                        <a:t>対象不動産の取得に係る不動産取得税の</a:t>
                      </a:r>
                      <a:r>
                        <a:rPr lang="en-US" sz="800" kern="100" dirty="0">
                          <a:effectLst/>
                          <a:latin typeface="Century"/>
                          <a:ea typeface="メイリオ"/>
                          <a:cs typeface="Times New Roman"/>
                        </a:rPr>
                        <a:t>2</a:t>
                      </a:r>
                      <a:r>
                        <a:rPr lang="ja-JP" sz="800" kern="100" dirty="0">
                          <a:effectLst/>
                          <a:latin typeface="Century"/>
                          <a:ea typeface="メイリオ"/>
                          <a:cs typeface="Times New Roman"/>
                        </a:rPr>
                        <a:t>分の１に相当する金額（上限：２億円）</a:t>
                      </a: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3"/>
                  </a:ext>
                </a:extLst>
              </a:tr>
            </a:tbl>
          </a:graphicData>
        </a:graphic>
      </p:graphicFrame>
      <p:sp>
        <p:nvSpPr>
          <p:cNvPr id="22" name="正方形/長方形 49"/>
          <p:cNvSpPr>
            <a:spLocks noChangeArrowheads="1"/>
          </p:cNvSpPr>
          <p:nvPr/>
        </p:nvSpPr>
        <p:spPr bwMode="auto">
          <a:xfrm>
            <a:off x="144066" y="63376"/>
            <a:ext cx="6990979" cy="6223124"/>
          </a:xfrm>
          <a:prstGeom prst="rect">
            <a:avLst/>
          </a:prstGeom>
          <a:noFill/>
          <a:ln w="25400" algn="ctr">
            <a:solidFill>
              <a:srgbClr val="385D8A"/>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dirty="0"/>
          </a:p>
        </p:txBody>
      </p:sp>
    </p:spTree>
    <p:extLst>
      <p:ext uri="{BB962C8B-B14F-4D97-AF65-F5344CB8AC3E}">
        <p14:creationId xmlns:p14="http://schemas.microsoft.com/office/powerpoint/2010/main" val="344805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82515" y="1012"/>
            <a:ext cx="6988756" cy="315536"/>
          </a:xfrm>
          <a:prstGeom prst="rect">
            <a:avLst/>
          </a:prstGeom>
          <a:pattFill prst="openDmnd">
            <a:fgClr>
              <a:schemeClr val="accent6">
                <a:lumMod val="40000"/>
                <a:lumOff val="60000"/>
              </a:schemeClr>
            </a:fgClr>
            <a:bgClr>
              <a:schemeClr val="accent6">
                <a:lumMod val="20000"/>
                <a:lumOff val="80000"/>
              </a:schemeClr>
            </a:bgClr>
          </a:pattFill>
          <a:ln>
            <a:noFill/>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dirty="0"/>
              <a:t>ご注意！</a:t>
            </a:r>
          </a:p>
        </p:txBody>
      </p:sp>
      <p:sp>
        <p:nvSpPr>
          <p:cNvPr id="3" name="テキスト ボックス 133"/>
          <p:cNvSpPr txBox="1">
            <a:spLocks noChangeArrowheads="1"/>
          </p:cNvSpPr>
          <p:nvPr/>
        </p:nvSpPr>
        <p:spPr bwMode="auto">
          <a:xfrm>
            <a:off x="973947" y="-12193"/>
            <a:ext cx="6048107" cy="327729"/>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96000"/>
              </a:lnSpc>
              <a:spcBef>
                <a:spcPct val="0"/>
              </a:spcBef>
              <a:spcAft>
                <a:spcPct val="0"/>
              </a:spcAft>
              <a:buClrTx/>
              <a:buSzTx/>
              <a:buFontTx/>
              <a:buNone/>
              <a:tabLst/>
            </a:pPr>
            <a:r>
              <a:rPr kumimoji="1" lang="ja-JP" altLang="en-US" sz="1000" b="0" i="0" u="none" strike="noStrike" cap="none" normalizeH="0" baseline="0" dirty="0">
                <a:ln>
                  <a:noFill/>
                </a:ln>
                <a:effectLst/>
                <a:latin typeface="メイリオ" pitchFamily="50" charset="-128"/>
                <a:ea typeface="メイリオ" pitchFamily="50" charset="-128"/>
                <a:cs typeface="ＭＳ Ｐゴシック" pitchFamily="50" charset="-128"/>
              </a:rPr>
              <a:t>成長特区税制</a:t>
            </a:r>
            <a:r>
              <a:rPr kumimoji="1" lang="ja-JP" altLang="en-US" sz="10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と他の制度（企業立地促進補助金、産業集積促進税制）の重複適用を受けることは出来ません。</a:t>
            </a:r>
            <a:r>
              <a:rPr kumimoji="1" lang="ja-JP" altLang="en-US"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詳しくは、成長産業振興室　</a:t>
            </a:r>
            <a:r>
              <a:rPr lang="ja-JP" altLang="en-US" sz="900" dirty="0">
                <a:latin typeface="メイリオ" pitchFamily="50" charset="-128"/>
                <a:ea typeface="メイリオ" pitchFamily="50" charset="-128"/>
                <a:cs typeface="ＭＳ Ｐゴシック" pitchFamily="50" charset="-128"/>
              </a:rPr>
              <a:t>国際ビジネス・スタートアップ支援</a:t>
            </a:r>
            <a:r>
              <a:rPr kumimoji="1" lang="ja-JP" altLang="en-US" sz="9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課へお尋ねください。</a:t>
            </a: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テキスト ボックス 59"/>
          <p:cNvSpPr txBox="1">
            <a:spLocks noChangeArrowheads="1"/>
          </p:cNvSpPr>
          <p:nvPr/>
        </p:nvSpPr>
        <p:spPr bwMode="auto">
          <a:xfrm>
            <a:off x="174712" y="383369"/>
            <a:ext cx="1104895" cy="266704"/>
          </a:xfrm>
          <a:prstGeom prst="rect">
            <a:avLst/>
          </a:prstGeom>
          <a:solidFill>
            <a:srgbClr val="000000"/>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1" lang="ja-JP" altLang="en-US" sz="1200" b="1" i="0" u="none" strike="noStrike" cap="none" normalizeH="0" baseline="0" dirty="0">
                <a:ln>
                  <a:noFill/>
                </a:ln>
                <a:solidFill>
                  <a:schemeClr val="bg1"/>
                </a:solidFill>
                <a:effectLst/>
                <a:latin typeface="メイリオ" pitchFamily="50" charset="-128"/>
                <a:ea typeface="メイリオ" pitchFamily="50" charset="-128"/>
                <a:cs typeface="ＭＳ Ｐゴシック" pitchFamily="50" charset="-128"/>
              </a:rPr>
              <a:t>成長特区税制</a:t>
            </a:r>
            <a:endParaRPr kumimoji="1" lang="ja-JP" sz="1800" b="0" i="0" u="none" strike="noStrike" cap="none" normalizeH="0" baseline="0" dirty="0">
              <a:ln>
                <a:noFill/>
              </a:ln>
              <a:solidFill>
                <a:schemeClr val="bg1"/>
              </a:solidFill>
              <a:effectLst/>
              <a:latin typeface="Arial" pitchFamily="34" charset="0"/>
              <a:ea typeface="ＭＳ Ｐゴシック" pitchFamily="50" charset="-128"/>
              <a:cs typeface="ＭＳ Ｐゴシック" pitchFamily="50" charset="-128"/>
            </a:endParaRPr>
          </a:p>
        </p:txBody>
      </p:sp>
      <p:sp>
        <p:nvSpPr>
          <p:cNvPr id="8" name="テキスト ボックス 60"/>
          <p:cNvSpPr txBox="1">
            <a:spLocks noChangeArrowheads="1"/>
          </p:cNvSpPr>
          <p:nvPr/>
        </p:nvSpPr>
        <p:spPr bwMode="auto">
          <a:xfrm>
            <a:off x="1346719" y="393736"/>
            <a:ext cx="5476875" cy="352425"/>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88000"/>
              </a:lnSpc>
              <a:spcBef>
                <a:spcPct val="0"/>
              </a:spcBef>
              <a:spcAft>
                <a:spcPct val="0"/>
              </a:spcAft>
              <a:buClrTx/>
              <a:buSzTx/>
              <a:buFontTx/>
              <a:buNone/>
              <a:tabLst/>
            </a:pPr>
            <a:r>
              <a:rPr kumimoji="1" lang="ja-JP" altLang="en-US" sz="800" b="1" i="0" u="none" strike="noStrike" cap="none" normalizeH="0" baseline="0" dirty="0">
                <a:ln>
                  <a:noFill/>
                </a:ln>
                <a:solidFill>
                  <a:srgbClr val="000000"/>
                </a:solidFill>
                <a:effectLst/>
                <a:latin typeface="メイリオ" pitchFamily="50" charset="-128"/>
                <a:ea typeface="メイリオ" pitchFamily="50" charset="-128"/>
                <a:cs typeface="ＭＳ Ｐゴシック" pitchFamily="50" charset="-128"/>
              </a:rPr>
              <a:t>事業計画は、</a:t>
            </a:r>
            <a:r>
              <a:rPr kumimoji="1" lang="ja-JP" altLang="en-US" sz="800" b="1" i="0" u="none" strike="noStrike" cap="none" normalizeH="0" baseline="0" dirty="0">
                <a:ln>
                  <a:noFill/>
                </a:ln>
                <a:effectLst/>
                <a:latin typeface="メイリオ" pitchFamily="50" charset="-128"/>
                <a:ea typeface="メイリオ" pitchFamily="50" charset="-128"/>
                <a:cs typeface="ＭＳ Ｐゴシック" pitchFamily="50" charset="-128"/>
              </a:rPr>
              <a:t>事業を開始する前に府に提出して、審査会の審査を経て知事が認定します。府外から成長特区に新たに進出の場合、</a:t>
            </a:r>
            <a:r>
              <a:rPr kumimoji="1" lang="ja-JP" altLang="en-US" sz="800" b="1" i="0" u="none" cap="none" normalizeH="0" baseline="0" dirty="0">
                <a:ln>
                  <a:noFill/>
                </a:ln>
                <a:effectLst/>
                <a:latin typeface="メイリオ" pitchFamily="50" charset="-128"/>
                <a:ea typeface="メイリオ" pitchFamily="50" charset="-128"/>
                <a:cs typeface="ＭＳ Ｐゴシック" pitchFamily="50" charset="-128"/>
              </a:rPr>
              <a:t>大阪府税</a:t>
            </a:r>
            <a:r>
              <a:rPr kumimoji="1" lang="ja-JP" altLang="en-US" sz="800" b="1" i="0" u="none" strike="noStrike" cap="none" normalizeH="0" baseline="0" dirty="0">
                <a:ln>
                  <a:noFill/>
                </a:ln>
                <a:effectLst/>
                <a:latin typeface="メイリオ" pitchFamily="50" charset="-128"/>
                <a:ea typeface="メイリオ" pitchFamily="50" charset="-128"/>
                <a:cs typeface="ＭＳ Ｐゴシック" pitchFamily="50" charset="-128"/>
              </a:rPr>
              <a:t>を</a:t>
            </a:r>
            <a:r>
              <a:rPr kumimoji="1" lang="ja-JP" altLang="en-US" sz="800" b="1" i="0" u="none" cap="none" normalizeH="0" baseline="0" dirty="0">
                <a:ln>
                  <a:noFill/>
                </a:ln>
                <a:effectLst/>
                <a:latin typeface="メイリオ" pitchFamily="50" charset="-128"/>
                <a:ea typeface="メイリオ" pitchFamily="50" charset="-128"/>
                <a:cs typeface="ＭＳ Ｐゴシック" pitchFamily="50" charset="-128"/>
              </a:rPr>
              <a:t>最大ゼロ</a:t>
            </a:r>
            <a:r>
              <a:rPr kumimoji="1" lang="ja-JP" altLang="en-US" sz="800" b="1" i="0" u="none" strike="noStrike" cap="none" normalizeH="0" baseline="0" dirty="0">
                <a:ln>
                  <a:noFill/>
                </a:ln>
                <a:solidFill>
                  <a:srgbClr val="000000"/>
                </a:solidFill>
                <a:effectLst/>
                <a:latin typeface="メイリオ" pitchFamily="50" charset="-128"/>
                <a:ea typeface="メイリオ" pitchFamily="50" charset="-128"/>
                <a:cs typeface="ＭＳ Ｐゴシック" pitchFamily="50" charset="-128"/>
              </a:rPr>
              <a:t>に軽減します。府内から移転の場合、従業員数の増加割合に応じて軽減します。</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800" b="1"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993815050"/>
              </p:ext>
            </p:extLst>
          </p:nvPr>
        </p:nvGraphicFramePr>
        <p:xfrm>
          <a:off x="237196" y="700057"/>
          <a:ext cx="6706789" cy="3023583"/>
        </p:xfrm>
        <a:graphic>
          <a:graphicData uri="http://schemas.openxmlformats.org/drawingml/2006/table">
            <a:tbl>
              <a:tblPr firstRow="1" bandRow="1">
                <a:tableStyleId>{5940675A-B579-460E-94D1-54222C63F5DA}</a:tableStyleId>
              </a:tblPr>
              <a:tblGrid>
                <a:gridCol w="958112">
                  <a:extLst>
                    <a:ext uri="{9D8B030D-6E8A-4147-A177-3AD203B41FA5}">
                      <a16:colId xmlns:a16="http://schemas.microsoft.com/office/drawing/2014/main" val="20000"/>
                    </a:ext>
                  </a:extLst>
                </a:gridCol>
                <a:gridCol w="5748677">
                  <a:extLst>
                    <a:ext uri="{9D8B030D-6E8A-4147-A177-3AD203B41FA5}">
                      <a16:colId xmlns:a16="http://schemas.microsoft.com/office/drawing/2014/main" val="20001"/>
                    </a:ext>
                  </a:extLst>
                </a:gridCol>
              </a:tblGrid>
              <a:tr h="318641">
                <a:tc>
                  <a:txBody>
                    <a:bodyPr/>
                    <a:lstStyle/>
                    <a:p>
                      <a:pPr algn="dist">
                        <a:lnSpc>
                          <a:spcPts val="1300"/>
                        </a:lnSpc>
                        <a:spcAft>
                          <a:spcPts val="0"/>
                        </a:spcAft>
                      </a:pPr>
                      <a:r>
                        <a:rPr lang="ja-JP" sz="800" kern="100" dirty="0">
                          <a:effectLst/>
                          <a:latin typeface="Century"/>
                          <a:ea typeface="メイリオ"/>
                          <a:cs typeface="Times New Roman"/>
                        </a:rPr>
                        <a:t>対象地域</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algn="l">
                        <a:lnSpc>
                          <a:spcPts val="1300"/>
                        </a:lnSpc>
                        <a:spcAft>
                          <a:spcPts val="0"/>
                        </a:spcAft>
                      </a:pPr>
                      <a:r>
                        <a:rPr lang="ja-JP" sz="800" kern="100" dirty="0">
                          <a:effectLst/>
                          <a:latin typeface="Century"/>
                          <a:ea typeface="メイリオ"/>
                          <a:cs typeface="Times New Roman"/>
                        </a:rPr>
                        <a:t>夢洲・咲洲地区及び阪神港地区、大阪駅周辺地区、北大阪地区（彩都西部地区等）、関西国際空港地区</a:t>
                      </a:r>
                      <a:r>
                        <a:rPr lang="ja-JP" altLang="en-US" sz="800" kern="100" dirty="0">
                          <a:effectLst/>
                          <a:latin typeface="Century"/>
                          <a:ea typeface="メイリオ"/>
                          <a:cs typeface="Times New Roman"/>
                        </a:rPr>
                        <a:t>、</a:t>
                      </a:r>
                      <a:endParaRPr lang="en-US" altLang="ja-JP" sz="800" kern="100" dirty="0">
                        <a:effectLst/>
                        <a:latin typeface="Century"/>
                        <a:ea typeface="メイリオ"/>
                        <a:cs typeface="Times New Roman"/>
                      </a:endParaRPr>
                    </a:p>
                    <a:p>
                      <a:pPr algn="l">
                        <a:lnSpc>
                          <a:spcPts val="1300"/>
                        </a:lnSpc>
                        <a:spcAft>
                          <a:spcPts val="0"/>
                        </a:spcAft>
                      </a:pPr>
                      <a:r>
                        <a:rPr lang="ja-JP" altLang="en-US" sz="800" kern="100" dirty="0">
                          <a:solidFill>
                            <a:schemeClr val="tx1"/>
                          </a:solidFill>
                          <a:effectLst/>
                          <a:latin typeface="Century"/>
                          <a:ea typeface="メイリオ"/>
                          <a:cs typeface="Times New Roman"/>
                        </a:rPr>
                        <a:t>北大阪健康医療都市（健都）区域、未来医療国際拠点区域</a:t>
                      </a:r>
                      <a:endParaRPr lang="ja-JP" sz="1050" kern="100" dirty="0">
                        <a:solidFill>
                          <a:schemeClr val="tx1"/>
                        </a:solidFill>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0"/>
                  </a:ext>
                </a:extLst>
              </a:tr>
              <a:tr h="294130">
                <a:tc>
                  <a:txBody>
                    <a:bodyPr/>
                    <a:lstStyle/>
                    <a:p>
                      <a:pPr algn="dist">
                        <a:lnSpc>
                          <a:spcPts val="1300"/>
                        </a:lnSpc>
                        <a:spcAft>
                          <a:spcPts val="0"/>
                        </a:spcAft>
                      </a:pPr>
                      <a:r>
                        <a:rPr lang="ja-JP" sz="800" kern="100" dirty="0">
                          <a:effectLst/>
                          <a:latin typeface="Century"/>
                          <a:ea typeface="メイリオ"/>
                          <a:cs typeface="Times New Roman"/>
                        </a:rPr>
                        <a:t>共通要件</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algn="just">
                        <a:lnSpc>
                          <a:spcPts val="1200"/>
                        </a:lnSpc>
                        <a:spcAft>
                          <a:spcPts val="0"/>
                        </a:spcAft>
                      </a:pPr>
                      <a:r>
                        <a:rPr lang="ja-JP" altLang="en-US" sz="800" kern="100" dirty="0">
                          <a:effectLst/>
                          <a:latin typeface="Century"/>
                          <a:ea typeface="メイリオ"/>
                          <a:cs typeface="Times New Roman"/>
                        </a:rPr>
                        <a:t>●</a:t>
                      </a:r>
                      <a:r>
                        <a:rPr lang="ja-JP" sz="800" kern="100" dirty="0">
                          <a:effectLst/>
                          <a:latin typeface="Century"/>
                          <a:ea typeface="メイリオ"/>
                          <a:cs typeface="Times New Roman"/>
                        </a:rPr>
                        <a:t>事業計画認定後、</a:t>
                      </a:r>
                      <a:r>
                        <a:rPr lang="ja-JP" sz="800" kern="100" dirty="0">
                          <a:solidFill>
                            <a:schemeClr val="tx1"/>
                          </a:solidFill>
                          <a:effectLst/>
                          <a:latin typeface="Century"/>
                          <a:ea typeface="メイリオ"/>
                          <a:cs typeface="Times New Roman"/>
                        </a:rPr>
                        <a:t>３年以内に</a:t>
                      </a:r>
                      <a:r>
                        <a:rPr lang="ja-JP" altLang="en-US" sz="800" strike="noStrike" kern="100" dirty="0">
                          <a:solidFill>
                            <a:schemeClr val="tx1"/>
                          </a:solidFill>
                          <a:effectLst/>
                          <a:latin typeface="Century"/>
                          <a:ea typeface="メイリオ"/>
                          <a:cs typeface="Times New Roman"/>
                        </a:rPr>
                        <a:t>成長産業</a:t>
                      </a:r>
                      <a:r>
                        <a:rPr lang="ja-JP" sz="800" kern="100" dirty="0">
                          <a:solidFill>
                            <a:schemeClr val="tx1"/>
                          </a:solidFill>
                          <a:effectLst/>
                          <a:latin typeface="Century"/>
                          <a:ea typeface="メイリオ"/>
                          <a:cs typeface="Times New Roman"/>
                        </a:rPr>
                        <a:t>事業を開始</a:t>
                      </a:r>
                      <a:r>
                        <a:rPr lang="ja-JP" altLang="en-US" sz="800" kern="100" dirty="0">
                          <a:solidFill>
                            <a:schemeClr val="tx1"/>
                          </a:solidFill>
                          <a:effectLst/>
                          <a:latin typeface="Century"/>
                          <a:ea typeface="メイリオ"/>
                          <a:cs typeface="Times New Roman"/>
                        </a:rPr>
                        <a:t>（取得・共用）</a:t>
                      </a:r>
                      <a:r>
                        <a:rPr lang="ja-JP" sz="800" kern="100" dirty="0">
                          <a:solidFill>
                            <a:schemeClr val="tx1"/>
                          </a:solidFill>
                          <a:effectLst/>
                          <a:latin typeface="Century"/>
                          <a:ea typeface="メイリオ"/>
                          <a:cs typeface="Times New Roman"/>
                        </a:rPr>
                        <a:t>し</a:t>
                      </a:r>
                      <a:r>
                        <a:rPr lang="ja-JP" sz="800" kern="100" dirty="0">
                          <a:effectLst/>
                          <a:latin typeface="Century"/>
                          <a:ea typeface="メイリオ"/>
                          <a:cs typeface="Times New Roman"/>
                        </a:rPr>
                        <a:t>ていること</a:t>
                      </a:r>
                      <a:endParaRPr lang="ja-JP" sz="1050" strike="sngStrike" kern="100" dirty="0">
                        <a:solidFill>
                          <a:srgbClr val="FF0000"/>
                        </a:solidFill>
                        <a:effectLst/>
                        <a:latin typeface="Century"/>
                        <a:ea typeface="ＭＳ 明朝"/>
                        <a:cs typeface="Times New Roman"/>
                      </a:endParaRPr>
                    </a:p>
                    <a:p>
                      <a:pPr algn="just">
                        <a:lnSpc>
                          <a:spcPts val="1200"/>
                        </a:lnSpc>
                        <a:spcAft>
                          <a:spcPts val="0"/>
                        </a:spcAft>
                      </a:pPr>
                      <a:r>
                        <a:rPr lang="ja-JP" altLang="en-US" sz="800" kern="100" dirty="0">
                          <a:effectLst/>
                          <a:latin typeface="Century"/>
                          <a:ea typeface="メイリオ"/>
                          <a:cs typeface="Times New Roman"/>
                        </a:rPr>
                        <a:t>●</a:t>
                      </a:r>
                      <a:r>
                        <a:rPr lang="ja-JP" sz="800" kern="100" dirty="0">
                          <a:effectLst/>
                          <a:latin typeface="Century"/>
                          <a:ea typeface="メイリオ"/>
                          <a:cs typeface="Times New Roman"/>
                        </a:rPr>
                        <a:t>府税の滞納等がないこと</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1"/>
                  </a:ext>
                </a:extLst>
              </a:tr>
              <a:tr h="178783">
                <a:tc>
                  <a:txBody>
                    <a:bodyPr/>
                    <a:lstStyle/>
                    <a:p>
                      <a:pPr algn="dist">
                        <a:lnSpc>
                          <a:spcPts val="1300"/>
                        </a:lnSpc>
                        <a:spcAft>
                          <a:spcPts val="0"/>
                        </a:spcAft>
                      </a:pPr>
                      <a:r>
                        <a:rPr lang="ja-JP" sz="800" kern="100" dirty="0">
                          <a:effectLst/>
                          <a:latin typeface="Century"/>
                          <a:ea typeface="メイリオ"/>
                          <a:cs typeface="Times New Roman"/>
                        </a:rPr>
                        <a:t>対象事業</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algn="just">
                        <a:lnSpc>
                          <a:spcPts val="1200"/>
                        </a:lnSpc>
                        <a:spcAft>
                          <a:spcPts val="0"/>
                        </a:spcAft>
                      </a:pPr>
                      <a:r>
                        <a:rPr lang="ja-JP" altLang="en-US" sz="800" kern="100" dirty="0">
                          <a:solidFill>
                            <a:srgbClr val="000000"/>
                          </a:solidFill>
                          <a:effectLst/>
                          <a:latin typeface="Century"/>
                          <a:ea typeface="メイリオ"/>
                          <a:cs typeface="Times New Roman"/>
                        </a:rPr>
                        <a:t>　</a:t>
                      </a:r>
                      <a:r>
                        <a:rPr lang="ja-JP" sz="800" kern="100" dirty="0">
                          <a:solidFill>
                            <a:srgbClr val="000000"/>
                          </a:solidFill>
                          <a:effectLst/>
                          <a:latin typeface="Century"/>
                          <a:ea typeface="メイリオ"/>
                          <a:cs typeface="Times New Roman"/>
                        </a:rPr>
                        <a:t>新エネルギー、ライフサイエンス等の事業</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2"/>
                  </a:ext>
                </a:extLst>
              </a:tr>
              <a:tr h="180975">
                <a:tc>
                  <a:txBody>
                    <a:bodyPr/>
                    <a:lstStyle/>
                    <a:p>
                      <a:pPr algn="dist">
                        <a:lnSpc>
                          <a:spcPts val="1300"/>
                        </a:lnSpc>
                        <a:spcAft>
                          <a:spcPts val="0"/>
                        </a:spcAft>
                      </a:pPr>
                      <a:r>
                        <a:rPr lang="ja-JP" sz="800" kern="100" dirty="0">
                          <a:effectLst/>
                          <a:latin typeface="Century"/>
                          <a:ea typeface="メイリオ"/>
                          <a:cs typeface="Times New Roman"/>
                        </a:rPr>
                        <a:t>対象税目</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algn="just">
                        <a:lnSpc>
                          <a:spcPts val="1200"/>
                        </a:lnSpc>
                        <a:spcAft>
                          <a:spcPts val="0"/>
                        </a:spcAft>
                      </a:pPr>
                      <a:r>
                        <a:rPr lang="ja-JP" altLang="en-US" sz="800" kern="100" dirty="0">
                          <a:solidFill>
                            <a:srgbClr val="000000"/>
                          </a:solidFill>
                          <a:effectLst/>
                          <a:latin typeface="Century"/>
                          <a:ea typeface="メイリオ"/>
                          <a:cs typeface="Times New Roman"/>
                        </a:rPr>
                        <a:t>　</a:t>
                      </a:r>
                      <a:r>
                        <a:rPr lang="ja-JP" sz="800" kern="100" dirty="0">
                          <a:solidFill>
                            <a:srgbClr val="000000"/>
                          </a:solidFill>
                          <a:effectLst/>
                          <a:latin typeface="Century"/>
                          <a:ea typeface="メイリオ"/>
                          <a:cs typeface="Times New Roman"/>
                        </a:rPr>
                        <a:t>法人府民税、法人事業税、不動産取得税</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3"/>
                  </a:ext>
                </a:extLst>
              </a:tr>
              <a:tr h="1384233">
                <a:tc>
                  <a:txBody>
                    <a:bodyPr/>
                    <a:lstStyle/>
                    <a:p>
                      <a:pPr algn="dist">
                        <a:lnSpc>
                          <a:spcPts val="1300"/>
                        </a:lnSpc>
                        <a:spcAft>
                          <a:spcPts val="0"/>
                        </a:spcAft>
                      </a:pPr>
                      <a:endParaRPr lang="en-US" altLang="ja-JP" sz="800" kern="100" dirty="0">
                        <a:effectLst/>
                        <a:latin typeface="Century"/>
                        <a:ea typeface="メイリオ"/>
                        <a:cs typeface="Times New Roman"/>
                      </a:endParaRPr>
                    </a:p>
                    <a:p>
                      <a:pPr algn="dist">
                        <a:lnSpc>
                          <a:spcPts val="1300"/>
                        </a:lnSpc>
                        <a:spcAft>
                          <a:spcPts val="0"/>
                        </a:spcAft>
                      </a:pPr>
                      <a:endParaRPr lang="en-US" altLang="ja-JP" sz="800" kern="100" dirty="0">
                        <a:effectLst/>
                        <a:latin typeface="Century"/>
                        <a:ea typeface="メイリオ"/>
                        <a:cs typeface="Times New Roman"/>
                      </a:endParaRPr>
                    </a:p>
                    <a:p>
                      <a:pPr algn="dist">
                        <a:lnSpc>
                          <a:spcPts val="1300"/>
                        </a:lnSpc>
                        <a:spcAft>
                          <a:spcPts val="0"/>
                        </a:spcAft>
                      </a:pPr>
                      <a:endParaRPr lang="en-US" altLang="ja-JP" sz="800" kern="100" dirty="0">
                        <a:effectLst/>
                        <a:latin typeface="Century"/>
                        <a:ea typeface="メイリオ"/>
                        <a:cs typeface="Times New Roman"/>
                      </a:endParaRPr>
                    </a:p>
                    <a:p>
                      <a:pPr algn="dist">
                        <a:lnSpc>
                          <a:spcPts val="1300"/>
                        </a:lnSpc>
                        <a:spcAft>
                          <a:spcPts val="0"/>
                        </a:spcAft>
                      </a:pPr>
                      <a:r>
                        <a:rPr lang="ja-JP" altLang="ja-JP" sz="800" kern="100" dirty="0">
                          <a:effectLst/>
                          <a:latin typeface="Century"/>
                          <a:ea typeface="メイリオ"/>
                          <a:cs typeface="Times New Roman"/>
                        </a:rPr>
                        <a:t>税目別</a:t>
                      </a:r>
                      <a:endParaRPr lang="ja-JP" altLang="ja-JP" sz="1050" kern="100" dirty="0">
                        <a:effectLst/>
                        <a:latin typeface="Century"/>
                        <a:ea typeface="ＭＳ 明朝"/>
                        <a:cs typeface="Times New Roman"/>
                      </a:endParaRPr>
                    </a:p>
                    <a:p>
                      <a:pPr algn="dist"/>
                      <a:r>
                        <a:rPr lang="ja-JP" altLang="ja-JP" sz="800" kern="100" dirty="0">
                          <a:effectLst/>
                          <a:ea typeface="メイリオ"/>
                        </a:rPr>
                        <a:t>要件</a:t>
                      </a:r>
                      <a:r>
                        <a:rPr lang="ja-JP" sz="800" kern="100" dirty="0">
                          <a:solidFill>
                            <a:srgbClr val="000000"/>
                          </a:solidFill>
                          <a:effectLst/>
                          <a:latin typeface="Century"/>
                          <a:ea typeface="メイリオ"/>
                          <a:cs typeface="Times New Roman"/>
                        </a:rPr>
                        <a:t>　</a:t>
                      </a:r>
                      <a:endParaRPr lang="ja-JP" sz="1050" kern="100" dirty="0">
                        <a:effectLst/>
                        <a:latin typeface="Century"/>
                        <a:ea typeface="ＭＳ 明朝"/>
                        <a:cs typeface="Times New Roman"/>
                      </a:endParaRPr>
                    </a:p>
                  </a:txBody>
                  <a:tcPr marL="68580" marR="68580" marT="0" marB="0">
                    <a:solidFill>
                      <a:schemeClr val="tx2">
                        <a:lumMod val="60000"/>
                        <a:lumOff val="40000"/>
                      </a:schemeClr>
                    </a:solidFill>
                  </a:tcPr>
                </a:tc>
                <a:tc>
                  <a:txBody>
                    <a:bodyPr/>
                    <a:lstStyle/>
                    <a:p>
                      <a:pPr algn="just">
                        <a:lnSpc>
                          <a:spcPts val="1300"/>
                        </a:lnSpc>
                        <a:spcAft>
                          <a:spcPts val="0"/>
                        </a:spcAft>
                      </a:pPr>
                      <a:r>
                        <a:rPr lang="ja-JP" altLang="en-US" sz="800" kern="100" dirty="0">
                          <a:solidFill>
                            <a:srgbClr val="000000"/>
                          </a:solidFill>
                          <a:effectLst/>
                          <a:latin typeface="Century"/>
                          <a:ea typeface="メイリオ"/>
                          <a:cs typeface="Times New Roman"/>
                        </a:rPr>
                        <a:t>●</a:t>
                      </a:r>
                      <a:r>
                        <a:rPr lang="ja-JP" altLang="ja-JP" sz="800" kern="100" dirty="0">
                          <a:solidFill>
                            <a:srgbClr val="000000"/>
                          </a:solidFill>
                          <a:effectLst/>
                          <a:latin typeface="Century"/>
                          <a:ea typeface="メイリオ"/>
                          <a:cs typeface="Times New Roman"/>
                        </a:rPr>
                        <a:t>法人府民税・法人事業税の軽減措置</a:t>
                      </a:r>
                      <a:endParaRPr lang="ja-JP" altLang="ja-JP" sz="1050" kern="100" dirty="0">
                        <a:effectLst/>
                        <a:latin typeface="Century"/>
                        <a:ea typeface="ＭＳ 明朝"/>
                        <a:cs typeface="Times New Roman"/>
                      </a:endParaRPr>
                    </a:p>
                    <a:p>
                      <a:pPr algn="just">
                        <a:lnSpc>
                          <a:spcPts val="1300"/>
                        </a:lnSpc>
                        <a:spcAft>
                          <a:spcPts val="0"/>
                        </a:spcAft>
                      </a:pPr>
                      <a:r>
                        <a:rPr lang="ja-JP" altLang="en-US" sz="800" kern="100" dirty="0">
                          <a:solidFill>
                            <a:srgbClr val="000000"/>
                          </a:solidFill>
                          <a:effectLst/>
                          <a:latin typeface="Century"/>
                          <a:ea typeface="メイリオ"/>
                          <a:cs typeface="Times New Roman"/>
                        </a:rPr>
                        <a:t>　</a:t>
                      </a:r>
                      <a:r>
                        <a:rPr lang="ja-JP" altLang="ja-JP" sz="800" kern="100" dirty="0">
                          <a:solidFill>
                            <a:srgbClr val="000000"/>
                          </a:solidFill>
                          <a:effectLst/>
                          <a:latin typeface="Century"/>
                          <a:ea typeface="メイリオ"/>
                          <a:cs typeface="Times New Roman"/>
                        </a:rPr>
                        <a:t>府内における常用雇用者</a:t>
                      </a:r>
                      <a:r>
                        <a:rPr lang="ja-JP" altLang="ja-JP" sz="800" kern="100" baseline="30000" dirty="0">
                          <a:solidFill>
                            <a:srgbClr val="000000"/>
                          </a:solidFill>
                          <a:effectLst/>
                          <a:latin typeface="Century"/>
                          <a:ea typeface="メイリオ"/>
                          <a:cs typeface="Times New Roman"/>
                        </a:rPr>
                        <a:t>※</a:t>
                      </a:r>
                      <a:r>
                        <a:rPr lang="ja-JP" altLang="ja-JP" sz="800" kern="100" dirty="0">
                          <a:solidFill>
                            <a:srgbClr val="000000"/>
                          </a:solidFill>
                          <a:effectLst/>
                          <a:latin typeface="Century"/>
                          <a:ea typeface="メイリオ"/>
                          <a:cs typeface="Times New Roman"/>
                        </a:rPr>
                        <a:t>の増加（計画認定前年度と比較）</a:t>
                      </a:r>
                      <a:endParaRPr lang="en-US" altLang="ja-JP" sz="800" kern="100" dirty="0">
                        <a:solidFill>
                          <a:srgbClr val="000000"/>
                        </a:solidFill>
                        <a:effectLst/>
                        <a:latin typeface="Century"/>
                        <a:ea typeface="メイリオ"/>
                        <a:cs typeface="Times New Roman"/>
                      </a:endParaRPr>
                    </a:p>
                    <a:p>
                      <a:pPr algn="just">
                        <a:lnSpc>
                          <a:spcPts val="1300"/>
                        </a:lnSpc>
                        <a:spcAft>
                          <a:spcPts val="0"/>
                        </a:spcAft>
                      </a:pPr>
                      <a:endParaRPr lang="en-US" altLang="ja-JP" sz="800" kern="100" dirty="0">
                        <a:solidFill>
                          <a:srgbClr val="000000"/>
                        </a:solidFill>
                        <a:effectLst/>
                        <a:latin typeface="Century"/>
                        <a:ea typeface="メイリオ"/>
                        <a:cs typeface="Times New Roman"/>
                      </a:endParaRPr>
                    </a:p>
                    <a:p>
                      <a:pPr algn="just">
                        <a:lnSpc>
                          <a:spcPts val="1300"/>
                        </a:lnSpc>
                        <a:spcAft>
                          <a:spcPts val="0"/>
                        </a:spcAft>
                      </a:pPr>
                      <a:endParaRPr lang="en-US" altLang="ja-JP" sz="800" kern="100" dirty="0">
                        <a:solidFill>
                          <a:srgbClr val="000000"/>
                        </a:solidFill>
                        <a:effectLst/>
                        <a:latin typeface="Century"/>
                        <a:ea typeface="メイリオ"/>
                        <a:cs typeface="Times New Roman"/>
                      </a:endParaRPr>
                    </a:p>
                    <a:p>
                      <a:pPr algn="just">
                        <a:lnSpc>
                          <a:spcPts val="1300"/>
                        </a:lnSpc>
                        <a:spcAft>
                          <a:spcPts val="0"/>
                        </a:spcAft>
                      </a:pPr>
                      <a:endParaRPr lang="ja-JP" altLang="ja-JP" sz="1050" kern="100" dirty="0">
                        <a:effectLst/>
                        <a:latin typeface="Century"/>
                        <a:ea typeface="ＭＳ 明朝"/>
                        <a:cs typeface="Times New Roman"/>
                      </a:endParaRPr>
                    </a:p>
                    <a:p>
                      <a:pPr algn="just">
                        <a:lnSpc>
                          <a:spcPts val="1300"/>
                        </a:lnSpc>
                        <a:spcAft>
                          <a:spcPts val="0"/>
                        </a:spcAft>
                      </a:pPr>
                      <a:endParaRPr lang="en-US" altLang="ja-JP" sz="800" kern="100" dirty="0">
                        <a:solidFill>
                          <a:srgbClr val="000000"/>
                        </a:solidFill>
                        <a:effectLst/>
                        <a:latin typeface="Century"/>
                        <a:ea typeface="メイリオ"/>
                        <a:cs typeface="Times New Roman"/>
                      </a:endParaRPr>
                    </a:p>
                    <a:p>
                      <a:pPr algn="just">
                        <a:lnSpc>
                          <a:spcPts val="1300"/>
                        </a:lnSpc>
                        <a:spcAft>
                          <a:spcPts val="0"/>
                        </a:spcAft>
                      </a:pPr>
                      <a:r>
                        <a:rPr lang="ja-JP" altLang="en-US" sz="800" kern="100" dirty="0">
                          <a:solidFill>
                            <a:srgbClr val="000000"/>
                          </a:solidFill>
                          <a:effectLst/>
                          <a:latin typeface="Century"/>
                          <a:ea typeface="メイリオ"/>
                          <a:cs typeface="Times New Roman"/>
                        </a:rPr>
                        <a:t>●</a:t>
                      </a:r>
                      <a:r>
                        <a:rPr lang="ja-JP" altLang="ja-JP" sz="800" kern="100" dirty="0">
                          <a:solidFill>
                            <a:srgbClr val="000000"/>
                          </a:solidFill>
                          <a:effectLst/>
                          <a:latin typeface="Century"/>
                          <a:ea typeface="メイリオ"/>
                          <a:cs typeface="Times New Roman"/>
                        </a:rPr>
                        <a:t>不動産取得税の軽減措置</a:t>
                      </a:r>
                      <a:endParaRPr lang="ja-JP" altLang="ja-JP" sz="1050" kern="100" dirty="0">
                        <a:effectLst/>
                        <a:latin typeface="Century"/>
                        <a:ea typeface="ＭＳ 明朝"/>
                        <a:cs typeface="Times New Roman"/>
                      </a:endParaRPr>
                    </a:p>
                    <a:p>
                      <a:r>
                        <a:rPr lang="ja-JP" altLang="en-US" sz="800" kern="100" dirty="0">
                          <a:solidFill>
                            <a:srgbClr val="000000"/>
                          </a:solidFill>
                          <a:effectLst/>
                          <a:ea typeface="メイリオ"/>
                        </a:rPr>
                        <a:t>　</a:t>
                      </a:r>
                      <a:r>
                        <a:rPr lang="ja-JP" altLang="ja-JP" sz="800" kern="100" dirty="0">
                          <a:solidFill>
                            <a:srgbClr val="000000"/>
                          </a:solidFill>
                          <a:effectLst/>
                          <a:ea typeface="メイリオ"/>
                        </a:rPr>
                        <a:t>事業</a:t>
                      </a:r>
                      <a:r>
                        <a:rPr lang="ja-JP" altLang="ja-JP" sz="800" kern="100" dirty="0">
                          <a:solidFill>
                            <a:schemeClr val="tx1"/>
                          </a:solidFill>
                          <a:effectLst/>
                          <a:ea typeface="メイリオ"/>
                        </a:rPr>
                        <a:t>計画</a:t>
                      </a:r>
                      <a:r>
                        <a:rPr lang="ja-JP" altLang="en-US" sz="800" kern="100" dirty="0">
                          <a:solidFill>
                            <a:schemeClr val="tx1"/>
                          </a:solidFill>
                          <a:effectLst/>
                          <a:ea typeface="メイリオ"/>
                        </a:rPr>
                        <a:t>申請後に取得した</a:t>
                      </a:r>
                      <a:r>
                        <a:rPr lang="ja-JP" altLang="ja-JP" sz="800" kern="100" dirty="0">
                          <a:solidFill>
                            <a:schemeClr val="tx1"/>
                          </a:solidFill>
                          <a:effectLst/>
                          <a:ea typeface="メイリオ"/>
                        </a:rPr>
                        <a:t>土地・家屋で、</a:t>
                      </a:r>
                      <a:r>
                        <a:rPr lang="ja-JP" altLang="en-US" sz="800" kern="100" dirty="0">
                          <a:solidFill>
                            <a:schemeClr val="tx1"/>
                          </a:solidFill>
                          <a:effectLst/>
                          <a:ea typeface="メイリオ"/>
                        </a:rPr>
                        <a:t>認定後３年以内に</a:t>
                      </a:r>
                      <a:r>
                        <a:rPr lang="ja-JP" altLang="ja-JP" sz="800" kern="100" dirty="0">
                          <a:solidFill>
                            <a:schemeClr val="tx1"/>
                          </a:solidFill>
                          <a:effectLst/>
                          <a:ea typeface="メイリオ"/>
                        </a:rPr>
                        <a:t>供用開始</a:t>
                      </a:r>
                      <a:r>
                        <a:rPr lang="ja-JP" altLang="en-US" sz="800" kern="100" dirty="0">
                          <a:solidFill>
                            <a:schemeClr val="tx1"/>
                          </a:solidFill>
                          <a:effectLst/>
                          <a:ea typeface="メイリオ"/>
                        </a:rPr>
                        <a:t>し、その</a:t>
                      </a:r>
                      <a:r>
                        <a:rPr lang="ja-JP" altLang="ja-JP" sz="800" kern="100" dirty="0">
                          <a:solidFill>
                            <a:schemeClr val="tx1"/>
                          </a:solidFill>
                          <a:effectLst/>
                          <a:ea typeface="メイリオ"/>
                        </a:rPr>
                        <a:t>後１年間</a:t>
                      </a:r>
                      <a:endParaRPr lang="en-US" altLang="ja-JP" sz="800" kern="100" dirty="0">
                        <a:solidFill>
                          <a:schemeClr val="tx1"/>
                        </a:solidFill>
                        <a:effectLst/>
                        <a:ea typeface="メイリオ"/>
                      </a:endParaRPr>
                    </a:p>
                    <a:p>
                      <a:r>
                        <a:rPr lang="ja-JP" altLang="en-US" sz="800" kern="100" dirty="0">
                          <a:solidFill>
                            <a:schemeClr val="tx1"/>
                          </a:solidFill>
                          <a:effectLst/>
                          <a:ea typeface="メイリオ"/>
                        </a:rPr>
                        <a:t>　成長産業</a:t>
                      </a:r>
                      <a:r>
                        <a:rPr lang="ja-JP" altLang="ja-JP" sz="800" kern="100" dirty="0">
                          <a:solidFill>
                            <a:schemeClr val="tx1"/>
                          </a:solidFill>
                          <a:effectLst/>
                          <a:ea typeface="メイリオ"/>
                        </a:rPr>
                        <a:t>事業に供用したことが確認できること</a:t>
                      </a:r>
                      <a:endParaRPr lang="en-US" altLang="ja-JP" sz="800" kern="100" dirty="0">
                        <a:solidFill>
                          <a:schemeClr val="tx1"/>
                        </a:solidFill>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4"/>
                  </a:ext>
                </a:extLst>
              </a:tr>
              <a:tr h="629285">
                <a:tc>
                  <a:txBody>
                    <a:bodyPr/>
                    <a:lstStyle/>
                    <a:p>
                      <a:pPr algn="dist">
                        <a:lnSpc>
                          <a:spcPts val="1100"/>
                        </a:lnSpc>
                        <a:spcAft>
                          <a:spcPts val="0"/>
                        </a:spcAft>
                      </a:pPr>
                      <a:r>
                        <a:rPr lang="ja-JP" sz="800" kern="100" dirty="0">
                          <a:effectLst/>
                          <a:latin typeface="Century"/>
                          <a:ea typeface="メイリオ"/>
                          <a:cs typeface="Times New Roman"/>
                        </a:rPr>
                        <a:t>軽減割合</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algn="just">
                        <a:lnSpc>
                          <a:spcPts val="1100"/>
                        </a:lnSpc>
                        <a:spcAft>
                          <a:spcPts val="0"/>
                        </a:spcAft>
                      </a:pPr>
                      <a:r>
                        <a:rPr lang="ja-JP" sz="800" kern="100" dirty="0">
                          <a:solidFill>
                            <a:srgbClr val="000000"/>
                          </a:solidFill>
                          <a:effectLst/>
                          <a:latin typeface="Century"/>
                          <a:ea typeface="メイリオ"/>
                          <a:cs typeface="Times New Roman"/>
                        </a:rPr>
                        <a:t>毎年度実績報告書を提出し、軽減割合を決定</a:t>
                      </a:r>
                      <a:r>
                        <a:rPr lang="ja-JP" sz="800" strike="noStrike" kern="100" dirty="0">
                          <a:solidFill>
                            <a:schemeClr val="tx1"/>
                          </a:solidFill>
                          <a:effectLst/>
                          <a:latin typeface="Century"/>
                          <a:ea typeface="メイリオ"/>
                          <a:cs typeface="Times New Roman"/>
                        </a:rPr>
                        <a:t>（最大</a:t>
                      </a:r>
                      <a:r>
                        <a:rPr lang="en-US" sz="800" strike="noStrike" kern="100" dirty="0">
                          <a:solidFill>
                            <a:schemeClr val="tx1"/>
                          </a:solidFill>
                          <a:effectLst/>
                          <a:latin typeface="Century"/>
                          <a:ea typeface="メイリオ"/>
                          <a:cs typeface="Times New Roman"/>
                        </a:rPr>
                        <a:t>100</a:t>
                      </a:r>
                      <a:r>
                        <a:rPr lang="ja-JP" sz="800" strike="noStrike" kern="100" dirty="0">
                          <a:solidFill>
                            <a:schemeClr val="tx1"/>
                          </a:solidFill>
                          <a:effectLst/>
                          <a:latin typeface="Century"/>
                          <a:ea typeface="メイリオ"/>
                          <a:cs typeface="Times New Roman"/>
                        </a:rPr>
                        <a:t>％）</a:t>
                      </a:r>
                      <a:endParaRPr lang="en-US" altLang="ja-JP" sz="800" strike="noStrike" kern="100" dirty="0">
                        <a:solidFill>
                          <a:schemeClr val="tx1"/>
                        </a:solidFill>
                        <a:effectLst/>
                        <a:latin typeface="Century"/>
                        <a:ea typeface="メイリオ"/>
                        <a:cs typeface="Times New Roman"/>
                      </a:endParaRPr>
                    </a:p>
                    <a:p>
                      <a:pPr marL="101600" indent="-101600" algn="just">
                        <a:lnSpc>
                          <a:spcPts val="1100"/>
                        </a:lnSpc>
                        <a:spcAft>
                          <a:spcPts val="0"/>
                        </a:spcAft>
                      </a:pPr>
                      <a:r>
                        <a:rPr lang="ja-JP" altLang="en-US" sz="800" kern="100" dirty="0">
                          <a:solidFill>
                            <a:srgbClr val="000000"/>
                          </a:solidFill>
                          <a:effectLst/>
                          <a:latin typeface="Century"/>
                          <a:ea typeface="メイリオ"/>
                          <a:cs typeface="Times New Roman"/>
                        </a:rPr>
                        <a:t>●</a:t>
                      </a:r>
                      <a:r>
                        <a:rPr lang="ja-JP" sz="800" kern="100" dirty="0">
                          <a:solidFill>
                            <a:srgbClr val="000000"/>
                          </a:solidFill>
                          <a:effectLst/>
                          <a:latin typeface="Century"/>
                          <a:ea typeface="メイリオ"/>
                          <a:cs typeface="Times New Roman"/>
                        </a:rPr>
                        <a:t>法人府民税・法人</a:t>
                      </a:r>
                      <a:r>
                        <a:rPr lang="ja-JP" sz="800" kern="100" dirty="0">
                          <a:solidFill>
                            <a:schemeClr val="tx1"/>
                          </a:solidFill>
                          <a:effectLst/>
                          <a:latin typeface="Century"/>
                          <a:ea typeface="メイリオ"/>
                          <a:cs typeface="Times New Roman"/>
                        </a:rPr>
                        <a:t>事業税は、従業者数の増加割合に応じて軽減　</a:t>
                      </a:r>
                      <a:endParaRPr lang="en-US" altLang="ja-JP" sz="800" kern="100" dirty="0">
                        <a:solidFill>
                          <a:schemeClr val="tx1"/>
                        </a:solidFill>
                        <a:effectLst/>
                        <a:latin typeface="Century"/>
                        <a:ea typeface="メイリオ"/>
                        <a:cs typeface="Times New Roman"/>
                      </a:endParaRPr>
                    </a:p>
                    <a:p>
                      <a:pPr marL="101600" indent="-101600" algn="just">
                        <a:lnSpc>
                          <a:spcPts val="1100"/>
                        </a:lnSpc>
                        <a:spcAft>
                          <a:spcPts val="0"/>
                        </a:spcAft>
                      </a:pPr>
                      <a:r>
                        <a:rPr lang="ja-JP" altLang="en-US" sz="800" kern="100" dirty="0">
                          <a:solidFill>
                            <a:schemeClr val="tx1"/>
                          </a:solidFill>
                          <a:effectLst/>
                          <a:latin typeface="Century"/>
                          <a:ea typeface="メイリオ"/>
                          <a:cs typeface="Times New Roman"/>
                        </a:rPr>
                        <a:t>　</a:t>
                      </a:r>
                      <a:r>
                        <a:rPr lang="ja-JP" sz="800" kern="100" dirty="0">
                          <a:solidFill>
                            <a:schemeClr val="tx1"/>
                          </a:solidFill>
                          <a:effectLst/>
                          <a:latin typeface="Century"/>
                          <a:ea typeface="メイリオ"/>
                          <a:cs typeface="Times New Roman"/>
                        </a:rPr>
                        <a:t>※府外から</a:t>
                      </a:r>
                      <a:r>
                        <a:rPr lang="ja-JP" altLang="en-US" sz="800" kern="100" dirty="0">
                          <a:solidFill>
                            <a:schemeClr val="tx1"/>
                          </a:solidFill>
                          <a:effectLst/>
                          <a:latin typeface="Century"/>
                          <a:ea typeface="メイリオ"/>
                          <a:cs typeface="Times New Roman"/>
                        </a:rPr>
                        <a:t>成長</a:t>
                      </a:r>
                      <a:r>
                        <a:rPr lang="ja-JP" sz="800" kern="100" dirty="0">
                          <a:solidFill>
                            <a:schemeClr val="tx1"/>
                          </a:solidFill>
                          <a:effectLst/>
                          <a:latin typeface="Century"/>
                          <a:ea typeface="メイリオ"/>
                          <a:cs typeface="Times New Roman"/>
                        </a:rPr>
                        <a:t>特区に新たに進出の場合　５年間ゼロ＋５年間</a:t>
                      </a:r>
                      <a:r>
                        <a:rPr lang="en-US" sz="800" kern="100" dirty="0">
                          <a:solidFill>
                            <a:schemeClr val="tx1"/>
                          </a:solidFill>
                          <a:effectLst/>
                          <a:latin typeface="Century"/>
                          <a:ea typeface="メイリオ"/>
                          <a:cs typeface="Times New Roman"/>
                        </a:rPr>
                        <a:t>1</a:t>
                      </a:r>
                      <a:r>
                        <a:rPr lang="ja-JP" sz="800" kern="100" dirty="0">
                          <a:solidFill>
                            <a:schemeClr val="tx1"/>
                          </a:solidFill>
                          <a:effectLst/>
                          <a:latin typeface="Century"/>
                          <a:ea typeface="メイリオ"/>
                          <a:cs typeface="Times New Roman"/>
                        </a:rPr>
                        <a:t>／</a:t>
                      </a:r>
                      <a:r>
                        <a:rPr lang="en-US" sz="800" kern="100" dirty="0">
                          <a:solidFill>
                            <a:schemeClr val="tx1"/>
                          </a:solidFill>
                          <a:effectLst/>
                          <a:latin typeface="Century"/>
                          <a:ea typeface="メイリオ"/>
                          <a:cs typeface="Times New Roman"/>
                        </a:rPr>
                        <a:t>2</a:t>
                      </a:r>
                      <a:endParaRPr lang="ja-JP" sz="1050" kern="100" dirty="0">
                        <a:solidFill>
                          <a:schemeClr val="tx1"/>
                        </a:solidFill>
                        <a:effectLst/>
                        <a:latin typeface="Century"/>
                        <a:ea typeface="ＭＳ 明朝"/>
                        <a:cs typeface="Times New Roman"/>
                      </a:endParaRPr>
                    </a:p>
                    <a:p>
                      <a:pPr marL="101600" indent="-101600" algn="just">
                        <a:lnSpc>
                          <a:spcPts val="1100"/>
                        </a:lnSpc>
                        <a:spcAft>
                          <a:spcPts val="0"/>
                        </a:spcAft>
                      </a:pPr>
                      <a:r>
                        <a:rPr lang="ja-JP" altLang="en-US" sz="800" kern="100" dirty="0">
                          <a:solidFill>
                            <a:schemeClr val="tx1"/>
                          </a:solidFill>
                          <a:effectLst/>
                          <a:latin typeface="Century"/>
                          <a:ea typeface="メイリオ"/>
                          <a:cs typeface="Times New Roman"/>
                        </a:rPr>
                        <a:t>●</a:t>
                      </a:r>
                      <a:r>
                        <a:rPr lang="ja-JP" sz="800" kern="100" dirty="0">
                          <a:solidFill>
                            <a:schemeClr val="tx1"/>
                          </a:solidFill>
                          <a:effectLst/>
                          <a:latin typeface="Century"/>
                          <a:ea typeface="メイリオ"/>
                          <a:cs typeface="Times New Roman"/>
                        </a:rPr>
                        <a:t>不動産取得税は、</a:t>
                      </a:r>
                      <a:r>
                        <a:rPr lang="ja-JP" altLang="en-US" sz="800" kern="100" dirty="0">
                          <a:solidFill>
                            <a:schemeClr val="tx1"/>
                          </a:solidFill>
                          <a:effectLst/>
                          <a:latin typeface="Century"/>
                          <a:ea typeface="メイリオ"/>
                          <a:cs typeface="Times New Roman"/>
                        </a:rPr>
                        <a:t>成長産業</a:t>
                      </a:r>
                      <a:r>
                        <a:rPr lang="ja-JP" sz="800" kern="100" dirty="0">
                          <a:solidFill>
                            <a:schemeClr val="tx1"/>
                          </a:solidFill>
                          <a:effectLst/>
                          <a:latin typeface="Century"/>
                          <a:ea typeface="メイリオ"/>
                          <a:cs typeface="Times New Roman"/>
                        </a:rPr>
                        <a:t>事業に供用している割合に応じて軽減　※</a:t>
                      </a:r>
                      <a:r>
                        <a:rPr lang="ja-JP" altLang="en-US" sz="800" kern="100" dirty="0">
                          <a:solidFill>
                            <a:schemeClr val="tx1"/>
                          </a:solidFill>
                          <a:effectLst/>
                          <a:latin typeface="Century"/>
                          <a:ea typeface="メイリオ"/>
                          <a:cs typeface="Times New Roman"/>
                        </a:rPr>
                        <a:t>対象</a:t>
                      </a:r>
                      <a:r>
                        <a:rPr lang="ja-JP" sz="800" kern="100" dirty="0">
                          <a:solidFill>
                            <a:schemeClr val="tx1"/>
                          </a:solidFill>
                          <a:effectLst/>
                          <a:latin typeface="Century"/>
                          <a:ea typeface="メイリオ"/>
                          <a:cs typeface="Times New Roman"/>
                        </a:rPr>
                        <a:t>用不動産にかかる取得税ゼロ</a:t>
                      </a:r>
                      <a:endParaRPr lang="ja-JP" sz="1050" kern="100" dirty="0">
                        <a:solidFill>
                          <a:schemeClr val="tx1"/>
                        </a:solidFill>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5"/>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989895475"/>
              </p:ext>
            </p:extLst>
          </p:nvPr>
        </p:nvGraphicFramePr>
        <p:xfrm>
          <a:off x="1405091" y="2040359"/>
          <a:ext cx="5286110" cy="609600"/>
        </p:xfrm>
        <a:graphic>
          <a:graphicData uri="http://schemas.openxmlformats.org/drawingml/2006/table">
            <a:tbl>
              <a:tblPr firstRow="1" firstCol="1" bandRow="1"/>
              <a:tblGrid>
                <a:gridCol w="2643055">
                  <a:extLst>
                    <a:ext uri="{9D8B030D-6E8A-4147-A177-3AD203B41FA5}">
                      <a16:colId xmlns:a16="http://schemas.microsoft.com/office/drawing/2014/main" val="20000"/>
                    </a:ext>
                  </a:extLst>
                </a:gridCol>
                <a:gridCol w="2643055">
                  <a:extLst>
                    <a:ext uri="{9D8B030D-6E8A-4147-A177-3AD203B41FA5}">
                      <a16:colId xmlns:a16="http://schemas.microsoft.com/office/drawing/2014/main" val="20001"/>
                    </a:ext>
                  </a:extLst>
                </a:gridCol>
              </a:tblGrid>
              <a:tr h="144016">
                <a:tc>
                  <a:txBody>
                    <a:bodyPr/>
                    <a:lstStyle/>
                    <a:p>
                      <a:pPr algn="ctr">
                        <a:lnSpc>
                          <a:spcPts val="1300"/>
                        </a:lnSpc>
                        <a:spcAft>
                          <a:spcPts val="0"/>
                        </a:spcAft>
                      </a:pPr>
                      <a:r>
                        <a:rPr lang="ja-JP" sz="800" kern="100" dirty="0">
                          <a:solidFill>
                            <a:srgbClr val="000000"/>
                          </a:solidFill>
                          <a:effectLst/>
                          <a:latin typeface="Century"/>
                          <a:ea typeface="メイリオ"/>
                          <a:cs typeface="Times New Roman"/>
                        </a:rPr>
                        <a:t>　　区　　　　　　　　　分</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lnSpc>
                          <a:spcPts val="1300"/>
                        </a:lnSpc>
                        <a:spcAft>
                          <a:spcPts val="0"/>
                        </a:spcAft>
                      </a:pPr>
                      <a:r>
                        <a:rPr lang="ja-JP" sz="800" kern="100" dirty="0">
                          <a:solidFill>
                            <a:srgbClr val="000000"/>
                          </a:solidFill>
                          <a:effectLst/>
                          <a:latin typeface="Century"/>
                          <a:ea typeface="メイリオ"/>
                          <a:cs typeface="Times New Roman"/>
                        </a:rPr>
                        <a:t>人　　　　　　　数</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0000"/>
                  </a:ext>
                </a:extLst>
              </a:tr>
              <a:tr h="122932">
                <a:tc>
                  <a:txBody>
                    <a:bodyPr/>
                    <a:lstStyle/>
                    <a:p>
                      <a:pPr algn="l">
                        <a:lnSpc>
                          <a:spcPts val="1100"/>
                        </a:lnSpc>
                        <a:spcAft>
                          <a:spcPts val="0"/>
                        </a:spcAft>
                      </a:pPr>
                      <a:r>
                        <a:rPr lang="ja-JP" sz="800" kern="100" dirty="0">
                          <a:solidFill>
                            <a:srgbClr val="000000"/>
                          </a:solidFill>
                          <a:effectLst/>
                          <a:latin typeface="Century"/>
                          <a:ea typeface="メイリオ"/>
                          <a:cs typeface="Times New Roman"/>
                        </a:rPr>
                        <a:t>資本金</a:t>
                      </a:r>
                      <a:r>
                        <a:rPr lang="en-US" sz="800" kern="100" dirty="0">
                          <a:solidFill>
                            <a:srgbClr val="000000"/>
                          </a:solidFill>
                          <a:effectLst/>
                          <a:latin typeface="Century"/>
                          <a:ea typeface="メイリオ"/>
                          <a:cs typeface="Times New Roman"/>
                        </a:rPr>
                        <a:t>1</a:t>
                      </a:r>
                      <a:r>
                        <a:rPr lang="ja-JP" sz="800" kern="100" dirty="0">
                          <a:solidFill>
                            <a:srgbClr val="000000"/>
                          </a:solidFill>
                          <a:effectLst/>
                          <a:latin typeface="Century"/>
                          <a:ea typeface="メイリオ"/>
                          <a:cs typeface="Times New Roman"/>
                        </a:rPr>
                        <a:t>億円以下の企業、中小企業基本法上の中小企業</a:t>
                      </a:r>
                      <a:r>
                        <a:rPr lang="ja-JP" altLang="en-US" sz="800" kern="100" dirty="0">
                          <a:solidFill>
                            <a:srgbClr val="000000"/>
                          </a:solidFill>
                          <a:effectLst/>
                          <a:latin typeface="Century"/>
                          <a:ea typeface="メイリオ"/>
                          <a:cs typeface="Times New Roman"/>
                        </a:rPr>
                        <a:t>、</a:t>
                      </a:r>
                      <a:endParaRPr lang="ja-JP" sz="1050" kern="100" dirty="0">
                        <a:effectLst/>
                        <a:latin typeface="Century"/>
                        <a:ea typeface="ＭＳ 明朝"/>
                        <a:cs typeface="Times New Roman"/>
                      </a:endParaRPr>
                    </a:p>
                    <a:p>
                      <a:pPr algn="l">
                        <a:lnSpc>
                          <a:spcPts val="1100"/>
                        </a:lnSpc>
                        <a:spcAft>
                          <a:spcPts val="0"/>
                        </a:spcAft>
                      </a:pPr>
                      <a:r>
                        <a:rPr lang="ja-JP" sz="800" kern="100" dirty="0">
                          <a:solidFill>
                            <a:srgbClr val="000000"/>
                          </a:solidFill>
                          <a:effectLst/>
                          <a:latin typeface="Century"/>
                          <a:ea typeface="メイリオ"/>
                          <a:cs typeface="Times New Roman"/>
                        </a:rPr>
                        <a:t>会社法上の会社以外の法人</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en-US" sz="800" kern="100" dirty="0">
                          <a:solidFill>
                            <a:srgbClr val="000000"/>
                          </a:solidFill>
                          <a:effectLst/>
                          <a:latin typeface="メイリオ"/>
                          <a:ea typeface="ＭＳ 明朝"/>
                          <a:cs typeface="Times New Roman"/>
                        </a:rPr>
                        <a:t>0</a:t>
                      </a:r>
                      <a:r>
                        <a:rPr lang="ja-JP" sz="800" kern="100" dirty="0">
                          <a:solidFill>
                            <a:srgbClr val="000000"/>
                          </a:solidFill>
                          <a:effectLst/>
                          <a:latin typeface="Century"/>
                          <a:ea typeface="メイリオ"/>
                          <a:cs typeface="Times New Roman"/>
                        </a:rPr>
                        <a:t>人以上（減少していないこと）</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l">
                        <a:lnSpc>
                          <a:spcPts val="1300"/>
                        </a:lnSpc>
                        <a:spcAft>
                          <a:spcPts val="0"/>
                        </a:spcAft>
                      </a:pPr>
                      <a:r>
                        <a:rPr lang="ja-JP" sz="800" kern="100" dirty="0">
                          <a:solidFill>
                            <a:srgbClr val="000000"/>
                          </a:solidFill>
                          <a:effectLst/>
                          <a:latin typeface="Century"/>
                          <a:ea typeface="メイリオ"/>
                          <a:cs typeface="Times New Roman"/>
                        </a:rPr>
                        <a:t>資本金１億円超～</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en-US" sz="800" kern="100" dirty="0">
                          <a:solidFill>
                            <a:srgbClr val="000000"/>
                          </a:solidFill>
                          <a:effectLst/>
                          <a:latin typeface="メイリオ"/>
                          <a:ea typeface="ＭＳ 明朝"/>
                          <a:cs typeface="Times New Roman"/>
                        </a:rPr>
                        <a:t>5</a:t>
                      </a:r>
                      <a:r>
                        <a:rPr lang="ja-JP" sz="800" kern="100" dirty="0">
                          <a:solidFill>
                            <a:srgbClr val="000000"/>
                          </a:solidFill>
                          <a:effectLst/>
                          <a:latin typeface="Century"/>
                          <a:ea typeface="メイリオ"/>
                          <a:cs typeface="Times New Roman"/>
                        </a:rPr>
                        <a:t>人以上（規模に応じて人数が異なります。）</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テキスト ボックス 62"/>
          <p:cNvSpPr txBox="1">
            <a:spLocks noChangeArrowheads="1"/>
          </p:cNvSpPr>
          <p:nvPr/>
        </p:nvSpPr>
        <p:spPr bwMode="auto">
          <a:xfrm>
            <a:off x="504107" y="8749879"/>
            <a:ext cx="6601744" cy="816956"/>
          </a:xfrm>
          <a:prstGeom prst="rect">
            <a:avLst/>
          </a:prstGeom>
          <a:noFill/>
          <a:ln cmpd="dbl">
            <a:noFill/>
          </a:ln>
        </p:spPr>
        <p:txBody>
          <a:bodyPr vert="horz" wrap="square" lIns="91440" tIns="45720" rIns="91440" bIns="45720" numCol="1" anchor="t" anchorCtr="0" compatLnSpc="1">
            <a:prstTxWarp prst="textNoShape">
              <a:avLst/>
            </a:prstTxWarp>
          </a:bodyPr>
          <a:lstStyle/>
          <a:p>
            <a:pPr marL="457200" marR="0" lvl="1" indent="0" algn="just" defTabSz="914400" rtl="0" eaLnBrk="1" fontAlgn="base" latinLnBrk="0" hangingPunct="1">
              <a:lnSpc>
                <a:spcPct val="88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　　　　　　　</a:t>
            </a:r>
            <a:r>
              <a:rPr lang="ja-JP" altLang="en-US" sz="800" b="1" dirty="0">
                <a:latin typeface="メイリオ" pitchFamily="50" charset="-128"/>
                <a:ea typeface="メイリオ" pitchFamily="50" charset="-128"/>
                <a:cs typeface="ＭＳ Ｐゴシック" pitchFamily="50" charset="-128"/>
              </a:rPr>
              <a:t>この融資制度は、</a:t>
            </a:r>
            <a:r>
              <a:rPr kumimoji="1" lang="ja-JP" altLang="en-US" sz="800" b="1" i="0" u="none" cap="none" normalizeH="0" baseline="0" dirty="0">
                <a:ln>
                  <a:noFill/>
                </a:ln>
                <a:solidFill>
                  <a:schemeClr val="tx1"/>
                </a:solidFill>
                <a:effectLst/>
                <a:latin typeface="メイリオ" pitchFamily="50" charset="-128"/>
                <a:ea typeface="メイリオ" pitchFamily="50" charset="-128"/>
                <a:cs typeface="ＭＳ Ｐゴシック" pitchFamily="50" charset="-128"/>
              </a:rPr>
              <a:t>金融機関がそれぞれの特徴や得意分野を活かし商品設計したもので、府と連携して、</a:t>
            </a:r>
            <a:endParaRPr kumimoji="1" lang="en-US" altLang="ja-JP" sz="800" b="1" i="0" u="none" cap="none" normalizeH="0" baseline="0" dirty="0">
              <a:ln>
                <a:noFill/>
              </a:ln>
              <a:solidFill>
                <a:schemeClr val="tx1"/>
              </a:solidFill>
              <a:effectLst/>
              <a:latin typeface="メイリオ" pitchFamily="50" charset="-128"/>
              <a:ea typeface="メイリオ" pitchFamily="50" charset="-128"/>
              <a:cs typeface="ＭＳ Ｐゴシック" pitchFamily="50" charset="-128"/>
            </a:endParaRPr>
          </a:p>
          <a:p>
            <a:pPr marL="457200" marR="0" lvl="1" indent="0" algn="just" defTabSz="914400" rtl="0" eaLnBrk="1" fontAlgn="base" latinLnBrk="0" hangingPunct="1">
              <a:lnSpc>
                <a:spcPct val="88000"/>
              </a:lnSpc>
              <a:spcBef>
                <a:spcPct val="0"/>
              </a:spcBef>
              <a:spcAft>
                <a:spcPct val="0"/>
              </a:spcAft>
              <a:buClrTx/>
              <a:buSzTx/>
              <a:buFontTx/>
              <a:buNone/>
              <a:tabLst/>
            </a:pPr>
            <a:r>
              <a:rPr lang="ja-JP" altLang="en-US" sz="800" b="1" dirty="0">
                <a:latin typeface="メイリオ" pitchFamily="50" charset="-128"/>
                <a:ea typeface="メイリオ" pitchFamily="50" charset="-128"/>
                <a:cs typeface="ＭＳ Ｐゴシック" pitchFamily="50" charset="-128"/>
              </a:rPr>
              <a:t>　　　　　　　</a:t>
            </a:r>
            <a:r>
              <a:rPr kumimoji="1" lang="ja-JP" altLang="en-US" sz="800" b="1" i="0" u="none" cap="none" normalizeH="0" baseline="0" dirty="0">
                <a:ln>
                  <a:noFill/>
                </a:ln>
                <a:solidFill>
                  <a:schemeClr val="tx1"/>
                </a:solidFill>
                <a:effectLst/>
                <a:latin typeface="メイリオ" pitchFamily="50" charset="-128"/>
                <a:ea typeface="メイリオ" pitchFamily="50" charset="-128"/>
                <a:cs typeface="ＭＳ Ｐゴシック" pitchFamily="50" charset="-128"/>
              </a:rPr>
              <a:t>さまざまに頑張る・頑張ろうとする中小企業者を応援するものです。</a:t>
            </a:r>
            <a:endParaRPr kumimoji="1" lang="en-US" altLang="ja-JP" sz="800" b="1" i="0" u="none" cap="none" normalizeH="0" baseline="0" dirty="0">
              <a:ln>
                <a:noFill/>
              </a:ln>
              <a:solidFill>
                <a:schemeClr val="tx1"/>
              </a:solidFill>
              <a:effectLst/>
              <a:latin typeface="メイリオ" pitchFamily="50" charset="-128"/>
              <a:ea typeface="メイリオ" pitchFamily="50" charset="-128"/>
              <a:cs typeface="ＭＳ Ｐゴシック" pitchFamily="50" charset="-128"/>
            </a:endParaRPr>
          </a:p>
          <a:p>
            <a:pPr marL="457200" marR="0" lvl="1" indent="0" algn="just" defTabSz="914400" rtl="0" eaLnBrk="1" fontAlgn="base" latinLnBrk="0" hangingPunct="1">
              <a:lnSpc>
                <a:spcPct val="88000"/>
              </a:lnSpc>
              <a:spcBef>
                <a:spcPct val="0"/>
              </a:spcBef>
              <a:spcAft>
                <a:spcPct val="0"/>
              </a:spcAft>
              <a:buClrTx/>
              <a:buSzTx/>
              <a:buFontTx/>
              <a:buNone/>
              <a:tabLst/>
            </a:pPr>
            <a:r>
              <a:rPr lang="ja-JP" altLang="en-US" sz="800" b="1" dirty="0">
                <a:latin typeface="メイリオ" pitchFamily="50" charset="-128"/>
                <a:ea typeface="メイリオ" pitchFamily="50" charset="-128"/>
                <a:cs typeface="ＭＳ Ｐゴシック" pitchFamily="50" charset="-128"/>
              </a:rPr>
              <a:t>　　　　　　　府内において工場や研究施設等を立地（建設）する場合にもご利用いただける制度となっています。</a:t>
            </a:r>
            <a:endParaRPr kumimoji="1" lang="en-US" altLang="ja-JP" sz="800" b="1" i="0" u="none" strike="noStrike" cap="none" normalizeH="0" baseline="0" dirty="0">
              <a:ln>
                <a:noFill/>
              </a:ln>
              <a:solidFill>
                <a:srgbClr val="FF0000"/>
              </a:solidFill>
              <a:effectLst/>
              <a:latin typeface="メイリオ" pitchFamily="50" charset="-128"/>
              <a:ea typeface="メイリオ" pitchFamily="50" charset="-128"/>
              <a:cs typeface="ＭＳ Ｐゴシック" pitchFamily="50" charset="-128"/>
            </a:endParaRPr>
          </a:p>
          <a:p>
            <a:pPr marL="457200" marR="0" lvl="1" indent="0" algn="just" defTabSz="914400" rtl="0" eaLnBrk="1" fontAlgn="base" latinLnBrk="0" hangingPunct="1">
              <a:lnSpc>
                <a:spcPct val="40000"/>
              </a:lnSpc>
              <a:spcBef>
                <a:spcPct val="0"/>
              </a:spcBef>
              <a:spcAft>
                <a:spcPct val="0"/>
              </a:spcAft>
              <a:buClrTx/>
              <a:buSzTx/>
              <a:buFontTx/>
              <a:buNone/>
              <a:tabLst/>
            </a:pPr>
            <a:r>
              <a:rPr lang="ja-JP" altLang="en-US" sz="800" b="1" dirty="0">
                <a:solidFill>
                  <a:srgbClr val="FF0000"/>
                </a:solidFill>
                <a:latin typeface="メイリオ" pitchFamily="50" charset="-128"/>
                <a:ea typeface="メイリオ" pitchFamily="50" charset="-128"/>
                <a:cs typeface="ＭＳ Ｐゴシック" pitchFamily="50" charset="-128"/>
              </a:rPr>
              <a:t>　　　　　　　　　　</a:t>
            </a:r>
            <a:endParaRPr lang="en-US" altLang="ja-JP" sz="800" b="1" dirty="0">
              <a:solidFill>
                <a:srgbClr val="FF0000"/>
              </a:solidFill>
              <a:latin typeface="メイリオ" pitchFamily="50" charset="-128"/>
              <a:ea typeface="メイリオ" pitchFamily="50" charset="-128"/>
              <a:cs typeface="ＭＳ Ｐゴシック" pitchFamily="50" charset="-128"/>
            </a:endParaRPr>
          </a:p>
          <a:p>
            <a:pPr lvl="1" algn="just" fontAlgn="base">
              <a:lnSpc>
                <a:spcPct val="40000"/>
              </a:lnSpc>
              <a:spcBef>
                <a:spcPct val="0"/>
              </a:spcBef>
              <a:spcAft>
                <a:spcPct val="0"/>
              </a:spcAft>
            </a:pPr>
            <a:r>
              <a:rPr kumimoji="1" lang="en-US" altLang="ja-JP" sz="800" b="1" i="0" u="none" strike="noStrike" cap="none" normalizeH="0" dirty="0">
                <a:ln>
                  <a:noFill/>
                </a:ln>
                <a:solidFill>
                  <a:srgbClr val="FF0000"/>
                </a:solidFill>
                <a:effectLst/>
                <a:latin typeface="メイリオ" pitchFamily="50" charset="-128"/>
                <a:ea typeface="メイリオ" pitchFamily="50" charset="-128"/>
                <a:cs typeface="ＭＳ Ｐゴシック" pitchFamily="50" charset="-128"/>
              </a:rPr>
              <a:t> </a:t>
            </a:r>
            <a:endParaRPr lang="en-US" altLang="ja-JP" sz="800" dirty="0">
              <a:latin typeface="メイリオ" pitchFamily="50" charset="-128"/>
              <a:ea typeface="メイリオ" pitchFamily="50" charset="-128"/>
              <a:cs typeface="ＭＳ Ｐゴシック" pitchFamily="50" charset="-128"/>
            </a:endParaRPr>
          </a:p>
          <a:p>
            <a:pPr marL="0" lvl="1" indent="990600" algn="just" fontAlgn="base">
              <a:spcBef>
                <a:spcPct val="0"/>
              </a:spcBef>
              <a:spcAft>
                <a:spcPct val="0"/>
              </a:spcAft>
            </a:pPr>
            <a:r>
              <a:rPr lang="ja-JP" altLang="en-US" sz="800" dirty="0">
                <a:latin typeface="メイリオ" pitchFamily="50" charset="-128"/>
                <a:ea typeface="メイリオ" pitchFamily="50" charset="-128"/>
                <a:cs typeface="ＭＳ Ｐゴシック" pitchFamily="50" charset="-128"/>
              </a:rPr>
              <a:t>■</a:t>
            </a:r>
            <a:r>
              <a:rPr kumimoji="1" lang="ja-JP" altLang="en-US" sz="8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融資利率は、金融機関所定金利となります。</a:t>
            </a:r>
            <a:endParaRPr lang="en-US" altLang="ja-JP" sz="800" strike="sngStrike" dirty="0">
              <a:latin typeface="メイリオ" pitchFamily="50" charset="-128"/>
              <a:ea typeface="メイリオ" pitchFamily="50" charset="-128"/>
              <a:cs typeface="ＭＳ Ｐゴシック" pitchFamily="50" charset="-128"/>
            </a:endParaRPr>
          </a:p>
          <a:p>
            <a:pPr marL="0" lvl="1" indent="990600" algn="just" fontAlgn="base">
              <a:spcBef>
                <a:spcPct val="0"/>
              </a:spcBef>
              <a:spcAft>
                <a:spcPct val="0"/>
              </a:spcAft>
            </a:pPr>
            <a:r>
              <a:rPr kumimoji="1" lang="ja-JP" altLang="en-US" sz="800" b="0" i="0" u="none" cap="none" normalizeH="0" dirty="0">
                <a:ln>
                  <a:noFill/>
                </a:ln>
                <a:solidFill>
                  <a:schemeClr val="tx1"/>
                </a:solidFill>
                <a:effectLst/>
                <a:latin typeface="メイリオ" pitchFamily="50" charset="-128"/>
                <a:ea typeface="メイリオ" pitchFamily="50" charset="-128"/>
                <a:cs typeface="ＭＳ Ｐゴシック" pitchFamily="50" charset="-128"/>
              </a:rPr>
              <a:t>■</a:t>
            </a:r>
            <a:r>
              <a:rPr kumimoji="1" lang="ja-JP" altLang="en-US" sz="8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融資限度額、融資期間や融資条件など金融機関やメニューにより異なりますので、取扱金融機関にお問合せください</a:t>
            </a:r>
            <a:r>
              <a:rPr lang="ja-JP" altLang="en-US" sz="800" dirty="0">
                <a:latin typeface="メイリオ" pitchFamily="50" charset="-128"/>
                <a:ea typeface="メイリオ" pitchFamily="50" charset="-128"/>
                <a:cs typeface="ＭＳ Ｐゴシック" pitchFamily="50" charset="-128"/>
              </a:rPr>
              <a:t>。</a:t>
            </a:r>
            <a:endParaRPr kumimoji="1" lang="en-US" altLang="ja-JP" sz="8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endParaRPr>
          </a:p>
          <a:p>
            <a:pPr marL="0" lvl="1" indent="990600" algn="just" fontAlgn="base">
              <a:spcBef>
                <a:spcPct val="0"/>
              </a:spcBef>
              <a:spcAft>
                <a:spcPct val="0"/>
              </a:spcAft>
            </a:pPr>
            <a:r>
              <a:rPr kumimoji="1" lang="ja-JP" altLang="en-US" sz="8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rPr>
              <a:t>■詳しくは、</a:t>
            </a:r>
            <a:r>
              <a:rPr kumimoji="1" lang="en-US" altLang="ja-JP" sz="800" b="0" i="0" u="none" strike="noStrike" cap="none" normalizeH="0" baseline="0" dirty="0">
                <a:ln>
                  <a:noFill/>
                </a:ln>
                <a:solidFill>
                  <a:schemeClr val="tx1"/>
                </a:solidFill>
                <a:effectLst/>
                <a:latin typeface="メイリオ" pitchFamily="50" charset="-128"/>
                <a:ea typeface="メイリオ" pitchFamily="50" charset="-128"/>
                <a:cs typeface="ＭＳ Ｐゴシック" pitchFamily="50" charset="-128"/>
                <a:hlinkClick r:id="rId2"/>
              </a:rPr>
              <a:t>http://www.pref.osaka.lg.jp/kinyushien/seido001/index.html</a:t>
            </a:r>
            <a:r>
              <a:rPr lang="ja-JP" altLang="en-US" sz="800" dirty="0">
                <a:latin typeface="メイリオ" pitchFamily="50" charset="-128"/>
                <a:ea typeface="メイリオ" pitchFamily="50" charset="-128"/>
                <a:cs typeface="ＭＳ Ｐゴシック" pitchFamily="50" charset="-128"/>
              </a:rPr>
              <a:t>の各種融資メニュー</a:t>
            </a:r>
            <a:r>
              <a:rPr kumimoji="1" lang="ja-JP" altLang="en-US" sz="800" i="0" u="none" cap="none" normalizeH="0" baseline="0" dirty="0">
                <a:ln>
                  <a:noFill/>
                </a:ln>
                <a:effectLst/>
                <a:latin typeface="メイリオ" pitchFamily="50" charset="-128"/>
                <a:ea typeface="メイリオ" pitchFamily="50" charset="-128"/>
                <a:cs typeface="ＭＳ Ｐゴシック" pitchFamily="50" charset="-128"/>
              </a:rPr>
              <a:t>をご覧ください。</a:t>
            </a:r>
            <a:endParaRPr lang="en-US" altLang="ja-JP" sz="800" strike="sngStrike" dirty="0">
              <a:latin typeface="メイリオ" pitchFamily="50" charset="-128"/>
              <a:ea typeface="メイリオ" pitchFamily="50" charset="-128"/>
              <a:cs typeface="ＭＳ Ｐゴシック" pitchFamily="50" charset="-128"/>
            </a:endParaRPr>
          </a:p>
          <a:p>
            <a:pPr marR="0" lvl="0" indent="990600" algn="just" defTabSz="914400" rtl="0" eaLnBrk="1" fontAlgn="base" latinLnBrk="0" hangingPunct="1">
              <a:spcBef>
                <a:spcPct val="0"/>
              </a:spcBef>
              <a:spcAft>
                <a:spcPct val="0"/>
              </a:spcAft>
              <a:buClrTx/>
              <a:buSzTx/>
              <a:buFontTx/>
              <a:buNone/>
              <a:tabLst/>
            </a:pPr>
            <a:endParaRPr lang="en-US" altLang="ja-JP" sz="800" kern="100" dirty="0">
              <a:latin typeface="Century"/>
              <a:ea typeface="メイリオ"/>
              <a:cs typeface="Times New Roman"/>
            </a:endParaRPr>
          </a:p>
          <a:p>
            <a:pPr indent="-269875" algn="just">
              <a:spcAft>
                <a:spcPts val="0"/>
              </a:spcAft>
            </a:pP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 name="テキスト ボックス 35"/>
          <p:cNvSpPr txBox="1">
            <a:spLocks noChangeArrowheads="1"/>
          </p:cNvSpPr>
          <p:nvPr/>
        </p:nvSpPr>
        <p:spPr bwMode="auto">
          <a:xfrm>
            <a:off x="174712" y="8785047"/>
            <a:ext cx="1533590" cy="285750"/>
          </a:xfrm>
          <a:prstGeom prst="rect">
            <a:avLst/>
          </a:prstGeom>
          <a:solidFill>
            <a:srgbClr val="000000"/>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20000"/>
              </a:lnSpc>
              <a:spcBef>
                <a:spcPct val="0"/>
              </a:spcBef>
              <a:spcAft>
                <a:spcPct val="0"/>
              </a:spcAft>
              <a:buClrTx/>
              <a:buSzTx/>
              <a:buFontTx/>
              <a:buNone/>
              <a:tabLst/>
            </a:pPr>
            <a:r>
              <a:rPr lang="ja-JP" altLang="en-US" sz="11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中小企業者向け融資</a:t>
            </a:r>
            <a:endParaRPr kumimoji="1" lang="ja-JP"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61"/>
          <p:cNvSpPr>
            <a:spLocks noChangeArrowheads="1"/>
          </p:cNvSpPr>
          <p:nvPr/>
        </p:nvSpPr>
        <p:spPr bwMode="auto">
          <a:xfrm>
            <a:off x="95050" y="322895"/>
            <a:ext cx="6988756" cy="3573748"/>
          </a:xfrm>
          <a:prstGeom prst="rect">
            <a:avLst/>
          </a:prstGeom>
          <a:noFill/>
          <a:ln w="254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dirty="0"/>
          </a:p>
        </p:txBody>
      </p:sp>
      <p:sp>
        <p:nvSpPr>
          <p:cNvPr id="20" name="正方形/長方形 67"/>
          <p:cNvSpPr>
            <a:spLocks noChangeArrowheads="1"/>
          </p:cNvSpPr>
          <p:nvPr/>
        </p:nvSpPr>
        <p:spPr bwMode="auto">
          <a:xfrm>
            <a:off x="95050" y="8712858"/>
            <a:ext cx="6991639" cy="1245376"/>
          </a:xfrm>
          <a:prstGeom prst="rect">
            <a:avLst/>
          </a:prstGeom>
          <a:noFill/>
          <a:ln w="25400" algn="ctr">
            <a:solidFill>
              <a:srgbClr val="0D0D0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dirty="0"/>
          </a:p>
        </p:txBody>
      </p:sp>
      <p:sp>
        <p:nvSpPr>
          <p:cNvPr id="43" name="テキスト ボックス 129"/>
          <p:cNvSpPr txBox="1">
            <a:spLocks noChangeArrowheads="1"/>
          </p:cNvSpPr>
          <p:nvPr/>
        </p:nvSpPr>
        <p:spPr bwMode="auto">
          <a:xfrm>
            <a:off x="179821" y="9146233"/>
            <a:ext cx="1296554" cy="483266"/>
          </a:xfrm>
          <a:prstGeom prst="rect">
            <a:avLst/>
          </a:prstGeom>
          <a:solidFill>
            <a:schemeClr val="tx2">
              <a:lumMod val="60000"/>
              <a:lumOff val="40000"/>
            </a:schemeClr>
          </a:solidFill>
          <a:ln w="190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lvl="0" indent="0" algn="ctr" eaLnBrk="1" fontAlgn="base" latinLnBrk="0" hangingPunct="1">
              <a:lnSpc>
                <a:spcPct val="96000"/>
              </a:lnSpc>
              <a:spcBef>
                <a:spcPct val="0"/>
              </a:spcBef>
              <a:spcAft>
                <a:spcPct val="0"/>
              </a:spcAft>
              <a:tabLst/>
            </a:pPr>
            <a:r>
              <a:rPr kumimoji="1" lang="ja-JP" altLang="en-US" sz="1000" b="1"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rPr>
              <a:t>チャレンジ応援資金</a:t>
            </a:r>
            <a:endPar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a:p>
            <a:pPr marL="0" lvl="0" indent="0" algn="ctr" eaLnBrk="1" fontAlgn="base" latinLnBrk="0" hangingPunct="1">
              <a:lnSpc>
                <a:spcPct val="96000"/>
              </a:lnSpc>
              <a:spcBef>
                <a:spcPct val="0"/>
              </a:spcBef>
              <a:spcAft>
                <a:spcPct val="0"/>
              </a:spcAft>
              <a:tabLst/>
            </a:pPr>
            <a:r>
              <a:rPr kumimoji="1" lang="ja-JP" altLang="en-US" sz="1000" b="1"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rPr>
              <a:t>（金融機関提案型）</a:t>
            </a: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9" name="テキスト ボックス 38"/>
          <p:cNvSpPr txBox="1"/>
          <p:nvPr/>
        </p:nvSpPr>
        <p:spPr>
          <a:xfrm>
            <a:off x="163279" y="3710797"/>
            <a:ext cx="5956756" cy="215444"/>
          </a:xfrm>
          <a:prstGeom prst="rect">
            <a:avLst/>
          </a:prstGeom>
          <a:noFill/>
          <a:ln>
            <a:noFill/>
          </a:ln>
        </p:spPr>
        <p:txBody>
          <a:bodyPr wrap="square" rtlCol="0">
            <a:spAutoFit/>
          </a:bodyPr>
          <a:lstStyle/>
          <a:p>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常用雇用者：雇用保険の被保険者であって、期間の定めのない労働契約を締結している者</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35"/>
          <p:cNvSpPr txBox="1">
            <a:spLocks noChangeArrowheads="1"/>
          </p:cNvSpPr>
          <p:nvPr/>
        </p:nvSpPr>
        <p:spPr bwMode="auto">
          <a:xfrm>
            <a:off x="174712" y="4039197"/>
            <a:ext cx="1396546" cy="247652"/>
          </a:xfrm>
          <a:prstGeom prst="rect">
            <a:avLst/>
          </a:prstGeom>
          <a:solidFill>
            <a:srgbClr val="000000"/>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20000"/>
              </a:lnSpc>
              <a:spcBef>
                <a:spcPct val="0"/>
              </a:spcBef>
              <a:spcAft>
                <a:spcPct val="0"/>
              </a:spcAft>
              <a:buClrTx/>
              <a:buSzTx/>
              <a:buFontTx/>
              <a:buNone/>
              <a:tabLst/>
            </a:pPr>
            <a:r>
              <a:rPr lang="ja-JP" altLang="en-US" sz="11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地方拠点強化税制</a:t>
            </a:r>
            <a:endParaRPr lang="en-US" altLang="ja-JP" sz="11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ct val="120000"/>
              </a:lnSpc>
              <a:spcBef>
                <a:spcPct val="0"/>
              </a:spcBef>
              <a:spcAft>
                <a:spcPct val="0"/>
              </a:spcAft>
              <a:buClrTx/>
              <a:buSzTx/>
              <a:buFontTx/>
              <a:buNone/>
              <a:tabLst/>
            </a:pP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 name="正方形/長方形 67"/>
          <p:cNvSpPr>
            <a:spLocks noChangeArrowheads="1"/>
          </p:cNvSpPr>
          <p:nvPr/>
        </p:nvSpPr>
        <p:spPr bwMode="auto">
          <a:xfrm>
            <a:off x="95050" y="3960492"/>
            <a:ext cx="6988756" cy="2078159"/>
          </a:xfrm>
          <a:prstGeom prst="rect">
            <a:avLst/>
          </a:prstGeom>
          <a:noFill/>
          <a:ln w="25400" algn="ctr">
            <a:solidFill>
              <a:srgbClr val="92D05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dirty="0"/>
          </a:p>
        </p:txBody>
      </p:sp>
      <p:graphicFrame>
        <p:nvGraphicFramePr>
          <p:cNvPr id="46" name="表 45"/>
          <p:cNvGraphicFramePr>
            <a:graphicFrameLocks noGrp="1"/>
          </p:cNvGraphicFramePr>
          <p:nvPr>
            <p:extLst>
              <p:ext uri="{D42A27DB-BD31-4B8C-83A1-F6EECF244321}">
                <p14:modId xmlns:p14="http://schemas.microsoft.com/office/powerpoint/2010/main" val="1518215732"/>
              </p:ext>
            </p:extLst>
          </p:nvPr>
        </p:nvGraphicFramePr>
        <p:xfrm>
          <a:off x="255554" y="4367020"/>
          <a:ext cx="6688171" cy="939519"/>
        </p:xfrm>
        <a:graphic>
          <a:graphicData uri="http://schemas.openxmlformats.org/drawingml/2006/table">
            <a:tbl>
              <a:tblPr firstRow="1" bandRow="1">
                <a:tableStyleId>{5940675A-B579-460E-94D1-54222C63F5DA}</a:tableStyleId>
              </a:tblPr>
              <a:tblGrid>
                <a:gridCol w="949297">
                  <a:extLst>
                    <a:ext uri="{9D8B030D-6E8A-4147-A177-3AD203B41FA5}">
                      <a16:colId xmlns:a16="http://schemas.microsoft.com/office/drawing/2014/main" val="20000"/>
                    </a:ext>
                  </a:extLst>
                </a:gridCol>
                <a:gridCol w="5738874">
                  <a:extLst>
                    <a:ext uri="{9D8B030D-6E8A-4147-A177-3AD203B41FA5}">
                      <a16:colId xmlns:a16="http://schemas.microsoft.com/office/drawing/2014/main" val="20001"/>
                    </a:ext>
                  </a:extLst>
                </a:gridCol>
              </a:tblGrid>
              <a:tr h="208335">
                <a:tc>
                  <a:txBody>
                    <a:bodyPr/>
                    <a:lstStyle/>
                    <a:p>
                      <a:pPr algn="dist">
                        <a:lnSpc>
                          <a:spcPts val="1100"/>
                        </a:lnSpc>
                        <a:spcAft>
                          <a:spcPts val="0"/>
                        </a:spcAft>
                      </a:pPr>
                      <a:r>
                        <a:rPr lang="ja-JP" sz="800" kern="100" dirty="0">
                          <a:effectLst/>
                          <a:latin typeface="Century"/>
                          <a:ea typeface="メイリオ"/>
                          <a:cs typeface="Times New Roman"/>
                        </a:rPr>
                        <a:t>対象</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algn="just">
                        <a:lnSpc>
                          <a:spcPts val="1100"/>
                        </a:lnSpc>
                        <a:spcAft>
                          <a:spcPts val="0"/>
                        </a:spcAft>
                      </a:pPr>
                      <a:r>
                        <a:rPr lang="ja-JP" altLang="en-US" sz="800" kern="100" dirty="0">
                          <a:solidFill>
                            <a:schemeClr val="tx1"/>
                          </a:solidFill>
                          <a:effectLst/>
                          <a:latin typeface="+mn-lt"/>
                          <a:ea typeface="メイリオ"/>
                          <a:cs typeface="+mn-cs"/>
                        </a:rPr>
                        <a:t>本社機能</a:t>
                      </a:r>
                      <a:r>
                        <a:rPr lang="en-US" altLang="ja-JP" sz="800" kern="100" dirty="0">
                          <a:solidFill>
                            <a:schemeClr val="tx1"/>
                          </a:solidFill>
                          <a:effectLst/>
                          <a:latin typeface="+mn-lt"/>
                          <a:ea typeface="メイリオ"/>
                          <a:cs typeface="+mn-cs"/>
                        </a:rPr>
                        <a:t>(</a:t>
                      </a:r>
                      <a:r>
                        <a:rPr lang="ja-JP" altLang="en-US" sz="800" kern="100" dirty="0">
                          <a:solidFill>
                            <a:schemeClr val="tx1"/>
                          </a:solidFill>
                          <a:effectLst/>
                          <a:latin typeface="+mn-lt"/>
                          <a:ea typeface="メイリオ"/>
                          <a:cs typeface="+mn-cs"/>
                        </a:rPr>
                        <a:t>事務所、研究所、研修所</a:t>
                      </a:r>
                      <a:r>
                        <a:rPr lang="en-US" altLang="ja-JP" sz="800" kern="100" dirty="0">
                          <a:solidFill>
                            <a:schemeClr val="tx1"/>
                          </a:solidFill>
                          <a:effectLst/>
                          <a:latin typeface="+mn-lt"/>
                          <a:ea typeface="メイリオ"/>
                          <a:cs typeface="+mn-cs"/>
                        </a:rPr>
                        <a:t>)</a:t>
                      </a:r>
                      <a:r>
                        <a:rPr lang="ja-JP" altLang="en-US" sz="800" kern="100" dirty="0">
                          <a:solidFill>
                            <a:schemeClr val="tx1"/>
                          </a:solidFill>
                          <a:effectLst/>
                          <a:latin typeface="+mn-lt"/>
                          <a:ea typeface="メイリオ"/>
                          <a:cs typeface="+mn-cs"/>
                        </a:rPr>
                        <a:t>を移転拡充する企業</a:t>
                      </a:r>
                      <a:endParaRPr lang="en-US" altLang="ja-JP" sz="800" kern="100" dirty="0">
                        <a:solidFill>
                          <a:schemeClr val="tx1"/>
                        </a:solidFill>
                        <a:effectLst/>
                        <a:latin typeface="+mn-lt"/>
                        <a:ea typeface="メイリオ"/>
                        <a:cs typeface="+mn-cs"/>
                      </a:endParaRPr>
                    </a:p>
                  </a:txBody>
                  <a:tcPr marL="68580" marR="68580" marT="0" marB="0" anchor="ctr"/>
                </a:tc>
                <a:extLst>
                  <a:ext uri="{0D108BD9-81ED-4DB2-BD59-A6C34878D82A}">
                    <a16:rowId xmlns:a16="http://schemas.microsoft.com/office/drawing/2014/main" val="10000"/>
                  </a:ext>
                </a:extLst>
              </a:tr>
              <a:tr h="309152">
                <a:tc>
                  <a:txBody>
                    <a:bodyPr/>
                    <a:lstStyle/>
                    <a:p>
                      <a:pPr algn="dist">
                        <a:lnSpc>
                          <a:spcPts val="1500"/>
                        </a:lnSpc>
                        <a:spcAft>
                          <a:spcPts val="0"/>
                        </a:spcAft>
                      </a:pPr>
                      <a:r>
                        <a:rPr lang="ja-JP" altLang="en-US" sz="800" kern="100" dirty="0">
                          <a:effectLst/>
                          <a:latin typeface="Century"/>
                          <a:ea typeface="メイリオ"/>
                          <a:cs typeface="Times New Roman"/>
                        </a:rPr>
                        <a:t>認定</a:t>
                      </a:r>
                      <a:r>
                        <a:rPr lang="ja-JP" sz="800" kern="100" dirty="0">
                          <a:effectLst/>
                          <a:latin typeface="Century"/>
                          <a:ea typeface="メイリオ"/>
                          <a:cs typeface="Times New Roman"/>
                        </a:rPr>
                        <a:t>要件</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marL="101600" indent="-101600" algn="just">
                        <a:lnSpc>
                          <a:spcPts val="1000"/>
                        </a:lnSpc>
                        <a:spcAft>
                          <a:spcPts val="0"/>
                        </a:spcAft>
                      </a:pPr>
                      <a:r>
                        <a:rPr lang="ja-JP" altLang="en-US" sz="800" kern="100" dirty="0">
                          <a:effectLst/>
                          <a:latin typeface="Century"/>
                          <a:ea typeface="メイリオ"/>
                          <a:cs typeface="Times New Roman"/>
                        </a:rPr>
                        <a:t>●地域再生計画に記載された地方活力向上地域等</a:t>
                      </a:r>
                      <a:r>
                        <a:rPr kumimoji="1" lang="en-US" altLang="ja-JP" sz="800" b="0" i="0" u="none" strike="noStrike" kern="100" cap="none" spc="0" normalizeH="0" baseline="30000" noProof="0" dirty="0">
                          <a:ln>
                            <a:noFill/>
                          </a:ln>
                          <a:solidFill>
                            <a:prstClr val="black"/>
                          </a:solidFill>
                          <a:effectLst/>
                          <a:uLnTx/>
                          <a:uFillTx/>
                          <a:latin typeface="Century"/>
                          <a:ea typeface="メイリオ"/>
                          <a:cs typeface="Times New Roman"/>
                        </a:rPr>
                        <a:t>※1</a:t>
                      </a:r>
                      <a:r>
                        <a:rPr lang="ja-JP" altLang="en-US" sz="800" kern="100" dirty="0">
                          <a:effectLst/>
                          <a:latin typeface="Century"/>
                          <a:ea typeface="メイリオ"/>
                          <a:cs typeface="Times New Roman"/>
                        </a:rPr>
                        <a:t>において、特定業務施設</a:t>
                      </a:r>
                      <a:r>
                        <a:rPr kumimoji="1" lang="en-US" altLang="ja-JP" sz="800" b="0" i="0" u="none" strike="noStrike" kern="100" cap="none" spc="0" normalizeH="0" baseline="30000" noProof="0" dirty="0">
                          <a:ln>
                            <a:noFill/>
                          </a:ln>
                          <a:solidFill>
                            <a:prstClr val="black"/>
                          </a:solidFill>
                          <a:effectLst/>
                          <a:uLnTx/>
                          <a:uFillTx/>
                          <a:latin typeface="Century"/>
                          <a:ea typeface="メイリオ"/>
                          <a:cs typeface="Times New Roman"/>
                        </a:rPr>
                        <a:t>※2</a:t>
                      </a:r>
                      <a:r>
                        <a:rPr lang="ja-JP" altLang="en-US" sz="800" kern="100" dirty="0">
                          <a:effectLst/>
                          <a:latin typeface="Century"/>
                          <a:ea typeface="メイリオ"/>
                          <a:cs typeface="Times New Roman"/>
                        </a:rPr>
                        <a:t>の整備</a:t>
                      </a:r>
                      <a:r>
                        <a:rPr kumimoji="1" lang="en-US" altLang="ja-JP" sz="800" b="0" i="0" u="none" strike="noStrike" kern="100" cap="none" spc="0" normalizeH="0" baseline="30000" noProof="0" dirty="0">
                          <a:ln>
                            <a:noFill/>
                          </a:ln>
                          <a:solidFill>
                            <a:prstClr val="black"/>
                          </a:solidFill>
                          <a:effectLst/>
                          <a:uLnTx/>
                          <a:uFillTx/>
                          <a:latin typeface="Century"/>
                          <a:ea typeface="メイリオ"/>
                          <a:cs typeface="Times New Roman"/>
                        </a:rPr>
                        <a:t>※3</a:t>
                      </a:r>
                      <a:r>
                        <a:rPr lang="ja-JP" altLang="en-US" sz="800" kern="100" dirty="0">
                          <a:effectLst/>
                          <a:latin typeface="Century"/>
                          <a:ea typeface="メイリオ"/>
                          <a:cs typeface="Times New Roman"/>
                        </a:rPr>
                        <a:t>が行われること</a:t>
                      </a:r>
                      <a:endParaRPr lang="en-US" altLang="ja-JP" sz="800" kern="100" dirty="0">
                        <a:effectLst/>
                        <a:latin typeface="Century"/>
                        <a:ea typeface="メイリオ"/>
                        <a:cs typeface="Times New Roman"/>
                      </a:endParaRPr>
                    </a:p>
                    <a:p>
                      <a:pPr marL="101600" indent="-101600" algn="just">
                        <a:lnSpc>
                          <a:spcPts val="1000"/>
                        </a:lnSpc>
                        <a:spcAft>
                          <a:spcPts val="0"/>
                        </a:spcAft>
                      </a:pPr>
                      <a:r>
                        <a:rPr lang="ja-JP" altLang="en-US" sz="800" kern="100" dirty="0">
                          <a:effectLst/>
                          <a:latin typeface="Century"/>
                          <a:ea typeface="メイリオ"/>
                          <a:cs typeface="Times New Roman"/>
                        </a:rPr>
                        <a:t>●特定業務施設において従業員数が５人</a:t>
                      </a:r>
                      <a:r>
                        <a:rPr lang="en-US" altLang="ja-JP" sz="800" kern="100" dirty="0">
                          <a:effectLst/>
                          <a:latin typeface="Century"/>
                          <a:ea typeface="メイリオ"/>
                          <a:cs typeface="Times New Roman"/>
                        </a:rPr>
                        <a:t>(</a:t>
                      </a:r>
                      <a:r>
                        <a:rPr lang="ja-JP" altLang="en-US" sz="800" kern="100" dirty="0">
                          <a:effectLst/>
                          <a:latin typeface="Century"/>
                          <a:ea typeface="メイリオ"/>
                          <a:cs typeface="Times New Roman"/>
                        </a:rPr>
                        <a:t>中小企業者１人</a:t>
                      </a:r>
                      <a:r>
                        <a:rPr lang="en-US" altLang="ja-JP" sz="800" kern="100" dirty="0">
                          <a:effectLst/>
                          <a:latin typeface="Century"/>
                          <a:ea typeface="メイリオ"/>
                          <a:cs typeface="Times New Roman"/>
                        </a:rPr>
                        <a:t>)</a:t>
                      </a:r>
                      <a:r>
                        <a:rPr lang="ja-JP" altLang="en-US" sz="800" kern="100" dirty="0">
                          <a:effectLst/>
                          <a:latin typeface="Century"/>
                          <a:ea typeface="メイリオ"/>
                          <a:cs typeface="Times New Roman"/>
                        </a:rPr>
                        <a:t>以上増加すること　等</a:t>
                      </a:r>
                      <a:endParaRPr lang="en-US" altLang="ja-JP" sz="800" kern="100" dirty="0">
                        <a:effectLst/>
                        <a:latin typeface="Century"/>
                        <a:ea typeface="メイリオ"/>
                        <a:cs typeface="Times New Roman"/>
                      </a:endParaRPr>
                    </a:p>
                  </a:txBody>
                  <a:tcPr marL="68580" marR="68580" marT="0" marB="0" anchor="ctr"/>
                </a:tc>
                <a:extLst>
                  <a:ext uri="{0D108BD9-81ED-4DB2-BD59-A6C34878D82A}">
                    <a16:rowId xmlns:a16="http://schemas.microsoft.com/office/drawing/2014/main" val="10001"/>
                  </a:ext>
                </a:extLst>
              </a:tr>
              <a:tr h="422032">
                <a:tc>
                  <a:txBody>
                    <a:bodyPr/>
                    <a:lstStyle/>
                    <a:p>
                      <a:pPr algn="dist">
                        <a:lnSpc>
                          <a:spcPts val="1500"/>
                        </a:lnSpc>
                        <a:spcAft>
                          <a:spcPts val="0"/>
                        </a:spcAft>
                      </a:pPr>
                      <a:r>
                        <a:rPr lang="ja-JP" altLang="en-US" sz="800" kern="100" dirty="0">
                          <a:effectLst/>
                          <a:latin typeface="メイリオ" panose="020B0604030504040204" pitchFamily="50" charset="-128"/>
                          <a:ea typeface="メイリオ" panose="020B0604030504040204" pitchFamily="50" charset="-128"/>
                          <a:cs typeface="メイリオ" panose="020B0604030504040204" pitchFamily="50" charset="-128"/>
                        </a:rPr>
                        <a:t>特例措置</a:t>
                      </a:r>
                      <a:endParaRPr lang="ja-JP" sz="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solidFill>
                      <a:schemeClr val="tx2">
                        <a:lumMod val="60000"/>
                        <a:lumOff val="40000"/>
                      </a:schemeClr>
                    </a:solidFill>
                  </a:tcPr>
                </a:tc>
                <a:tc>
                  <a:txBody>
                    <a:bodyPr/>
                    <a:lstStyle/>
                    <a:p>
                      <a:pPr marL="101600" indent="-101600" algn="just">
                        <a:lnSpc>
                          <a:spcPts val="1000"/>
                        </a:lnSpc>
                        <a:spcAft>
                          <a:spcPts val="0"/>
                        </a:spcAft>
                      </a:pPr>
                      <a:r>
                        <a:rPr lang="ja-JP" altLang="en-US" sz="800" kern="100" dirty="0">
                          <a:effectLst/>
                          <a:latin typeface="メイリオ" panose="020B0604030504040204" pitchFamily="50" charset="-128"/>
                          <a:ea typeface="メイリオ" panose="020B0604030504040204" pitchFamily="50" charset="-128"/>
                          <a:cs typeface="メイリオ" panose="020B0604030504040204" pitchFamily="50" charset="-128"/>
                        </a:rPr>
                        <a:t>●取得した建物の資産に係る法人税等の特別償却または税額控除のいずれかの適用</a:t>
                      </a:r>
                      <a:endParaRPr lang="en-US" altLang="ja-JP" sz="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marL="101600" indent="-101600" algn="just">
                        <a:lnSpc>
                          <a:spcPts val="1000"/>
                        </a:lnSpc>
                        <a:spcAft>
                          <a:spcPts val="0"/>
                        </a:spcAft>
                      </a:pPr>
                      <a:r>
                        <a:rPr lang="ja-JP" altLang="en-US" sz="800" kern="100" dirty="0">
                          <a:effectLst/>
                          <a:latin typeface="メイリオ" panose="020B0604030504040204" pitchFamily="50" charset="-128"/>
                          <a:ea typeface="メイリオ" panose="020B0604030504040204" pitchFamily="50" charset="-128"/>
                          <a:cs typeface="メイリオ" panose="020B0604030504040204" pitchFamily="50" charset="-128"/>
                        </a:rPr>
                        <a:t>●本社機能において新たに雇い入れた従業員等に係る法人税等の税額控除の適用</a:t>
                      </a:r>
                      <a:endParaRPr lang="en-US" altLang="ja-JP" sz="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marL="101600" indent="-101600" algn="just">
                        <a:lnSpc>
                          <a:spcPts val="1000"/>
                        </a:lnSpc>
                        <a:spcAft>
                          <a:spcPts val="0"/>
                        </a:spcAft>
                      </a:pPr>
                      <a:r>
                        <a:rPr lang="ja-JP" altLang="en-US" sz="800" kern="100" dirty="0">
                          <a:effectLst/>
                          <a:latin typeface="メイリオ" panose="020B0604030504040204" pitchFamily="50" charset="-128"/>
                          <a:ea typeface="メイリオ" panose="020B0604030504040204" pitchFamily="50" charset="-128"/>
                          <a:cs typeface="メイリオ" panose="020B0604030504040204" pitchFamily="50" charset="-128"/>
                        </a:rPr>
                        <a:t>●中小企業基盤整備機構の債務保証</a:t>
                      </a:r>
                      <a:endParaRPr lang="ja-JP" sz="8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0" marB="0" anchor="ctr"/>
                </a:tc>
                <a:extLst>
                  <a:ext uri="{0D108BD9-81ED-4DB2-BD59-A6C34878D82A}">
                    <a16:rowId xmlns:a16="http://schemas.microsoft.com/office/drawing/2014/main" val="10002"/>
                  </a:ext>
                </a:extLst>
              </a:tr>
            </a:tbl>
          </a:graphicData>
        </a:graphic>
      </p:graphicFrame>
      <p:sp>
        <p:nvSpPr>
          <p:cNvPr id="47" name="テキスト ボックス 60"/>
          <p:cNvSpPr txBox="1">
            <a:spLocks noChangeArrowheads="1"/>
          </p:cNvSpPr>
          <p:nvPr/>
        </p:nvSpPr>
        <p:spPr bwMode="auto">
          <a:xfrm>
            <a:off x="1604266" y="3984575"/>
            <a:ext cx="5492148" cy="352425"/>
          </a:xfrm>
          <a:prstGeom prst="rect">
            <a:avLst/>
          </a:prstGeom>
          <a:noFill/>
          <a:ln>
            <a:noFill/>
          </a:ln>
        </p:spPr>
        <p:txBody>
          <a:bodyPr vert="horz" wrap="square" lIns="91440" tIns="45720" rIns="91440" bIns="45720" numCol="1" anchor="t" anchorCtr="0" compatLnSpc="1">
            <a:prstTxWarp prst="textNoShape">
              <a:avLst/>
            </a:prstTxWarp>
          </a:bodyPr>
          <a:lstStyle/>
          <a:p>
            <a:pPr lvl="0" algn="just" fontAlgn="base">
              <a:lnSpc>
                <a:spcPct val="88000"/>
              </a:lnSpc>
              <a:spcBef>
                <a:spcPct val="0"/>
              </a:spcBef>
              <a:spcAft>
                <a:spcPct val="0"/>
              </a:spcAft>
            </a:pPr>
            <a:r>
              <a:rPr lang="ja-JP" altLang="en-US" sz="800" b="1" dirty="0">
                <a:solidFill>
                  <a:srgbClr val="000000"/>
                </a:solidFill>
                <a:latin typeface="メイリオ" pitchFamily="50" charset="-128"/>
                <a:ea typeface="メイリオ" pitchFamily="50" charset="-128"/>
                <a:cs typeface="ＭＳ Ｐゴシック" pitchFamily="50" charset="-128"/>
              </a:rPr>
              <a:t>安定した良質な雇用の創出を通じて地方への新たな人の流れを生み出すことを目的に、事業者が東京２３区から本社機能を地方に移転する場合（移転型事業）、既に地方に立地する事業者が、本社機能を拡充する場合（拡充型事業）に国が法人税等</a:t>
            </a:r>
            <a:r>
              <a:rPr lang="ja-JP" altLang="en-US" sz="800" b="1" dirty="0">
                <a:latin typeface="メイリオ" pitchFamily="50" charset="-128"/>
                <a:ea typeface="メイリオ" pitchFamily="50" charset="-128"/>
                <a:cs typeface="ＭＳ Ｐゴシック" pitchFamily="50" charset="-128"/>
              </a:rPr>
              <a:t>を軽減します。</a:t>
            </a:r>
            <a:endParaRPr kumimoji="1" lang="ja-JP" sz="1800" b="1" i="0" u="none" strike="noStrike" cap="none" normalizeH="0" baseline="0" dirty="0">
              <a:ln>
                <a:noFill/>
              </a:ln>
              <a:effectLst/>
              <a:latin typeface="Arial" pitchFamily="34" charset="0"/>
              <a:ea typeface="ＭＳ Ｐゴシック" pitchFamily="50" charset="-128"/>
              <a:cs typeface="ＭＳ Ｐゴシック" pitchFamily="50" charset="-128"/>
            </a:endParaRPr>
          </a:p>
        </p:txBody>
      </p:sp>
      <p:sp>
        <p:nvSpPr>
          <p:cNvPr id="21" name="テキスト ボックス 20"/>
          <p:cNvSpPr txBox="1"/>
          <p:nvPr/>
        </p:nvSpPr>
        <p:spPr>
          <a:xfrm>
            <a:off x="150831" y="5303401"/>
            <a:ext cx="6993208" cy="733534"/>
          </a:xfrm>
          <a:prstGeom prst="rect">
            <a:avLst/>
          </a:prstGeom>
          <a:noFill/>
          <a:ln>
            <a:noFill/>
          </a:ln>
        </p:spPr>
        <p:txBody>
          <a:bodyPr wrap="square" rtlCol="0">
            <a:spAutoFit/>
          </a:bodyPr>
          <a:lstStyle/>
          <a:p>
            <a:pPr marL="101600" indent="-101600" algn="just">
              <a:lnSpc>
                <a:spcPts val="1000"/>
              </a:lnSpc>
            </a:pPr>
            <a:r>
              <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１地方活力向上地域等：大阪府全域における対象地域（ただし、拡充型事業については大阪市全域、堺市、守口市及び東大阪市の一部が対象外）</a:t>
            </a:r>
          </a:p>
          <a:p>
            <a:pPr marL="101600" lvl="0" indent="-101600" algn="just">
              <a:lnSpc>
                <a:spcPts val="1000"/>
              </a:lnSpc>
            </a:pPr>
            <a:r>
              <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２特定業務施設：事務所（「調査・企画部門」「情報処理部門」「研究開発部門」「国際事業部門」「情報サービス事業部門」「その他管理業務　　　</a:t>
            </a:r>
            <a:endPar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01600" lvl="0" indent="-101600" algn="just">
              <a:lnSpc>
                <a:spcPts val="1000"/>
              </a:lnSpc>
            </a:pP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部門」のいずれかを有するもの）、研究所（研究開発において重要な役割を担うもの）、研修所（人材育成において重要な役割を担うもの）</a:t>
            </a:r>
            <a:endPar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01600" lvl="0" indent="-101600" algn="just">
              <a:lnSpc>
                <a:spcPts val="1000"/>
              </a:lnSpc>
            </a:pPr>
            <a:r>
              <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３特定業務施設の</a:t>
            </a:r>
            <a:r>
              <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整備</a:t>
            </a:r>
            <a:r>
              <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：本社機能の新増設、賃貸借、用途変更によるものを指す</a:t>
            </a:r>
            <a:endPar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01600" lvl="0" indent="-101600" algn="just">
              <a:lnSpc>
                <a:spcPts val="1000"/>
              </a:lnSpc>
            </a:pPr>
            <a:r>
              <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新増設の場合は建物の着工前、賃借の場合は賃貸借契約締結前</a:t>
            </a: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までに府から</a:t>
            </a:r>
            <a:r>
              <a:rPr lang="zh-TW"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地方活力向上地域</a:t>
            </a: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zh-TW"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特定業務施設</a:t>
            </a: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整備計画の認定を受けることが必要</a:t>
            </a:r>
            <a:endPar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67"/>
          <p:cNvSpPr>
            <a:spLocks noChangeArrowheads="1"/>
          </p:cNvSpPr>
          <p:nvPr/>
        </p:nvSpPr>
        <p:spPr bwMode="auto">
          <a:xfrm>
            <a:off x="95050" y="6121519"/>
            <a:ext cx="6991550" cy="2515921"/>
          </a:xfrm>
          <a:prstGeom prst="rect">
            <a:avLst/>
          </a:prstGeom>
          <a:noFill/>
          <a:ln w="25400" algn="ctr">
            <a:solidFill>
              <a:srgbClr val="92D05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dirty="0"/>
          </a:p>
        </p:txBody>
      </p:sp>
      <p:sp>
        <p:nvSpPr>
          <p:cNvPr id="24" name="テキスト ボックス 35"/>
          <p:cNvSpPr txBox="1">
            <a:spLocks noChangeArrowheads="1"/>
          </p:cNvSpPr>
          <p:nvPr/>
        </p:nvSpPr>
        <p:spPr bwMode="auto">
          <a:xfrm>
            <a:off x="174712" y="6171220"/>
            <a:ext cx="1584239" cy="233471"/>
          </a:xfrm>
          <a:prstGeom prst="rect">
            <a:avLst/>
          </a:prstGeom>
          <a:solidFill>
            <a:srgbClr val="000000"/>
          </a:solidFill>
          <a:ln w="6350">
            <a:solidFill>
              <a:srgbClr val="000000"/>
            </a:solidFill>
            <a:miter lim="800000"/>
            <a:headEnd/>
            <a:tailEnd/>
          </a:ln>
        </p:spPr>
        <p:txBody>
          <a:bodyPr vert="horz" wrap="square" lIns="91440" tIns="36000" rIns="91440" bIns="45720" numCol="1" anchor="t" anchorCtr="0" compatLnSpc="1">
            <a:prstTxWarp prst="textNoShape">
              <a:avLst/>
            </a:prstTxWarp>
          </a:bodyPr>
          <a:lstStyle/>
          <a:p>
            <a:pPr marL="0" marR="0" lvl="0" indent="0" algn="ctr" defTabSz="914400" rtl="0" eaLnBrk="1" fontAlgn="base" latinLnBrk="0" hangingPunct="1">
              <a:lnSpc>
                <a:spcPct val="120000"/>
              </a:lnSpc>
              <a:spcBef>
                <a:spcPct val="0"/>
              </a:spcBef>
              <a:spcAft>
                <a:spcPct val="0"/>
              </a:spcAft>
              <a:buClrTx/>
              <a:buSzTx/>
              <a:buFontTx/>
              <a:buNone/>
              <a:tabLst/>
            </a:pPr>
            <a:r>
              <a:rPr lang="ja-JP" altLang="en-US" sz="11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地域未来投資促進法</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 name="テキスト ボックス 60"/>
          <p:cNvSpPr txBox="1">
            <a:spLocks noChangeArrowheads="1"/>
          </p:cNvSpPr>
          <p:nvPr/>
        </p:nvSpPr>
        <p:spPr bwMode="auto">
          <a:xfrm>
            <a:off x="1808110" y="6166446"/>
            <a:ext cx="5151822" cy="301829"/>
          </a:xfrm>
          <a:prstGeom prst="rect">
            <a:avLst/>
          </a:prstGeom>
          <a:noFill/>
          <a:ln>
            <a:noFill/>
          </a:ln>
        </p:spPr>
        <p:txBody>
          <a:bodyPr vert="horz" wrap="square" lIns="91440" tIns="45720" rIns="91440" bIns="45720" numCol="1" anchor="t" anchorCtr="0" compatLnSpc="1">
            <a:prstTxWarp prst="textNoShape">
              <a:avLst/>
            </a:prstTxWarp>
          </a:bodyPr>
          <a:lstStyle/>
          <a:p>
            <a:pPr lvl="0" algn="just" fontAlgn="base">
              <a:lnSpc>
                <a:spcPct val="88000"/>
              </a:lnSpc>
              <a:spcBef>
                <a:spcPct val="0"/>
              </a:spcBef>
              <a:spcAft>
                <a:spcPct val="0"/>
              </a:spcAft>
            </a:pPr>
            <a:r>
              <a:rPr lang="ja-JP" altLang="en-US" sz="800" b="1" dirty="0">
                <a:solidFill>
                  <a:srgbClr val="000000"/>
                </a:solidFill>
                <a:latin typeface="メイリオ" pitchFamily="50" charset="-128"/>
                <a:ea typeface="メイリオ" pitchFamily="50" charset="-128"/>
                <a:cs typeface="ＭＳ Ｐゴシック" pitchFamily="50" charset="-128"/>
              </a:rPr>
              <a:t>地域未来投資促進法では、地域の特性を生かして高い付加価値を創出し、地域の事業者に対する経済的波及効果を及ぼすことにより地域経済を牽引する事業</a:t>
            </a:r>
            <a:r>
              <a:rPr lang="ja-JP" altLang="en-US" sz="800" b="1" dirty="0">
                <a:latin typeface="メイリオ" pitchFamily="50" charset="-128"/>
                <a:ea typeface="メイリオ" pitchFamily="50" charset="-128"/>
                <a:cs typeface="ＭＳ Ｐゴシック" pitchFamily="50" charset="-128"/>
              </a:rPr>
              <a:t>を国が集中的に支援します。</a:t>
            </a:r>
            <a:endParaRPr lang="en-US" altLang="ja-JP" sz="800" b="1" dirty="0">
              <a:latin typeface="メイリオ" pitchFamily="50" charset="-128"/>
              <a:ea typeface="メイリオ" pitchFamily="50" charset="-128"/>
              <a:cs typeface="ＭＳ Ｐゴシック" pitchFamily="50" charset="-128"/>
            </a:endParaRPr>
          </a:p>
          <a:p>
            <a:pPr lvl="0" algn="just" fontAlgn="base">
              <a:lnSpc>
                <a:spcPct val="88000"/>
              </a:lnSpc>
              <a:spcBef>
                <a:spcPct val="0"/>
              </a:spcBef>
              <a:spcAft>
                <a:spcPct val="0"/>
              </a:spcAft>
            </a:pPr>
            <a:r>
              <a:rPr lang="ja-JP" altLang="en-US" sz="800" dirty="0">
                <a:latin typeface="メイリオ" pitchFamily="50" charset="-128"/>
                <a:ea typeface="メイリオ" pitchFamily="50" charset="-128"/>
                <a:cs typeface="ＭＳ Ｐゴシック" pitchFamily="50" charset="-128"/>
              </a:rPr>
              <a:t>　</a:t>
            </a:r>
            <a:endParaRPr lang="en-US" altLang="ja-JP" sz="800" dirty="0">
              <a:latin typeface="メイリオ" pitchFamily="50" charset="-128"/>
              <a:ea typeface="メイリオ" pitchFamily="50" charset="-128"/>
              <a:cs typeface="ＭＳ Ｐゴシック" pitchFamily="50" charset="-128"/>
            </a:endParaRPr>
          </a:p>
          <a:p>
            <a:pPr lvl="0" algn="just" fontAlgn="base">
              <a:lnSpc>
                <a:spcPct val="88000"/>
              </a:lnSpc>
              <a:spcBef>
                <a:spcPct val="0"/>
              </a:spcBef>
              <a:spcAft>
                <a:spcPct val="0"/>
              </a:spcAft>
            </a:pPr>
            <a:endParaRPr kumimoji="1" lang="ja-JP" sz="1800" b="1"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テキスト ボックス 148"/>
          <p:cNvSpPr txBox="1">
            <a:spLocks noChangeArrowheads="1"/>
          </p:cNvSpPr>
          <p:nvPr/>
        </p:nvSpPr>
        <p:spPr bwMode="auto">
          <a:xfrm>
            <a:off x="167092" y="6465148"/>
            <a:ext cx="6847342" cy="926252"/>
          </a:xfrm>
          <a:prstGeom prst="rect">
            <a:avLst/>
          </a:prstGeom>
          <a:solidFill>
            <a:srgbClr val="FFFFFF"/>
          </a:solidFill>
          <a:ln w="12700">
            <a:solidFill>
              <a:schemeClr val="tx1"/>
            </a:solidFill>
            <a:prstDash val="sysDot"/>
            <a:miter lim="800000"/>
            <a:headEnd/>
            <a:tailEnd/>
          </a:ln>
        </p:spPr>
        <p:txBody>
          <a:bodyPr vert="horz" wrap="square" lIns="91440" tIns="72000" rIns="91440" bIns="54000" numCol="1" anchor="t" anchorCtr="0" compatLnSpc="1">
            <a:prstTxWarp prst="textNoShape">
              <a:avLst/>
            </a:prstTxWarp>
          </a:bodyPr>
          <a:lstStyle/>
          <a:p>
            <a:pPr lvl="0" algn="just" fontAlgn="base">
              <a:lnSpc>
                <a:spcPct val="88000"/>
              </a:lnSpc>
              <a:spcBef>
                <a:spcPct val="0"/>
              </a:spcBef>
              <a:spcAft>
                <a:spcPct val="0"/>
              </a:spcAft>
            </a:pPr>
            <a:r>
              <a:rPr kumimoji="1" lang="ja-JP" altLang="en-US" sz="800" b="0" i="0" u="none" strike="noStrike" cap="none" normalizeH="0" baseline="0" dirty="0">
                <a:ln>
                  <a:noFill/>
                </a:ln>
                <a:effectLst/>
                <a:latin typeface="メイリオ" pitchFamily="50" charset="-128"/>
                <a:ea typeface="メイリオ" pitchFamily="50" charset="-128"/>
                <a:cs typeface="ＭＳ Ｐゴシック" pitchFamily="50" charset="-128"/>
              </a:rPr>
              <a:t>◆地域未来投資促進法に基づく支援を受けるためには、市町村及び都道府県が策定した</a:t>
            </a:r>
            <a:r>
              <a:rPr lang="ja-JP" altLang="en-US" sz="800" dirty="0">
                <a:latin typeface="メイリオ" pitchFamily="50" charset="-128"/>
                <a:ea typeface="メイリオ" pitchFamily="50" charset="-128"/>
                <a:cs typeface="ＭＳ Ｐゴシック" pitchFamily="50" charset="-128"/>
              </a:rPr>
              <a:t>基本計画に定められた区域において</a:t>
            </a:r>
            <a:r>
              <a:rPr kumimoji="1" lang="ja-JP" altLang="en-US" sz="800" i="0" u="none" strike="noStrike" cap="none" normalizeH="0" baseline="0" dirty="0">
                <a:ln>
                  <a:noFill/>
                </a:ln>
                <a:effectLst/>
                <a:latin typeface="メイリオ" pitchFamily="50" charset="-128"/>
                <a:ea typeface="メイリオ" pitchFamily="50" charset="-128"/>
                <a:cs typeface="ＭＳ Ｐゴシック" pitchFamily="50" charset="-128"/>
              </a:rPr>
              <a:t>、</a:t>
            </a:r>
            <a:endParaRPr kumimoji="1" lang="en-US" altLang="ja-JP" sz="800" i="0" u="none" strike="noStrike" cap="none" normalizeH="0" baseline="0" dirty="0">
              <a:ln>
                <a:noFill/>
              </a:ln>
              <a:effectLst/>
              <a:latin typeface="メイリオ" pitchFamily="50" charset="-128"/>
              <a:ea typeface="メイリオ" pitchFamily="50" charset="-128"/>
              <a:cs typeface="ＭＳ Ｐゴシック" pitchFamily="50" charset="-128"/>
            </a:endParaRPr>
          </a:p>
          <a:p>
            <a:pPr lvl="0" algn="just" fontAlgn="base">
              <a:lnSpc>
                <a:spcPct val="88000"/>
              </a:lnSpc>
              <a:spcBef>
                <a:spcPct val="0"/>
              </a:spcBef>
              <a:spcAft>
                <a:spcPct val="0"/>
              </a:spcAft>
            </a:pPr>
            <a:r>
              <a:rPr lang="ja-JP" altLang="en-US" sz="800" dirty="0">
                <a:latin typeface="メイリオ" pitchFamily="50" charset="-128"/>
                <a:ea typeface="メイリオ" pitchFamily="50" charset="-128"/>
                <a:cs typeface="ＭＳ Ｐゴシック" pitchFamily="50" charset="-128"/>
              </a:rPr>
              <a:t>　</a:t>
            </a:r>
            <a:r>
              <a:rPr kumimoji="1" lang="ja-JP" altLang="en-US" sz="800" i="0" u="none" strike="noStrike" cap="none" normalizeH="0" baseline="0" dirty="0">
                <a:ln>
                  <a:noFill/>
                </a:ln>
                <a:effectLst/>
                <a:latin typeface="メイリオ" pitchFamily="50" charset="-128"/>
                <a:ea typeface="メイリオ" pitchFamily="50" charset="-128"/>
                <a:cs typeface="ＭＳ Ｐゴシック" pitchFamily="50" charset="-128"/>
              </a:rPr>
              <a:t>事業者が「</a:t>
            </a:r>
            <a:r>
              <a:rPr kumimoji="1" lang="ja-JP" altLang="en-US" sz="800" b="0" i="0" u="none" strike="noStrike" cap="none" normalizeH="0" baseline="0" dirty="0">
                <a:ln>
                  <a:noFill/>
                </a:ln>
                <a:effectLst/>
                <a:latin typeface="メイリオ" pitchFamily="50" charset="-128"/>
                <a:ea typeface="メイリオ" pitchFamily="50" charset="-128"/>
                <a:cs typeface="ＭＳ Ｐゴシック" pitchFamily="50" charset="-128"/>
              </a:rPr>
              <a:t>地域経済牽引事業計画」を作成し、大阪府知事の承認を得ることが必要です。</a:t>
            </a:r>
            <a:endParaRPr kumimoji="1" lang="en-US" altLang="ja-JP" sz="800" b="0" i="0" u="none" strike="noStrike" cap="none" normalizeH="0" baseline="0" dirty="0">
              <a:ln>
                <a:noFill/>
              </a:ln>
              <a:effectLst/>
              <a:latin typeface="メイリオ" pitchFamily="50" charset="-128"/>
              <a:ea typeface="メイリオ" pitchFamily="50" charset="-128"/>
              <a:cs typeface="ＭＳ Ｐゴシック" pitchFamily="50" charset="-128"/>
            </a:endParaRPr>
          </a:p>
        </p:txBody>
      </p:sp>
      <p:sp>
        <p:nvSpPr>
          <p:cNvPr id="53" name="テキスト ボックス 148"/>
          <p:cNvSpPr txBox="1">
            <a:spLocks noChangeArrowheads="1"/>
          </p:cNvSpPr>
          <p:nvPr/>
        </p:nvSpPr>
        <p:spPr bwMode="auto">
          <a:xfrm>
            <a:off x="3916680" y="7444220"/>
            <a:ext cx="3090134" cy="1107813"/>
          </a:xfrm>
          <a:prstGeom prst="rect">
            <a:avLst/>
          </a:prstGeom>
          <a:solidFill>
            <a:srgbClr val="FFFFFF"/>
          </a:solidFill>
          <a:ln w="19050" cmpd="dbl">
            <a:solidFill>
              <a:srgbClr val="000000"/>
            </a:solidFill>
            <a:prstDash val="solid"/>
            <a:miter lim="800000"/>
            <a:headEnd/>
            <a:tailEnd/>
          </a:ln>
        </p:spPr>
        <p:txBody>
          <a:bodyPr vert="horz" wrap="square" lIns="36000" tIns="72000" rIns="36000" bIns="45720" numCol="1" anchor="t" anchorCtr="0" compatLnSpc="1">
            <a:prstTxWarp prst="textNoShape">
              <a:avLst/>
            </a:prstTxWarp>
          </a:bodyPr>
          <a:lstStyle/>
          <a:p>
            <a:pPr algn="just" fontAlgn="base">
              <a:spcAft>
                <a:spcPct val="0"/>
              </a:spcAft>
            </a:pPr>
            <a:r>
              <a:rPr kumimoji="1" lang="en-US" altLang="ja-JP" sz="800" i="0" u="none" strike="noStrike" cap="none" normalizeH="0" baseline="0" dirty="0">
                <a:ln>
                  <a:noFill/>
                </a:ln>
                <a:effectLst/>
                <a:latin typeface="メイリオ" pitchFamily="50" charset="-128"/>
                <a:ea typeface="メイリオ" pitchFamily="50" charset="-128"/>
                <a:cs typeface="ＭＳ Ｐゴシック" pitchFamily="50" charset="-128"/>
              </a:rPr>
              <a:t>【</a:t>
            </a:r>
            <a:r>
              <a:rPr lang="ja-JP" altLang="en-US" sz="800" dirty="0">
                <a:latin typeface="メイリオ" pitchFamily="50" charset="-128"/>
                <a:ea typeface="メイリオ" pitchFamily="50" charset="-128"/>
                <a:cs typeface="ＭＳ Ｐゴシック" pitchFamily="50" charset="-128"/>
              </a:rPr>
              <a:t>基本計画策定の市町村</a:t>
            </a:r>
            <a:r>
              <a:rPr kumimoji="1" lang="en-US" altLang="ja-JP" sz="800" i="0" u="none" strike="noStrike" cap="none" normalizeH="0" baseline="0" dirty="0">
                <a:ln>
                  <a:noFill/>
                </a:ln>
                <a:effectLst/>
                <a:latin typeface="メイリオ" pitchFamily="50" charset="-128"/>
                <a:ea typeface="メイリオ" pitchFamily="50" charset="-128"/>
                <a:cs typeface="ＭＳ Ｐゴシック" pitchFamily="50" charset="-128"/>
              </a:rPr>
              <a:t>】</a:t>
            </a:r>
            <a:r>
              <a:rPr kumimoji="1" lang="ja-JP" altLang="en-US" sz="800" i="0" u="none" strike="noStrike" cap="none" normalizeH="0" baseline="0" dirty="0">
                <a:ln>
                  <a:noFill/>
                </a:ln>
                <a:effectLst/>
                <a:latin typeface="メイリオ" pitchFamily="50" charset="-128"/>
                <a:ea typeface="メイリオ" pitchFamily="50" charset="-128"/>
                <a:cs typeface="ＭＳ Ｐゴシック" pitchFamily="50" charset="-128"/>
              </a:rPr>
              <a:t>　　　　　</a:t>
            </a:r>
            <a:r>
              <a:rPr lang="en-US" altLang="ja-JP" sz="800" dirty="0">
                <a:latin typeface="メイリオ" pitchFamily="50" charset="-128"/>
                <a:ea typeface="メイリオ" pitchFamily="50" charset="-128"/>
                <a:cs typeface="ＭＳ Ｐゴシック" pitchFamily="50" charset="-128"/>
              </a:rPr>
              <a:t> </a:t>
            </a:r>
            <a:r>
              <a:rPr lang="ja-JP" altLang="en-US" sz="800" dirty="0">
                <a:latin typeface="メイリオ" pitchFamily="50" charset="-128"/>
                <a:ea typeface="メイリオ" pitchFamily="50" charset="-128"/>
                <a:cs typeface="ＭＳ Ｐゴシック" pitchFamily="50" charset="-128"/>
              </a:rPr>
              <a:t>（令和５年</a:t>
            </a:r>
            <a:r>
              <a:rPr lang="en-US" altLang="ja-JP" sz="800" dirty="0">
                <a:latin typeface="メイリオ" pitchFamily="50" charset="-128"/>
                <a:ea typeface="メイリオ" pitchFamily="50" charset="-128"/>
                <a:cs typeface="ＭＳ Ｐゴシック" pitchFamily="50" charset="-128"/>
              </a:rPr>
              <a:t>3</a:t>
            </a:r>
            <a:r>
              <a:rPr lang="ja-JP" altLang="en-US" sz="800" dirty="0">
                <a:latin typeface="メイリオ" pitchFamily="50" charset="-128"/>
                <a:ea typeface="メイリオ" pitchFamily="50" charset="-128"/>
                <a:cs typeface="ＭＳ Ｐゴシック" pitchFamily="50" charset="-128"/>
              </a:rPr>
              <a:t>月</a:t>
            </a:r>
            <a:r>
              <a:rPr lang="en-US" altLang="ja-JP" sz="800" dirty="0">
                <a:latin typeface="メイリオ" pitchFamily="50" charset="-128"/>
                <a:ea typeface="メイリオ" pitchFamily="50" charset="-128"/>
                <a:cs typeface="ＭＳ Ｐゴシック" pitchFamily="50" charset="-128"/>
              </a:rPr>
              <a:t>24</a:t>
            </a:r>
            <a:r>
              <a:rPr lang="ja-JP" altLang="en-US" sz="800" dirty="0">
                <a:latin typeface="メイリオ" pitchFamily="50" charset="-128"/>
                <a:ea typeface="メイリオ" pitchFamily="50" charset="-128"/>
                <a:cs typeface="ＭＳ Ｐゴシック" pitchFamily="50" charset="-128"/>
              </a:rPr>
              <a:t>日時点）</a:t>
            </a:r>
            <a:endParaRPr kumimoji="1" lang="en-US" altLang="ja-JP" sz="800" i="0" u="none" strike="noStrike" cap="none" normalizeH="0" baseline="0" dirty="0">
              <a:ln>
                <a:noFill/>
              </a:ln>
              <a:effectLst/>
              <a:latin typeface="メイリオ" pitchFamily="50" charset="-128"/>
              <a:ea typeface="メイリオ" pitchFamily="50" charset="-128"/>
              <a:cs typeface="ＭＳ Ｐゴシック" pitchFamily="50" charset="-128"/>
            </a:endParaRPr>
          </a:p>
          <a:p>
            <a:pPr lvl="0" algn="just" fontAlgn="base">
              <a:spcAft>
                <a:spcPct val="0"/>
              </a:spcAft>
            </a:pPr>
            <a:r>
              <a:rPr lang="ja-JP" altLang="en-US" sz="800" dirty="0">
                <a:latin typeface="メイリオ" pitchFamily="50" charset="-128"/>
                <a:ea typeface="メイリオ" pitchFamily="50" charset="-128"/>
                <a:cs typeface="ＭＳ Ｐゴシック" pitchFamily="50" charset="-128"/>
              </a:rPr>
              <a:t>　</a:t>
            </a:r>
            <a:r>
              <a:rPr lang="en-US" altLang="ja-JP" sz="800" dirty="0">
                <a:latin typeface="メイリオ" pitchFamily="50" charset="-128"/>
                <a:ea typeface="メイリオ" pitchFamily="50" charset="-128"/>
                <a:cs typeface="ＭＳ Ｐゴシック" pitchFamily="50" charset="-128"/>
              </a:rPr>
              <a:t>※</a:t>
            </a:r>
            <a:r>
              <a:rPr lang="ja-JP" altLang="en-US" sz="800" dirty="0">
                <a:latin typeface="メイリオ" pitchFamily="50" charset="-128"/>
                <a:ea typeface="メイリオ" pitchFamily="50" charset="-128"/>
                <a:cs typeface="ＭＳ Ｐゴシック" pitchFamily="50" charset="-128"/>
              </a:rPr>
              <a:t>計画期間：原則５年</a:t>
            </a:r>
            <a:endParaRPr kumimoji="1" lang="en-US" altLang="ja-JP" sz="800" i="0" u="none" strike="noStrike" cap="none" normalizeH="0" baseline="0" dirty="0">
              <a:ln>
                <a:noFill/>
              </a:ln>
              <a:effectLst/>
              <a:latin typeface="メイリオ" pitchFamily="50" charset="-128"/>
              <a:ea typeface="メイリオ" pitchFamily="50" charset="-128"/>
              <a:cs typeface="ＭＳ Ｐゴシック" pitchFamily="50" charset="-128"/>
            </a:endParaRPr>
          </a:p>
          <a:p>
            <a:pPr lvl="0" fontAlgn="base">
              <a:spcAft>
                <a:spcPct val="0"/>
              </a:spcAft>
            </a:pPr>
            <a:r>
              <a:rPr lang="ja-JP" altLang="en-US" sz="800" dirty="0">
                <a:latin typeface="メイリオ" pitchFamily="50" charset="-128"/>
                <a:ea typeface="メイリオ" pitchFamily="50" charset="-128"/>
                <a:cs typeface="ＭＳ Ｐゴシック" pitchFamily="50" charset="-128"/>
              </a:rPr>
              <a:t>　　〇大阪市　　〇八尾市　　〇吹田市・摂津市　〇吹田市　　</a:t>
            </a:r>
            <a:endParaRPr lang="en-US" altLang="ja-JP" sz="800" dirty="0">
              <a:latin typeface="メイリオ" pitchFamily="50" charset="-128"/>
              <a:ea typeface="メイリオ" pitchFamily="50" charset="-128"/>
              <a:cs typeface="ＭＳ Ｐゴシック" pitchFamily="50" charset="-128"/>
            </a:endParaRPr>
          </a:p>
          <a:p>
            <a:pPr lvl="0" fontAlgn="base">
              <a:spcAft>
                <a:spcPct val="0"/>
              </a:spcAft>
            </a:pPr>
            <a:r>
              <a:rPr lang="ja-JP" altLang="en-US" sz="800" dirty="0">
                <a:latin typeface="メイリオ" pitchFamily="50" charset="-128"/>
                <a:ea typeface="メイリオ" pitchFamily="50" charset="-128"/>
                <a:cs typeface="ＭＳ Ｐゴシック" pitchFamily="50" charset="-128"/>
              </a:rPr>
              <a:t>　　〇堺市　　　〇泉大津市　〇柏原市　　　　　〇東大阪市</a:t>
            </a:r>
            <a:endParaRPr lang="en-US" altLang="ja-JP" sz="800" dirty="0">
              <a:latin typeface="メイリオ" pitchFamily="50" charset="-128"/>
              <a:ea typeface="メイリオ" pitchFamily="50" charset="-128"/>
              <a:cs typeface="ＭＳ Ｐゴシック" pitchFamily="50" charset="-128"/>
            </a:endParaRPr>
          </a:p>
          <a:p>
            <a:pPr lvl="0" fontAlgn="base">
              <a:spcAft>
                <a:spcPct val="0"/>
              </a:spcAft>
            </a:pPr>
            <a:r>
              <a:rPr lang="ja-JP" altLang="en-US" sz="800" dirty="0">
                <a:latin typeface="メイリオ" pitchFamily="50" charset="-128"/>
                <a:ea typeface="メイリオ" pitchFamily="50" charset="-128"/>
                <a:cs typeface="ＭＳ Ｐゴシック" pitchFamily="50" charset="-128"/>
              </a:rPr>
              <a:t>　　〇守口市　　〇岸和田市　〇高槻市　　　　　〇寝屋川市</a:t>
            </a:r>
            <a:endParaRPr lang="en-US" altLang="ja-JP" sz="800" dirty="0">
              <a:latin typeface="メイリオ" pitchFamily="50" charset="-128"/>
              <a:ea typeface="メイリオ" pitchFamily="50" charset="-128"/>
              <a:cs typeface="ＭＳ Ｐゴシック" pitchFamily="50" charset="-128"/>
            </a:endParaRPr>
          </a:p>
          <a:p>
            <a:pPr lvl="0" fontAlgn="base">
              <a:spcAft>
                <a:spcPct val="0"/>
              </a:spcAft>
            </a:pPr>
            <a:r>
              <a:rPr lang="ja-JP" altLang="en-US" sz="800" dirty="0">
                <a:latin typeface="メイリオ" pitchFamily="50" charset="-128"/>
                <a:ea typeface="メイリオ" pitchFamily="50" charset="-128"/>
                <a:cs typeface="ＭＳ Ｐゴシック" pitchFamily="50" charset="-128"/>
              </a:rPr>
              <a:t>　　〇門真市　　〇忠岡町　　〇枚方市　　　　　〇和泉市</a:t>
            </a:r>
            <a:endParaRPr lang="en-US" altLang="ja-JP" sz="800" dirty="0">
              <a:latin typeface="メイリオ" pitchFamily="50" charset="-128"/>
              <a:ea typeface="メイリオ" pitchFamily="50" charset="-128"/>
              <a:cs typeface="ＭＳ Ｐゴシック" pitchFamily="50" charset="-128"/>
            </a:endParaRPr>
          </a:p>
          <a:p>
            <a:pPr lvl="0" algn="just" fontAlgn="base">
              <a:spcAft>
                <a:spcPct val="0"/>
              </a:spcAft>
            </a:pPr>
            <a:r>
              <a:rPr lang="ja-JP" altLang="en-US" sz="800" dirty="0">
                <a:latin typeface="メイリオ" pitchFamily="50" charset="-128"/>
                <a:ea typeface="メイリオ" pitchFamily="50" charset="-128"/>
                <a:cs typeface="ＭＳ Ｐゴシック" pitchFamily="50" charset="-128"/>
              </a:rPr>
              <a:t>　　〇岬町　　　〇茨木市　　〇羽曳野市</a:t>
            </a:r>
            <a:r>
              <a:rPr lang="en-US" altLang="ja-JP" sz="800" dirty="0">
                <a:latin typeface="メイリオ" pitchFamily="50" charset="-128"/>
                <a:ea typeface="メイリオ" pitchFamily="50" charset="-128"/>
                <a:cs typeface="ＭＳ Ｐゴシック" pitchFamily="50" charset="-128"/>
              </a:rPr>
              <a:t>   </a:t>
            </a:r>
            <a:r>
              <a:rPr lang="ja-JP" altLang="en-US" sz="800" dirty="0">
                <a:latin typeface="メイリオ" pitchFamily="50" charset="-128"/>
                <a:ea typeface="メイリオ" pitchFamily="50" charset="-128"/>
                <a:cs typeface="ＭＳ Ｐゴシック" pitchFamily="50" charset="-128"/>
              </a:rPr>
              <a:t>　　　〇箕面市</a:t>
            </a:r>
            <a:endParaRPr lang="en-US" altLang="ja-JP" sz="800" dirty="0">
              <a:latin typeface="メイリオ" pitchFamily="50" charset="-128"/>
              <a:ea typeface="メイリオ" pitchFamily="50" charset="-128"/>
              <a:cs typeface="ＭＳ Ｐゴシック" pitchFamily="50" charset="-128"/>
            </a:endParaRPr>
          </a:p>
          <a:p>
            <a:pPr lvl="0" algn="just" fontAlgn="base">
              <a:spcAft>
                <a:spcPct val="0"/>
              </a:spcAft>
            </a:pPr>
            <a:r>
              <a:rPr lang="ja-JP" altLang="en-US" sz="800" dirty="0">
                <a:latin typeface="メイリオ" pitchFamily="50" charset="-128"/>
                <a:ea typeface="メイリオ" pitchFamily="50" charset="-128"/>
                <a:cs typeface="ＭＳ Ｐゴシック" pitchFamily="50" charset="-128"/>
              </a:rPr>
              <a:t>　　〇太子町</a:t>
            </a:r>
            <a:endParaRPr lang="en-US" altLang="ja-JP" sz="800" dirty="0">
              <a:latin typeface="メイリオ" pitchFamily="50" charset="-128"/>
              <a:ea typeface="メイリオ" pitchFamily="50" charset="-128"/>
              <a:cs typeface="ＭＳ Ｐゴシック" pitchFamily="50" charset="-128"/>
            </a:endParaRPr>
          </a:p>
        </p:txBody>
      </p:sp>
      <p:sp>
        <p:nvSpPr>
          <p:cNvPr id="54" name="テキスト ボックス 148"/>
          <p:cNvSpPr txBox="1">
            <a:spLocks noChangeArrowheads="1"/>
          </p:cNvSpPr>
          <p:nvPr/>
        </p:nvSpPr>
        <p:spPr bwMode="auto">
          <a:xfrm>
            <a:off x="174712" y="7444220"/>
            <a:ext cx="3581948" cy="1143409"/>
          </a:xfrm>
          <a:prstGeom prst="rect">
            <a:avLst/>
          </a:prstGeom>
          <a:noFill/>
          <a:ln w="15875">
            <a:noFill/>
            <a:miter lim="800000"/>
            <a:headEnd/>
            <a:tailEnd/>
          </a:ln>
        </p:spPr>
        <p:txBody>
          <a:bodyPr vert="horz" wrap="square" lIns="91440" tIns="45720" rIns="91440" bIns="45720" numCol="1" anchor="t" anchorCtr="0" compatLnSpc="1">
            <a:prstTxWarp prst="textNoShape">
              <a:avLst/>
            </a:prstTxWarp>
          </a:bodyPr>
          <a:lstStyle/>
          <a:p>
            <a:pPr lvl="0" algn="just" fontAlgn="base">
              <a:lnSpc>
                <a:spcPct val="88000"/>
              </a:lnSpc>
              <a:spcBef>
                <a:spcPct val="0"/>
              </a:spcBef>
              <a:spcAft>
                <a:spcPct val="0"/>
              </a:spcAft>
            </a:pPr>
            <a:r>
              <a:rPr lang="en-US" altLang="ja-JP" sz="900" b="1" dirty="0">
                <a:latin typeface="メイリオ" pitchFamily="50" charset="-128"/>
                <a:ea typeface="メイリオ" pitchFamily="50" charset="-128"/>
                <a:cs typeface="メイリオ" panose="020B0604030504040204" pitchFamily="50" charset="-128"/>
              </a:rPr>
              <a:t>【</a:t>
            </a:r>
            <a:r>
              <a:rPr lang="ja-JP" altLang="en-US" sz="900" b="1" dirty="0">
                <a:latin typeface="メイリオ" pitchFamily="50" charset="-128"/>
                <a:ea typeface="メイリオ" pitchFamily="50" charset="-128"/>
                <a:cs typeface="メイリオ" panose="020B0604030504040204" pitchFamily="50" charset="-128"/>
              </a:rPr>
              <a:t>具体的な支援施策</a:t>
            </a:r>
            <a:r>
              <a:rPr lang="en-US" altLang="ja-JP" sz="900" b="1" dirty="0">
                <a:latin typeface="メイリオ" pitchFamily="50" charset="-128"/>
                <a:ea typeface="メイリオ" pitchFamily="50" charset="-128"/>
                <a:cs typeface="メイリオ" panose="020B0604030504040204" pitchFamily="50" charset="-128"/>
              </a:rPr>
              <a:t>】</a:t>
            </a:r>
            <a:r>
              <a:rPr lang="en-US" altLang="ja-JP" sz="800" dirty="0">
                <a:latin typeface="メイリオ" pitchFamily="50" charset="-128"/>
                <a:ea typeface="メイリオ" pitchFamily="50" charset="-128"/>
                <a:cs typeface="メイリオ" panose="020B0604030504040204" pitchFamily="50" charset="-128"/>
              </a:rPr>
              <a:t>※</a:t>
            </a:r>
            <a:r>
              <a:rPr lang="ja-JP" altLang="en-US" sz="800" dirty="0">
                <a:latin typeface="メイリオ" pitchFamily="50" charset="-128"/>
                <a:ea typeface="メイリオ" pitchFamily="50" charset="-128"/>
                <a:cs typeface="メイリオ" panose="020B0604030504040204" pitchFamily="50" charset="-128"/>
              </a:rPr>
              <a:t>事業者に対するもの（一部抜粋）</a:t>
            </a:r>
            <a:endParaRPr lang="en-US" altLang="ja-JP" sz="800" dirty="0">
              <a:latin typeface="メイリオ" pitchFamily="50" charset="-128"/>
              <a:ea typeface="メイリオ" pitchFamily="50" charset="-128"/>
              <a:cs typeface="メイリオ" panose="020B0604030504040204" pitchFamily="50" charset="-128"/>
            </a:endParaRPr>
          </a:p>
          <a:p>
            <a:pPr lvl="0" algn="just" fontAlgn="base">
              <a:lnSpc>
                <a:spcPct val="88000"/>
              </a:lnSpc>
              <a:spcBef>
                <a:spcPts val="300"/>
              </a:spcBef>
              <a:spcAft>
                <a:spcPct val="0"/>
              </a:spcAft>
            </a:pPr>
            <a:r>
              <a:rPr lang="ja-JP" altLang="en-US" sz="800" b="1" kern="100" dirty="0">
                <a:latin typeface="メイリオ" panose="020B0604030504040204" pitchFamily="50" charset="-128"/>
                <a:ea typeface="メイリオ" panose="020B0604030504040204" pitchFamily="50" charset="-128"/>
                <a:cs typeface="メイリオ" panose="020B0604030504040204" pitchFamily="50" charset="-128"/>
              </a:rPr>
              <a:t>●予算による支援</a:t>
            </a: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（地域中核企業・中小企業等連携支援事業）</a:t>
            </a:r>
            <a:endPar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88000"/>
              </a:lnSpc>
              <a:spcBef>
                <a:spcPct val="0"/>
              </a:spcBef>
              <a:spcAft>
                <a:spcPct val="0"/>
              </a:spcAft>
            </a:pP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　研究開発から設備投資、販路開拓等までの一体的な支援等</a:t>
            </a:r>
            <a:endPar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88000"/>
              </a:lnSpc>
              <a:spcBef>
                <a:spcPct val="0"/>
              </a:spcBef>
              <a:spcAft>
                <a:spcPct val="0"/>
              </a:spcAft>
            </a:pPr>
            <a:r>
              <a:rPr lang="ja-JP" altLang="en-US" sz="800" b="1" kern="100" dirty="0">
                <a:latin typeface="メイリオ" panose="020B0604030504040204" pitchFamily="50" charset="-128"/>
                <a:ea typeface="メイリオ" panose="020B0604030504040204" pitchFamily="50" charset="-128"/>
                <a:cs typeface="メイリオ" panose="020B0604030504040204" pitchFamily="50" charset="-128"/>
              </a:rPr>
              <a:t>●税制による支援</a:t>
            </a: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（課税の特例）</a:t>
            </a:r>
            <a:endPar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88000"/>
              </a:lnSpc>
              <a:spcBef>
                <a:spcPct val="0"/>
              </a:spcBef>
              <a:spcAft>
                <a:spcPct val="0"/>
              </a:spcAft>
            </a:pP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　先進的な事業に必要な設備投資に対する減税措置等</a:t>
            </a:r>
            <a:endPar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88000"/>
              </a:lnSpc>
              <a:spcBef>
                <a:spcPct val="0"/>
              </a:spcBef>
              <a:spcAft>
                <a:spcPct val="0"/>
              </a:spcAft>
            </a:pPr>
            <a:r>
              <a:rPr lang="ja-JP" altLang="en-US" sz="800" b="1" kern="100" dirty="0">
                <a:latin typeface="メイリオ" panose="020B0604030504040204" pitchFamily="50" charset="-128"/>
                <a:ea typeface="メイリオ" panose="020B0604030504040204" pitchFamily="50" charset="-128"/>
                <a:cs typeface="メイリオ" panose="020B0604030504040204" pitchFamily="50" charset="-128"/>
              </a:rPr>
              <a:t>●金融による支援</a:t>
            </a: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（資金供給の円滑化）</a:t>
            </a:r>
            <a:endPar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88000"/>
              </a:lnSpc>
              <a:spcBef>
                <a:spcPct val="0"/>
              </a:spcBef>
              <a:spcAft>
                <a:spcPct val="0"/>
              </a:spcAft>
            </a:pP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　地域経済牽引事業のために必要な設備資金・運転資金についての</a:t>
            </a:r>
            <a:endPar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88000"/>
              </a:lnSpc>
              <a:spcBef>
                <a:spcPct val="0"/>
              </a:spcBef>
              <a:spcAft>
                <a:spcPct val="0"/>
              </a:spcAft>
            </a:pP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　中小企業・小規模事業者に対する日本政策金融公庫による融資制度</a:t>
            </a:r>
            <a:endPar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88000"/>
              </a:lnSpc>
              <a:spcBef>
                <a:spcPts val="300"/>
              </a:spcBef>
              <a:spcAft>
                <a:spcPct val="0"/>
              </a:spcAft>
            </a:pPr>
            <a:r>
              <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上記に加え、基本計画策定自治体を通じた間接的支援など</a:t>
            </a:r>
            <a:endPar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88000"/>
              </a:lnSpc>
              <a:spcBef>
                <a:spcPct val="0"/>
              </a:spcBef>
              <a:spcAft>
                <a:spcPct val="0"/>
              </a:spcAft>
            </a:pPr>
            <a:endPar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88000"/>
              </a:lnSpc>
              <a:spcBef>
                <a:spcPct val="0"/>
              </a:spcBef>
              <a:spcAft>
                <a:spcPct val="0"/>
              </a:spcAft>
            </a:pPr>
            <a:r>
              <a:rPr lang="ja-JP" altLang="en-US"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テキスト ボックス 60"/>
          <p:cNvSpPr txBox="1">
            <a:spLocks noChangeArrowheads="1"/>
          </p:cNvSpPr>
          <p:nvPr/>
        </p:nvSpPr>
        <p:spPr bwMode="auto">
          <a:xfrm>
            <a:off x="61068" y="9657193"/>
            <a:ext cx="7082971" cy="306649"/>
          </a:xfrm>
          <a:prstGeom prst="rect">
            <a:avLst/>
          </a:prstGeom>
          <a:noFill/>
          <a:ln>
            <a:noFill/>
          </a:ln>
        </p:spPr>
        <p:txBody>
          <a:bodyPr vert="horz" wrap="square" lIns="91440" tIns="45720" rIns="91440" bIns="45720" numCol="1" anchor="t" anchorCtr="0" compatLnSpc="1">
            <a:prstTxWarp prst="textNoShape">
              <a:avLst/>
            </a:prstTxWarp>
          </a:bodyPr>
          <a:lstStyle/>
          <a:p>
            <a:pPr lvl="0" algn="just" fontAlgn="base">
              <a:lnSpc>
                <a:spcPct val="88000"/>
              </a:lnSpc>
              <a:spcBef>
                <a:spcPct val="0"/>
              </a:spcBef>
              <a:spcAft>
                <a:spcPct val="0"/>
              </a:spcAft>
            </a:pPr>
            <a:r>
              <a:rPr lang="ja-JP" altLang="en-US" sz="800" dirty="0">
                <a:solidFill>
                  <a:srgbClr val="000000"/>
                </a:solidFill>
                <a:latin typeface="メイリオ" pitchFamily="50" charset="-128"/>
                <a:ea typeface="メイリオ" pitchFamily="50" charset="-128"/>
                <a:cs typeface="ＭＳ Ｐゴシック" pitchFamily="50" charset="-128"/>
              </a:rPr>
              <a:t>（注）具体的に利用をご検討中の方は、必ず事前に詳しい利用要件などを各金融機関で確認してください。</a:t>
            </a:r>
            <a:endParaRPr lang="en-US" altLang="ja-JP" sz="800" dirty="0">
              <a:solidFill>
                <a:srgbClr val="000000"/>
              </a:solidFill>
              <a:latin typeface="メイリオ" pitchFamily="50" charset="-128"/>
              <a:ea typeface="メイリオ" pitchFamily="50" charset="-128"/>
              <a:cs typeface="ＭＳ Ｐゴシック" pitchFamily="50" charset="-128"/>
            </a:endParaRPr>
          </a:p>
          <a:p>
            <a:pPr lvl="0" algn="just" fontAlgn="base">
              <a:lnSpc>
                <a:spcPct val="88000"/>
              </a:lnSpc>
              <a:spcBef>
                <a:spcPct val="0"/>
              </a:spcBef>
              <a:spcAft>
                <a:spcPct val="0"/>
              </a:spcAft>
            </a:pPr>
            <a:r>
              <a:rPr lang="ja-JP" altLang="en-US" sz="800" dirty="0">
                <a:solidFill>
                  <a:srgbClr val="000000"/>
                </a:solidFill>
                <a:latin typeface="メイリオ" pitchFamily="50" charset="-128"/>
                <a:ea typeface="メイリオ" pitchFamily="50" charset="-128"/>
                <a:cs typeface="ＭＳ Ｐゴシック" pitchFamily="50" charset="-128"/>
              </a:rPr>
              <a:t>　　　このリーフレットは、概要をお知らせすることを目的とするものであり、一切の融資もしくは保証等をお約束するものではありません。</a:t>
            </a:r>
          </a:p>
        </p:txBody>
      </p:sp>
      <p:graphicFrame>
        <p:nvGraphicFramePr>
          <p:cNvPr id="55" name="表 54">
            <a:extLst>
              <a:ext uri="{FF2B5EF4-FFF2-40B4-BE49-F238E27FC236}">
                <a16:creationId xmlns:a16="http://schemas.microsoft.com/office/drawing/2014/main" id="{BD3E2C99-3C5C-414C-A7A5-46268B7DAA44}"/>
              </a:ext>
            </a:extLst>
          </p:cNvPr>
          <p:cNvGraphicFramePr>
            <a:graphicFrameLocks noGrp="1"/>
          </p:cNvGraphicFramePr>
          <p:nvPr>
            <p:extLst>
              <p:ext uri="{D42A27DB-BD31-4B8C-83A1-F6EECF244321}">
                <p14:modId xmlns:p14="http://schemas.microsoft.com/office/powerpoint/2010/main" val="394027084"/>
              </p:ext>
            </p:extLst>
          </p:nvPr>
        </p:nvGraphicFramePr>
        <p:xfrm>
          <a:off x="247934" y="6792406"/>
          <a:ext cx="6688171" cy="525671"/>
        </p:xfrm>
        <a:graphic>
          <a:graphicData uri="http://schemas.openxmlformats.org/drawingml/2006/table">
            <a:tbl>
              <a:tblPr firstRow="1" bandRow="1">
                <a:tableStyleId>{5940675A-B579-460E-94D1-54222C63F5DA}</a:tableStyleId>
              </a:tblPr>
              <a:tblGrid>
                <a:gridCol w="949297">
                  <a:extLst>
                    <a:ext uri="{9D8B030D-6E8A-4147-A177-3AD203B41FA5}">
                      <a16:colId xmlns:a16="http://schemas.microsoft.com/office/drawing/2014/main" val="20000"/>
                    </a:ext>
                  </a:extLst>
                </a:gridCol>
                <a:gridCol w="5738874">
                  <a:extLst>
                    <a:ext uri="{9D8B030D-6E8A-4147-A177-3AD203B41FA5}">
                      <a16:colId xmlns:a16="http://schemas.microsoft.com/office/drawing/2014/main" val="20001"/>
                    </a:ext>
                  </a:extLst>
                </a:gridCol>
              </a:tblGrid>
              <a:tr h="196944">
                <a:tc>
                  <a:txBody>
                    <a:bodyPr/>
                    <a:lstStyle/>
                    <a:p>
                      <a:pPr algn="dist">
                        <a:lnSpc>
                          <a:spcPts val="1100"/>
                        </a:lnSpc>
                        <a:spcAft>
                          <a:spcPts val="0"/>
                        </a:spcAft>
                      </a:pPr>
                      <a:r>
                        <a:rPr lang="ja-JP" sz="800" kern="100" dirty="0">
                          <a:effectLst/>
                          <a:latin typeface="Century"/>
                          <a:ea typeface="メイリオ"/>
                          <a:cs typeface="Times New Roman"/>
                        </a:rPr>
                        <a:t>対象</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algn="just">
                        <a:lnSpc>
                          <a:spcPts val="1100"/>
                        </a:lnSpc>
                        <a:spcAft>
                          <a:spcPts val="0"/>
                        </a:spcAft>
                      </a:pPr>
                      <a:r>
                        <a:rPr lang="ja-JP" altLang="en-US" sz="800" kern="100" dirty="0">
                          <a:solidFill>
                            <a:schemeClr val="tx1"/>
                          </a:solidFill>
                          <a:effectLst/>
                          <a:latin typeface="+mn-lt"/>
                          <a:ea typeface="メイリオ"/>
                          <a:cs typeface="+mn-cs"/>
                        </a:rPr>
                        <a:t>例）成長ものづくり分野など（</a:t>
                      </a:r>
                      <a:r>
                        <a:rPr lang="en-US" altLang="ja-JP" sz="800" kern="100" dirty="0">
                          <a:solidFill>
                            <a:schemeClr val="tx1"/>
                          </a:solidFill>
                          <a:effectLst/>
                          <a:latin typeface="+mn-lt"/>
                          <a:ea typeface="メイリオ"/>
                          <a:cs typeface="+mn-cs"/>
                        </a:rPr>
                        <a:t>※</a:t>
                      </a:r>
                      <a:r>
                        <a:rPr lang="ja-JP" altLang="en-US" sz="800" kern="100" dirty="0">
                          <a:solidFill>
                            <a:schemeClr val="tx1"/>
                          </a:solidFill>
                          <a:effectLst/>
                          <a:latin typeface="+mn-lt"/>
                          <a:ea typeface="メイリオ"/>
                          <a:cs typeface="+mn-cs"/>
                        </a:rPr>
                        <a:t>基本計画ごとに対象分野は異なります）</a:t>
                      </a:r>
                      <a:endParaRPr lang="en-US" altLang="ja-JP" sz="800" kern="100" dirty="0">
                        <a:solidFill>
                          <a:schemeClr val="tx1"/>
                        </a:solidFill>
                        <a:effectLst/>
                        <a:latin typeface="+mn-lt"/>
                        <a:ea typeface="メイリオ"/>
                        <a:cs typeface="+mn-cs"/>
                      </a:endParaRPr>
                    </a:p>
                  </a:txBody>
                  <a:tcPr marL="68580" marR="68580" marT="0" marB="0" anchor="ctr"/>
                </a:tc>
                <a:extLst>
                  <a:ext uri="{0D108BD9-81ED-4DB2-BD59-A6C34878D82A}">
                    <a16:rowId xmlns:a16="http://schemas.microsoft.com/office/drawing/2014/main" val="10000"/>
                  </a:ext>
                </a:extLst>
              </a:tr>
              <a:tr h="328727">
                <a:tc>
                  <a:txBody>
                    <a:bodyPr/>
                    <a:lstStyle/>
                    <a:p>
                      <a:pPr algn="dist">
                        <a:lnSpc>
                          <a:spcPts val="1500"/>
                        </a:lnSpc>
                        <a:spcAft>
                          <a:spcPts val="0"/>
                        </a:spcAft>
                      </a:pPr>
                      <a:r>
                        <a:rPr lang="ja-JP" altLang="en-US" sz="800" kern="100" dirty="0">
                          <a:effectLst/>
                          <a:latin typeface="Century"/>
                          <a:ea typeface="メイリオ"/>
                          <a:cs typeface="Times New Roman"/>
                        </a:rPr>
                        <a:t>承認</a:t>
                      </a:r>
                      <a:r>
                        <a:rPr lang="ja-JP" sz="800" kern="100" dirty="0">
                          <a:effectLst/>
                          <a:latin typeface="Century"/>
                          <a:ea typeface="メイリオ"/>
                          <a:cs typeface="Times New Roman"/>
                        </a:rPr>
                        <a:t>要件</a:t>
                      </a:r>
                      <a:endParaRPr lang="ja-JP" sz="1050" kern="100" dirty="0">
                        <a:effectLst/>
                        <a:latin typeface="Century"/>
                        <a:ea typeface="ＭＳ 明朝"/>
                        <a:cs typeface="Times New Roman"/>
                      </a:endParaRPr>
                    </a:p>
                  </a:txBody>
                  <a:tcPr marL="68580" marR="68580" marT="0" marB="0" anchor="ctr">
                    <a:solidFill>
                      <a:schemeClr val="tx2">
                        <a:lumMod val="60000"/>
                        <a:lumOff val="40000"/>
                      </a:schemeClr>
                    </a:solidFill>
                  </a:tcPr>
                </a:tc>
                <a:tc>
                  <a:txBody>
                    <a:bodyPr/>
                    <a:lstStyle/>
                    <a:p>
                      <a:pPr lvl="0" algn="just" fontAlgn="base">
                        <a:lnSpc>
                          <a:spcPct val="88000"/>
                        </a:lnSpc>
                        <a:spcBef>
                          <a:spcPts val="300"/>
                        </a:spcBef>
                        <a:spcAft>
                          <a:spcPct val="0"/>
                        </a:spcAft>
                      </a:pPr>
                      <a:r>
                        <a:rPr lang="ja-JP" altLang="en-US" sz="800" dirty="0">
                          <a:latin typeface="メイリオ" pitchFamily="50" charset="-128"/>
                          <a:ea typeface="メイリオ" pitchFamily="50" charset="-128"/>
                          <a:cs typeface="ＭＳ Ｐゴシック" pitchFamily="50" charset="-128"/>
                        </a:rPr>
                        <a:t>①地域特性を活用すること　②高い付加価値を創出すること　</a:t>
                      </a: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③売上や雇用者数の増加等の経済的効果が見込まれること</a:t>
                      </a:r>
                      <a:endPar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88000"/>
                        </a:lnSpc>
                        <a:spcBef>
                          <a:spcPts val="300"/>
                        </a:spcBef>
                        <a:spcAft>
                          <a:spcPct val="0"/>
                        </a:spcAft>
                      </a:pP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kern="100" dirty="0">
                          <a:latin typeface="メイリオ" panose="020B0604030504040204" pitchFamily="50" charset="-128"/>
                          <a:ea typeface="メイリオ" panose="020B0604030504040204" pitchFamily="50" charset="-128"/>
                          <a:cs typeface="メイリオ" panose="020B0604030504040204" pitchFamily="50" charset="-128"/>
                        </a:rPr>
                        <a:t>基本計画ごとに承認要件は異なります）</a:t>
                      </a:r>
                      <a:endParaRPr lang="en-US" altLang="ja-JP" sz="800" kern="100"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600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29406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799743543"/>
              </p:ext>
            </p:extLst>
          </p:nvPr>
        </p:nvGraphicFramePr>
        <p:xfrm>
          <a:off x="180808" y="129937"/>
          <a:ext cx="6912768" cy="9859559"/>
        </p:xfrm>
        <a:graphic>
          <a:graphicData uri="http://schemas.openxmlformats.org/drawingml/2006/table">
            <a:tbl>
              <a:tblPr firstRow="1" bandRow="1">
                <a:tableStyleId>{5C22544A-7EE6-4342-B048-85BDC9FD1C3A}</a:tableStyleId>
              </a:tblPr>
              <a:tblGrid>
                <a:gridCol w="849238">
                  <a:extLst>
                    <a:ext uri="{9D8B030D-6E8A-4147-A177-3AD203B41FA5}">
                      <a16:colId xmlns:a16="http://schemas.microsoft.com/office/drawing/2014/main" val="20000"/>
                    </a:ext>
                  </a:extLst>
                </a:gridCol>
                <a:gridCol w="6063530">
                  <a:extLst>
                    <a:ext uri="{9D8B030D-6E8A-4147-A177-3AD203B41FA5}">
                      <a16:colId xmlns:a16="http://schemas.microsoft.com/office/drawing/2014/main" val="20001"/>
                    </a:ext>
                  </a:extLst>
                </a:gridCol>
              </a:tblGrid>
              <a:tr h="346934">
                <a:tc gridSpan="2">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大阪府の産業集積促進地域</a:t>
                      </a:r>
                      <a:r>
                        <a:rPr kumimoji="1"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令和５年</a:t>
                      </a:r>
                      <a:r>
                        <a:rPr kumimoji="1"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a:t>
                      </a:r>
                      <a:r>
                        <a:rPr kumimoji="1"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a:t>
                      </a:r>
                      <a:r>
                        <a:rPr kumimoji="1"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現在）</a:t>
                      </a:r>
                    </a:p>
                  </a:txBody>
                  <a:tcPr anchor="ctr"/>
                </a:tc>
                <a:tc hMerge="1">
                  <a:txBody>
                    <a:bodyPr/>
                    <a:lstStyle/>
                    <a:p>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1170770">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堺市</a:t>
                      </a:r>
                    </a:p>
                  </a:txBody>
                  <a:tcPr anchor="ctr"/>
                </a:tc>
                <a:tc>
                  <a:txBody>
                    <a:bodyPr/>
                    <a:lstStyle/>
                    <a:p>
                      <a:pPr marL="101600" marR="0" lvl="0" indent="-10160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Century"/>
                          <a:ea typeface="メイリオ"/>
                          <a:cs typeface="Times New Roman"/>
                        </a:rPr>
                        <a:t>○堺市臨海部工業専用地域等地区</a:t>
                      </a:r>
                      <a:r>
                        <a:rPr kumimoji="1" lang="ja-JP" altLang="en-US" sz="1000" b="0" i="0" u="none" strike="noStrike" kern="100" cap="none" spc="0" normalizeH="0" baseline="0" noProof="0" dirty="0">
                          <a:ln>
                            <a:noFill/>
                          </a:ln>
                          <a:solidFill>
                            <a:prstClr val="black"/>
                          </a:solidFill>
                          <a:effectLst/>
                          <a:uLnTx/>
                          <a:uFillTx/>
                          <a:latin typeface="Century"/>
                          <a:ea typeface="メイリオ"/>
                          <a:cs typeface="Times New Roman"/>
                        </a:rPr>
                        <a:t>　　　　</a:t>
                      </a:r>
                      <a:r>
                        <a:rPr kumimoji="1" lang="ja-JP" altLang="en-US"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日、平成</a:t>
                      </a:r>
                      <a:r>
                        <a:rPr kumimoji="1" lang="en-US" altLang="ja-JP"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00" cap="none" spc="0" normalizeH="0" baseline="0" noProof="0" dirty="0">
                          <a:ln>
                            <a:noFill/>
                          </a:ln>
                          <a:solidFill>
                            <a:prstClr val="black"/>
                          </a:solidFill>
                          <a:effectLst/>
                          <a:uLnTx/>
                          <a:uFillTx/>
                          <a:latin typeface="Century"/>
                          <a:ea typeface="メイリオ"/>
                          <a:cs typeface="Times New Roman"/>
                        </a:rPr>
                        <a:t>】</a:t>
                      </a:r>
                    </a:p>
                    <a:p>
                      <a:pPr marL="101600" marR="0" lvl="0" indent="-10160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Century"/>
                          <a:ea typeface="メイリオ"/>
                          <a:cs typeface="Times New Roman"/>
                        </a:rPr>
                        <a:t>○</a:t>
                      </a:r>
                      <a:r>
                        <a:rPr lang="ja-JP" altLang="ja-JP" sz="1000" b="1" kern="0" dirty="0">
                          <a:effectLst/>
                          <a:latin typeface="Century"/>
                          <a:ea typeface="メイリオ"/>
                          <a:cs typeface="Times New Roman"/>
                        </a:rPr>
                        <a:t>堺市大和川南岸工業地域地区</a:t>
                      </a:r>
                      <a:r>
                        <a:rPr lang="ja-JP" altLang="en-US" sz="1000" b="1" kern="0" baseline="0" dirty="0">
                          <a:effectLst/>
                          <a:latin typeface="Century"/>
                          <a:ea typeface="メイリオ"/>
                          <a:cs typeface="Times New Roman"/>
                        </a:rPr>
                        <a:t> </a:t>
                      </a:r>
                      <a:r>
                        <a:rPr lang="ja-JP" altLang="ja-JP" sz="1000" b="1" kern="0" dirty="0">
                          <a:effectLst/>
                          <a:latin typeface="Century"/>
                          <a:ea typeface="メイリオ"/>
                          <a:cs typeface="Times New Roman"/>
                        </a:rPr>
                        <a:t>○堺市遠里小野工業地域地区</a:t>
                      </a:r>
                      <a:r>
                        <a:rPr lang="ja-JP" altLang="en-US" sz="1000" b="1" kern="0" baseline="0" dirty="0">
                          <a:effectLst/>
                          <a:latin typeface="Century"/>
                          <a:ea typeface="メイリオ"/>
                          <a:cs typeface="Times New Roman"/>
                        </a:rPr>
                        <a:t> </a:t>
                      </a:r>
                      <a:r>
                        <a:rPr lang="ja-JP" altLang="ja-JP" sz="1000" b="1" kern="0" dirty="0">
                          <a:effectLst/>
                          <a:latin typeface="Century"/>
                          <a:ea typeface="メイリオ"/>
                          <a:cs typeface="Times New Roman"/>
                        </a:rPr>
                        <a:t>○堺市大仙西町工業地域地区</a:t>
                      </a:r>
                      <a:endParaRPr lang="en-US" altLang="ja-JP" sz="1000" b="1" kern="0" dirty="0">
                        <a:effectLst/>
                        <a:latin typeface="Century"/>
                        <a:ea typeface="メイリオ"/>
                        <a:cs typeface="Times New Roman"/>
                      </a:endParaRPr>
                    </a:p>
                    <a:p>
                      <a:pPr marL="101600" marR="0" lvl="0" indent="-101600" algn="just" defTabSz="914400" rtl="0" eaLnBrk="1" fontAlgn="auto" latinLnBrk="0" hangingPunct="1">
                        <a:lnSpc>
                          <a:spcPct val="100000"/>
                        </a:lnSpc>
                        <a:spcBef>
                          <a:spcPts val="0"/>
                        </a:spcBef>
                        <a:spcAft>
                          <a:spcPts val="0"/>
                        </a:spcAft>
                        <a:buClrTx/>
                        <a:buSzTx/>
                        <a:buFontTx/>
                        <a:buNone/>
                        <a:tabLst/>
                        <a:defRPr/>
                      </a:pPr>
                      <a:r>
                        <a:rPr lang="ja-JP" altLang="ja-JP" sz="1000" b="1" kern="0" dirty="0">
                          <a:effectLst/>
                          <a:latin typeface="Century"/>
                          <a:ea typeface="メイリオ"/>
                          <a:cs typeface="Times New Roman"/>
                        </a:rPr>
                        <a:t>○堺市石津北町工業地域地区</a:t>
                      </a:r>
                      <a:r>
                        <a:rPr lang="ja-JP" altLang="en-US" sz="1000" b="1" kern="0" baseline="0" dirty="0">
                          <a:effectLst/>
                          <a:latin typeface="Century"/>
                          <a:ea typeface="メイリオ"/>
                          <a:cs typeface="Times New Roman"/>
                        </a:rPr>
                        <a:t>　 </a:t>
                      </a:r>
                      <a:r>
                        <a:rPr lang="ja-JP" altLang="ja-JP" sz="1000" b="1" kern="0" dirty="0">
                          <a:effectLst/>
                          <a:latin typeface="Century"/>
                          <a:ea typeface="メイリオ"/>
                          <a:cs typeface="Times New Roman"/>
                        </a:rPr>
                        <a:t>○堺市中区工業地域地区</a:t>
                      </a:r>
                      <a:r>
                        <a:rPr lang="ja-JP" altLang="en-US" sz="1000" b="1" kern="0" baseline="0" dirty="0">
                          <a:effectLst/>
                          <a:latin typeface="Century"/>
                          <a:ea typeface="メイリオ"/>
                          <a:cs typeface="Times New Roman"/>
                        </a:rPr>
                        <a:t>　　 </a:t>
                      </a:r>
                      <a:r>
                        <a:rPr lang="ja-JP" altLang="ja-JP" sz="1000" b="1" kern="0" dirty="0">
                          <a:effectLst/>
                          <a:latin typeface="Century"/>
                          <a:ea typeface="メイリオ"/>
                          <a:cs typeface="Times New Roman"/>
                        </a:rPr>
                        <a:t>○堺市毛穴工業地域地区</a:t>
                      </a:r>
                      <a:endParaRPr lang="en-US" altLang="ja-JP" sz="1000" b="1" kern="0" dirty="0">
                        <a:effectLst/>
                        <a:latin typeface="Century"/>
                        <a:ea typeface="メイリオ"/>
                        <a:cs typeface="Times New Roman"/>
                      </a:endParaRPr>
                    </a:p>
                    <a:p>
                      <a:pPr marL="101600" marR="0" lvl="0" indent="-101600" algn="just" defTabSz="914400" rtl="0" eaLnBrk="1" fontAlgn="auto" latinLnBrk="0" hangingPunct="1">
                        <a:lnSpc>
                          <a:spcPct val="100000"/>
                        </a:lnSpc>
                        <a:spcBef>
                          <a:spcPts val="0"/>
                        </a:spcBef>
                        <a:spcAft>
                          <a:spcPts val="0"/>
                        </a:spcAft>
                        <a:buClrTx/>
                        <a:buSzTx/>
                        <a:buFontTx/>
                        <a:buNone/>
                        <a:tabLst/>
                        <a:defRPr/>
                      </a:pPr>
                      <a:r>
                        <a:rPr lang="ja-JP" altLang="ja-JP" sz="1000" b="1" kern="0" dirty="0">
                          <a:effectLst/>
                          <a:latin typeface="Century"/>
                          <a:ea typeface="メイリオ"/>
                          <a:cs typeface="Times New Roman"/>
                        </a:rPr>
                        <a:t>○堺市東区・北区工業地域地区</a:t>
                      </a:r>
                      <a:r>
                        <a:rPr lang="ja-JP" altLang="en-US" sz="1000" b="1" kern="0" baseline="0" dirty="0">
                          <a:effectLst/>
                          <a:latin typeface="Century"/>
                          <a:ea typeface="メイリオ"/>
                          <a:cs typeface="Times New Roman"/>
                        </a:rPr>
                        <a:t> </a:t>
                      </a:r>
                      <a:r>
                        <a:rPr lang="ja-JP" altLang="ja-JP" sz="1000" b="1" kern="0" dirty="0">
                          <a:effectLst/>
                          <a:latin typeface="Century"/>
                          <a:ea typeface="メイリオ"/>
                          <a:cs typeface="Times New Roman"/>
                        </a:rPr>
                        <a:t>○堺市西区工業地域地区</a:t>
                      </a:r>
                      <a:r>
                        <a:rPr lang="ja-JP" altLang="en-US" sz="1000" b="1" kern="0" baseline="0" dirty="0">
                          <a:effectLst/>
                          <a:latin typeface="Century"/>
                          <a:ea typeface="メイリオ"/>
                          <a:cs typeface="Times New Roman"/>
                        </a:rPr>
                        <a:t>　　 </a:t>
                      </a:r>
                      <a:r>
                        <a:rPr lang="ja-JP" altLang="ja-JP" sz="1000" b="1" kern="0" dirty="0">
                          <a:effectLst/>
                          <a:latin typeface="Century"/>
                          <a:ea typeface="メイリオ"/>
                          <a:cs typeface="Times New Roman"/>
                        </a:rPr>
                        <a:t>○堺市鳳南町工業地域地区</a:t>
                      </a:r>
                      <a:endParaRPr lang="en-US" altLang="ja-JP" sz="1000" b="1" kern="0" dirty="0">
                        <a:effectLst/>
                        <a:latin typeface="Century"/>
                        <a:ea typeface="メイリオ"/>
                        <a:cs typeface="Times New Roman"/>
                      </a:endParaRPr>
                    </a:p>
                    <a:p>
                      <a:pPr marL="101600" marR="0" lvl="0" indent="-101600" algn="just" defTabSz="914400" rtl="0" eaLnBrk="1" fontAlgn="auto" latinLnBrk="0" hangingPunct="1">
                        <a:lnSpc>
                          <a:spcPct val="100000"/>
                        </a:lnSpc>
                        <a:spcBef>
                          <a:spcPts val="0"/>
                        </a:spcBef>
                        <a:spcAft>
                          <a:spcPts val="0"/>
                        </a:spcAft>
                        <a:buClrTx/>
                        <a:buSzTx/>
                        <a:buFontTx/>
                        <a:buNone/>
                        <a:tabLst/>
                        <a:defRPr/>
                      </a:pPr>
                      <a:r>
                        <a:rPr lang="ja-JP" altLang="ja-JP" sz="1000" b="1" kern="0" dirty="0">
                          <a:effectLst/>
                          <a:latin typeface="Century"/>
                          <a:ea typeface="メイリオ"/>
                          <a:cs typeface="Times New Roman"/>
                        </a:rPr>
                        <a:t>○堺市西区南部工業地域地区</a:t>
                      </a:r>
                      <a:r>
                        <a:rPr lang="ja-JP" altLang="en-US" sz="1000" b="1" kern="0" baseline="0" dirty="0">
                          <a:effectLst/>
                          <a:latin typeface="Century"/>
                          <a:ea typeface="メイリオ"/>
                          <a:cs typeface="Times New Roman"/>
                        </a:rPr>
                        <a:t>　 </a:t>
                      </a:r>
                      <a:r>
                        <a:rPr lang="ja-JP" altLang="ja-JP" sz="1000" b="1" kern="0" dirty="0">
                          <a:effectLst/>
                          <a:latin typeface="Century"/>
                          <a:ea typeface="メイリオ"/>
                          <a:cs typeface="Times New Roman"/>
                        </a:rPr>
                        <a:t>○堺市美原区工業地域地区</a:t>
                      </a:r>
                      <a:r>
                        <a:rPr lang="ja-JP" altLang="en-US" sz="1000" b="1" kern="0" baseline="0" dirty="0">
                          <a:effectLst/>
                          <a:latin typeface="Century"/>
                          <a:ea typeface="メイリオ"/>
                          <a:cs typeface="Times New Roman"/>
                        </a:rPr>
                        <a:t>　 </a:t>
                      </a:r>
                      <a:r>
                        <a:rPr lang="ja-JP" altLang="ja-JP" sz="1000" b="1" kern="100" dirty="0">
                          <a:effectLst/>
                          <a:latin typeface="Century"/>
                          <a:ea typeface="メイリオ"/>
                          <a:cs typeface="Times New Roman"/>
                        </a:rPr>
                        <a:t>○</a:t>
                      </a:r>
                      <a:r>
                        <a:rPr lang="ja-JP" altLang="ja-JP" sz="1000" b="1" kern="0" dirty="0">
                          <a:effectLst/>
                          <a:latin typeface="Century"/>
                          <a:ea typeface="メイリオ"/>
                          <a:cs typeface="Times New Roman"/>
                        </a:rPr>
                        <a:t>堺市美原区木材団地工業専用地域地区</a:t>
                      </a:r>
                      <a:endParaRPr lang="ja-JP" altLang="ja-JP" sz="1200" b="1" kern="100" dirty="0">
                        <a:effectLst/>
                        <a:latin typeface="Century"/>
                        <a:ea typeface="ＭＳ 明朝"/>
                        <a:cs typeface="Times New Roman"/>
                      </a:endParaRPr>
                    </a:p>
                    <a:p>
                      <a:pPr>
                        <a:lnSpc>
                          <a:spcPct val="100000"/>
                        </a:lnSpc>
                        <a:spcBef>
                          <a:spcPts val="0"/>
                        </a:spcBef>
                        <a:spcAft>
                          <a:spcPts val="0"/>
                        </a:spcAft>
                      </a:pP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22</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p>
                    <a:p>
                      <a:pPr>
                        <a:lnSpc>
                          <a:spcPct val="100000"/>
                        </a:lnSpc>
                        <a:spcBef>
                          <a:spcPts val="0"/>
                        </a:spcBef>
                        <a:spcAft>
                          <a:spcPts val="0"/>
                        </a:spcAft>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○堺市美原区大饗・菩提工業地域地区　　　　　　　　　　　　　</a:t>
                      </a:r>
                      <a:r>
                        <a:rPr kumimoji="1" lang="en-US" altLang="ja-JP" sz="1000" b="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dirty="0">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dirty="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00" b="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dirty="0">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000" b="0"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dirty="0">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00" b="0" dirty="0">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1324818">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岸和田市</a:t>
                      </a:r>
                    </a:p>
                  </a:txBody>
                  <a:tcPr anchor="ctr"/>
                </a:tc>
                <a:tc>
                  <a:txBody>
                    <a:bodyPr/>
                    <a:lstStyle/>
                    <a:p>
                      <a:pPr marL="1285240" indent="-1285240" algn="just">
                        <a:lnSpc>
                          <a:spcPts val="1200"/>
                        </a:lnSpc>
                        <a:spcBef>
                          <a:spcPts val="0"/>
                        </a:spcBef>
                        <a:spcAft>
                          <a:spcPts val="0"/>
                        </a:spcAft>
                      </a:pPr>
                      <a:r>
                        <a:rPr lang="ja-JP" altLang="ja-JP" sz="1000" b="1" kern="100" dirty="0">
                          <a:effectLst/>
                          <a:latin typeface="メイリオ" panose="020B0604030504040204" pitchFamily="50" charset="-128"/>
                          <a:ea typeface="メイリオ" panose="020B0604030504040204" pitchFamily="50" charset="-128"/>
                          <a:cs typeface="メイリオ" panose="020B0604030504040204" pitchFamily="50" charset="-128"/>
                        </a:rPr>
                        <a:t>○岸和田市磯上工業地域地区</a:t>
                      </a:r>
                      <a:r>
                        <a:rPr lang="en-US" altLang="ja-JP" sz="1000" b="1" kern="100" baseline="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00" b="1" kern="100" dirty="0">
                          <a:effectLst/>
                          <a:latin typeface="メイリオ" panose="020B0604030504040204" pitchFamily="50" charset="-128"/>
                          <a:ea typeface="メイリオ" panose="020B0604030504040204" pitchFamily="50" charset="-128"/>
                          <a:cs typeface="メイリオ" panose="020B0604030504040204" pitchFamily="50" charset="-128"/>
                        </a:rPr>
                        <a:t>○岸和田市木材コンビナート地区　○岸和田市鉄工団地地区</a:t>
                      </a:r>
                      <a:endParaRPr lang="en-US" altLang="ja-JP" sz="10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marL="1285240" indent="-1285240" algn="just">
                        <a:lnSpc>
                          <a:spcPts val="1200"/>
                        </a:lnSpc>
                        <a:spcBef>
                          <a:spcPts val="0"/>
                        </a:spcBef>
                        <a:spcAft>
                          <a:spcPts val="0"/>
                        </a:spcAft>
                      </a:pPr>
                      <a:r>
                        <a:rPr lang="ja-JP" altLang="ja-JP" sz="1000" b="1" kern="100" dirty="0">
                          <a:effectLst/>
                          <a:latin typeface="メイリオ" panose="020B0604030504040204" pitchFamily="50" charset="-128"/>
                          <a:ea typeface="メイリオ" panose="020B0604030504040204" pitchFamily="50" charset="-128"/>
                          <a:cs typeface="メイリオ" panose="020B0604030504040204" pitchFamily="50" charset="-128"/>
                        </a:rPr>
                        <a:t>○岸和田市岸和田漁港地区</a:t>
                      </a:r>
                      <a:r>
                        <a:rPr lang="en-US" altLang="ja-JP" sz="1000" b="1" kern="100" baseline="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00" b="1" kern="100" dirty="0">
                          <a:effectLst/>
                          <a:latin typeface="メイリオ" panose="020B0604030504040204" pitchFamily="50" charset="-128"/>
                          <a:ea typeface="メイリオ" panose="020B0604030504040204" pitchFamily="50" charset="-128"/>
                          <a:cs typeface="メイリオ" panose="020B0604030504040204" pitchFamily="50" charset="-128"/>
                        </a:rPr>
                        <a:t>○岸和田市地蔵浜工業専用地域地区</a:t>
                      </a:r>
                      <a:r>
                        <a:rPr lang="ja-JP"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指定公示日：平成</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p>
                      <a:pPr marL="1285240" indent="-1285240" algn="just">
                        <a:lnSpc>
                          <a:spcPts val="1200"/>
                        </a:lnSpc>
                        <a:spcBef>
                          <a:spcPts val="0"/>
                        </a:spcBef>
                        <a:spcAft>
                          <a:spcPts val="0"/>
                        </a:spcAft>
                      </a:pPr>
                      <a:r>
                        <a:rPr lang="ja-JP" altLang="ja-JP" sz="1000" b="1" kern="100" dirty="0">
                          <a:effectLst/>
                          <a:latin typeface="メイリオ" panose="020B0604030504040204" pitchFamily="50" charset="-128"/>
                          <a:ea typeface="メイリオ" panose="020B0604030504040204" pitchFamily="50" charset="-128"/>
                          <a:cs typeface="メイリオ" panose="020B0604030504040204" pitchFamily="50" charset="-128"/>
                        </a:rPr>
                        <a:t>○岸和田市岸之浦町ちきりアイランド地区</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kern="100" baseline="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指定公示日：平成</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p>
                      <a:pPr marL="1285240" indent="-1285240" algn="just">
                        <a:lnSpc>
                          <a:spcPts val="1200"/>
                        </a:lnSpc>
                        <a:spcBef>
                          <a:spcPts val="0"/>
                        </a:spcBef>
                        <a:spcAft>
                          <a:spcPts val="0"/>
                        </a:spcAft>
                      </a:pPr>
                      <a:r>
                        <a:rPr lang="ja-JP" altLang="ja-JP" sz="1000" b="1" kern="100" dirty="0">
                          <a:effectLst/>
                          <a:latin typeface="メイリオ" panose="020B0604030504040204" pitchFamily="50" charset="-128"/>
                          <a:ea typeface="メイリオ" panose="020B0604030504040204" pitchFamily="50" charset="-128"/>
                          <a:cs typeface="メイリオ" panose="020B0604030504040204" pitchFamily="50" charset="-128"/>
                        </a:rPr>
                        <a:t>○岸和田市岸之浦町ちきりアイランド保管施設用地地区</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kern="100" baseline="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指定公示日：平成</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p>
                      <a:pPr marL="1285240" marR="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effectLst/>
                          <a:latin typeface="メイリオ" panose="020B0604030504040204" pitchFamily="50" charset="-128"/>
                          <a:ea typeface="メイリオ" panose="020B0604030504040204" pitchFamily="50" charset="-128"/>
                          <a:cs typeface="メイリオ" panose="020B0604030504040204" pitchFamily="50" charset="-128"/>
                        </a:rPr>
                        <a:t>○岸和田市岸之浦町ちきりアイランド</a:t>
                      </a:r>
                      <a:r>
                        <a:rPr lang="ja-JP" altLang="en-US" sz="1000" b="1" kern="100" dirty="0">
                          <a:effectLst/>
                          <a:latin typeface="メイリオ" panose="020B0604030504040204" pitchFamily="50" charset="-128"/>
                          <a:ea typeface="メイリオ" panose="020B0604030504040204" pitchFamily="50" charset="-128"/>
                          <a:cs typeface="メイリオ" panose="020B0604030504040204" pitchFamily="50" charset="-128"/>
                        </a:rPr>
                        <a:t>第２期製造業用地</a:t>
                      </a:r>
                      <a:r>
                        <a:rPr lang="ja-JP" altLang="ja-JP" sz="1000" b="1" kern="100" dirty="0">
                          <a:effectLst/>
                          <a:latin typeface="メイリオ" panose="020B0604030504040204" pitchFamily="50" charset="-128"/>
                          <a:ea typeface="メイリオ" panose="020B0604030504040204" pitchFamily="50" charset="-128"/>
                          <a:cs typeface="メイリオ" panose="020B0604030504040204" pitchFamily="50" charset="-128"/>
                        </a:rPr>
                        <a:t>地区</a:t>
                      </a:r>
                      <a:endParaRPr lang="en-US" altLang="ja-JP" sz="10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marL="1285240" marR="0" indent="-1285240" algn="just" defTabSz="914400" rtl="0" eaLnBrk="1" fontAlgn="auto" latinLnBrk="0" hangingPunct="1">
                        <a:lnSpc>
                          <a:spcPts val="1200"/>
                        </a:lnSpc>
                        <a:spcBef>
                          <a:spcPts val="0"/>
                        </a:spcBef>
                        <a:spcAft>
                          <a:spcPts val="0"/>
                        </a:spcAft>
                        <a:buClrTx/>
                        <a:buSzTx/>
                        <a:buFontTx/>
                        <a:buNone/>
                        <a:tabLst/>
                        <a:defRPr/>
                      </a:pP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指定公示日：平成</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日、平成</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p>
                      <a:pPr marL="1285240" indent="-1285240" algn="just">
                        <a:lnSpc>
                          <a:spcPts val="1200"/>
                        </a:lnSpc>
                        <a:spcBef>
                          <a:spcPts val="0"/>
                        </a:spcBef>
                        <a:spcAft>
                          <a:spcPts val="0"/>
                        </a:spcAft>
                      </a:pP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kern="100" dirty="0">
                          <a:effectLst/>
                          <a:latin typeface="メイリオ" panose="020B0604030504040204" pitchFamily="50" charset="-128"/>
                          <a:ea typeface="メイリオ" panose="020B0604030504040204" pitchFamily="50" charset="-128"/>
                          <a:cs typeface="メイリオ" panose="020B0604030504040204" pitchFamily="50" charset="-128"/>
                        </a:rPr>
                        <a:t>岸和田市岸之浦町</a:t>
                      </a:r>
                      <a:r>
                        <a:rPr lang="ja-JP" altLang="en-US" sz="1000" b="1" kern="100" dirty="0" err="1">
                          <a:effectLst/>
                          <a:latin typeface="メイリオ" panose="020B0604030504040204" pitchFamily="50" charset="-128"/>
                          <a:ea typeface="メイリオ" panose="020B0604030504040204" pitchFamily="50" charset="-128"/>
                          <a:cs typeface="メイリオ" panose="020B0604030504040204" pitchFamily="50" charset="-128"/>
                        </a:rPr>
                        <a:t>ち</a:t>
                      </a:r>
                      <a:r>
                        <a:rPr lang="ja-JP" altLang="en-US" sz="1000" b="1" kern="100" dirty="0">
                          <a:effectLst/>
                          <a:latin typeface="メイリオ" panose="020B0604030504040204" pitchFamily="50" charset="-128"/>
                          <a:ea typeface="メイリオ" panose="020B0604030504040204" pitchFamily="50" charset="-128"/>
                          <a:cs typeface="メイリオ" panose="020B0604030504040204" pitchFamily="50" charset="-128"/>
                        </a:rPr>
                        <a:t>きりアイランド都市機能用地地区　　　　　 </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指定公示日：令和元年</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p>
                      <a:pPr marL="1285240" indent="-1285240" algn="just">
                        <a:lnSpc>
                          <a:spcPts val="1200"/>
                        </a:lnSpc>
                        <a:spcBef>
                          <a:spcPts val="0"/>
                        </a:spcBef>
                        <a:spcAft>
                          <a:spcPts val="0"/>
                        </a:spcAft>
                      </a:pP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kern="100" dirty="0">
                          <a:effectLst/>
                          <a:latin typeface="メイリオ" panose="020B0604030504040204" pitchFamily="50" charset="-128"/>
                          <a:ea typeface="メイリオ" panose="020B0604030504040204" pitchFamily="50" charset="-128"/>
                          <a:cs typeface="メイリオ" panose="020B0604030504040204" pitchFamily="50" charset="-128"/>
                        </a:rPr>
                        <a:t>岸和田市岸和田丘陵地区                                                    </a:t>
                      </a:r>
                      <a:r>
                        <a:rPr lang="ja-JP" altLang="en-US" sz="1000" b="1" kern="100" baseline="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1"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指定公示日：平成</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extLst>
                  <a:ext uri="{0D108BD9-81ED-4DB2-BD59-A6C34878D82A}">
                    <a16:rowId xmlns:a16="http://schemas.microsoft.com/office/drawing/2014/main" val="10002"/>
                  </a:ext>
                </a:extLst>
              </a:tr>
              <a:tr h="695516">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豊中市</a:t>
                      </a:r>
                    </a:p>
                  </a:txBody>
                  <a:tcPr anchor="ctr"/>
                </a:tc>
                <a:tc>
                  <a:txBody>
                    <a:bodyPr/>
                    <a:lstStyle/>
                    <a:p>
                      <a:pPr marL="101600" indent="-101600" algn="just">
                        <a:lnSpc>
                          <a:spcPts val="1200"/>
                        </a:lnSpc>
                        <a:spcBef>
                          <a:spcPts val="0"/>
                        </a:spcBef>
                        <a:spcAft>
                          <a:spcPts val="0"/>
                        </a:spcAft>
                      </a:pPr>
                      <a:r>
                        <a:rPr lang="ja-JP" altLang="ja-JP" sz="1000" b="1" kern="100" dirty="0">
                          <a:effectLst/>
                          <a:latin typeface="Century"/>
                          <a:ea typeface="メイリオ"/>
                          <a:cs typeface="Times New Roman"/>
                        </a:rPr>
                        <a:t>○豊中市豊南町工業地域地区</a:t>
                      </a:r>
                      <a:r>
                        <a:rPr lang="ja-JP" altLang="en-US" sz="1000" b="1" kern="100" baseline="0" dirty="0">
                          <a:effectLst/>
                          <a:latin typeface="Century"/>
                          <a:ea typeface="メイリオ"/>
                          <a:cs typeface="Times New Roman"/>
                        </a:rPr>
                        <a:t>          </a:t>
                      </a:r>
                      <a:r>
                        <a:rPr lang="ja-JP" altLang="ja-JP" sz="1000" b="1" kern="100" dirty="0">
                          <a:effectLst/>
                          <a:latin typeface="Century"/>
                          <a:ea typeface="メイリオ"/>
                          <a:cs typeface="Times New Roman"/>
                        </a:rPr>
                        <a:t>○豊中市庄内南工業地域地区</a:t>
                      </a:r>
                      <a:r>
                        <a:rPr lang="ja-JP" altLang="en-US" sz="1000" b="1" kern="100" baseline="0" dirty="0">
                          <a:effectLst/>
                          <a:latin typeface="Century"/>
                          <a:ea typeface="メイリオ"/>
                          <a:cs typeface="Times New Roman"/>
                        </a:rPr>
                        <a:t>   </a:t>
                      </a:r>
                      <a:r>
                        <a:rPr lang="ja-JP" altLang="ja-JP" sz="1000" b="1" kern="100" dirty="0">
                          <a:effectLst/>
                          <a:latin typeface="Century"/>
                          <a:ea typeface="メイリオ"/>
                          <a:cs typeface="Times New Roman"/>
                        </a:rPr>
                        <a:t>○豊中市島江･庄内宝町工業地域地区</a:t>
                      </a:r>
                      <a:endParaRPr lang="en-US" altLang="ja-JP" sz="1000" b="1" kern="100" dirty="0">
                        <a:effectLst/>
                        <a:latin typeface="Century"/>
                        <a:ea typeface="メイリオ"/>
                        <a:cs typeface="Times New Roman"/>
                      </a:endParaRPr>
                    </a:p>
                    <a:p>
                      <a:pPr marL="101600" indent="-101600" algn="just">
                        <a:lnSpc>
                          <a:spcPts val="1200"/>
                        </a:lnSpc>
                        <a:spcBef>
                          <a:spcPts val="0"/>
                        </a:spcBef>
                        <a:spcAft>
                          <a:spcPts val="0"/>
                        </a:spcAft>
                      </a:pPr>
                      <a:r>
                        <a:rPr lang="ja-JP" altLang="ja-JP" sz="1000" b="1" kern="100" dirty="0">
                          <a:effectLst/>
                          <a:latin typeface="Century"/>
                          <a:ea typeface="メイリオ"/>
                          <a:cs typeface="Times New Roman"/>
                        </a:rPr>
                        <a:t>○豊中市二葉･大島町工業地域地区</a:t>
                      </a:r>
                      <a:r>
                        <a:rPr lang="ja-JP" altLang="en-US" sz="1000" b="1" kern="100" baseline="0" dirty="0">
                          <a:effectLst/>
                          <a:latin typeface="Century"/>
                          <a:ea typeface="メイリオ"/>
                          <a:cs typeface="Times New Roman"/>
                        </a:rPr>
                        <a:t> </a:t>
                      </a:r>
                      <a:r>
                        <a:rPr lang="ja-JP" altLang="ja-JP" sz="1000" b="1" kern="100" dirty="0">
                          <a:effectLst/>
                          <a:latin typeface="Century"/>
                          <a:ea typeface="メイリオ"/>
                          <a:cs typeface="Times New Roman"/>
                        </a:rPr>
                        <a:t>○豊中市神崎川南工業地域地区</a:t>
                      </a:r>
                      <a:r>
                        <a:rPr lang="ja-JP" altLang="en-US" sz="1000" b="1" kern="100" baseline="0" dirty="0">
                          <a:effectLst/>
                          <a:latin typeface="Century"/>
                          <a:ea typeface="メイリオ"/>
                          <a:cs typeface="Times New Roman"/>
                        </a:rPr>
                        <a:t>   </a:t>
                      </a:r>
                      <a:r>
                        <a:rPr kumimoji="1" lang="en-US" altLang="ja-JP" sz="1000" kern="1200" dirty="0">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kern="1200" dirty="0">
                          <a:effectLst/>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kern="1200" dirty="0">
                          <a:effectLst/>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000" kern="1200" dirty="0">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kern="1200" dirty="0">
                          <a:effectLst/>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000" kern="1200" dirty="0">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kern="1200" dirty="0">
                          <a:effectLst/>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00" kern="1200" dirty="0">
                          <a:effectLst/>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kern="1200" dirty="0">
                          <a:effectLst/>
                          <a:latin typeface="メイリオ" panose="020B0604030504040204" pitchFamily="50" charset="-128"/>
                          <a:ea typeface="メイリオ" panose="020B0604030504040204" pitchFamily="50" charset="-128"/>
                          <a:cs typeface="メイリオ" panose="020B0604030504040204" pitchFamily="50" charset="-128"/>
                        </a:rPr>
                        <a:t>】</a:t>
                      </a:r>
                    </a:p>
                    <a:p>
                      <a:pPr marL="0" indent="0" algn="just" defTabSz="933450">
                        <a:lnSpc>
                          <a:spcPts val="1200"/>
                        </a:lnSpc>
                        <a:spcBef>
                          <a:spcPts val="0"/>
                        </a:spcBef>
                        <a:spcAft>
                          <a:spcPts val="0"/>
                        </a:spcAft>
                        <a:tabLst/>
                      </a:pPr>
                      <a:r>
                        <a:rPr kumimoji="1" lang="ja-JP" altLang="en-US" sz="1000" b="1" kern="100" dirty="0">
                          <a:solidFill>
                            <a:schemeClr val="dk1"/>
                          </a:solidFill>
                          <a:effectLst/>
                          <a:latin typeface="Century"/>
                          <a:ea typeface="メイリオ"/>
                          <a:cs typeface="Times New Roman"/>
                        </a:rPr>
                        <a:t>○豊中市原田中</a:t>
                      </a:r>
                      <a:r>
                        <a:rPr kumimoji="1" lang="ja-JP" altLang="en-US" sz="1000" b="1" kern="100" dirty="0" smtClean="0">
                          <a:solidFill>
                            <a:schemeClr val="dk1"/>
                          </a:solidFill>
                          <a:effectLst/>
                          <a:latin typeface="Century"/>
                          <a:ea typeface="メイリオ"/>
                          <a:cs typeface="Times New Roman"/>
                        </a:rPr>
                        <a:t>地区</a:t>
                      </a:r>
                      <a:r>
                        <a:rPr kumimoji="1" lang="ja-JP" altLang="en-US" sz="1000" b="1" kern="100" dirty="0">
                          <a:solidFill>
                            <a:schemeClr val="dk1"/>
                          </a:solidFill>
                          <a:effectLst/>
                          <a:latin typeface="Century"/>
                          <a:ea typeface="メイリオ"/>
                          <a:cs typeface="Times New Roman"/>
                        </a:rPr>
                        <a:t>　　　　　　　　　　　　</a:t>
                      </a:r>
                      <a:r>
                        <a:rPr kumimoji="1" lang="ja-JP" altLang="en-US" sz="1000" b="1" kern="100" baseline="0" dirty="0" smtClean="0">
                          <a:solidFill>
                            <a:schemeClr val="dk1"/>
                          </a:solidFill>
                          <a:effectLst/>
                          <a:latin typeface="Century"/>
                          <a:ea typeface="メイリオ"/>
                          <a:cs typeface="Times New Roman"/>
                        </a:rPr>
                        <a:t>    </a:t>
                      </a:r>
                      <a:r>
                        <a:rPr kumimoji="1" lang="en-US" altLang="ja-JP" sz="10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指定公示日：令和</a:t>
                      </a:r>
                      <a:r>
                        <a:rPr kumimoji="1" lang="en-US" altLang="ja-JP" sz="10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0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0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日、令和</a:t>
                      </a:r>
                      <a:r>
                        <a:rPr kumimoji="1" lang="en-US" altLang="ja-JP" sz="10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0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p>
                    <a:p>
                      <a:pPr marL="0" indent="0" algn="just" defTabSz="933450">
                        <a:lnSpc>
                          <a:spcPts val="1200"/>
                        </a:lnSpc>
                        <a:spcBef>
                          <a:spcPts val="0"/>
                        </a:spcBef>
                        <a:spcAft>
                          <a:spcPts val="0"/>
                        </a:spcAft>
                        <a:tabLst/>
                      </a:pPr>
                      <a:r>
                        <a:rPr kumimoji="1" lang="ja-JP" altLang="en-US" sz="100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1"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豊中市服部西町・服部寿町地区　　　　　　　　　　　　　　　</a:t>
                      </a:r>
                      <a:r>
                        <a:rPr kumimoji="1" lang="ja-JP" altLang="en-US" sz="1000" b="1" kern="1200" baseline="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00" b="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指定公示日：令和</a:t>
                      </a:r>
                      <a:r>
                        <a:rPr kumimoji="1" lang="en-US" altLang="ja-JP" sz="1000" b="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000" b="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kern="1200" dirty="0" smtClean="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ja-JP" sz="1000" b="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3"/>
                  </a:ext>
                </a:extLst>
              </a:tr>
              <a:tr h="400527">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吹田市</a:t>
                      </a:r>
                    </a:p>
                  </a:txBody>
                  <a:tcPr anchor="ctr"/>
                </a:tc>
                <a:tc>
                  <a:txBody>
                    <a:bodyPr/>
                    <a:lstStyle/>
                    <a:p>
                      <a:pPr algn="just">
                        <a:lnSpc>
                          <a:spcPts val="1200"/>
                        </a:lnSpc>
                        <a:spcBef>
                          <a:spcPts val="0"/>
                        </a:spcBef>
                        <a:spcAft>
                          <a:spcPts val="0"/>
                        </a:spcAft>
                      </a:pPr>
                      <a:r>
                        <a:rPr lang="ja-JP" altLang="ja-JP" sz="1000" b="1" kern="100" dirty="0">
                          <a:effectLst/>
                          <a:latin typeface="Century"/>
                          <a:ea typeface="メイリオ"/>
                          <a:cs typeface="Times New Roman"/>
                        </a:rPr>
                        <a:t>○吹田市芳野町工業地域地区</a:t>
                      </a:r>
                      <a:r>
                        <a:rPr lang="ja-JP" altLang="en-US" sz="1000" b="1" kern="100" baseline="0" dirty="0">
                          <a:effectLst/>
                          <a:latin typeface="Century"/>
                          <a:ea typeface="メイリオ"/>
                          <a:cs typeface="Times New Roman"/>
                        </a:rPr>
                        <a:t>          </a:t>
                      </a:r>
                      <a:r>
                        <a:rPr lang="ja-JP" altLang="ja-JP" sz="1000" b="1" kern="100" dirty="0">
                          <a:effectLst/>
                          <a:latin typeface="Century"/>
                          <a:ea typeface="メイリオ"/>
                          <a:cs typeface="Times New Roman"/>
                        </a:rPr>
                        <a:t>○吹田市江の木町工業地域地区</a:t>
                      </a:r>
                      <a:r>
                        <a:rPr lang="ja-JP" altLang="en-US" sz="1000" b="1" kern="100" baseline="0" dirty="0">
                          <a:effectLst/>
                          <a:latin typeface="Century"/>
                          <a:ea typeface="メイリオ"/>
                          <a:cs typeface="Times New Roman"/>
                        </a:rPr>
                        <a:t> </a:t>
                      </a:r>
                      <a:r>
                        <a:rPr lang="ja-JP" altLang="ja-JP" sz="1000" b="1" kern="100" dirty="0">
                          <a:effectLst/>
                          <a:latin typeface="Century"/>
                          <a:ea typeface="メイリオ"/>
                          <a:cs typeface="Times New Roman"/>
                        </a:rPr>
                        <a:t>○吹田市南吹田工業地域地区</a:t>
                      </a:r>
                      <a:endParaRPr lang="en-US" altLang="ja-JP" sz="1000" b="1" kern="100" dirty="0">
                        <a:effectLst/>
                        <a:latin typeface="Century"/>
                        <a:ea typeface="メイリオ"/>
                        <a:cs typeface="Times New Roman"/>
                      </a:endParaRPr>
                    </a:p>
                    <a:p>
                      <a:pPr marL="0" marR="0" indent="0" algn="just" defTabSz="914400" rtl="0" eaLnBrk="1" fontAlgn="auto" latinLnBrk="0" hangingPunct="1">
                        <a:lnSpc>
                          <a:spcPts val="1200"/>
                        </a:lnSpc>
                        <a:spcBef>
                          <a:spcPts val="0"/>
                        </a:spcBef>
                        <a:spcAft>
                          <a:spcPts val="0"/>
                        </a:spcAft>
                        <a:buClrTx/>
                        <a:buSzTx/>
                        <a:buFontTx/>
                        <a:buNone/>
                        <a:tabLst/>
                        <a:defRPr/>
                      </a:pPr>
                      <a:r>
                        <a:rPr lang="ja-JP" altLang="ja-JP" sz="1000" b="1" kern="100" dirty="0">
                          <a:effectLst/>
                          <a:latin typeface="Century"/>
                          <a:ea typeface="メイリオ"/>
                          <a:cs typeface="Times New Roman"/>
                        </a:rPr>
                        <a:t>○吹田市西御旅町及び東御旅町工業地域地区</a:t>
                      </a:r>
                      <a:r>
                        <a:rPr lang="ja-JP" altLang="en-US" sz="1000" kern="100" dirty="0">
                          <a:effectLst/>
                          <a:latin typeface="Century"/>
                          <a:ea typeface="メイリオ"/>
                          <a:cs typeface="Times New Roman"/>
                        </a:rPr>
                        <a:t>　                                 </a:t>
                      </a:r>
                      <a:r>
                        <a:rPr kumimoji="1" lang="en-US" altLang="ja-JP" sz="1000" kern="1200" dirty="0">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kern="1200" dirty="0">
                          <a:effectLst/>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kern="1200" dirty="0">
                          <a:effectLst/>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00" kern="1200" dirty="0">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kern="1200" dirty="0">
                          <a:effectLst/>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000" kern="1200" dirty="0">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kern="1200" dirty="0">
                          <a:effectLst/>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000" kern="1200" dirty="0">
                          <a:effectLst/>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kern="12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4"/>
                  </a:ext>
                </a:extLst>
              </a:tr>
              <a:tr h="400527">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泉大津市</a:t>
                      </a:r>
                    </a:p>
                  </a:txBody>
                  <a:tcPr anchor="ctr"/>
                </a:tc>
                <a:tc>
                  <a:txBody>
                    <a:bodyPr/>
                    <a:lstStyle/>
                    <a:p>
                      <a:pPr marL="1285240" marR="0" lvl="0" indent="-1285240" algn="just" defTabSz="914400" rtl="0" eaLnBrk="1" fontAlgn="auto" latinLnBrk="0" hangingPunct="1">
                        <a:lnSpc>
                          <a:spcPts val="1200"/>
                        </a:lnSpc>
                        <a:spcBef>
                          <a:spcPts val="0"/>
                        </a:spcBef>
                        <a:spcAft>
                          <a:spcPts val="0"/>
                        </a:spcAft>
                        <a:buClrTx/>
                        <a:buSzTx/>
                        <a:buFontTx/>
                        <a:buNone/>
                        <a:tabLst/>
                        <a:defRPr/>
                      </a:pPr>
                      <a:r>
                        <a:rPr kumimoji="1" lang="ja-JP" altLang="ja-JP" sz="1000" b="1" i="0" u="none" strike="noStrike" kern="100" cap="none" spc="0" normalizeH="0" baseline="0" noProof="0" dirty="0">
                          <a:ln>
                            <a:noFill/>
                          </a:ln>
                          <a:solidFill>
                            <a:prstClr val="black"/>
                          </a:solidFill>
                          <a:effectLst/>
                          <a:uLnTx/>
                          <a:uFillTx/>
                          <a:latin typeface="Century"/>
                          <a:ea typeface="メイリオ"/>
                          <a:cs typeface="Times New Roman"/>
                        </a:rPr>
                        <a:t>○</a:t>
                      </a:r>
                      <a:r>
                        <a:rPr kumimoji="1" lang="ja-JP" altLang="en-US" sz="1000" b="1" i="0" u="none" strike="noStrike" kern="100" cap="none" spc="0" normalizeH="0" baseline="0" noProof="0" dirty="0">
                          <a:ln>
                            <a:noFill/>
                          </a:ln>
                          <a:solidFill>
                            <a:prstClr val="black"/>
                          </a:solidFill>
                          <a:effectLst/>
                          <a:uLnTx/>
                          <a:uFillTx/>
                          <a:latin typeface="Century"/>
                          <a:ea typeface="メイリオ"/>
                          <a:cs typeface="Times New Roman"/>
                        </a:rPr>
                        <a:t>堺泉北港助松埠頭総合物流情報センター等地区</a:t>
                      </a:r>
                      <a:r>
                        <a:rPr kumimoji="1" lang="ja-JP" altLang="ja-JP" sz="1000" b="1" i="0" u="none" strike="noStrike" kern="100" cap="none" spc="0" normalizeH="0" baseline="0" noProof="0" dirty="0">
                          <a:ln>
                            <a:noFill/>
                          </a:ln>
                          <a:solidFill>
                            <a:prstClr val="black"/>
                          </a:solidFill>
                          <a:effectLst/>
                          <a:uLnTx/>
                          <a:uFillTx/>
                          <a:latin typeface="Century"/>
                          <a:ea typeface="メイリオ"/>
                          <a:cs typeface="Times New Roman"/>
                        </a:rPr>
                        <a:t>　○</a:t>
                      </a:r>
                      <a:r>
                        <a:rPr kumimoji="1" lang="ja-JP" altLang="en-US" sz="1000" b="1" i="0" u="none" strike="noStrike" kern="100" cap="none" spc="0" normalizeH="0" baseline="0" noProof="0" dirty="0">
                          <a:ln>
                            <a:noFill/>
                          </a:ln>
                          <a:solidFill>
                            <a:prstClr val="black"/>
                          </a:solidFill>
                          <a:effectLst/>
                          <a:uLnTx/>
                          <a:uFillTx/>
                          <a:latin typeface="Century"/>
                          <a:ea typeface="メイリオ"/>
                          <a:cs typeface="Times New Roman"/>
                        </a:rPr>
                        <a:t>泉大津旧港地区</a:t>
                      </a:r>
                      <a:r>
                        <a:rPr kumimoji="1" lang="ja-JP" altLang="ja-JP" sz="1000" b="1" i="0" u="none" strike="noStrike" kern="100" cap="none" spc="0" normalizeH="0" baseline="0" noProof="0" dirty="0">
                          <a:ln>
                            <a:noFill/>
                          </a:ln>
                          <a:solidFill>
                            <a:prstClr val="black"/>
                          </a:solidFill>
                          <a:effectLst/>
                          <a:uLnTx/>
                          <a:uFillTx/>
                          <a:latin typeface="Century"/>
                          <a:ea typeface="メイリオ"/>
                          <a:cs typeface="Times New Roman"/>
                        </a:rPr>
                        <a:t>　</a:t>
                      </a:r>
                      <a:endParaRPr kumimoji="1" lang="en-US" altLang="ja-JP" sz="1000" b="1" i="0" u="none" strike="noStrike" kern="100" cap="none" spc="0" normalizeH="0" baseline="0" noProof="0" dirty="0">
                        <a:ln>
                          <a:noFill/>
                        </a:ln>
                        <a:solidFill>
                          <a:prstClr val="black"/>
                        </a:solidFill>
                        <a:effectLst/>
                        <a:uLnTx/>
                        <a:uFillTx/>
                        <a:latin typeface="Century"/>
                        <a:ea typeface="メイリオ"/>
                        <a:cs typeface="Times New Roman"/>
                      </a:endParaRPr>
                    </a:p>
                    <a:p>
                      <a:pPr marL="1285240" marR="0" lvl="0" indent="-1285240" algn="just" defTabSz="914400" rtl="0" eaLnBrk="1" fontAlgn="auto" latinLnBrk="0" hangingPunct="1">
                        <a:lnSpc>
                          <a:spcPts val="1200"/>
                        </a:lnSpc>
                        <a:spcBef>
                          <a:spcPts val="0"/>
                        </a:spcBef>
                        <a:spcAft>
                          <a:spcPts val="0"/>
                        </a:spcAft>
                        <a:buClrTx/>
                        <a:buSzTx/>
                        <a:buFontTx/>
                        <a:buNone/>
                        <a:tabLst/>
                        <a:defRPr/>
                      </a:pPr>
                      <a:r>
                        <a:rPr kumimoji="1" lang="ja-JP" altLang="ja-JP" sz="1000" b="1" i="0" u="none" strike="noStrike" kern="100" cap="none" spc="0" normalizeH="0" baseline="0" noProof="0" dirty="0">
                          <a:ln>
                            <a:noFill/>
                          </a:ln>
                          <a:solidFill>
                            <a:prstClr val="black"/>
                          </a:solidFill>
                          <a:effectLst/>
                          <a:uLnTx/>
                          <a:uFillTx/>
                          <a:latin typeface="Century"/>
                          <a:ea typeface="メイリオ"/>
                          <a:cs typeface="Times New Roman"/>
                        </a:rPr>
                        <a:t>○</a:t>
                      </a:r>
                      <a:r>
                        <a:rPr kumimoji="1" lang="ja-JP" altLang="en-US" sz="1000" b="1" i="0" u="none" strike="noStrike" kern="100" cap="none" spc="0" normalizeH="0" baseline="0" noProof="0" dirty="0">
                          <a:ln>
                            <a:noFill/>
                          </a:ln>
                          <a:solidFill>
                            <a:prstClr val="black"/>
                          </a:solidFill>
                          <a:effectLst/>
                          <a:uLnTx/>
                          <a:uFillTx/>
                          <a:latin typeface="Century"/>
                          <a:ea typeface="メイリオ"/>
                          <a:cs typeface="Times New Roman"/>
                        </a:rPr>
                        <a:t>堺泉北港汐見沖地区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5"/>
                  </a:ext>
                </a:extLst>
              </a:tr>
              <a:tr h="554575">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高槻市</a:t>
                      </a:r>
                    </a:p>
                  </a:txBody>
                  <a:tcPr anchor="ctr"/>
                </a:tc>
                <a:tc>
                  <a:txBody>
                    <a:bodyPr/>
                    <a:lstStyle/>
                    <a:p>
                      <a:pPr marL="1285240" indent="-1285240" algn="just">
                        <a:lnSpc>
                          <a:spcPts val="1200"/>
                        </a:lnSpc>
                        <a:spcBef>
                          <a:spcPts val="0"/>
                        </a:spcBef>
                        <a:spcAft>
                          <a:spcPts val="0"/>
                        </a:spcAft>
                      </a:pPr>
                      <a:r>
                        <a:rPr lang="ja-JP" altLang="ja-JP" sz="1000" b="1" kern="100" dirty="0">
                          <a:effectLst/>
                          <a:latin typeface="Century"/>
                          <a:ea typeface="メイリオ"/>
                          <a:cs typeface="Times New Roman"/>
                        </a:rPr>
                        <a:t>○高槻市宮田町一丁目工業地域地区　○高槻市幸町・朝日町工業地域地区　</a:t>
                      </a:r>
                      <a:endParaRPr lang="en-US" altLang="ja-JP" sz="1000" b="1" kern="100" dirty="0">
                        <a:effectLst/>
                        <a:latin typeface="Century"/>
                        <a:ea typeface="メイリオ"/>
                        <a:cs typeface="Times New Roman"/>
                      </a:endParaRPr>
                    </a:p>
                    <a:p>
                      <a:pPr marL="1285240" indent="-1285240" algn="just">
                        <a:lnSpc>
                          <a:spcPts val="1200"/>
                        </a:lnSpc>
                        <a:spcBef>
                          <a:spcPts val="0"/>
                        </a:spcBef>
                        <a:spcAft>
                          <a:spcPts val="0"/>
                        </a:spcAft>
                      </a:pPr>
                      <a:r>
                        <a:rPr lang="ja-JP" altLang="ja-JP" sz="1000" b="1" kern="100" dirty="0">
                          <a:effectLst/>
                          <a:latin typeface="Century"/>
                          <a:ea typeface="メイリオ"/>
                          <a:cs typeface="Times New Roman"/>
                        </a:rPr>
                        <a:t>○高槻市桜町・明田町工業地域地区</a:t>
                      </a:r>
                      <a:r>
                        <a:rPr lang="ja-JP" altLang="en-US" sz="1000" b="1" kern="100" dirty="0">
                          <a:effectLst/>
                          <a:latin typeface="Century"/>
                          <a:ea typeface="メイリオ"/>
                          <a:cs typeface="Times New Roman"/>
                        </a:rPr>
                        <a:t>　</a:t>
                      </a:r>
                      <a:r>
                        <a:rPr lang="ja-JP" altLang="ja-JP" sz="1000" b="1" kern="100" dirty="0">
                          <a:effectLst/>
                          <a:latin typeface="Century"/>
                          <a:ea typeface="メイリオ"/>
                          <a:cs typeface="Times New Roman"/>
                        </a:rPr>
                        <a:t>○高槻市南庄所町・下田部町工業地域地区</a:t>
                      </a:r>
                      <a:endParaRPr lang="en-US" altLang="ja-JP" sz="1000" b="1" kern="100" dirty="0">
                        <a:effectLst/>
                        <a:latin typeface="Century"/>
                        <a:ea typeface="メイリオ"/>
                        <a:cs typeface="Times New Roman"/>
                      </a:endParaRPr>
                    </a:p>
                    <a:p>
                      <a:pPr marL="1285240" indent="-1285240" algn="just">
                        <a:lnSpc>
                          <a:spcPts val="1200"/>
                        </a:lnSpc>
                        <a:spcBef>
                          <a:spcPts val="0"/>
                        </a:spcBef>
                        <a:spcAft>
                          <a:spcPts val="0"/>
                        </a:spcAft>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6"/>
                  </a:ext>
                </a:extLst>
              </a:tr>
              <a:tr h="246478">
                <a:tc>
                  <a:txBody>
                    <a:bodyPr/>
                    <a:lstStyle/>
                    <a:p>
                      <a:pPr algn="dist">
                        <a:lnSpc>
                          <a:spcPts val="1200"/>
                        </a:lnSpc>
                        <a:spcBef>
                          <a:spcPts val="0"/>
                        </a:spcBef>
                      </a:pPr>
                      <a:r>
                        <a:rPr kumimoji="1" lang="ja-JP" altLang="en-US" sz="1000" b="1">
                          <a:latin typeface="メイリオ" panose="020B0604030504040204" pitchFamily="50" charset="-128"/>
                          <a:ea typeface="メイリオ" panose="020B0604030504040204" pitchFamily="50" charset="-128"/>
                          <a:cs typeface="メイリオ" panose="020B0604030504040204" pitchFamily="50" charset="-128"/>
                        </a:rPr>
                        <a:t>貝塚市</a:t>
                      </a:r>
                      <a:endPar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effectLst/>
                          <a:latin typeface="Century"/>
                          <a:ea typeface="メイリオ"/>
                          <a:cs typeface="Times New Roman"/>
                        </a:rPr>
                        <a:t>○貝塚市二色南町地区　○貝塚市新貝塚埠頭地区　</a:t>
                      </a:r>
                      <a:r>
                        <a:rPr lang="en-US" altLang="ja-JP" sz="1000" b="1" kern="100" dirty="0">
                          <a:effectLst/>
                          <a:latin typeface="Century"/>
                          <a:ea typeface="メイリオ"/>
                          <a:cs typeface="Times New Roman"/>
                        </a:rPr>
                        <a:t>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7"/>
                  </a:ext>
                </a:extLst>
              </a:tr>
              <a:tr h="862672">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枚方市</a:t>
                      </a:r>
                    </a:p>
                  </a:txBody>
                  <a:tcPr anchor="ctr"/>
                </a:tc>
                <a:tc>
                  <a:txBody>
                    <a:bodyPr/>
                    <a:lstStyle/>
                    <a:p>
                      <a:pPr marL="1285240" indent="-1285240" algn="just">
                        <a:lnSpc>
                          <a:spcPts val="1200"/>
                        </a:lnSpc>
                        <a:spcBef>
                          <a:spcPts val="0"/>
                        </a:spcBef>
                        <a:spcAft>
                          <a:spcPts val="0"/>
                        </a:spcAft>
                      </a:pPr>
                      <a:r>
                        <a:rPr lang="ja-JP" altLang="ja-JP" sz="1000" b="1" kern="100" dirty="0">
                          <a:effectLst/>
                          <a:latin typeface="Century"/>
                          <a:ea typeface="メイリオ"/>
                          <a:cs typeface="Times New Roman"/>
                        </a:rPr>
                        <a:t>○枚方市枚方企業団地地区 </a:t>
                      </a:r>
                      <a:r>
                        <a:rPr lang="ja-JP" altLang="en-US" sz="1000" b="1" kern="100" dirty="0">
                          <a:effectLst/>
                          <a:latin typeface="Century"/>
                          <a:ea typeface="メイリオ"/>
                          <a:cs typeface="Times New Roman"/>
                        </a:rPr>
                        <a:t>　　</a:t>
                      </a:r>
                      <a:r>
                        <a:rPr lang="ja-JP" altLang="ja-JP" sz="1000" b="1" kern="100" dirty="0">
                          <a:effectLst/>
                          <a:latin typeface="Century"/>
                          <a:ea typeface="メイリオ"/>
                          <a:cs typeface="Times New Roman"/>
                        </a:rPr>
                        <a:t>○枚方市大阪紳士服団地地区</a:t>
                      </a:r>
                      <a:r>
                        <a:rPr lang="ja-JP" altLang="en-US" sz="1000" b="1" kern="100" baseline="0" dirty="0">
                          <a:effectLst/>
                          <a:latin typeface="Century"/>
                          <a:ea typeface="メイリオ"/>
                          <a:cs typeface="Times New Roman"/>
                        </a:rPr>
                        <a:t>           </a:t>
                      </a:r>
                      <a:r>
                        <a:rPr lang="ja-JP" altLang="ja-JP" sz="1000" b="1" kern="100" dirty="0">
                          <a:effectLst/>
                          <a:latin typeface="Century"/>
                          <a:ea typeface="メイリオ"/>
                          <a:cs typeface="Times New Roman"/>
                        </a:rPr>
                        <a:t>○枚方市中部工業地域地区</a:t>
                      </a:r>
                      <a:endParaRPr lang="en-US" altLang="ja-JP" sz="1000" b="1" kern="100" dirty="0">
                        <a:effectLst/>
                        <a:latin typeface="Century"/>
                        <a:ea typeface="メイリオ"/>
                        <a:cs typeface="Times New Roman"/>
                      </a:endParaRPr>
                    </a:p>
                    <a:p>
                      <a:pPr marL="1285240" indent="-1285240" algn="just">
                        <a:lnSpc>
                          <a:spcPts val="1200"/>
                        </a:lnSpc>
                        <a:spcBef>
                          <a:spcPts val="0"/>
                        </a:spcBef>
                        <a:spcAft>
                          <a:spcPts val="0"/>
                        </a:spcAft>
                      </a:pPr>
                      <a:r>
                        <a:rPr lang="ja-JP" altLang="ja-JP" sz="1000" b="1" kern="100" dirty="0">
                          <a:effectLst/>
                          <a:latin typeface="Century"/>
                          <a:ea typeface="メイリオ"/>
                          <a:cs typeface="Times New Roman"/>
                        </a:rPr>
                        <a:t>○枚方市堂山東工業地域地区</a:t>
                      </a:r>
                      <a:r>
                        <a:rPr lang="ja-JP" altLang="en-US" sz="1000" b="1" kern="100" baseline="0" dirty="0">
                          <a:effectLst/>
                          <a:latin typeface="Century"/>
                          <a:ea typeface="メイリオ"/>
                          <a:cs typeface="Times New Roman"/>
                        </a:rPr>
                        <a:t> </a:t>
                      </a:r>
                      <a:r>
                        <a:rPr lang="ja-JP" altLang="en-US" sz="1000" b="1" kern="100" dirty="0">
                          <a:effectLst/>
                          <a:latin typeface="Century"/>
                          <a:ea typeface="メイリオ"/>
                          <a:cs typeface="Times New Roman"/>
                        </a:rPr>
                        <a:t>　</a:t>
                      </a:r>
                      <a:r>
                        <a:rPr lang="ja-JP" altLang="ja-JP" sz="1000" b="1" kern="100" dirty="0">
                          <a:effectLst/>
                          <a:latin typeface="Century"/>
                          <a:ea typeface="メイリオ"/>
                          <a:cs typeface="Times New Roman"/>
                        </a:rPr>
                        <a:t>○枚方市中南部工業専用地域地区　○枚方市中南部工業地域地区</a:t>
                      </a:r>
                      <a:endParaRPr lang="en-US" altLang="ja-JP" sz="1000" b="1" kern="100" dirty="0">
                        <a:effectLst/>
                        <a:latin typeface="Century"/>
                        <a:ea typeface="メイリオ"/>
                        <a:cs typeface="Times New Roman"/>
                      </a:endParaRPr>
                    </a:p>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effectLst/>
                          <a:latin typeface="Century"/>
                          <a:ea typeface="メイリオ"/>
                          <a:cs typeface="Times New Roman"/>
                        </a:rPr>
                        <a:t>○枚方市出口・中振工業地域地区</a:t>
                      </a:r>
                      <a:r>
                        <a:rPr lang="ja-JP" altLang="en-US" sz="1000" kern="100" dirty="0">
                          <a:effectLst/>
                          <a:latin typeface="Century"/>
                          <a:ea typeface="メイリオ"/>
                          <a:cs typeface="Times New Roman"/>
                        </a:rPr>
                        <a:t>　</a:t>
                      </a:r>
                      <a:r>
                        <a:rPr lang="ja-JP" altLang="ja-JP" sz="1000" kern="100" dirty="0">
                          <a:effectLst/>
                          <a:latin typeface="Century"/>
                          <a:ea typeface="メイリオ"/>
                          <a:cs typeface="Times New Roman"/>
                        </a:rPr>
                        <a:t>　</a:t>
                      </a:r>
                      <a:r>
                        <a:rPr lang="en-US" altLang="ja-JP" sz="1000" kern="100" dirty="0">
                          <a:effectLst/>
                          <a:latin typeface="Century"/>
                          <a:ea typeface="メイリオ"/>
                          <a:cs typeface="Times New Roman"/>
                        </a:rPr>
                        <a:t>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effectLst/>
                          <a:ea typeface="メイリオ"/>
                        </a:rPr>
                        <a:t>○枚方市津田サイエンスヒルズ地区</a:t>
                      </a:r>
                      <a:r>
                        <a:rPr lang="en-US" altLang="ja-JP" sz="1000" b="1" kern="100" dirty="0">
                          <a:effectLst/>
                          <a:ea typeface="メイリオ"/>
                        </a:rPr>
                        <a:t> </a:t>
                      </a:r>
                      <a:r>
                        <a:rPr kumimoji="1" lang="en-US" altLang="ja-JP" sz="1000" b="1" i="0" u="none" strike="noStrike" kern="100" cap="none" spc="0" normalizeH="0" baseline="0" noProof="0" dirty="0">
                          <a:ln>
                            <a:noFill/>
                          </a:ln>
                          <a:solidFill>
                            <a:prstClr val="black"/>
                          </a:solidFill>
                          <a:effectLst/>
                          <a:uLnTx/>
                          <a:uFillTx/>
                          <a:latin typeface="Century"/>
                          <a:ea typeface="メイリオ"/>
                          <a:cs typeface="Times New Roman"/>
                        </a:rPr>
                        <a:t>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1285240" marR="0" lvl="0" indent="-1285240" algn="just" defTabSz="914400"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〇</a:t>
                      </a:r>
                      <a:r>
                        <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枚方市茄子作南・茄子作高田地区</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指定公示日：令和２年３月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extLst>
                  <a:ext uri="{0D108BD9-81ED-4DB2-BD59-A6C34878D82A}">
                    <a16:rowId xmlns:a16="http://schemas.microsoft.com/office/drawing/2014/main" val="10008"/>
                  </a:ext>
                </a:extLst>
              </a:tr>
              <a:tr h="554575">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八尾市</a:t>
                      </a:r>
                    </a:p>
                  </a:txBody>
                  <a:tcPr anchor="ctr"/>
                </a:tc>
                <a:tc>
                  <a:txBody>
                    <a:bodyPr/>
                    <a:lstStyle/>
                    <a:p>
                      <a:pPr marL="101600" indent="-101600" algn="just">
                        <a:lnSpc>
                          <a:spcPts val="1200"/>
                        </a:lnSpc>
                        <a:spcBef>
                          <a:spcPts val="0"/>
                        </a:spcBef>
                        <a:spcAft>
                          <a:spcPts val="0"/>
                        </a:spcAft>
                      </a:pPr>
                      <a:r>
                        <a:rPr lang="ja-JP" altLang="ja-JP" sz="1000" b="1" kern="100" dirty="0">
                          <a:effectLst/>
                          <a:latin typeface="Century"/>
                          <a:ea typeface="メイリオ"/>
                          <a:cs typeface="Times New Roman"/>
                        </a:rPr>
                        <a:t>○八尾市竜華地区周辺工業専用等地域</a:t>
                      </a:r>
                      <a:r>
                        <a:rPr lang="ja-JP" altLang="en-US" sz="1000" b="1" kern="100" baseline="0" dirty="0">
                          <a:effectLst/>
                          <a:latin typeface="Century"/>
                          <a:ea typeface="メイリオ"/>
                          <a:cs typeface="Times New Roman"/>
                        </a:rPr>
                        <a:t> </a:t>
                      </a:r>
                      <a:r>
                        <a:rPr lang="ja-JP" altLang="ja-JP" sz="1000" b="1" kern="100" dirty="0">
                          <a:effectLst/>
                          <a:latin typeface="Century"/>
                          <a:ea typeface="メイリオ"/>
                          <a:cs typeface="Times New Roman"/>
                        </a:rPr>
                        <a:t>○八尾市竜華地区周辺工業地域</a:t>
                      </a:r>
                      <a:r>
                        <a:rPr lang="en-US" altLang="ja-JP" sz="1000" b="1" kern="100" baseline="0" dirty="0">
                          <a:effectLst/>
                          <a:latin typeface="Century"/>
                          <a:ea typeface="メイリオ"/>
                          <a:cs typeface="Times New Roman"/>
                        </a:rPr>
                        <a:t> </a:t>
                      </a:r>
                      <a:r>
                        <a:rPr lang="ja-JP" altLang="ja-JP" sz="1000" b="1" kern="100" dirty="0">
                          <a:effectLst/>
                          <a:latin typeface="Century"/>
                          <a:ea typeface="メイリオ"/>
                          <a:cs typeface="Times New Roman"/>
                        </a:rPr>
                        <a:t>○八尾市八尾空港周辺工業地域</a:t>
                      </a:r>
                      <a:endParaRPr lang="en-US" altLang="ja-JP" sz="1000" b="1" kern="100" dirty="0">
                        <a:effectLst/>
                        <a:latin typeface="Century"/>
                        <a:ea typeface="メイリオ"/>
                        <a:cs typeface="Times New Roman"/>
                      </a:endParaRPr>
                    </a:p>
                    <a:p>
                      <a:pPr marL="101600" indent="-101600" algn="just">
                        <a:lnSpc>
                          <a:spcPts val="1200"/>
                        </a:lnSpc>
                        <a:spcBef>
                          <a:spcPts val="0"/>
                        </a:spcBef>
                        <a:spcAft>
                          <a:spcPts val="0"/>
                        </a:spcAft>
                      </a:pPr>
                      <a:r>
                        <a:rPr lang="ja-JP" altLang="ja-JP" sz="1000" b="1" kern="100" dirty="0">
                          <a:effectLst/>
                          <a:latin typeface="Century"/>
                          <a:ea typeface="メイリオ"/>
                          <a:cs typeface="Times New Roman"/>
                        </a:rPr>
                        <a:t>○八尾市上尾町地区周辺工業地域</a:t>
                      </a:r>
                      <a:r>
                        <a:rPr lang="ja-JP" altLang="en-US" sz="1000" b="1" kern="100" baseline="0" dirty="0">
                          <a:effectLst/>
                          <a:latin typeface="Century"/>
                          <a:ea typeface="メイリオ"/>
                          <a:cs typeface="Times New Roman"/>
                        </a:rPr>
                        <a:t>        </a:t>
                      </a:r>
                      <a:r>
                        <a:rPr lang="ja-JP" altLang="ja-JP" sz="1000" b="1" kern="100" dirty="0">
                          <a:effectLst/>
                          <a:latin typeface="Century"/>
                          <a:ea typeface="メイリオ"/>
                          <a:cs typeface="Times New Roman"/>
                        </a:rPr>
                        <a:t>○八尾市渋川町２丁目工業地域</a:t>
                      </a:r>
                      <a:r>
                        <a:rPr lang="en-US" altLang="ja-JP" sz="1000" b="1" kern="100" baseline="0" dirty="0">
                          <a:effectLst/>
                          <a:latin typeface="Century"/>
                          <a:ea typeface="メイリオ"/>
                          <a:cs typeface="Times New Roman"/>
                        </a:rPr>
                        <a:t> </a:t>
                      </a:r>
                      <a:r>
                        <a:rPr lang="ja-JP" altLang="ja-JP" sz="1000" b="1" kern="100" dirty="0">
                          <a:effectLst/>
                          <a:latin typeface="Century"/>
                          <a:ea typeface="メイリオ"/>
                          <a:cs typeface="Times New Roman"/>
                        </a:rPr>
                        <a:t>○八尾市二俣工業地域　</a:t>
                      </a:r>
                      <a:endParaRPr lang="en-US" altLang="ja-JP" sz="1000" b="1" kern="100" dirty="0">
                        <a:effectLst/>
                        <a:latin typeface="Century"/>
                        <a:ea typeface="メイリオ"/>
                        <a:cs typeface="Times New Roman"/>
                      </a:endParaRPr>
                    </a:p>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effectLst/>
                          <a:latin typeface="Century"/>
                          <a:ea typeface="メイリオ"/>
                          <a:cs typeface="Times New Roman"/>
                        </a:rPr>
                        <a:t>○八尾市相生・天王寺屋周辺工業地域</a:t>
                      </a:r>
                      <a:r>
                        <a:rPr lang="ja-JP" altLang="ja-JP" sz="1000" kern="100" dirty="0">
                          <a:effectLst/>
                          <a:latin typeface="Century"/>
                          <a:ea typeface="メイリオ"/>
                          <a:cs typeface="Times New Roman"/>
                        </a:rPr>
                        <a:t>　</a:t>
                      </a:r>
                      <a:r>
                        <a:rPr lang="ja-JP" altLang="en-US" sz="1000" kern="100" dirty="0">
                          <a:effectLst/>
                          <a:latin typeface="Century"/>
                          <a:ea typeface="メイリオ"/>
                          <a:cs typeface="Times New Roman"/>
                        </a:rPr>
                        <a:t>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9"/>
                  </a:ext>
                </a:extLst>
              </a:tr>
              <a:tr h="400527">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河内長野市</a:t>
                      </a:r>
                    </a:p>
                  </a:txBody>
                  <a:tcPr anchor="ctr"/>
                </a:tc>
                <a:tc>
                  <a:txBody>
                    <a:bodyPr/>
                    <a:lstStyle/>
                    <a:p>
                      <a:pPr marL="1285240" marR="0" lvl="0" indent="-1285240" algn="just" defTabSz="914400" rtl="0" eaLnBrk="1" fontAlgn="auto" latinLnBrk="0" hangingPunct="1">
                        <a:lnSpc>
                          <a:spcPts val="12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○河内長野工業団地地区　○河内長野市木戸西町工業地域地区　○河内長野市楠町東工業地域地区</a:t>
                      </a:r>
                      <a:endParaRPr kumimoji="1" lang="en-US"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285240" marR="0" lvl="0" indent="-1285240" algn="just" defTabSz="914400" rtl="0" eaLnBrk="1" fontAlgn="auto" latinLnBrk="0" hangingPunct="1">
                        <a:lnSpc>
                          <a:spcPts val="12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○河内長野市菊水町・向野町工業地域地区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10"/>
                  </a:ext>
                </a:extLst>
              </a:tr>
              <a:tr h="246478">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大東市</a:t>
                      </a:r>
                    </a:p>
                  </a:txBody>
                  <a:tcPr anchor="ctr"/>
                </a:tc>
                <a:tc>
                  <a:txBody>
                    <a:bodyPr/>
                    <a:lstStyle/>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effectLst/>
                          <a:latin typeface="Century"/>
                          <a:ea typeface="メイリオ"/>
                          <a:cs typeface="Times New Roman"/>
                        </a:rPr>
                        <a:t>○大東市西部工業地域地区</a:t>
                      </a:r>
                      <a:r>
                        <a:rPr lang="ja-JP" altLang="ja-JP" sz="1000" kern="100" dirty="0">
                          <a:effectLst/>
                          <a:latin typeface="Century"/>
                          <a:ea typeface="メイリオ"/>
                          <a:cs typeface="Times New Roman"/>
                        </a:rPr>
                        <a:t>　</a:t>
                      </a:r>
                      <a:r>
                        <a:rPr lang="ja-JP" altLang="en-US" sz="1000" kern="100" dirty="0">
                          <a:effectLst/>
                          <a:latin typeface="Century"/>
                          <a:ea typeface="メイリオ"/>
                          <a:cs typeface="Times New Roman"/>
                        </a:rPr>
                        <a:t>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22</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200" kern="100" dirty="0">
                        <a:effectLst/>
                        <a:latin typeface="Century"/>
                        <a:ea typeface="ＭＳ 明朝"/>
                        <a:cs typeface="Times New Roman"/>
                      </a:endParaRPr>
                    </a:p>
                  </a:txBody>
                  <a:tcPr anchor="ctr"/>
                </a:tc>
                <a:extLst>
                  <a:ext uri="{0D108BD9-81ED-4DB2-BD59-A6C34878D82A}">
                    <a16:rowId xmlns:a16="http://schemas.microsoft.com/office/drawing/2014/main" val="10011"/>
                  </a:ext>
                </a:extLst>
              </a:tr>
              <a:tr h="400527">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和泉市</a:t>
                      </a:r>
                    </a:p>
                  </a:txBody>
                  <a:tcPr anchor="ctr"/>
                </a:tc>
                <a:tc>
                  <a:txBody>
                    <a:bodyPr/>
                    <a:lstStyle/>
                    <a:p>
                      <a:pPr algn="just">
                        <a:lnSpc>
                          <a:spcPts val="1200"/>
                        </a:lnSpc>
                        <a:spcBef>
                          <a:spcPts val="0"/>
                        </a:spcBef>
                        <a:spcAft>
                          <a:spcPts val="0"/>
                        </a:spcAft>
                      </a:pPr>
                      <a:r>
                        <a:rPr lang="ja-JP" altLang="ja-JP" sz="1000" b="1" kern="100" dirty="0">
                          <a:effectLst/>
                          <a:latin typeface="Century"/>
                          <a:ea typeface="メイリオ"/>
                          <a:cs typeface="Times New Roman"/>
                        </a:rPr>
                        <a:t>○テクノステージ和泉工業地域地区</a:t>
                      </a:r>
                      <a:r>
                        <a:rPr lang="ja-JP" altLang="en-US" sz="1000" b="1" kern="100" dirty="0">
                          <a:effectLst/>
                          <a:latin typeface="Century"/>
                          <a:ea typeface="メイリオ"/>
                          <a:cs typeface="Times New Roman"/>
                        </a:rPr>
                        <a:t>　</a:t>
                      </a:r>
                      <a:r>
                        <a:rPr lang="ja-JP" altLang="ja-JP" sz="1000" b="1" kern="100" dirty="0">
                          <a:effectLst/>
                          <a:latin typeface="Century"/>
                          <a:ea typeface="メイリオ"/>
                          <a:cs typeface="Times New Roman"/>
                        </a:rPr>
                        <a:t>○トリヴェール和泉西部ブロック地区　</a:t>
                      </a:r>
                      <a:endParaRPr lang="en-US" altLang="ja-JP" sz="1000" b="1" kern="100" dirty="0">
                        <a:effectLst/>
                        <a:latin typeface="Century"/>
                        <a:ea typeface="メイリオ"/>
                        <a:cs typeface="Times New Roman"/>
                      </a:endParaRPr>
                    </a:p>
                    <a:p>
                      <a:pPr marL="1285240" marR="0" lvl="0" indent="-1285240" algn="just" defTabSz="914400" rtl="0" eaLnBrk="1" fontAlgn="auto" latinLnBrk="0" hangingPunct="1">
                        <a:lnSpc>
                          <a:spcPts val="1200"/>
                        </a:lnSpc>
                        <a:spcBef>
                          <a:spcPts val="0"/>
                        </a:spcBef>
                        <a:spcAft>
                          <a:spcPts val="0"/>
                        </a:spcAft>
                        <a:buClrTx/>
                        <a:buSzTx/>
                        <a:buFontTx/>
                        <a:buNone/>
                        <a:tabLst/>
                        <a:defRPr/>
                      </a:pPr>
                      <a:r>
                        <a:rPr kumimoji="1" lang="ja-JP" altLang="en-US" sz="1000" b="0" i="0" u="none" strike="noStrike" kern="100" cap="none" spc="0" normalizeH="0" baseline="0" noProof="0" dirty="0">
                          <a:ln>
                            <a:noFill/>
                          </a:ln>
                          <a:solidFill>
                            <a:prstClr val="black"/>
                          </a:solidFill>
                          <a:effectLst/>
                          <a:uLnTx/>
                          <a:uFillTx/>
                          <a:latin typeface="Century"/>
                          <a:ea typeface="メイリオ"/>
                          <a:cs typeface="Times New Roman"/>
                        </a:rPr>
                        <a:t>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ja-JP" sz="1200" b="0" i="0" u="none" strike="noStrike" kern="100" cap="none" spc="0" normalizeH="0" baseline="0" noProof="0" dirty="0">
                        <a:ln>
                          <a:noFill/>
                        </a:ln>
                        <a:solidFill>
                          <a:prstClr val="black"/>
                        </a:solidFill>
                        <a:effectLst/>
                        <a:uLnTx/>
                        <a:uFillTx/>
                        <a:latin typeface="Century"/>
                        <a:ea typeface="ＭＳ 明朝"/>
                        <a:cs typeface="Times New Roman"/>
                      </a:endParaRPr>
                    </a:p>
                  </a:txBody>
                  <a:tcPr anchor="ctr"/>
                </a:tc>
                <a:extLst>
                  <a:ext uri="{0D108BD9-81ED-4DB2-BD59-A6C34878D82A}">
                    <a16:rowId xmlns:a16="http://schemas.microsoft.com/office/drawing/2014/main" val="10012"/>
                  </a:ext>
                </a:extLst>
              </a:tr>
              <a:tr h="246478">
                <a:tc>
                  <a:txBody>
                    <a:bodyPr/>
                    <a:lstStyle/>
                    <a:p>
                      <a:pPr algn="dist">
                        <a:lnSpc>
                          <a:spcPts val="1200"/>
                        </a:lnSpc>
                        <a:spcBef>
                          <a:spcPts val="0"/>
                        </a:spcBef>
                      </a:pPr>
                      <a:r>
                        <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高石市</a:t>
                      </a:r>
                    </a:p>
                  </a:txBody>
                  <a:tcPr anchor="ctr"/>
                </a:tc>
                <a:tc>
                  <a:txBody>
                    <a:bodyPr/>
                    <a:lstStyle/>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effectLst/>
                          <a:latin typeface="Century"/>
                          <a:ea typeface="メイリオ"/>
                          <a:cs typeface="Times New Roman"/>
                        </a:rPr>
                        <a:t>○高石市臨海部工業専用地域等地区</a:t>
                      </a:r>
                      <a:r>
                        <a:rPr lang="ja-JP" altLang="ja-JP" sz="1000" kern="100" dirty="0">
                          <a:effectLst/>
                          <a:latin typeface="Century"/>
                          <a:ea typeface="メイリオ"/>
                          <a:cs typeface="Times New Roman"/>
                        </a:rPr>
                        <a:t> </a:t>
                      </a:r>
                      <a:r>
                        <a:rPr lang="en-US" altLang="ja-JP" sz="1000" kern="100" dirty="0">
                          <a:effectLst/>
                          <a:latin typeface="Century"/>
                          <a:ea typeface="メイリオ"/>
                          <a:cs typeface="Times New Roman"/>
                        </a:rPr>
                        <a:t>                   </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日、平成</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13"/>
                  </a:ext>
                </a:extLst>
              </a:tr>
              <a:tr h="862672">
                <a:tc>
                  <a:txBody>
                    <a:bodyPr/>
                    <a:lstStyle/>
                    <a:p>
                      <a:pPr algn="dist">
                        <a:lnSpc>
                          <a:spcPts val="1200"/>
                        </a:lnSpc>
                        <a:spcBef>
                          <a:spcPts val="0"/>
                        </a:spcBef>
                      </a:pPr>
                      <a:r>
                        <a:rPr kumimoji="1"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東大阪市</a:t>
                      </a:r>
                    </a:p>
                  </a:txBody>
                  <a:tcPr anchor="ctr"/>
                </a:tc>
                <a:tc>
                  <a:txBody>
                    <a:bodyPr/>
                    <a:lstStyle/>
                    <a:p>
                      <a:pPr marL="1285240" indent="-1285240" algn="just">
                        <a:lnSpc>
                          <a:spcPts val="1200"/>
                        </a:lnSpc>
                        <a:spcBef>
                          <a:spcPts val="0"/>
                        </a:spcBef>
                        <a:spcAft>
                          <a:spcPts val="0"/>
                        </a:spcAft>
                      </a:pPr>
                      <a:r>
                        <a:rPr lang="ja-JP" altLang="ja-JP" sz="1000" b="1" kern="100" dirty="0">
                          <a:solidFill>
                            <a:schemeClr val="tx1"/>
                          </a:solidFill>
                          <a:effectLst/>
                          <a:latin typeface="Century"/>
                          <a:ea typeface="メイリオ"/>
                          <a:cs typeface="Times New Roman"/>
                        </a:rPr>
                        <a:t>○東大阪市新町･宝町工業地域地区</a:t>
                      </a:r>
                      <a:r>
                        <a:rPr lang="ja-JP" altLang="en-US" sz="1000" b="1" kern="100" baseline="0" dirty="0">
                          <a:solidFill>
                            <a:schemeClr val="tx1"/>
                          </a:solidFill>
                          <a:effectLst/>
                          <a:latin typeface="Century"/>
                          <a:ea typeface="メイリオ"/>
                          <a:cs typeface="Times New Roman"/>
                        </a:rPr>
                        <a:t>　</a:t>
                      </a:r>
                      <a:r>
                        <a:rPr lang="ja-JP" altLang="ja-JP" sz="1000" b="1" kern="100" dirty="0">
                          <a:solidFill>
                            <a:schemeClr val="tx1"/>
                          </a:solidFill>
                          <a:effectLst/>
                          <a:latin typeface="Century"/>
                          <a:ea typeface="メイリオ"/>
                          <a:cs typeface="Times New Roman"/>
                        </a:rPr>
                        <a:t>○東大阪市加納工業専用地域地区</a:t>
                      </a:r>
                      <a:r>
                        <a:rPr lang="ja-JP" altLang="en-US" sz="1000" b="1" kern="100" dirty="0">
                          <a:solidFill>
                            <a:schemeClr val="tx1"/>
                          </a:solidFill>
                          <a:effectLst/>
                          <a:latin typeface="Century"/>
                          <a:ea typeface="メイリオ"/>
                          <a:cs typeface="Times New Roman"/>
                        </a:rPr>
                        <a:t>　</a:t>
                      </a:r>
                      <a:r>
                        <a:rPr lang="zh-TW" altLang="en-US" sz="1000" b="1" kern="100" dirty="0">
                          <a:solidFill>
                            <a:schemeClr val="tx1"/>
                          </a:solidFill>
                          <a:effectLst/>
                          <a:latin typeface="Century"/>
                          <a:ea typeface="メイリオ"/>
                          <a:cs typeface="Times New Roman"/>
                        </a:rPr>
                        <a:t>○東大阪市加納工業地域地区</a:t>
                      </a:r>
                      <a:endParaRPr lang="en-US" altLang="ja-JP" sz="1000" b="1" kern="100" dirty="0">
                        <a:solidFill>
                          <a:schemeClr val="tx1"/>
                        </a:solidFill>
                        <a:effectLst/>
                        <a:latin typeface="Century"/>
                        <a:ea typeface="メイリオ"/>
                        <a:cs typeface="Times New Roman"/>
                      </a:endParaRPr>
                    </a:p>
                    <a:p>
                      <a:pPr marL="1285240" indent="-1285240" algn="just">
                        <a:lnSpc>
                          <a:spcPts val="1200"/>
                        </a:lnSpc>
                        <a:spcBef>
                          <a:spcPts val="0"/>
                        </a:spcBef>
                        <a:spcAft>
                          <a:spcPts val="0"/>
                        </a:spcAft>
                      </a:pPr>
                      <a:r>
                        <a:rPr lang="ja-JP" altLang="ja-JP" sz="1000" b="1" kern="100" dirty="0">
                          <a:solidFill>
                            <a:schemeClr val="tx1"/>
                          </a:solidFill>
                          <a:effectLst/>
                          <a:latin typeface="Century"/>
                          <a:ea typeface="メイリオ"/>
                          <a:cs typeface="Times New Roman"/>
                        </a:rPr>
                        <a:t>○東大阪市水走･川田工業地域地区</a:t>
                      </a:r>
                      <a:r>
                        <a:rPr lang="ja-JP" altLang="en-US" sz="1000" b="1" kern="100" dirty="0">
                          <a:solidFill>
                            <a:schemeClr val="tx1"/>
                          </a:solidFill>
                          <a:effectLst/>
                          <a:latin typeface="Century"/>
                          <a:ea typeface="メイリオ"/>
                          <a:cs typeface="Times New Roman"/>
                        </a:rPr>
                        <a:t>　</a:t>
                      </a:r>
                      <a:r>
                        <a:rPr lang="ja-JP" altLang="ja-JP" sz="1000" b="1" kern="100" dirty="0">
                          <a:solidFill>
                            <a:schemeClr val="tx1"/>
                          </a:solidFill>
                          <a:effectLst/>
                          <a:latin typeface="Century"/>
                          <a:ea typeface="メイリオ"/>
                          <a:cs typeface="Times New Roman"/>
                        </a:rPr>
                        <a:t>○東大阪市岩田工業地域地区</a:t>
                      </a:r>
                      <a:r>
                        <a:rPr lang="ja-JP" altLang="en-US" sz="1000" b="1" kern="100" dirty="0">
                          <a:solidFill>
                            <a:schemeClr val="tx1"/>
                          </a:solidFill>
                          <a:effectLst/>
                          <a:latin typeface="Century"/>
                          <a:ea typeface="メイリオ"/>
                          <a:cs typeface="Times New Roman"/>
                        </a:rPr>
                        <a:t>　</a:t>
                      </a:r>
                      <a:r>
                        <a:rPr lang="ja-JP" altLang="ja-JP" sz="1000" b="1" kern="100" dirty="0">
                          <a:solidFill>
                            <a:schemeClr val="tx1"/>
                          </a:solidFill>
                          <a:effectLst/>
                          <a:latin typeface="Century"/>
                          <a:ea typeface="メイリオ"/>
                          <a:cs typeface="Times New Roman"/>
                        </a:rPr>
                        <a:t>○東大阪市稲田新町工業地域地区</a:t>
                      </a:r>
                      <a:r>
                        <a:rPr lang="ja-JP" altLang="en-US" sz="1000" b="1" kern="100" baseline="0" dirty="0">
                          <a:solidFill>
                            <a:schemeClr val="tx1"/>
                          </a:solidFill>
                          <a:effectLst/>
                          <a:latin typeface="Century"/>
                          <a:ea typeface="メイリオ"/>
                          <a:cs typeface="Times New Roman"/>
                        </a:rPr>
                        <a:t>　</a:t>
                      </a:r>
                      <a:endParaRPr lang="en-US" altLang="ja-JP" sz="1000" b="1" kern="100" baseline="0" dirty="0">
                        <a:solidFill>
                          <a:schemeClr val="tx1"/>
                        </a:solidFill>
                        <a:effectLst/>
                        <a:latin typeface="Century"/>
                        <a:ea typeface="メイリオ"/>
                        <a:cs typeface="Times New Roman"/>
                      </a:endParaRPr>
                    </a:p>
                    <a:p>
                      <a:pPr marL="1285240" indent="-1285240" algn="just">
                        <a:lnSpc>
                          <a:spcPts val="1200"/>
                        </a:lnSpc>
                        <a:spcBef>
                          <a:spcPts val="0"/>
                        </a:spcBef>
                        <a:spcAft>
                          <a:spcPts val="0"/>
                        </a:spcAft>
                      </a:pPr>
                      <a:r>
                        <a:rPr lang="ja-JP" altLang="ja-JP" sz="1000" b="1" kern="100" dirty="0">
                          <a:solidFill>
                            <a:schemeClr val="tx1"/>
                          </a:solidFill>
                          <a:effectLst/>
                          <a:latin typeface="Century"/>
                          <a:ea typeface="メイリオ"/>
                          <a:cs typeface="Times New Roman"/>
                        </a:rPr>
                        <a:t>○東大阪市柏田西工業地域地区</a:t>
                      </a:r>
                      <a:r>
                        <a:rPr kumimoji="1" lang="ja-JP" altLang="en-US" sz="1000" kern="1200" baseline="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22</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solidFill>
                            <a:schemeClr val="tx1"/>
                          </a:solidFill>
                          <a:effectLst/>
                          <a:latin typeface="Century"/>
                          <a:ea typeface="メイリオ"/>
                          <a:cs typeface="Times New Roman"/>
                        </a:rPr>
                        <a:t>○東大阪市西岩田工業地域地区</a:t>
                      </a:r>
                      <a:r>
                        <a:rPr lang="ja-JP" altLang="en-US" sz="1000" b="1" kern="100" dirty="0">
                          <a:solidFill>
                            <a:schemeClr val="tx1"/>
                          </a:solidFill>
                          <a:effectLst/>
                          <a:latin typeface="Century"/>
                          <a:ea typeface="メイリオ"/>
                          <a:cs typeface="Times New Roman"/>
                        </a:rPr>
                        <a:t>　</a:t>
                      </a:r>
                      <a:r>
                        <a:rPr lang="zh-TW" altLang="en-US" sz="1000" b="1" kern="100" dirty="0">
                          <a:solidFill>
                            <a:schemeClr val="tx1"/>
                          </a:solidFill>
                          <a:effectLst/>
                          <a:latin typeface="Century"/>
                          <a:ea typeface="メイリオ"/>
                          <a:cs typeface="Times New Roman"/>
                        </a:rPr>
                        <a:t>○東大阪市高井田工業地域地区</a:t>
                      </a:r>
                      <a:endParaRPr lang="en-US" altLang="zh-TW" sz="1000" b="1" kern="100" dirty="0">
                        <a:solidFill>
                          <a:schemeClr val="tx1"/>
                        </a:solidFill>
                        <a:effectLst/>
                        <a:latin typeface="Century"/>
                        <a:ea typeface="メイリオ"/>
                        <a:cs typeface="Times New Roman"/>
                      </a:endParaRPr>
                    </a:p>
                    <a:p>
                      <a:pPr marL="1285240" marR="0" lvl="0" indent="-1285240" algn="r" defTabSz="914400" rtl="0" eaLnBrk="1" fontAlgn="auto" latinLnBrk="0" hangingPunct="1">
                        <a:lnSpc>
                          <a:spcPts val="1200"/>
                        </a:lnSpc>
                        <a:spcBef>
                          <a:spcPts val="0"/>
                        </a:spcBef>
                        <a:spcAft>
                          <a:spcPts val="0"/>
                        </a:spcAft>
                        <a:buClrTx/>
                        <a:buSzTx/>
                        <a:buFontTx/>
                        <a:buNone/>
                        <a:tabLst/>
                        <a:defRPr/>
                      </a:pPr>
                      <a:r>
                        <a:rPr lang="en-US" altLang="zh-TW" sz="1000" b="0" kern="100" dirty="0">
                          <a:solidFill>
                            <a:schemeClr val="tx1"/>
                          </a:solidFill>
                          <a:effectLst/>
                          <a:latin typeface="メイリオ" panose="020B0604030504040204" pitchFamily="50" charset="-128"/>
                          <a:ea typeface="メイリオ" panose="020B0604030504040204" pitchFamily="50" charset="-128"/>
                          <a:cs typeface="Times New Roman"/>
                        </a:rPr>
                        <a:t>【</a:t>
                      </a:r>
                      <a:r>
                        <a:rPr lang="zh-TW"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指定公示日：平成</a:t>
                      </a:r>
                      <a:r>
                        <a:rPr lang="en-US" altLang="zh-TW" sz="1000" b="0" kern="100" dirty="0">
                          <a:solidFill>
                            <a:schemeClr val="tx1"/>
                          </a:solidFill>
                          <a:effectLst/>
                          <a:latin typeface="メイリオ" panose="020B0604030504040204" pitchFamily="50" charset="-128"/>
                          <a:ea typeface="メイリオ" panose="020B0604030504040204" pitchFamily="50" charset="-128"/>
                          <a:cs typeface="Times New Roman"/>
                        </a:rPr>
                        <a:t>19</a:t>
                      </a:r>
                      <a:r>
                        <a:rPr lang="zh-TW"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年</a:t>
                      </a:r>
                      <a:r>
                        <a:rPr lang="en-US" altLang="zh-TW" sz="1000" b="0" kern="100" dirty="0">
                          <a:solidFill>
                            <a:schemeClr val="tx1"/>
                          </a:solidFill>
                          <a:effectLst/>
                          <a:latin typeface="メイリオ" panose="020B0604030504040204" pitchFamily="50" charset="-128"/>
                          <a:ea typeface="メイリオ" panose="020B0604030504040204" pitchFamily="50" charset="-128"/>
                          <a:cs typeface="Times New Roman"/>
                        </a:rPr>
                        <a:t>11</a:t>
                      </a:r>
                      <a:r>
                        <a:rPr lang="zh-TW"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月</a:t>
                      </a:r>
                      <a:r>
                        <a:rPr lang="en-US" altLang="zh-TW" sz="1000" b="0" kern="100" dirty="0">
                          <a:solidFill>
                            <a:schemeClr val="tx1"/>
                          </a:solidFill>
                          <a:effectLst/>
                          <a:latin typeface="メイリオ" panose="020B0604030504040204" pitchFamily="50" charset="-128"/>
                          <a:ea typeface="メイリオ" panose="020B0604030504040204" pitchFamily="50" charset="-128"/>
                          <a:cs typeface="Times New Roman"/>
                        </a:rPr>
                        <a:t>22</a:t>
                      </a:r>
                      <a:r>
                        <a:rPr lang="zh-TW"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日、平成</a:t>
                      </a:r>
                      <a:r>
                        <a:rPr lang="en-US" altLang="zh-TW" sz="1000" b="0" kern="100" dirty="0">
                          <a:solidFill>
                            <a:schemeClr val="tx1"/>
                          </a:solidFill>
                          <a:effectLst/>
                          <a:latin typeface="メイリオ" panose="020B0604030504040204" pitchFamily="50" charset="-128"/>
                          <a:ea typeface="メイリオ" panose="020B0604030504040204" pitchFamily="50" charset="-128"/>
                          <a:cs typeface="Times New Roman"/>
                        </a:rPr>
                        <a:t>28</a:t>
                      </a:r>
                      <a:r>
                        <a:rPr lang="zh-TW"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年</a:t>
                      </a:r>
                      <a:r>
                        <a:rPr lang="en-US" altLang="zh-TW" sz="1000" b="0" kern="100" dirty="0">
                          <a:solidFill>
                            <a:schemeClr val="tx1"/>
                          </a:solidFill>
                          <a:effectLst/>
                          <a:latin typeface="メイリオ" panose="020B0604030504040204" pitchFamily="50" charset="-128"/>
                          <a:ea typeface="メイリオ" panose="020B0604030504040204" pitchFamily="50" charset="-128"/>
                          <a:cs typeface="Times New Roman"/>
                        </a:rPr>
                        <a:t>10</a:t>
                      </a:r>
                      <a:r>
                        <a:rPr lang="zh-TW"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月</a:t>
                      </a:r>
                      <a:r>
                        <a:rPr lang="en-US" altLang="zh-TW" sz="1000" b="0" kern="100" dirty="0">
                          <a:solidFill>
                            <a:schemeClr val="tx1"/>
                          </a:solidFill>
                          <a:effectLst/>
                          <a:latin typeface="メイリオ" panose="020B0604030504040204" pitchFamily="50" charset="-128"/>
                          <a:ea typeface="メイリオ" panose="020B0604030504040204" pitchFamily="50" charset="-128"/>
                          <a:cs typeface="Times New Roman"/>
                        </a:rPr>
                        <a:t>14</a:t>
                      </a:r>
                      <a:r>
                        <a:rPr lang="zh-TW"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日</a:t>
                      </a:r>
                      <a:r>
                        <a:rPr lang="en-US" altLang="zh-TW" sz="1000" b="0" kern="100" dirty="0">
                          <a:solidFill>
                            <a:schemeClr val="tx1"/>
                          </a:solidFill>
                          <a:effectLst/>
                          <a:latin typeface="メイリオ" panose="020B0604030504040204" pitchFamily="50" charset="-128"/>
                          <a:ea typeface="メイリオ" panose="020B0604030504040204" pitchFamily="50" charset="-128"/>
                          <a:cs typeface="Times New Roman"/>
                        </a:rPr>
                        <a:t>】</a:t>
                      </a:r>
                      <a:endParaRPr lang="zh-TW" altLang="en-US" sz="1000" b="0" kern="100" dirty="0">
                        <a:solidFill>
                          <a:schemeClr val="tx1"/>
                        </a:solidFill>
                        <a:effectLst/>
                        <a:latin typeface="メイリオ" panose="020B0604030504040204" pitchFamily="50" charset="-128"/>
                        <a:ea typeface="メイリオ" panose="020B0604030504040204" pitchFamily="50" charset="-128"/>
                        <a:cs typeface="Times New Roman"/>
                      </a:endParaRPr>
                    </a:p>
                  </a:txBody>
                  <a:tcPr anchor="ctr"/>
                </a:tc>
                <a:extLst>
                  <a:ext uri="{0D108BD9-81ED-4DB2-BD59-A6C34878D82A}">
                    <a16:rowId xmlns:a16="http://schemas.microsoft.com/office/drawing/2014/main" val="10014"/>
                  </a:ext>
                </a:extLst>
              </a:tr>
              <a:tr h="246478">
                <a:tc>
                  <a:txBody>
                    <a:bodyPr/>
                    <a:lstStyle/>
                    <a:p>
                      <a:pPr algn="dist">
                        <a:lnSpc>
                          <a:spcPts val="1200"/>
                        </a:lnSpc>
                        <a:spcBef>
                          <a:spcPts val="0"/>
                        </a:spcBef>
                      </a:pPr>
                      <a:r>
                        <a:rPr kumimoji="1"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泉南市</a:t>
                      </a:r>
                    </a:p>
                  </a:txBody>
                  <a:tcPr anchor="ctr"/>
                </a:tc>
                <a:tc>
                  <a:txBody>
                    <a:bodyPr/>
                    <a:lstStyle/>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solidFill>
                            <a:schemeClr val="tx1"/>
                          </a:solidFill>
                          <a:effectLst/>
                          <a:latin typeface="Century"/>
                          <a:ea typeface="メイリオ"/>
                          <a:cs typeface="Times New Roman"/>
                        </a:rPr>
                        <a:t>○泉南市りんくうタウン南地区</a:t>
                      </a:r>
                      <a:r>
                        <a:rPr lang="ja-JP" altLang="ja-JP" sz="1000" kern="100" dirty="0">
                          <a:solidFill>
                            <a:schemeClr val="tx1"/>
                          </a:solidFill>
                          <a:effectLst/>
                          <a:latin typeface="Century"/>
                          <a:ea typeface="メイリオ"/>
                          <a:cs typeface="Times New Roman"/>
                        </a:rPr>
                        <a:t>　</a:t>
                      </a:r>
                      <a:r>
                        <a:rPr lang="ja-JP" altLang="en-US" sz="1000" kern="100" dirty="0">
                          <a:solidFill>
                            <a:schemeClr val="tx1"/>
                          </a:solidFill>
                          <a:effectLst/>
                          <a:latin typeface="Century"/>
                          <a:ea typeface="メイリオ"/>
                          <a:cs typeface="Times New Roman"/>
                        </a:rPr>
                        <a:t>　　              </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日、平成</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15"/>
                  </a:ext>
                </a:extLst>
              </a:tr>
              <a:tr h="246478">
                <a:tc>
                  <a:txBody>
                    <a:bodyPr/>
                    <a:lstStyle/>
                    <a:p>
                      <a:pPr algn="dist">
                        <a:lnSpc>
                          <a:spcPts val="1200"/>
                        </a:lnSpc>
                        <a:spcBef>
                          <a:spcPts val="0"/>
                        </a:spcBef>
                      </a:pPr>
                      <a:r>
                        <a:rPr kumimoji="1"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交野市</a:t>
                      </a:r>
                    </a:p>
                  </a:txBody>
                  <a:tcPr anchor="ctr"/>
                </a:tc>
                <a:tc>
                  <a:txBody>
                    <a:bodyPr/>
                    <a:lstStyle/>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solidFill>
                            <a:schemeClr val="tx1"/>
                          </a:solidFill>
                          <a:effectLst/>
                          <a:latin typeface="Century"/>
                          <a:ea typeface="メイリオ"/>
                          <a:cs typeface="Times New Roman"/>
                        </a:rPr>
                        <a:t>○</a:t>
                      </a:r>
                      <a:r>
                        <a:rPr lang="zh-TW" altLang="en-US" sz="1000" b="1" kern="100" dirty="0">
                          <a:solidFill>
                            <a:schemeClr val="tx1"/>
                          </a:solidFill>
                          <a:effectLst/>
                          <a:latin typeface="Century"/>
                          <a:ea typeface="メイリオ"/>
                          <a:cs typeface="Times New Roman"/>
                        </a:rPr>
                        <a:t>交野市幾野工業地域地区</a:t>
                      </a:r>
                      <a:r>
                        <a:rPr lang="ja-JP" altLang="en-US" sz="1000" b="1" kern="100" dirty="0">
                          <a:solidFill>
                            <a:schemeClr val="tx1"/>
                          </a:solidFill>
                          <a:effectLst/>
                          <a:latin typeface="Century"/>
                          <a:ea typeface="メイリオ"/>
                          <a:cs typeface="Times New Roman"/>
                        </a:rPr>
                        <a:t>　</a:t>
                      </a:r>
                      <a:r>
                        <a:rPr lang="ja-JP" altLang="ja-JP" sz="1000" b="1" kern="100" dirty="0">
                          <a:solidFill>
                            <a:schemeClr val="tx1"/>
                          </a:solidFill>
                          <a:effectLst/>
                          <a:latin typeface="Century"/>
                          <a:ea typeface="メイリオ"/>
                          <a:cs typeface="Times New Roman"/>
                        </a:rPr>
                        <a:t>○</a:t>
                      </a:r>
                      <a:r>
                        <a:rPr lang="zh-CN" altLang="en-US" sz="1000" b="1" kern="100" dirty="0">
                          <a:solidFill>
                            <a:schemeClr val="tx1"/>
                          </a:solidFill>
                          <a:effectLst/>
                          <a:latin typeface="Century"/>
                          <a:ea typeface="メイリオ"/>
                          <a:cs typeface="Times New Roman"/>
                        </a:rPr>
                        <a:t>交野市星田北地域地区</a:t>
                      </a:r>
                      <a:r>
                        <a:rPr lang="ja-JP" altLang="en-US" sz="1000" b="0" kern="100" dirty="0">
                          <a:solidFill>
                            <a:schemeClr val="tx1"/>
                          </a:solidFill>
                          <a:effectLst/>
                          <a:latin typeface="Century"/>
                          <a:ea typeface="メイリオ"/>
                          <a:cs typeface="Times New Roman"/>
                        </a:rPr>
                        <a:t>　　　　　　</a:t>
                      </a:r>
                      <a:r>
                        <a:rPr lang="en-US" altLang="ja-JP" sz="1000" b="0" kern="100" dirty="0">
                          <a:solidFill>
                            <a:schemeClr val="tx1"/>
                          </a:solidFill>
                          <a:effectLst/>
                          <a:latin typeface="メイリオ" panose="020B0604030504040204" pitchFamily="50" charset="-128"/>
                          <a:ea typeface="メイリオ" panose="020B0604030504040204" pitchFamily="50" charset="-128"/>
                          <a:cs typeface="Times New Roman"/>
                        </a:rPr>
                        <a:t>【</a:t>
                      </a:r>
                      <a:r>
                        <a:rPr lang="ja-JP"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指定公示日：令和</a:t>
                      </a:r>
                      <a:r>
                        <a:rPr lang="en-US" altLang="ja-JP" sz="1000" b="0" kern="100" dirty="0">
                          <a:solidFill>
                            <a:schemeClr val="tx1"/>
                          </a:solidFill>
                          <a:effectLst/>
                          <a:latin typeface="メイリオ" panose="020B0604030504040204" pitchFamily="50" charset="-128"/>
                          <a:ea typeface="メイリオ" panose="020B0604030504040204" pitchFamily="50" charset="-128"/>
                          <a:cs typeface="Times New Roman"/>
                        </a:rPr>
                        <a:t>2</a:t>
                      </a:r>
                      <a:r>
                        <a:rPr lang="ja-JP"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年</a:t>
                      </a:r>
                      <a:r>
                        <a:rPr lang="en-US" altLang="ja-JP" sz="1000" b="0" kern="100" dirty="0">
                          <a:solidFill>
                            <a:schemeClr val="tx1"/>
                          </a:solidFill>
                          <a:effectLst/>
                          <a:latin typeface="メイリオ" panose="020B0604030504040204" pitchFamily="50" charset="-128"/>
                          <a:ea typeface="メイリオ" panose="020B0604030504040204" pitchFamily="50" charset="-128"/>
                          <a:cs typeface="Times New Roman"/>
                        </a:rPr>
                        <a:t>12</a:t>
                      </a:r>
                      <a:r>
                        <a:rPr lang="ja-JP"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月</a:t>
                      </a:r>
                      <a:r>
                        <a:rPr lang="en-US" altLang="ja-JP" sz="1000" b="0" kern="100" dirty="0">
                          <a:solidFill>
                            <a:schemeClr val="tx1"/>
                          </a:solidFill>
                          <a:effectLst/>
                          <a:latin typeface="メイリオ" panose="020B0604030504040204" pitchFamily="50" charset="-128"/>
                          <a:ea typeface="メイリオ" panose="020B0604030504040204" pitchFamily="50" charset="-128"/>
                          <a:cs typeface="Times New Roman"/>
                        </a:rPr>
                        <a:t>3</a:t>
                      </a:r>
                      <a:r>
                        <a:rPr lang="ja-JP" altLang="en-US" sz="1000" b="0" kern="100" dirty="0">
                          <a:solidFill>
                            <a:schemeClr val="tx1"/>
                          </a:solidFill>
                          <a:effectLst/>
                          <a:latin typeface="メイリオ" panose="020B0604030504040204" pitchFamily="50" charset="-128"/>
                          <a:ea typeface="メイリオ" panose="020B0604030504040204" pitchFamily="50" charset="-128"/>
                          <a:cs typeface="Times New Roman"/>
                        </a:rPr>
                        <a:t>日</a:t>
                      </a:r>
                      <a:r>
                        <a:rPr lang="en-US" altLang="ja-JP" sz="1000" b="0" kern="100" dirty="0">
                          <a:solidFill>
                            <a:schemeClr val="tx1"/>
                          </a:solidFill>
                          <a:effectLst/>
                          <a:latin typeface="メイリオ" panose="020B0604030504040204" pitchFamily="50" charset="-128"/>
                          <a:ea typeface="メイリオ" panose="020B0604030504040204" pitchFamily="50" charset="-128"/>
                          <a:cs typeface="Times New Roman"/>
                        </a:rPr>
                        <a:t>】</a:t>
                      </a:r>
                      <a:endPar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353052474"/>
                  </a:ext>
                </a:extLst>
              </a:tr>
              <a:tr h="246478">
                <a:tc>
                  <a:txBody>
                    <a:bodyPr/>
                    <a:lstStyle/>
                    <a:p>
                      <a:pPr algn="dist">
                        <a:lnSpc>
                          <a:spcPts val="1200"/>
                        </a:lnSpc>
                        <a:spcBef>
                          <a:spcPts val="0"/>
                        </a:spcBef>
                      </a:pPr>
                      <a:r>
                        <a:rPr kumimoji="1"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阪南市</a:t>
                      </a:r>
                    </a:p>
                  </a:txBody>
                  <a:tcPr anchor="ctr"/>
                </a:tc>
                <a:tc>
                  <a:txBody>
                    <a:bodyPr/>
                    <a:lstStyle/>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solidFill>
                            <a:schemeClr val="tx1"/>
                          </a:solidFill>
                          <a:effectLst/>
                          <a:latin typeface="Century"/>
                          <a:ea typeface="メイリオ"/>
                          <a:cs typeface="Times New Roman"/>
                        </a:rPr>
                        <a:t>○阪南市桃の木台阪南スカイタウン地区</a:t>
                      </a:r>
                      <a:r>
                        <a:rPr kumimoji="1" lang="ja-JP" altLang="en-US" sz="10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16"/>
                  </a:ext>
                </a:extLst>
              </a:tr>
              <a:tr h="400527">
                <a:tc>
                  <a:txBody>
                    <a:bodyPr/>
                    <a:lstStyle/>
                    <a:p>
                      <a:pPr algn="dist">
                        <a:lnSpc>
                          <a:spcPts val="1200"/>
                        </a:lnSpc>
                        <a:spcBef>
                          <a:spcPts val="0"/>
                        </a:spcBef>
                      </a:pPr>
                      <a:r>
                        <a:rPr kumimoji="1"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岬町</a:t>
                      </a:r>
                    </a:p>
                  </a:txBody>
                  <a:tcPr anchor="ctr"/>
                </a:tc>
                <a:tc>
                  <a:txBody>
                    <a:bodyPr/>
                    <a:lstStyle/>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solidFill>
                            <a:schemeClr val="tx1"/>
                          </a:solidFill>
                          <a:effectLst/>
                          <a:latin typeface="Century"/>
                          <a:ea typeface="メイリオ"/>
                          <a:cs typeface="Times New Roman"/>
                        </a:rPr>
                        <a:t>○岬町多奈川臨海地区</a:t>
                      </a:r>
                      <a:r>
                        <a:rPr lang="ja-JP" altLang="en-US" sz="1000" b="1" kern="100" dirty="0">
                          <a:solidFill>
                            <a:schemeClr val="tx1"/>
                          </a:solidFill>
                          <a:effectLst/>
                          <a:latin typeface="Century"/>
                          <a:ea typeface="メイリオ"/>
                          <a:cs typeface="Times New Roman"/>
                        </a:rPr>
                        <a:t>　　　　　　　　　　　  </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日、令和</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b="1" kern="100" dirty="0">
                        <a:solidFill>
                          <a:schemeClr val="tx1"/>
                        </a:solidFill>
                        <a:effectLst/>
                        <a:latin typeface="Century"/>
                        <a:ea typeface="メイリオ"/>
                        <a:cs typeface="Times New Roman"/>
                      </a:endParaRPr>
                    </a:p>
                    <a:p>
                      <a:pPr marL="1285240" marR="0" lvl="0" indent="-1285240" algn="just" defTabSz="914400" rtl="0" eaLnBrk="1" fontAlgn="auto" latinLnBrk="0" hangingPunct="1">
                        <a:lnSpc>
                          <a:spcPts val="1200"/>
                        </a:lnSpc>
                        <a:spcBef>
                          <a:spcPts val="0"/>
                        </a:spcBef>
                        <a:spcAft>
                          <a:spcPts val="0"/>
                        </a:spcAft>
                        <a:buClrTx/>
                        <a:buSzTx/>
                        <a:buFontTx/>
                        <a:buNone/>
                        <a:tabLst/>
                        <a:defRPr/>
                      </a:pPr>
                      <a:r>
                        <a:rPr lang="ja-JP" altLang="ja-JP" sz="1000" b="1" kern="100" dirty="0">
                          <a:solidFill>
                            <a:schemeClr val="tx1"/>
                          </a:solidFill>
                          <a:effectLst/>
                          <a:latin typeface="Century"/>
                          <a:ea typeface="メイリオ"/>
                          <a:cs typeface="Times New Roman"/>
                        </a:rPr>
                        <a:t>○岬町多奈川地区多目的公園事業活動ゾーン地区</a:t>
                      </a:r>
                      <a:r>
                        <a:rPr lang="ja-JP" altLang="en-US" sz="1000" b="1" kern="100" dirty="0">
                          <a:solidFill>
                            <a:schemeClr val="tx1"/>
                          </a:solidFill>
                          <a:effectLst/>
                          <a:latin typeface="Century"/>
                          <a:ea typeface="メイリオ"/>
                          <a:cs typeface="Times New Roman"/>
                        </a:rPr>
                        <a:t>　　　　　　　　</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指定公示日：平成</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18"/>
                  </a:ext>
                </a:extLst>
              </a:tr>
            </a:tbl>
          </a:graphicData>
        </a:graphic>
      </p:graphicFrame>
      <p:cxnSp>
        <p:nvCxnSpPr>
          <p:cNvPr id="3" name="直線コネクタ 2"/>
          <p:cNvCxnSpPr/>
          <p:nvPr/>
        </p:nvCxnSpPr>
        <p:spPr>
          <a:xfrm>
            <a:off x="1035379" y="657784"/>
            <a:ext cx="6048672"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038616" y="1953217"/>
            <a:ext cx="6033814"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044904" y="2111112"/>
            <a:ext cx="6026385"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27950" y="2573802"/>
            <a:ext cx="6056101"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038616" y="1415582"/>
            <a:ext cx="6048672"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044904" y="2261440"/>
            <a:ext cx="6026385"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1034806" y="2745395"/>
            <a:ext cx="6048672"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044904" y="5773389"/>
            <a:ext cx="6048672"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1022617" y="5909817"/>
            <a:ext cx="6048672"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1022617" y="8477452"/>
            <a:ext cx="6048672"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044904" y="3302849"/>
            <a:ext cx="6048672"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034806" y="9778168"/>
            <a:ext cx="6048672"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1044904" y="3455249"/>
            <a:ext cx="6048672"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67286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2622</TotalTime>
  <Words>4312</Words>
  <Application>Microsoft Office PowerPoint</Application>
  <PresentationFormat>ユーザー設定</PresentationFormat>
  <Paragraphs>373</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ＭＳ Ｐゴシック</vt:lpstr>
      <vt:lpstr>ＭＳ 明朝</vt:lpstr>
      <vt:lpstr>メイリオ</vt:lpstr>
      <vt:lpstr>Arial</vt:lpstr>
      <vt:lpstr>Calibri</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南　幸伸</dc:creator>
  <cp:lastModifiedBy>林本　彩加</cp:lastModifiedBy>
  <cp:revision>317</cp:revision>
  <cp:lastPrinted>2023-05-24T11:11:40Z</cp:lastPrinted>
  <dcterms:created xsi:type="dcterms:W3CDTF">2014-05-03T22:27:25Z</dcterms:created>
  <dcterms:modified xsi:type="dcterms:W3CDTF">2023-05-24T11:12:14Z</dcterms:modified>
</cp:coreProperties>
</file>