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7021513" cy="9906000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3300"/>
    <a:srgbClr val="D9F8FB"/>
    <a:srgbClr val="003399"/>
    <a:srgbClr val="F5FCFD"/>
    <a:srgbClr val="C9FFC9"/>
    <a:srgbClr val="B7FFB7"/>
    <a:srgbClr val="309030"/>
    <a:srgbClr val="3399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21" autoAdjust="0"/>
    <p:restoredTop sz="94255" autoAdjust="0"/>
  </p:normalViewPr>
  <p:slideViewPr>
    <p:cSldViewPr>
      <p:cViewPr varScale="1">
        <p:scale>
          <a:sx n="52" d="100"/>
          <a:sy n="52" d="100"/>
        </p:scale>
        <p:origin x="2382" y="78"/>
      </p:cViewPr>
      <p:guideLst>
        <p:guide orient="horz" pos="3165"/>
        <p:guide pos="21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1704" y="96"/>
      </p:cViewPr>
      <p:guideLst>
        <p:guide orient="horz" pos="2145"/>
        <p:guide pos="3130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629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5" tIns="45973" rIns="91945" bIns="4597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0120" y="3"/>
            <a:ext cx="4307629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5" tIns="45973" rIns="91945" bIns="4597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A639630B-AA92-4A7F-B53A-CAC3A73E083A}" type="datetimeFigureOut">
              <a:rPr lang="ja-JP" altLang="en-US"/>
              <a:pPr>
                <a:defRPr/>
              </a:pPr>
              <a:t>2023/2/3</a:t>
            </a:fld>
            <a:endParaRPr lang="en-US" altLang="ja-JP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5422"/>
            <a:ext cx="4307629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5" tIns="45973" rIns="91945" bIns="4597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0120" y="6465422"/>
            <a:ext cx="4307629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5" tIns="45973" rIns="91945" bIns="4597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BA3C11A-5418-4FEC-AA8F-3FA8D6A47A06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84450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629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5" tIns="45973" rIns="91945" bIns="4597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0120" y="3"/>
            <a:ext cx="4307629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5" tIns="45973" rIns="91945" bIns="4597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4DC7A84-BECC-444F-832D-202A55795474}" type="datetimeFigureOut">
              <a:rPr lang="ja-JP" altLang="en-US"/>
              <a:pPr>
                <a:defRPr/>
              </a:pPr>
              <a:t>2023/2/3</a:t>
            </a:fld>
            <a:endParaRPr lang="en-US" altLang="ja-JP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5588" y="509588"/>
            <a:ext cx="1809750" cy="2555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470" y="3233502"/>
            <a:ext cx="7952423" cy="306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5" tIns="45973" rIns="91945" bIns="459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5422"/>
            <a:ext cx="4307629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5" tIns="45973" rIns="91945" bIns="4597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0120" y="6465422"/>
            <a:ext cx="4307629" cy="3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45" tIns="45973" rIns="91945" bIns="4597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3C9424D2-8BC1-41C9-81AB-1153AD985410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57458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6014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26614" y="3077283"/>
            <a:ext cx="5968286" cy="212336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53228" y="5613400"/>
            <a:ext cx="4915059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0A4AC-CDB6-4E30-9ECE-37501D0C7D9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9236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771C5-4122-41D6-AF91-4619F720211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3441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090597" y="396701"/>
            <a:ext cx="1579840" cy="845220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51076" y="396701"/>
            <a:ext cx="4622496" cy="845220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FFC92-BF88-4F3B-8AAA-DC176177DFA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6782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BA991-0944-4FE5-93E6-7A5C4FF879EE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6458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4651" y="6365524"/>
            <a:ext cx="5968286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54651" y="4198588"/>
            <a:ext cx="5968286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255D4-25E0-45C1-89D6-4AD0618A08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29491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51076" y="2311402"/>
            <a:ext cx="3101168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69269" y="2311402"/>
            <a:ext cx="3101168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DC6AF-0661-48FF-BDD4-DCF20C2FFC4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3479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1075" y="2217385"/>
            <a:ext cx="3102388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75" y="3141486"/>
            <a:ext cx="3102388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66832" y="2217385"/>
            <a:ext cx="3103606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66832" y="3141486"/>
            <a:ext cx="3103606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7D97B-63C0-448D-A5BA-2DF55DA3D7E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17359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FA339-BCE8-44B9-A337-E38575733EC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669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6BC62-C62B-4981-8709-79D70A95672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3539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1076" y="394405"/>
            <a:ext cx="2310029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45216" y="394408"/>
            <a:ext cx="3925221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51076" y="2072924"/>
            <a:ext cx="2310029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0D66B-93F7-4594-A0DE-EB2F6D77BAB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3463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6266" y="6934200"/>
            <a:ext cx="4212908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76266" y="885119"/>
            <a:ext cx="4212908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76266" y="7752822"/>
            <a:ext cx="4212908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9951C-5614-4427-A872-1836DCE4598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9459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50838" y="396875"/>
            <a:ext cx="6319837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50838" y="2311400"/>
            <a:ext cx="6319837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50838" y="9182100"/>
            <a:ext cx="16383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98713" y="9182100"/>
            <a:ext cx="2224087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32375" y="9182100"/>
            <a:ext cx="16383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48971D-896C-4F0A-97FD-9BA9FBC3350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image" Target="../media/image9.png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12" Type="http://schemas.openxmlformats.org/officeDocument/2006/relationships/image" Target="../media/image8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7.emf"/><Relationship Id="rId5" Type="http://schemas.openxmlformats.org/officeDocument/2006/relationships/image" Target="../media/image3.png"/><Relationship Id="rId10" Type="http://schemas.openxmlformats.org/officeDocument/2006/relationships/image" Target="../media/image6.emf"/><Relationship Id="rId4" Type="http://schemas.openxmlformats.org/officeDocument/2006/relationships/image" Target="../media/image2.gif"/><Relationship Id="rId9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9.jp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33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-7706" y="6317520"/>
            <a:ext cx="7029219" cy="3588480"/>
          </a:xfrm>
          <a:prstGeom prst="rect">
            <a:avLst/>
          </a:prstGeom>
          <a:gradFill>
            <a:gsLst>
              <a:gs pos="0">
                <a:srgbClr val="C9FFC9"/>
              </a:gs>
              <a:gs pos="49000">
                <a:srgbClr val="99FF33"/>
              </a:gs>
              <a:gs pos="100000">
                <a:srgbClr val="309030"/>
              </a:gs>
            </a:gsLst>
            <a:path path="rect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-7706" y="3503138"/>
            <a:ext cx="7029219" cy="281438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99FF33"/>
              </a:gs>
              <a:gs pos="100000">
                <a:srgbClr val="00CC00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819" y="353860"/>
            <a:ext cx="7026755" cy="314927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3000">
                <a:schemeClr val="accent2">
                  <a:lumMod val="95000"/>
                  <a:lumOff val="5000"/>
                </a:schemeClr>
              </a:gs>
              <a:gs pos="100000">
                <a:srgbClr val="003399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-148044" y="9554158"/>
            <a:ext cx="7236000" cy="3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-4936" y="408440"/>
            <a:ext cx="7056000" cy="58412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400" dirty="0" smtClean="0">
                <a:ln w="22225">
                  <a:noFill/>
                  <a:prstDash val="solid"/>
                </a:ln>
                <a:solidFill>
                  <a:srgbClr val="FFFF00"/>
                </a:solidFill>
                <a:latin typeface="+mn-ea"/>
                <a:cs typeface="Meiryo UI" panose="020B0604030504040204" pitchFamily="50" charset="-128"/>
              </a:rPr>
              <a:t>  </a:t>
            </a:r>
            <a:r>
              <a:rPr lang="ja-JP" altLang="en-US" sz="4800" b="1" spc="600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越境</a:t>
            </a:r>
            <a:r>
              <a:rPr lang="en-US" altLang="ja-JP" sz="4800" b="1" spc="600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EC</a:t>
            </a:r>
            <a:r>
              <a:rPr lang="ja-JP" altLang="en-US" sz="4800" b="1" spc="600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事始め</a:t>
            </a:r>
            <a:endParaRPr lang="ja-JP" altLang="en-US" sz="4800" b="1" spc="600" dirty="0">
              <a:ln w="22225">
                <a:noFill/>
                <a:prstDash val="solid"/>
              </a:ln>
              <a:solidFill>
                <a:schemeClr val="bg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1819" y="984157"/>
            <a:ext cx="7020000" cy="44045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500" b="1" spc="600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 〜</a:t>
            </a:r>
            <a:r>
              <a:rPr lang="ja-JP" altLang="en-US" sz="1500" b="1" spc="600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これから越境</a:t>
            </a:r>
            <a:r>
              <a:rPr lang="en-US" altLang="ja-JP" sz="1500" b="1" spc="600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EC</a:t>
            </a:r>
            <a:r>
              <a:rPr lang="ja-JP" altLang="en-US" sz="1500" b="1" spc="600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に取り組もうとする方へ</a:t>
            </a:r>
            <a:r>
              <a:rPr lang="en-US" altLang="ja-JP" sz="1500" b="1" spc="600" dirty="0" smtClean="0">
                <a:ln w="22225">
                  <a:noFill/>
                  <a:prstDash val="solid"/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〜</a:t>
            </a:r>
            <a:endParaRPr lang="ja-JP" altLang="en-US" sz="1500" b="1" spc="600" dirty="0">
              <a:ln w="22225">
                <a:noFill/>
                <a:prstDash val="solid"/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3001764" y="1505379"/>
            <a:ext cx="3847470" cy="1778351"/>
          </a:xfrm>
          <a:prstGeom prst="roundRect">
            <a:avLst>
              <a:gd name="adj" fmla="val 0"/>
            </a:avLst>
          </a:prstGeom>
          <a:noFill/>
          <a:ln w="31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just">
              <a:lnSpc>
                <a:spcPts val="1700"/>
              </a:lnSpc>
              <a:defRPr/>
            </a:pPr>
            <a:r>
              <a:rPr lang="ja-JP" altLang="en-US" sz="9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少子高齢化</a:t>
            </a:r>
            <a:r>
              <a:rPr lang="ja-JP" altLang="en-US" sz="900" b="1" dirty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に</a:t>
            </a:r>
            <a:r>
              <a:rPr lang="ja-JP" altLang="en-US" sz="9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伴う国内市場の縮小を見据え、海外</a:t>
            </a:r>
            <a:r>
              <a:rPr lang="ja-JP" altLang="en-US" sz="900" b="1" dirty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販路開拓の関心が</a:t>
            </a:r>
            <a:r>
              <a:rPr lang="ja-JP" altLang="en-US" sz="9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高まっており、その第一歩として、越境ＥＣに取り組んでみたいという企業が増えていますが、「始め方が分からない」、「関税や法律、外国語対応など、特別な</a:t>
            </a:r>
            <a:r>
              <a:rPr lang="ja-JP" altLang="en-US" sz="900" b="1" dirty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知識</a:t>
            </a:r>
            <a:r>
              <a:rPr lang="ja-JP" altLang="en-US" sz="9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が必要そうで不安」といった方も多くいらっしゃると思います。</a:t>
            </a:r>
            <a:endParaRPr lang="ja-JP" altLang="en-US" sz="900" b="1" dirty="0">
              <a:ln w="22225">
                <a:noFill/>
                <a:prstDash val="solid"/>
              </a:ln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algn="just">
              <a:lnSpc>
                <a:spcPts val="1700"/>
              </a:lnSpc>
              <a:defRPr/>
            </a:pPr>
            <a:r>
              <a:rPr lang="ja-JP" altLang="en-US" sz="9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今回、これまで多くの中小企業の越境</a:t>
            </a:r>
            <a:r>
              <a:rPr lang="en-US" altLang="ja-JP" sz="9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EC</a:t>
            </a:r>
            <a:r>
              <a:rPr lang="ja-JP" altLang="en-US" sz="9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をサポートしてきたエキスパートにご登壇いただき、越境</a:t>
            </a:r>
            <a:r>
              <a:rPr lang="en-US" altLang="ja-JP" sz="9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EC</a:t>
            </a:r>
            <a:r>
              <a:rPr lang="ja-JP" altLang="en-US" sz="9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の仕組みや税関、物流などの留意点を分かり易く解説するとともに、越境</a:t>
            </a:r>
            <a:r>
              <a:rPr lang="en-US" altLang="ja-JP" sz="9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EC</a:t>
            </a:r>
            <a:r>
              <a:rPr lang="ja-JP" altLang="en-US" sz="9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をサポートする様々なサービスのご紹介など、これから越境</a:t>
            </a:r>
            <a:r>
              <a:rPr lang="en-US" altLang="ja-JP" sz="9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EC</a:t>
            </a:r>
            <a:r>
              <a:rPr lang="ja-JP" altLang="en-US" sz="900" b="1" dirty="0" smtClean="0">
                <a:ln w="22225">
                  <a:noFill/>
                  <a:prstDash val="solid"/>
                </a:ln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に取り組もうとする企業の皆さまに有益な情報をお届けします。</a:t>
            </a:r>
            <a:endParaRPr lang="en-US" altLang="ja-JP" sz="900" b="1" dirty="0" smtClean="0">
              <a:ln w="22225">
                <a:noFill/>
                <a:prstDash val="solid"/>
              </a:ln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5" name="テキスト ボックス 5"/>
          <p:cNvSpPr txBox="1">
            <a:spLocks noChangeArrowheads="1"/>
          </p:cNvSpPr>
          <p:nvPr/>
        </p:nvSpPr>
        <p:spPr bwMode="auto">
          <a:xfrm>
            <a:off x="213123" y="1451608"/>
            <a:ext cx="2731950" cy="224676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ts val="4000"/>
              </a:lnSpc>
              <a:spcBef>
                <a:spcPct val="0"/>
              </a:spcBef>
              <a:buFontTx/>
              <a:buNone/>
            </a:pPr>
            <a:r>
              <a:rPr lang="en-US" altLang="ja-JP" sz="3800" b="1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3/10</a:t>
            </a:r>
            <a:r>
              <a:rPr lang="ja-JP" altLang="en-US" sz="3800" b="1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（金）</a:t>
            </a:r>
            <a:endParaRPr lang="en-US" altLang="ja-JP" sz="1800" b="1" dirty="0" smtClean="0">
              <a:solidFill>
                <a:srgbClr val="D9F8FB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36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１４時～</a:t>
            </a:r>
            <a:r>
              <a:rPr lang="en-US" altLang="ja-JP" sz="1800" b="1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16</a:t>
            </a:r>
            <a:r>
              <a:rPr lang="ja-JP" altLang="en-US" sz="1800" b="1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時</a:t>
            </a:r>
            <a:endParaRPr lang="en-US" altLang="ja-JP" sz="1800" b="1" dirty="0" smtClean="0">
              <a:solidFill>
                <a:srgbClr val="D9F8FB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500" b="1" spc="-60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日本政策金融公庫大阪支店８階</a:t>
            </a:r>
            <a:endParaRPr lang="en-US" altLang="ja-JP" sz="1500" b="1" spc="-60" dirty="0" smtClean="0">
              <a:solidFill>
                <a:srgbClr val="D9F8FB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ja-JP" altLang="en-US" sz="1150" b="1" spc="-60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</a:t>
            </a:r>
            <a:r>
              <a:rPr lang="en-US" altLang="ja-JP" sz="1150" b="1" spc="-60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(</a:t>
            </a:r>
            <a:r>
              <a:rPr lang="ja-JP" altLang="en-US" sz="1150" b="1" spc="-60" dirty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大阪市北区曽根崎 </a:t>
            </a:r>
            <a:r>
              <a:rPr lang="en-US" altLang="ja-JP" sz="1150" b="1" spc="-60" dirty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2-3-5 </a:t>
            </a:r>
            <a:r>
              <a:rPr lang="ja-JP" altLang="en-US" sz="1150" b="1" spc="-60" dirty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梅新</a:t>
            </a:r>
            <a:r>
              <a:rPr lang="ja-JP" altLang="en-US" sz="1150" b="1" spc="-60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第一 </a:t>
            </a:r>
            <a:endParaRPr lang="en-US" altLang="ja-JP" sz="1150" b="1" spc="-60" dirty="0" smtClean="0">
              <a:solidFill>
                <a:srgbClr val="D9F8FB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en-US" altLang="ja-JP" sz="1150" b="1" spc="-60" dirty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</a:t>
            </a:r>
            <a:r>
              <a:rPr lang="en-US" altLang="ja-JP" sz="1150" b="1" spc="-60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     </a:t>
            </a:r>
            <a:r>
              <a:rPr lang="ja-JP" altLang="en-US" sz="1150" b="1" spc="-60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生命ビルディング） （定員</a:t>
            </a:r>
            <a:r>
              <a:rPr lang="en-US" altLang="ja-JP" sz="1150" b="1" spc="-60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30</a:t>
            </a:r>
            <a:r>
              <a:rPr lang="ja-JP" altLang="en-US" sz="1150" b="1" spc="-60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名）</a:t>
            </a:r>
            <a:endParaRPr lang="en-US" altLang="ja-JP" sz="1150" b="1" dirty="0" smtClean="0">
              <a:solidFill>
                <a:srgbClr val="D9F8FB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2100"/>
              </a:lnSpc>
              <a:spcBef>
                <a:spcPct val="0"/>
              </a:spcBef>
              <a:buFontTx/>
              <a:buNone/>
            </a:pPr>
            <a:r>
              <a:rPr lang="en-US" altLang="ja-JP" sz="1500" b="1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web</a:t>
            </a:r>
            <a:r>
              <a:rPr lang="ja-JP" altLang="en-US" sz="1500" b="1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参加も可能</a:t>
            </a:r>
            <a:endParaRPr lang="en-US" altLang="ja-JP" sz="1500" b="1" dirty="0" smtClean="0">
              <a:solidFill>
                <a:srgbClr val="D9F8FB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r>
              <a:rPr lang="ja-JP" altLang="en-US" sz="1150" b="1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　　</a:t>
            </a:r>
            <a:r>
              <a:rPr lang="en-US" altLang="ja-JP" sz="1150" b="1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(Microsoft Teams</a:t>
            </a:r>
            <a:r>
              <a:rPr lang="ja-JP" altLang="en-US" sz="1150" b="1" dirty="0" smtClean="0">
                <a:solidFill>
                  <a:srgbClr val="D9F8FB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itchFamily="50" charset="-128"/>
              </a:rPr>
              <a:t>を利用）</a:t>
            </a:r>
            <a:endParaRPr lang="en-US" altLang="ja-JP" sz="1150" b="1" dirty="0" smtClean="0">
              <a:solidFill>
                <a:srgbClr val="D9F8FB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  <a:p>
            <a:pPr eaLnBrk="1" hangingPunct="1">
              <a:lnSpc>
                <a:spcPts val="1200"/>
              </a:lnSpc>
              <a:spcBef>
                <a:spcPct val="0"/>
              </a:spcBef>
              <a:buFontTx/>
              <a:buNone/>
            </a:pPr>
            <a:endParaRPr lang="en-US" altLang="ja-JP" sz="1800" b="1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-32340" y="-11300"/>
            <a:ext cx="7120296" cy="384944"/>
            <a:chOff x="145504" y="-22927"/>
            <a:chExt cx="7342750" cy="396000"/>
          </a:xfrm>
        </p:grpSpPr>
        <p:sp>
          <p:nvSpPr>
            <p:cNvPr id="38" name="正方形/長方形 37"/>
            <p:cNvSpPr/>
            <p:nvPr/>
          </p:nvSpPr>
          <p:spPr>
            <a:xfrm>
              <a:off x="145504" y="-22927"/>
              <a:ext cx="7342750" cy="39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9" name="図 3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39" y="36380"/>
              <a:ext cx="1018288" cy="288000"/>
            </a:xfrm>
            <a:prstGeom prst="rect">
              <a:avLst/>
            </a:prstGeom>
          </p:spPr>
        </p:pic>
        <p:sp>
          <p:nvSpPr>
            <p:cNvPr id="40" name="テキスト ボックス 39"/>
            <p:cNvSpPr txBox="1"/>
            <p:nvPr/>
          </p:nvSpPr>
          <p:spPr>
            <a:xfrm>
              <a:off x="393339" y="38420"/>
              <a:ext cx="504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主催</a:t>
              </a:r>
              <a:endPara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112064" y="6426350"/>
            <a:ext cx="6732000" cy="288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S Reference Specialty" panose="05000500000000000000" pitchFamily="2" charset="2"/>
                <a:ea typeface="MS UI Gothic" panose="020B0600070205080204" pitchFamily="50" charset="-128"/>
              </a:rPr>
              <a:t>講 演 企 業</a:t>
            </a:r>
            <a:endParaRPr kumimoji="1" lang="ja-JP" altLang="en-US" sz="1400" b="1" dirty="0">
              <a:solidFill>
                <a:schemeClr val="bg1"/>
              </a:solidFill>
              <a:latin typeface="MS Reference Specialty" panose="05000500000000000000" pitchFamily="2" charset="2"/>
              <a:ea typeface="MS UI Gothic" panose="020B060007020508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3150716" y="4160812"/>
            <a:ext cx="3285049" cy="2280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100" b="1" dirty="0">
              <a:solidFill>
                <a:srgbClr val="FF000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123" name="ホームベース 122"/>
          <p:cNvSpPr/>
          <p:nvPr/>
        </p:nvSpPr>
        <p:spPr>
          <a:xfrm>
            <a:off x="117756" y="3596406"/>
            <a:ext cx="1944000" cy="289611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0000"/>
              </a:lnSpc>
            </a:pPr>
            <a:r>
              <a:rPr lang="ja-JP" altLang="en-US" sz="1400" b="1" dirty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 </a:t>
            </a:r>
            <a:r>
              <a:rPr lang="ja-JP" altLang="en-US" sz="1600" b="1" dirty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セミナー</a:t>
            </a:r>
            <a:r>
              <a:rPr lang="ja-JP" altLang="en-US" sz="1600" b="1" dirty="0" smtClean="0">
                <a:solidFill>
                  <a:schemeClr val="bg1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プログラム</a:t>
            </a:r>
            <a:endParaRPr kumimoji="1" lang="ja-JP" altLang="en-US" sz="1600" b="1" dirty="0">
              <a:solidFill>
                <a:schemeClr val="bg1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104078" y="9561639"/>
            <a:ext cx="2412644" cy="330603"/>
            <a:chOff x="-23328" y="9925444"/>
            <a:chExt cx="2412644" cy="330603"/>
          </a:xfrm>
        </p:grpSpPr>
        <p:sp>
          <p:nvSpPr>
            <p:cNvPr id="64" name="テキスト ボックス 63"/>
            <p:cNvSpPr txBox="1"/>
            <p:nvPr/>
          </p:nvSpPr>
          <p:spPr>
            <a:xfrm>
              <a:off x="-23328" y="9925444"/>
              <a:ext cx="612000" cy="330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協力</a:t>
              </a:r>
              <a:endPara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9292" y="9928495"/>
              <a:ext cx="590024" cy="324000"/>
            </a:xfrm>
            <a:prstGeom prst="rect">
              <a:avLst/>
            </a:prstGeom>
          </p:spPr>
        </p:pic>
      </p:grpSp>
      <p:grpSp>
        <p:nvGrpSpPr>
          <p:cNvPr id="36" name="グループ化 35"/>
          <p:cNvGrpSpPr/>
          <p:nvPr/>
        </p:nvGrpSpPr>
        <p:grpSpPr>
          <a:xfrm>
            <a:off x="126380" y="8200613"/>
            <a:ext cx="6732256" cy="1304757"/>
            <a:chOff x="126380" y="8107590"/>
            <a:chExt cx="6732256" cy="1304757"/>
          </a:xfrm>
        </p:grpSpPr>
        <p:sp>
          <p:nvSpPr>
            <p:cNvPr id="18" name="正方形/長方形 17"/>
            <p:cNvSpPr/>
            <p:nvPr/>
          </p:nvSpPr>
          <p:spPr>
            <a:xfrm>
              <a:off x="126380" y="8108427"/>
              <a:ext cx="6732256" cy="1278000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1377066" y="8117000"/>
              <a:ext cx="5463998" cy="313932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ja-JP" altLang="en-US" sz="800" dirty="0" smtClean="0">
                  <a:solidFill>
                    <a:srgbClr val="004932"/>
                  </a:solidFill>
                </a:rPr>
                <a:t>下記、</a:t>
              </a:r>
              <a:r>
                <a:rPr lang="en-US" altLang="ja-JP" sz="800" dirty="0" smtClean="0">
                  <a:solidFill>
                    <a:srgbClr val="004932"/>
                  </a:solidFill>
                </a:rPr>
                <a:t>URL</a:t>
              </a:r>
              <a:r>
                <a:rPr lang="ja-JP" altLang="en-US" sz="800" dirty="0" smtClean="0">
                  <a:solidFill>
                    <a:srgbClr val="004932"/>
                  </a:solidFill>
                </a:rPr>
                <a:t>または</a:t>
              </a:r>
              <a:r>
                <a:rPr lang="en-US" altLang="ja-JP" sz="800" dirty="0" smtClean="0">
                  <a:solidFill>
                    <a:srgbClr val="004932"/>
                  </a:solidFill>
                </a:rPr>
                <a:t>QR</a:t>
              </a:r>
              <a:r>
                <a:rPr lang="ja-JP" altLang="en-US" sz="800" dirty="0" smtClean="0">
                  <a:solidFill>
                    <a:srgbClr val="004932"/>
                  </a:solidFill>
                </a:rPr>
                <a:t>コードからお申込みください（会場参加をご希望の場合は先着順となります。）</a:t>
              </a:r>
              <a:endParaRPr lang="en-US" altLang="ja-JP" sz="800" dirty="0" smtClean="0">
                <a:solidFill>
                  <a:srgbClr val="004932"/>
                </a:solidFill>
              </a:endParaRPr>
            </a:p>
            <a:p>
              <a:pPr>
                <a:lnSpc>
                  <a:spcPct val="90000"/>
                </a:lnSpc>
              </a:pPr>
              <a:r>
                <a:rPr lang="ja-JP" altLang="en-US" sz="800" dirty="0" smtClean="0">
                  <a:solidFill>
                    <a:srgbClr val="FF0000"/>
                  </a:solidFill>
                </a:rPr>
                <a:t>　</a:t>
              </a:r>
              <a:r>
                <a:rPr lang="en-US" altLang="ja-JP" sz="800" dirty="0"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https://krs.bz/jfc_chusho/m?f=218</a:t>
              </a:r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4575318" y="8442398"/>
              <a:ext cx="2265746" cy="93256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prstDash val="sysDot"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5000"/>
                </a:lnSpc>
              </a:pPr>
              <a:r>
                <a:rPr lang="en-US" altLang="ja-JP" sz="750" dirty="0" smtClean="0">
                  <a:solidFill>
                    <a:srgbClr val="004932"/>
                  </a:solidFill>
                  <a:latin typeface="+mn-ea"/>
                  <a:ea typeface="+mn-ea"/>
                </a:rPr>
                <a:t>【</a:t>
              </a:r>
              <a:r>
                <a:rPr lang="ja-JP" altLang="en-US" sz="750" dirty="0">
                  <a:solidFill>
                    <a:srgbClr val="004932"/>
                  </a:solidFill>
                  <a:latin typeface="+mn-ea"/>
                  <a:ea typeface="+mn-ea"/>
                </a:rPr>
                <a:t>お問合せ先</a:t>
              </a:r>
              <a:r>
                <a:rPr lang="en-US" altLang="ja-JP" sz="750" dirty="0" smtClean="0">
                  <a:solidFill>
                    <a:srgbClr val="004932"/>
                  </a:solidFill>
                  <a:latin typeface="+mn-ea"/>
                  <a:ea typeface="+mn-ea"/>
                </a:rPr>
                <a:t>】</a:t>
              </a:r>
            </a:p>
            <a:p>
              <a:pPr>
                <a:lnSpc>
                  <a:spcPct val="105000"/>
                </a:lnSpc>
              </a:pPr>
              <a:r>
                <a:rPr lang="ja-JP" altLang="en-US" sz="750" dirty="0" smtClean="0">
                  <a:solidFill>
                    <a:srgbClr val="004932"/>
                  </a:solidFill>
                  <a:latin typeface="+mn-ea"/>
                  <a:ea typeface="+mn-ea"/>
                </a:rPr>
                <a:t>大阪府商工労働部中小企業支援室</a:t>
              </a:r>
              <a:endParaRPr lang="en-US" altLang="ja-JP" sz="750" dirty="0" smtClean="0">
                <a:solidFill>
                  <a:srgbClr val="004932"/>
                </a:solidFill>
                <a:latin typeface="+mn-ea"/>
                <a:ea typeface="+mn-ea"/>
              </a:endParaRPr>
            </a:p>
            <a:p>
              <a:pPr>
                <a:lnSpc>
                  <a:spcPct val="105000"/>
                </a:lnSpc>
              </a:pPr>
              <a:r>
                <a:rPr lang="ja-JP" altLang="en-US" sz="750" dirty="0" smtClean="0">
                  <a:solidFill>
                    <a:srgbClr val="004932"/>
                  </a:solidFill>
                  <a:latin typeface="+mn-ea"/>
                  <a:ea typeface="+mn-ea"/>
                </a:rPr>
                <a:t>　金融課制度融資グループ</a:t>
              </a:r>
              <a:endParaRPr lang="en-US" altLang="ja-JP" sz="750" dirty="0" smtClean="0">
                <a:solidFill>
                  <a:srgbClr val="004932"/>
                </a:solidFill>
                <a:latin typeface="+mn-ea"/>
                <a:ea typeface="+mn-ea"/>
              </a:endParaRPr>
            </a:p>
            <a:p>
              <a:pPr>
                <a:lnSpc>
                  <a:spcPct val="105000"/>
                </a:lnSpc>
              </a:pPr>
              <a:r>
                <a:rPr lang="ja-JP" altLang="en-US" sz="750" dirty="0" smtClean="0">
                  <a:solidFill>
                    <a:srgbClr val="004932"/>
                  </a:solidFill>
                  <a:latin typeface="+mn-ea"/>
                  <a:ea typeface="+mn-ea"/>
                </a:rPr>
                <a:t>　電話：</a:t>
              </a:r>
              <a:r>
                <a:rPr lang="en-US" altLang="ja-JP" sz="750" dirty="0" smtClean="0">
                  <a:solidFill>
                    <a:srgbClr val="004932"/>
                  </a:solidFill>
                  <a:latin typeface="+mn-ea"/>
                  <a:ea typeface="+mn-ea"/>
                </a:rPr>
                <a:t>06-6210-9508</a:t>
              </a:r>
              <a:r>
                <a:rPr lang="ja-JP" altLang="en-US" sz="700" dirty="0" smtClean="0">
                  <a:solidFill>
                    <a:srgbClr val="004932"/>
                  </a:solidFill>
                  <a:latin typeface="+mn-ea"/>
                  <a:ea typeface="+mn-ea"/>
                </a:rPr>
                <a:t>　</a:t>
              </a:r>
              <a:endParaRPr lang="en-US" altLang="ja-JP" sz="700" dirty="0" smtClean="0">
                <a:solidFill>
                  <a:srgbClr val="004932"/>
                </a:solidFill>
                <a:latin typeface="+mn-ea"/>
                <a:ea typeface="+mn-ea"/>
              </a:endParaRPr>
            </a:p>
            <a:p>
              <a:pPr>
                <a:lnSpc>
                  <a:spcPct val="105000"/>
                </a:lnSpc>
              </a:pPr>
              <a:r>
                <a:rPr lang="ja-JP" altLang="en-US" sz="750" dirty="0" smtClean="0">
                  <a:solidFill>
                    <a:srgbClr val="004932"/>
                  </a:solidFill>
                  <a:latin typeface="+mn-ea"/>
                  <a:ea typeface="+mn-ea"/>
                </a:rPr>
                <a:t>日本政策金融公庫大阪支店</a:t>
              </a:r>
              <a:endParaRPr lang="en-US" altLang="zh-TW" sz="750" dirty="0" smtClean="0">
                <a:solidFill>
                  <a:srgbClr val="004932"/>
                </a:solidFill>
                <a:latin typeface="+mn-ea"/>
                <a:ea typeface="+mn-ea"/>
              </a:endParaRPr>
            </a:p>
            <a:p>
              <a:pPr>
                <a:lnSpc>
                  <a:spcPct val="105000"/>
                </a:lnSpc>
              </a:pPr>
              <a:r>
                <a:rPr lang="ja-JP" altLang="en-US" sz="750" dirty="0">
                  <a:solidFill>
                    <a:srgbClr val="004932"/>
                  </a:solidFill>
                  <a:latin typeface="+mn-ea"/>
                  <a:ea typeface="+mn-ea"/>
                </a:rPr>
                <a:t>　</a:t>
              </a:r>
              <a:r>
                <a:rPr lang="zh-TW" altLang="en-US" sz="750" dirty="0" smtClean="0">
                  <a:solidFill>
                    <a:srgbClr val="004932"/>
                  </a:solidFill>
                  <a:latin typeface="ＭＳ Ｐゴシック" panose="020B0600070205080204" pitchFamily="50" charset="-128"/>
                </a:rPr>
                <a:t>中小</a:t>
              </a:r>
              <a:r>
                <a:rPr lang="zh-TW" altLang="en-US" sz="750" dirty="0">
                  <a:solidFill>
                    <a:srgbClr val="004932"/>
                  </a:solidFill>
                  <a:latin typeface="ＭＳ Ｐゴシック" panose="020B0600070205080204" pitchFamily="50" charset="-128"/>
                </a:rPr>
                <a:t>企業営一</a:t>
              </a:r>
              <a:r>
                <a:rPr lang="zh-TW" altLang="en-US" sz="750" dirty="0" smtClean="0">
                  <a:solidFill>
                    <a:srgbClr val="004932"/>
                  </a:solidFill>
                  <a:latin typeface="ＭＳ Ｐゴシック" panose="020B0600070205080204" pitchFamily="50" charset="-128"/>
                </a:rPr>
                <a:t>事業</a:t>
              </a:r>
              <a:r>
                <a:rPr lang="zh-TW" altLang="en-US" sz="750" dirty="0">
                  <a:solidFill>
                    <a:srgbClr val="004932"/>
                  </a:solidFill>
                  <a:latin typeface="ＭＳ Ｐゴシック" panose="020B0600070205080204" pitchFamily="50" charset="-128"/>
                </a:rPr>
                <a:t>　</a:t>
              </a:r>
              <a:r>
                <a:rPr lang="zh-TW" altLang="en-US" sz="750" dirty="0" smtClean="0">
                  <a:solidFill>
                    <a:srgbClr val="004932"/>
                  </a:solidFill>
                  <a:latin typeface="ＭＳ Ｐゴシック" panose="020B0600070205080204" pitchFamily="50" charset="-128"/>
                </a:rPr>
                <a:t>融資第</a:t>
              </a:r>
              <a:r>
                <a:rPr lang="ja-JP" altLang="en-US" sz="750" dirty="0">
                  <a:solidFill>
                    <a:srgbClr val="004932"/>
                  </a:solidFill>
                  <a:latin typeface="ＭＳ Ｐゴシック" panose="020B0600070205080204" pitchFamily="50" charset="-128"/>
                </a:rPr>
                <a:t>二</a:t>
              </a:r>
              <a:r>
                <a:rPr lang="zh-TW" altLang="en-US" sz="750" dirty="0" smtClean="0">
                  <a:solidFill>
                    <a:srgbClr val="004932"/>
                  </a:solidFill>
                  <a:latin typeface="ＭＳ Ｐゴシック" panose="020B0600070205080204" pitchFamily="50" charset="-128"/>
                </a:rPr>
                <a:t>課</a:t>
              </a:r>
              <a:endParaRPr lang="zh-TW" altLang="en-US" sz="750" dirty="0">
                <a:solidFill>
                  <a:srgbClr val="004932"/>
                </a:solidFill>
                <a:latin typeface="ＭＳ Ｐゴシック" panose="020B0600070205080204" pitchFamily="50" charset="-128"/>
              </a:endParaRPr>
            </a:p>
            <a:p>
              <a:pPr>
                <a:lnSpc>
                  <a:spcPct val="105000"/>
                </a:lnSpc>
              </a:pPr>
              <a:r>
                <a:rPr lang="zh-TW" altLang="en-US" sz="700" dirty="0">
                  <a:solidFill>
                    <a:srgbClr val="004932"/>
                  </a:solidFill>
                  <a:latin typeface="ＭＳ Ｐゴシック" panose="020B0600070205080204" pitchFamily="50" charset="-128"/>
                </a:rPr>
                <a:t>　</a:t>
              </a:r>
              <a:r>
                <a:rPr lang="zh-TW" altLang="en-US" sz="750" dirty="0" smtClean="0">
                  <a:solidFill>
                    <a:srgbClr val="004932"/>
                  </a:solidFill>
                  <a:latin typeface="ＭＳ Ｐゴシック" panose="020B0600070205080204" pitchFamily="50" charset="-128"/>
                </a:rPr>
                <a:t>電話：</a:t>
              </a:r>
              <a:r>
                <a:rPr lang="en-US" altLang="zh-TW" sz="750" dirty="0" smtClean="0">
                  <a:solidFill>
                    <a:srgbClr val="004932"/>
                  </a:solidFill>
                  <a:latin typeface="ＭＳ Ｐゴシック" panose="020B0600070205080204" pitchFamily="50" charset="-128"/>
                </a:rPr>
                <a:t>06-6314-7622</a:t>
              </a:r>
              <a:endParaRPr lang="en-US" altLang="zh-TW" sz="750" dirty="0">
                <a:solidFill>
                  <a:srgbClr val="004932"/>
                </a:solidFill>
                <a:latin typeface="ＭＳ Ｐゴシック" panose="020B0600070205080204" pitchFamily="50" charset="-128"/>
              </a:endParaRPr>
            </a:p>
          </p:txBody>
        </p:sp>
        <p:grpSp>
          <p:nvGrpSpPr>
            <p:cNvPr id="23" name="グループ化 22"/>
            <p:cNvGrpSpPr/>
            <p:nvPr/>
          </p:nvGrpSpPr>
          <p:grpSpPr>
            <a:xfrm>
              <a:off x="126380" y="8107590"/>
              <a:ext cx="1291152" cy="292762"/>
              <a:chOff x="59086" y="7871390"/>
              <a:chExt cx="1296048" cy="292762"/>
            </a:xfrm>
            <a:solidFill>
              <a:srgbClr val="FF6600"/>
            </a:solidFill>
          </p:grpSpPr>
          <p:sp>
            <p:nvSpPr>
              <p:cNvPr id="70" name="テキスト ボックス 69"/>
              <p:cNvSpPr txBox="1"/>
              <p:nvPr/>
            </p:nvSpPr>
            <p:spPr>
              <a:xfrm>
                <a:off x="59086" y="7871390"/>
                <a:ext cx="1296000" cy="288000"/>
              </a:xfrm>
              <a:prstGeom prst="rect">
                <a:avLst/>
              </a:prstGeom>
              <a:grpFill/>
            </p:spPr>
            <p:txBody>
              <a:bodyPr wrap="square" rtlCol="0" anchor="ctr">
                <a:spAutoFit/>
              </a:bodyPr>
              <a:lstStyle/>
              <a:p>
                <a:r>
                  <a:rPr lang="ja-JP" altLang="en-US" sz="1050" b="1" dirty="0" smtClean="0">
                    <a:solidFill>
                      <a:schemeClr val="bg1"/>
                    </a:solidFill>
                    <a:latin typeface="+mn-ea"/>
                    <a:ea typeface="+mn-ea"/>
                  </a:rPr>
                  <a:t>お申込み注意事項</a:t>
                </a:r>
                <a:endParaRPr lang="ja-JP" altLang="en-US" sz="1050" b="1" dirty="0">
                  <a:solidFill>
                    <a:schemeClr val="bg1"/>
                  </a:solidFill>
                  <a:latin typeface="+mn-ea"/>
                  <a:ea typeface="+mn-ea"/>
                </a:endParaRPr>
              </a:p>
            </p:txBody>
          </p:sp>
          <p:cxnSp>
            <p:nvCxnSpPr>
              <p:cNvPr id="20" name="直線コネクタ 19"/>
              <p:cNvCxnSpPr/>
              <p:nvPr/>
            </p:nvCxnSpPr>
            <p:spPr>
              <a:xfrm flipH="1">
                <a:off x="59134" y="8159390"/>
                <a:ext cx="1296000" cy="0"/>
              </a:xfrm>
              <a:prstGeom prst="line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/>
              <p:cNvCxnSpPr/>
              <p:nvPr/>
            </p:nvCxnSpPr>
            <p:spPr>
              <a:xfrm>
                <a:off x="1352705" y="7876152"/>
                <a:ext cx="0" cy="288000"/>
              </a:xfrm>
              <a:prstGeom prst="line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正方形/長方形 66"/>
            <p:cNvSpPr/>
            <p:nvPr/>
          </p:nvSpPr>
          <p:spPr>
            <a:xfrm>
              <a:off x="3529806" y="9003345"/>
              <a:ext cx="96586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ja-JP" sz="600" dirty="0">
                  <a:solidFill>
                    <a:srgbClr val="004932"/>
                  </a:solidFill>
                  <a:latin typeface="+mj-ea"/>
                  <a:ea typeface="+mj-ea"/>
                </a:rPr>
                <a:t>QR</a:t>
              </a:r>
              <a:r>
                <a:rPr lang="ja-JP" altLang="en-US" sz="600" dirty="0">
                  <a:solidFill>
                    <a:srgbClr val="004932"/>
                  </a:solidFill>
                  <a:latin typeface="+mj-ea"/>
                  <a:ea typeface="+mj-ea"/>
                </a:rPr>
                <a:t>コード</a:t>
              </a:r>
              <a:r>
                <a:rPr lang="ja-JP" altLang="en-US" sz="600" dirty="0" smtClean="0">
                  <a:solidFill>
                    <a:srgbClr val="004932"/>
                  </a:solidFill>
                  <a:latin typeface="+mj-ea"/>
                  <a:ea typeface="+mj-ea"/>
                </a:rPr>
                <a:t>は</a:t>
              </a:r>
              <a:endParaRPr lang="en-US" altLang="ja-JP" sz="600" dirty="0" smtClean="0">
                <a:solidFill>
                  <a:srgbClr val="004932"/>
                </a:solidFill>
                <a:latin typeface="+mj-ea"/>
                <a:ea typeface="+mj-ea"/>
              </a:endParaRPr>
            </a:p>
            <a:p>
              <a:r>
                <a:rPr lang="ja-JP" altLang="en-US" sz="600" dirty="0" smtClean="0">
                  <a:solidFill>
                    <a:srgbClr val="004932"/>
                  </a:solidFill>
                  <a:latin typeface="+mj-ea"/>
                  <a:ea typeface="+mj-ea"/>
                </a:rPr>
                <a:t>（株）デンソーウェーブの登録</a:t>
              </a:r>
              <a:r>
                <a:rPr lang="ja-JP" altLang="en-US" sz="600" dirty="0">
                  <a:solidFill>
                    <a:srgbClr val="004932"/>
                  </a:solidFill>
                  <a:latin typeface="+mj-ea"/>
                  <a:ea typeface="+mj-ea"/>
                </a:rPr>
                <a:t>商標です</a:t>
              </a: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151018" y="8396684"/>
              <a:ext cx="2639738" cy="1015663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just">
                <a:lnSpc>
                  <a:spcPts val="900"/>
                </a:lnSpc>
              </a:pPr>
              <a:r>
                <a:rPr lang="en-US" altLang="ja-JP" sz="800" dirty="0" smtClean="0">
                  <a:solidFill>
                    <a:srgbClr val="004932"/>
                  </a:solidFill>
                </a:rPr>
                <a:t>※ </a:t>
              </a:r>
              <a:r>
                <a:rPr lang="ja-JP" altLang="en-US" sz="800" dirty="0" smtClean="0">
                  <a:solidFill>
                    <a:srgbClr val="004932"/>
                  </a:solidFill>
                </a:rPr>
                <a:t>お申込みにかかる個人</a:t>
              </a:r>
              <a:r>
                <a:rPr lang="ja-JP" altLang="en-US" sz="800" dirty="0">
                  <a:solidFill>
                    <a:srgbClr val="004932"/>
                  </a:solidFill>
                </a:rPr>
                <a:t>情報</a:t>
              </a:r>
              <a:r>
                <a:rPr lang="ja-JP" altLang="en-US" sz="800" dirty="0" smtClean="0">
                  <a:solidFill>
                    <a:srgbClr val="004932"/>
                  </a:solidFill>
                </a:rPr>
                <a:t>は、厳正</a:t>
              </a:r>
              <a:r>
                <a:rPr lang="ja-JP" altLang="en-US" sz="800" dirty="0">
                  <a:solidFill>
                    <a:srgbClr val="004932"/>
                  </a:solidFill>
                </a:rPr>
                <a:t>に管理し</a:t>
              </a:r>
              <a:r>
                <a:rPr lang="ja-JP" altLang="en-US" sz="800" dirty="0" smtClean="0">
                  <a:solidFill>
                    <a:srgbClr val="004932"/>
                  </a:solidFill>
                </a:rPr>
                <a:t>、</a:t>
              </a:r>
              <a:endParaRPr lang="en-US" altLang="ja-JP" sz="800" dirty="0" smtClean="0">
                <a:solidFill>
                  <a:srgbClr val="004932"/>
                </a:solidFill>
              </a:endParaRPr>
            </a:p>
            <a:p>
              <a:pPr algn="just">
                <a:lnSpc>
                  <a:spcPts val="900"/>
                </a:lnSpc>
              </a:pPr>
              <a:r>
                <a:rPr lang="ja-JP" altLang="en-US" sz="800" dirty="0">
                  <a:solidFill>
                    <a:srgbClr val="004932"/>
                  </a:solidFill>
                </a:rPr>
                <a:t>　</a:t>
              </a:r>
              <a:r>
                <a:rPr lang="ja-JP" altLang="en-US" sz="800" dirty="0" smtClean="0">
                  <a:solidFill>
                    <a:srgbClr val="004932"/>
                  </a:solidFill>
                </a:rPr>
                <a:t>　大阪府、日本政策金融公庫及び大阪信用保証協会</a:t>
              </a:r>
              <a:endParaRPr lang="en-US" altLang="ja-JP" sz="800" dirty="0" smtClean="0">
                <a:solidFill>
                  <a:srgbClr val="004932"/>
                </a:solidFill>
              </a:endParaRPr>
            </a:p>
            <a:p>
              <a:pPr algn="just">
                <a:lnSpc>
                  <a:spcPts val="900"/>
                </a:lnSpc>
              </a:pPr>
              <a:r>
                <a:rPr lang="ja-JP" altLang="en-US" sz="800" dirty="0">
                  <a:solidFill>
                    <a:srgbClr val="004932"/>
                  </a:solidFill>
                </a:rPr>
                <a:t>　</a:t>
              </a:r>
              <a:r>
                <a:rPr lang="ja-JP" altLang="en-US" sz="800" dirty="0" smtClean="0">
                  <a:solidFill>
                    <a:srgbClr val="004932"/>
                  </a:solidFill>
                </a:rPr>
                <a:t>　間において共有します</a:t>
              </a:r>
              <a:endParaRPr lang="en-US" altLang="ja-JP" sz="800" dirty="0" smtClean="0">
                <a:solidFill>
                  <a:srgbClr val="004932"/>
                </a:solidFill>
              </a:endParaRPr>
            </a:p>
            <a:p>
              <a:pPr algn="just">
                <a:lnSpc>
                  <a:spcPts val="900"/>
                </a:lnSpc>
              </a:pPr>
              <a:r>
                <a:rPr lang="en-US" altLang="ja-JP" sz="800" dirty="0" smtClean="0">
                  <a:solidFill>
                    <a:srgbClr val="004932"/>
                  </a:solidFill>
                </a:rPr>
                <a:t>※ </a:t>
              </a:r>
              <a:r>
                <a:rPr lang="ja-JP" altLang="en-US" sz="800" dirty="0" smtClean="0">
                  <a:solidFill>
                    <a:srgbClr val="004932"/>
                  </a:solidFill>
                </a:rPr>
                <a:t>本セミナー</a:t>
              </a:r>
              <a:r>
                <a:rPr lang="ja-JP" altLang="en-US" sz="800" dirty="0">
                  <a:solidFill>
                    <a:srgbClr val="004932"/>
                  </a:solidFill>
                </a:rPr>
                <a:t>の運営・連絡や今後のイベント情報等</a:t>
              </a:r>
              <a:r>
                <a:rPr lang="ja-JP" altLang="en-US" sz="800" dirty="0" smtClean="0">
                  <a:solidFill>
                    <a:srgbClr val="004932"/>
                  </a:solidFill>
                </a:rPr>
                <a:t>の</a:t>
              </a:r>
              <a:endParaRPr lang="en-US" altLang="ja-JP" sz="800" dirty="0" smtClean="0">
                <a:solidFill>
                  <a:srgbClr val="004932"/>
                </a:solidFill>
              </a:endParaRPr>
            </a:p>
            <a:p>
              <a:pPr algn="just">
                <a:lnSpc>
                  <a:spcPts val="900"/>
                </a:lnSpc>
              </a:pPr>
              <a:r>
                <a:rPr lang="ja-JP" altLang="en-US" sz="800" dirty="0">
                  <a:solidFill>
                    <a:srgbClr val="004932"/>
                  </a:solidFill>
                </a:rPr>
                <a:t>　</a:t>
              </a:r>
              <a:r>
                <a:rPr lang="ja-JP" altLang="en-US" sz="800" dirty="0" smtClean="0">
                  <a:solidFill>
                    <a:srgbClr val="004932"/>
                  </a:solidFill>
                </a:rPr>
                <a:t>　お知らせ</a:t>
              </a:r>
              <a:r>
                <a:rPr lang="ja-JP" altLang="en-US" sz="800" dirty="0">
                  <a:solidFill>
                    <a:srgbClr val="004932"/>
                  </a:solidFill>
                </a:rPr>
                <a:t>に</a:t>
              </a:r>
              <a:r>
                <a:rPr lang="ja-JP" altLang="en-US" sz="800" dirty="0" smtClean="0">
                  <a:solidFill>
                    <a:srgbClr val="004932"/>
                  </a:solidFill>
                </a:rPr>
                <a:t>使わせて</a:t>
              </a:r>
              <a:r>
                <a:rPr lang="ja-JP" altLang="en-US" sz="800" dirty="0">
                  <a:solidFill>
                    <a:srgbClr val="004932"/>
                  </a:solidFill>
                </a:rPr>
                <a:t>いただく場合が</a:t>
              </a:r>
              <a:r>
                <a:rPr lang="ja-JP" altLang="en-US" sz="800" dirty="0" smtClean="0">
                  <a:solidFill>
                    <a:srgbClr val="004932"/>
                  </a:solidFill>
                </a:rPr>
                <a:t>あります</a:t>
              </a:r>
              <a:endParaRPr lang="en-US" altLang="ja-JP" sz="800" dirty="0" smtClean="0">
                <a:solidFill>
                  <a:srgbClr val="004932"/>
                </a:solidFill>
              </a:endParaRPr>
            </a:p>
            <a:p>
              <a:pPr algn="just">
                <a:lnSpc>
                  <a:spcPts val="900"/>
                </a:lnSpc>
              </a:pPr>
              <a:r>
                <a:rPr lang="en-US" altLang="ja-JP" sz="800" dirty="0" smtClean="0">
                  <a:solidFill>
                    <a:srgbClr val="004932"/>
                  </a:solidFill>
                </a:rPr>
                <a:t>※ </a:t>
              </a:r>
              <a:r>
                <a:rPr lang="en-US" altLang="ja-JP" sz="800" spc="-50" dirty="0" smtClean="0">
                  <a:solidFill>
                    <a:srgbClr val="004932"/>
                  </a:solidFill>
                </a:rPr>
                <a:t>web</a:t>
              </a:r>
              <a:r>
                <a:rPr lang="ja-JP" altLang="en-US" sz="800" spc="-50" dirty="0" smtClean="0">
                  <a:solidFill>
                    <a:srgbClr val="004932"/>
                  </a:solidFill>
                </a:rPr>
                <a:t>参加の方について、お客</a:t>
              </a:r>
              <a:r>
                <a:rPr lang="ja-JP" altLang="en-US" sz="800" spc="-50" dirty="0">
                  <a:solidFill>
                    <a:srgbClr val="004932"/>
                  </a:solidFill>
                </a:rPr>
                <a:t>様の通信環境や通信</a:t>
              </a:r>
              <a:r>
                <a:rPr lang="ja-JP" altLang="en-US" sz="800" spc="-50" dirty="0" smtClean="0">
                  <a:solidFill>
                    <a:srgbClr val="004932"/>
                  </a:solidFill>
                </a:rPr>
                <a:t>回線</a:t>
              </a:r>
              <a:endParaRPr lang="en-US" altLang="ja-JP" sz="800" spc="-50" dirty="0" smtClean="0">
                <a:solidFill>
                  <a:srgbClr val="004932"/>
                </a:solidFill>
              </a:endParaRPr>
            </a:p>
            <a:p>
              <a:pPr algn="just">
                <a:lnSpc>
                  <a:spcPts val="900"/>
                </a:lnSpc>
              </a:pPr>
              <a:r>
                <a:rPr lang="ja-JP" altLang="en-US" sz="800" spc="-50" dirty="0" smtClean="0">
                  <a:solidFill>
                    <a:srgbClr val="004932"/>
                  </a:solidFill>
                </a:rPr>
                <a:t>      の状況</a:t>
              </a:r>
              <a:r>
                <a:rPr lang="ja-JP" altLang="en-US" sz="800" spc="-50" dirty="0">
                  <a:solidFill>
                    <a:srgbClr val="004932"/>
                  </a:solidFill>
                </a:rPr>
                <a:t>により中断</a:t>
              </a:r>
              <a:r>
                <a:rPr lang="ja-JP" altLang="en-US" sz="800" spc="-50" dirty="0" smtClean="0">
                  <a:solidFill>
                    <a:srgbClr val="004932"/>
                  </a:solidFill>
                </a:rPr>
                <a:t>される可能性がありますが、主催者で</a:t>
              </a:r>
              <a:endParaRPr lang="en-US" altLang="ja-JP" sz="800" spc="-50" dirty="0" smtClean="0">
                <a:solidFill>
                  <a:srgbClr val="004932"/>
                </a:solidFill>
              </a:endParaRPr>
            </a:p>
            <a:p>
              <a:pPr algn="just">
                <a:lnSpc>
                  <a:spcPts val="900"/>
                </a:lnSpc>
              </a:pPr>
              <a:r>
                <a:rPr lang="en-US" altLang="ja-JP" sz="800" spc="-50" dirty="0">
                  <a:solidFill>
                    <a:srgbClr val="004932"/>
                  </a:solidFill>
                </a:rPr>
                <a:t> </a:t>
              </a:r>
              <a:r>
                <a:rPr lang="en-US" altLang="ja-JP" sz="800" spc="-50" dirty="0" smtClean="0">
                  <a:solidFill>
                    <a:srgbClr val="004932"/>
                  </a:solidFill>
                </a:rPr>
                <a:t>     </a:t>
              </a:r>
              <a:r>
                <a:rPr lang="ja-JP" altLang="en-US" sz="800" spc="-50" dirty="0" smtClean="0">
                  <a:solidFill>
                    <a:srgbClr val="004932"/>
                  </a:solidFill>
                </a:rPr>
                <a:t>は責任を負い　かねますので、了承のうえ申込ください。</a:t>
              </a:r>
              <a:endParaRPr lang="en-US" altLang="ja-JP" sz="800" spc="-50" dirty="0">
                <a:solidFill>
                  <a:srgbClr val="004932"/>
                </a:solidFill>
              </a:endParaRPr>
            </a:p>
          </p:txBody>
        </p:sp>
      </p:grpSp>
      <p:sp>
        <p:nvSpPr>
          <p:cNvPr id="99" name="正方形/長方形 98"/>
          <p:cNvSpPr/>
          <p:nvPr/>
        </p:nvSpPr>
        <p:spPr>
          <a:xfrm>
            <a:off x="3518706" y="8492219"/>
            <a:ext cx="1008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00" dirty="0" smtClean="0">
                <a:solidFill>
                  <a:srgbClr val="004932"/>
                </a:solidFill>
                <a:latin typeface="+mj-ea"/>
                <a:ea typeface="+mj-ea"/>
              </a:rPr>
              <a:t>※</a:t>
            </a:r>
            <a:r>
              <a:rPr lang="ja-JP" altLang="en-US" sz="600" dirty="0">
                <a:solidFill>
                  <a:srgbClr val="004932"/>
                </a:solidFill>
                <a:latin typeface="+mj-ea"/>
                <a:ea typeface="+mj-ea"/>
              </a:rPr>
              <a:t>セミナーの視聴</a:t>
            </a:r>
            <a:r>
              <a:rPr lang="en-US" altLang="ja-JP" sz="600" dirty="0">
                <a:solidFill>
                  <a:srgbClr val="004932"/>
                </a:solidFill>
                <a:latin typeface="+mj-ea"/>
                <a:ea typeface="+mj-ea"/>
              </a:rPr>
              <a:t>URL</a:t>
            </a:r>
            <a:r>
              <a:rPr lang="ja-JP" altLang="en-US" sz="600" dirty="0">
                <a:solidFill>
                  <a:srgbClr val="004932"/>
                </a:solidFill>
                <a:latin typeface="+mj-ea"/>
                <a:ea typeface="+mj-ea"/>
              </a:rPr>
              <a:t>は</a:t>
            </a:r>
            <a:r>
              <a:rPr lang="ja-JP" altLang="en-US" sz="600" dirty="0" smtClean="0">
                <a:solidFill>
                  <a:srgbClr val="004932"/>
                </a:solidFill>
                <a:latin typeface="+mj-ea"/>
                <a:ea typeface="+mj-ea"/>
              </a:rPr>
              <a:t>、申込時に記載いただいたメールアドレスあてに</a:t>
            </a:r>
            <a:r>
              <a:rPr lang="ja-JP" altLang="en-US" sz="600" dirty="0">
                <a:solidFill>
                  <a:srgbClr val="004932"/>
                </a:solidFill>
                <a:latin typeface="+mj-ea"/>
                <a:ea typeface="+mj-ea"/>
              </a:rPr>
              <a:t>、</a:t>
            </a:r>
            <a:endParaRPr lang="en-US" altLang="ja-JP" sz="600" dirty="0" smtClean="0">
              <a:solidFill>
                <a:srgbClr val="004932"/>
              </a:solidFill>
              <a:latin typeface="+mj-ea"/>
              <a:ea typeface="+mj-ea"/>
            </a:endParaRPr>
          </a:p>
          <a:p>
            <a:r>
              <a:rPr lang="ja-JP" altLang="en-US" sz="600" dirty="0" smtClean="0">
                <a:solidFill>
                  <a:srgbClr val="004932"/>
                </a:solidFill>
                <a:latin typeface="+mj-ea"/>
                <a:ea typeface="+mj-ea"/>
              </a:rPr>
              <a:t>３月８日</a:t>
            </a:r>
            <a:r>
              <a:rPr lang="ja-JP" altLang="en-US" sz="600" dirty="0">
                <a:solidFill>
                  <a:srgbClr val="004932"/>
                </a:solidFill>
                <a:latin typeface="+mj-ea"/>
                <a:ea typeface="+mj-ea"/>
              </a:rPr>
              <a:t>（水曜</a:t>
            </a:r>
            <a:r>
              <a:rPr lang="ja-JP" altLang="en-US" sz="600" dirty="0" smtClean="0">
                <a:solidFill>
                  <a:srgbClr val="004932"/>
                </a:solidFill>
                <a:latin typeface="+mj-ea"/>
                <a:ea typeface="+mj-ea"/>
              </a:rPr>
              <a:t>）までにご連絡</a:t>
            </a:r>
            <a:r>
              <a:rPr lang="ja-JP" altLang="en-US" sz="600" dirty="0">
                <a:solidFill>
                  <a:srgbClr val="004932"/>
                </a:solidFill>
                <a:latin typeface="+mj-ea"/>
                <a:ea typeface="+mj-ea"/>
              </a:rPr>
              <a:t>させていただきます。　</a:t>
            </a:r>
            <a:r>
              <a:rPr lang="ja-JP" altLang="en-US" sz="600" dirty="0" smtClean="0">
                <a:solidFill>
                  <a:srgbClr val="004932"/>
                </a:solidFill>
                <a:latin typeface="+mj-ea"/>
                <a:ea typeface="+mj-ea"/>
              </a:rPr>
              <a:t> </a:t>
            </a:r>
            <a:endParaRPr lang="ja-JP" altLang="en-US" sz="600" dirty="0">
              <a:solidFill>
                <a:srgbClr val="004932"/>
              </a:solidFill>
              <a:latin typeface="+mj-ea"/>
              <a:ea typeface="+mj-ea"/>
            </a:endParaRPr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08290" y="35780"/>
            <a:ext cx="1564416" cy="296340"/>
          </a:xfrm>
          <a:prstGeom prst="rect">
            <a:avLst/>
          </a:prstGeom>
        </p:spPr>
      </p:pic>
      <p:sp>
        <p:nvSpPr>
          <p:cNvPr id="100" name="テキスト ボックス 99"/>
          <p:cNvSpPr txBox="1"/>
          <p:nvPr/>
        </p:nvSpPr>
        <p:spPr>
          <a:xfrm>
            <a:off x="3866103" y="40582"/>
            <a:ext cx="498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共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催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正方形/長方形 107"/>
          <p:cNvSpPr/>
          <p:nvPr/>
        </p:nvSpPr>
        <p:spPr>
          <a:xfrm>
            <a:off x="235202" y="4092819"/>
            <a:ext cx="3089861" cy="978353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ジェイグラブ株式会社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 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14:05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14:35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頃＞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これから越境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EC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に取り組もうとする企業が押さえておくべき、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基礎知識を分かり易く解説します。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　　 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・越境</a:t>
            </a:r>
            <a:r>
              <a:rPr kumimoji="1"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EC</a:t>
            </a:r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の市場規模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・モールについて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　　　　・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決裁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システムについて   　　　　　　　　　　　　など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235202" y="3976876"/>
            <a:ext cx="2630847" cy="238218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１</a:t>
            </a:r>
            <a:r>
              <a:rPr lang="ja-JP" altLang="en-US" sz="12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．越境ＥＣについて（導入編）</a:t>
            </a:r>
            <a:endParaRPr kumimoji="1" lang="ja-JP" altLang="en-US" sz="12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235203" y="5293165"/>
            <a:ext cx="3049438" cy="945322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ジェイグラブ株式会社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SI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パートナーズ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株式会社コンパスポイント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＜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14:35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15:20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頃＞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・越境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EC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にチャレンジする企業のサポートに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関し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、豊富な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経験を有する３社より、各社のサービスについてご紹介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231181" y="5189093"/>
            <a:ext cx="2649575" cy="238218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２</a:t>
            </a:r>
            <a:r>
              <a:rPr lang="ja-JP" altLang="en-US" sz="12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．越境ＥＣを支援するサービスのご紹介</a:t>
            </a:r>
            <a:endParaRPr kumimoji="1" lang="ja-JP" altLang="en-US" sz="12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3632714" y="4109039"/>
            <a:ext cx="3137641" cy="962133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spc="-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spc="-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株式会社ペガサスグローバルエクスプレス</a:t>
            </a:r>
            <a:r>
              <a:rPr lang="en-US" altLang="ja-JP" sz="900" spc="-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spc="-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＜</a:t>
            </a:r>
            <a:r>
              <a:rPr lang="en-US" altLang="ja-JP" sz="900" spc="-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15:20</a:t>
            </a:r>
            <a:r>
              <a:rPr lang="ja-JP" altLang="en-US" sz="900" spc="-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900" spc="-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15:40</a:t>
            </a:r>
            <a:r>
              <a:rPr lang="ja-JP" altLang="en-US" sz="900" spc="-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頃＞</a:t>
            </a:r>
            <a:endParaRPr lang="en-US" altLang="ja-JP" sz="900" spc="-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・国際物流のエキスパートより、通関手続きや貿易関連法令、　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輸送手段ごとの留意点など、越境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EC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を行う上で必要となる、　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国際物流についての基礎知識について分かり易く解説します。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3636191" y="3986401"/>
            <a:ext cx="2566286" cy="238218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３．越境ＥＣの物流について</a:t>
            </a:r>
            <a:endParaRPr kumimoji="1" lang="ja-JP" altLang="en-US" sz="12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3626196" y="5299118"/>
            <a:ext cx="3137641" cy="962133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日本政策金融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公庫大阪支店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＜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15:40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15:50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頃＞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00"/>
              </a:lnSpc>
            </a:pP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・日本政策金融公庫の海外展開を支援する貸付制度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や貸付以外の海外展開支援事業（</a:t>
            </a:r>
            <a:r>
              <a:rPr lang="en-US" altLang="ja-JP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ex.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課題解決支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援）などについてご紹介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 </a:t>
            </a:r>
            <a:endParaRPr kumimoji="1"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3632713" y="5185334"/>
            <a:ext cx="2569763" cy="238218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４</a:t>
            </a:r>
            <a:r>
              <a:rPr lang="ja-JP" altLang="en-US" sz="1200" b="1" dirty="0" smtClean="0">
                <a:latin typeface="MS UI Gothic" panose="020B0600070205080204" pitchFamily="50" charset="-128"/>
                <a:ea typeface="MS UI Gothic" panose="020B0600070205080204" pitchFamily="50" charset="-128"/>
              </a:rPr>
              <a:t>．日本公庫の海外展開支援メニュー</a:t>
            </a:r>
            <a:endParaRPr kumimoji="1" lang="ja-JP" altLang="en-US" sz="12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graphicFrame>
        <p:nvGraphicFramePr>
          <p:cNvPr id="21" name="オブジェクト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624617"/>
              </p:ext>
            </p:extLst>
          </p:nvPr>
        </p:nvGraphicFramePr>
        <p:xfrm>
          <a:off x="104078" y="6714350"/>
          <a:ext cx="6751306" cy="139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ワークシート" r:id="rId7" imgW="7515074" imgH="1838227" progId="Excel.Sheet.12">
                  <p:embed/>
                </p:oleObj>
              </mc:Choice>
              <mc:Fallback>
                <p:oleObj name="ワークシート" r:id="rId7" imgW="7515074" imgH="18382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4078" y="6714350"/>
                        <a:ext cx="6751306" cy="13954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8" name="図 12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34" y="9568154"/>
            <a:ext cx="756597" cy="308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57713" y="9609571"/>
            <a:ext cx="1349999" cy="262019"/>
          </a:xfrm>
          <a:prstGeom prst="rect">
            <a:avLst/>
          </a:prstGeom>
        </p:spPr>
      </p:pic>
      <p:sp>
        <p:nvSpPr>
          <p:cNvPr id="133" name="正方形/長方形 132"/>
          <p:cNvSpPr/>
          <p:nvPr/>
        </p:nvSpPr>
        <p:spPr>
          <a:xfrm>
            <a:off x="1823008" y="6871810"/>
            <a:ext cx="1476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取締役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横川　広幸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1808641" y="7545587"/>
            <a:ext cx="1476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代表取締役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重延　勇矢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5" name="正方形/長方形 134"/>
          <p:cNvSpPr/>
          <p:nvPr/>
        </p:nvSpPr>
        <p:spPr>
          <a:xfrm>
            <a:off x="5151850" y="6875247"/>
            <a:ext cx="1476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代表取締役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岡田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昇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79197" y="75492"/>
            <a:ext cx="1720344" cy="250818"/>
          </a:xfrm>
          <a:prstGeom prst="rect">
            <a:avLst/>
          </a:prstGeom>
        </p:spPr>
      </p:pic>
      <p:sp>
        <p:nvSpPr>
          <p:cNvPr id="138" name="正方形/長方形 137"/>
          <p:cNvSpPr/>
          <p:nvPr/>
        </p:nvSpPr>
        <p:spPr>
          <a:xfrm>
            <a:off x="5185292" y="7513962"/>
            <a:ext cx="1585063" cy="509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首都圏事業部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EC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カスタマー営業部 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課長</a:t>
            </a:r>
            <a:endParaRPr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石島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次郎</a:t>
            </a:r>
            <a:endParaRPr kumimoji="1"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0" name="星 32 139"/>
          <p:cNvSpPr/>
          <p:nvPr/>
        </p:nvSpPr>
        <p:spPr>
          <a:xfrm>
            <a:off x="149250" y="482699"/>
            <a:ext cx="1098525" cy="441226"/>
          </a:xfrm>
          <a:prstGeom prst="star32">
            <a:avLst/>
          </a:prstGeom>
          <a:solidFill>
            <a:srgbClr val="FF5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286927" y="572653"/>
            <a:ext cx="840646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参加費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無料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28874" y="9572751"/>
            <a:ext cx="1797447" cy="298839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571733" y="7442508"/>
            <a:ext cx="1547116" cy="25722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91FFD341-0761-4FA4-B57E-EB08C6E8E69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85858" y="8499940"/>
            <a:ext cx="885875" cy="8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53647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テキスト ボックス 2">
            <a:extLst>
              <a:ext uri="{FF2B5EF4-FFF2-40B4-BE49-F238E27FC236}">
                <a16:creationId xmlns:a16="http://schemas.microsoft.com/office/drawing/2014/main" id="{4E67AB49-35CA-4BC6-A8DB-0DDFAAA73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271992"/>
            <a:ext cx="7021513" cy="566649"/>
          </a:xfrm>
          <a:prstGeom prst="rect">
            <a:avLst/>
          </a:prstGeom>
          <a:solidFill>
            <a:srgbClr val="4C01E1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0" tIns="46810" rIns="0" bIns="46810" anchor="ctr" anchorCtr="0">
            <a:noAutofit/>
          </a:bodyPr>
          <a:lstStyle/>
          <a:p>
            <a:pPr algn="ctr"/>
            <a:r>
              <a:rPr lang="en-US" sz="2048" b="1" kern="100" dirty="0">
                <a:solidFill>
                  <a:srgbClr val="FFFFFF"/>
                </a:solidFill>
                <a:latin typeface="メイリオ" panose="020B0604030504040204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Microsoft Teams </a:t>
            </a:r>
            <a:r>
              <a:rPr lang="ja-JP" altLang="en-US" sz="2048" b="1" kern="100" dirty="0">
                <a:solidFill>
                  <a:srgbClr val="FFFFFF"/>
                </a:solidFill>
                <a:latin typeface="游明朝" panose="02020400000000000000" pitchFamily="18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によるオンラインセミナー参加方法</a:t>
            </a:r>
            <a:endParaRPr lang="ja-JP" altLang="en-US" sz="1024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86941269-FAEB-4BB8-B8E5-F1BB33D4C3F5}"/>
              </a:ext>
            </a:extLst>
          </p:cNvPr>
          <p:cNvGraphicFramePr>
            <a:graphicFrameLocks noGrp="1"/>
          </p:cNvGraphicFramePr>
          <p:nvPr/>
        </p:nvGraphicFramePr>
        <p:xfrm>
          <a:off x="162274" y="999872"/>
          <a:ext cx="6610559" cy="1494038"/>
        </p:xfrm>
        <a:graphic>
          <a:graphicData uri="http://schemas.openxmlformats.org/drawingml/2006/table">
            <a:tbl>
              <a:tblPr firstRow="1" firstCol="1" bandRow="1"/>
              <a:tblGrid>
                <a:gridCol w="3332414">
                  <a:extLst>
                    <a:ext uri="{9D8B030D-6E8A-4147-A177-3AD203B41FA5}">
                      <a16:colId xmlns:a16="http://schemas.microsoft.com/office/drawing/2014/main" val="1353884901"/>
                    </a:ext>
                  </a:extLst>
                </a:gridCol>
                <a:gridCol w="3278145">
                  <a:extLst>
                    <a:ext uri="{9D8B030D-6E8A-4147-A177-3AD203B41FA5}">
                      <a16:colId xmlns:a16="http://schemas.microsoft.com/office/drawing/2014/main" val="2530035776"/>
                    </a:ext>
                  </a:extLst>
                </a:gridCol>
              </a:tblGrid>
              <a:tr h="141919">
                <a:tc gridSpan="2"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１．事前にご準備をお願いしたいこと</a:t>
                      </a:r>
                    </a:p>
                  </a:txBody>
                  <a:tcPr marL="62553" marR="62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058731"/>
                  </a:ext>
                </a:extLst>
              </a:tr>
              <a:tr h="1352119">
                <a:tc>
                  <a:txBody>
                    <a:bodyPr/>
                    <a:lstStyle/>
                    <a:p>
                      <a:pPr algn="just"/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Microsoft Edge</a:t>
                      </a: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や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Google Chrome</a:t>
                      </a: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等のブラウザからご利用いただけます。</a:t>
                      </a:r>
                    </a:p>
                    <a:p>
                      <a:pPr algn="just"/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※専用アプリケーション「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Microsoft Teams</a:t>
                      </a: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」をインストールしていない状態でもご参加いただけます。</a:t>
                      </a:r>
                    </a:p>
                  </a:txBody>
                  <a:tcPr marL="62553" marR="62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9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900" b="1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・モバイル版アプリ「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Microsoft Teams</a:t>
                      </a: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」（無料）の</a:t>
                      </a:r>
                    </a:p>
                    <a:p>
                      <a:pPr algn="just"/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インストールをお願いいたします。</a:t>
                      </a:r>
                    </a:p>
                    <a:p>
                      <a:pPr algn="just"/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（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iPhone/iPad</a:t>
                      </a: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の場合は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App Store</a:t>
                      </a: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にて、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Android</a:t>
                      </a: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の</a:t>
                      </a:r>
                    </a:p>
                    <a:p>
                      <a:pPr indent="133350" algn="just"/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場合は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Google Play</a:t>
                      </a: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にて検索してください。）</a:t>
                      </a:r>
                    </a:p>
                  </a:txBody>
                  <a:tcPr marL="62553" marR="62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1628918"/>
                  </a:ext>
                </a:extLst>
              </a:tr>
            </a:tbl>
          </a:graphicData>
        </a:graphic>
      </p:graphicFrame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8D6D0967-3175-48DF-8CE9-2076BEE374E9}"/>
              </a:ext>
            </a:extLst>
          </p:cNvPr>
          <p:cNvSpPr>
            <a:spLocks noChangeAspect="1"/>
          </p:cNvSpPr>
          <p:nvPr/>
        </p:nvSpPr>
        <p:spPr>
          <a:xfrm>
            <a:off x="442084" y="1237841"/>
            <a:ext cx="2862631" cy="26993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3620" tIns="46810" rIns="93620" bIns="468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075" b="1" kern="100" dirty="0"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075" b="1" kern="100" dirty="0">
                <a:latin typeface="+mn-ea"/>
                <a:cs typeface="Times New Roman" panose="02020603050405020304" pitchFamily="18" charset="0"/>
              </a:rPr>
              <a:t>パソコンをご利用の場合</a:t>
            </a:r>
            <a:endParaRPr lang="ja-JP" altLang="en-US" sz="1075" kern="100" dirty="0">
              <a:latin typeface="+mn-ea"/>
              <a:cs typeface="Times New Roman" panose="02020603050405020304" pitchFamily="18" charset="0"/>
            </a:endParaRPr>
          </a:p>
          <a:p>
            <a:pPr algn="ctr"/>
            <a:r>
              <a:rPr lang="en-US" sz="1075" b="1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1075" kern="100" dirty="0"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8EECB38F-9BE8-466E-9B2E-9923C08C38BF}"/>
              </a:ext>
            </a:extLst>
          </p:cNvPr>
          <p:cNvSpPr>
            <a:spLocks noChangeAspect="1"/>
          </p:cNvSpPr>
          <p:nvPr/>
        </p:nvSpPr>
        <p:spPr>
          <a:xfrm>
            <a:off x="3716798" y="1237841"/>
            <a:ext cx="2912523" cy="269938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3620" tIns="46810" rIns="93620" bIns="468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75" b="1" kern="100" dirty="0">
                <a:latin typeface="+mn-ea"/>
                <a:cs typeface="Times New Roman" panose="02020603050405020304" pitchFamily="18" charset="0"/>
              </a:rPr>
              <a:t>スマートフォン、タブレットをご利用の場合</a:t>
            </a:r>
            <a:endParaRPr lang="ja-JP" altLang="en-US" sz="1075" kern="100" dirty="0"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8" name="表 47">
            <a:extLst>
              <a:ext uri="{FF2B5EF4-FFF2-40B4-BE49-F238E27FC236}">
                <a16:creationId xmlns:a16="http://schemas.microsoft.com/office/drawing/2014/main" id="{8E6B7A3D-61AC-4997-A097-4786B5ADE8A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2274" y="2581920"/>
          <a:ext cx="6610558" cy="7148828"/>
        </p:xfrm>
        <a:graphic>
          <a:graphicData uri="http://schemas.openxmlformats.org/drawingml/2006/table">
            <a:tbl>
              <a:tblPr firstRow="1" firstCol="1" bandRow="1"/>
              <a:tblGrid>
                <a:gridCol w="3305279">
                  <a:extLst>
                    <a:ext uri="{9D8B030D-6E8A-4147-A177-3AD203B41FA5}">
                      <a16:colId xmlns:a16="http://schemas.microsoft.com/office/drawing/2014/main" val="3846133458"/>
                    </a:ext>
                  </a:extLst>
                </a:gridCol>
                <a:gridCol w="3305279">
                  <a:extLst>
                    <a:ext uri="{9D8B030D-6E8A-4147-A177-3AD203B41FA5}">
                      <a16:colId xmlns:a16="http://schemas.microsoft.com/office/drawing/2014/main" val="637588925"/>
                    </a:ext>
                  </a:extLst>
                </a:gridCol>
              </a:tblGrid>
              <a:tr h="150859">
                <a:tc gridSpan="2">
                  <a:txBody>
                    <a:bodyPr/>
                    <a:lstStyle/>
                    <a:p>
                      <a:pPr algn="just"/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２．当日の流れ</a:t>
                      </a:r>
                      <a:r>
                        <a:rPr lang="ja-JP" alt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553" marR="62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236264"/>
                  </a:ext>
                </a:extLst>
              </a:tr>
              <a:tr h="414289">
                <a:tc gridSpan="2">
                  <a:txBody>
                    <a:bodyPr/>
                    <a:lstStyle/>
                    <a:p>
                      <a:pPr marL="0" lvl="0" indent="0" algn="just">
                        <a:buFont typeface="+mj-ea"/>
                        <a:buNone/>
                      </a:pPr>
                      <a:r>
                        <a:rPr lang="ja-JP" alt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①　メール</a:t>
                      </a: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に記載の「</a:t>
                      </a:r>
                      <a:r>
                        <a:rPr lang="ja-JP" alt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視聴</a:t>
                      </a:r>
                      <a:r>
                        <a:rPr lang="en-US" alt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URL</a:t>
                      </a: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」をクリック／タップしま</a:t>
                      </a:r>
                      <a:r>
                        <a:rPr lang="ja-JP" alt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す。</a:t>
                      </a:r>
                    </a:p>
                  </a:txBody>
                  <a:tcPr marL="62553" marR="62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747527"/>
                  </a:ext>
                </a:extLst>
              </a:tr>
              <a:tr h="6486940"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/>
                      <a:endParaRPr lang="en-US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「このブラウザーで続ける」をクリックします</a:t>
                      </a: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任意の名前を入力し、「今すぐ参加」をクリックします（入力した名前は参加者全員に公開されますのでご留意ください）</a:t>
                      </a: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マイクとカメラが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OFF</a:t>
                      </a: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になっていることをご確認ください</a:t>
                      </a: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r>
                        <a:rPr lang="ja-JP" alt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セミナー中にご質問がある場合には、吹き出しのマークをクリックします。</a:t>
                      </a: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r>
                        <a:rPr lang="ja-JP" alt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「新しいメッセージの入力」にご質問を入力し、右下のボタンをクリックすると送信できます</a:t>
                      </a: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Font typeface="+mj-ea"/>
                        <a:buNone/>
                      </a:pP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553" marR="62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/>
                      <a:endParaRPr lang="ja-JP" sz="9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「ゲストとして参加」をタップします</a:t>
                      </a: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r>
                        <a:rPr lang="ja-JP" sz="900" kern="100" dirty="0">
                          <a:effectLst/>
                          <a:latin typeface="+mn-ea"/>
                          <a:ea typeface="+mn-ea"/>
                        </a:rPr>
                        <a:t>任意の名前を入力し、「会議に参加」をタップします（入力した名前は参加者全員に公開されますのでご留意ください） </a:t>
                      </a:r>
                      <a:endParaRPr lang="en-US" altLang="ja-JP" sz="9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マイクとカメラが</a:t>
                      </a:r>
                      <a:r>
                        <a:rPr 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OFF</a:t>
                      </a:r>
                      <a:r>
                        <a:rPr lang="ja-JP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になっていることをご確認ください</a:t>
                      </a: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r>
                        <a:rPr lang="ja-JP" alt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セミナー中に質問がある場合には、吹き出しのマークをタップします。</a:t>
                      </a: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r>
                        <a:rPr lang="ja-JP" alt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「メッセージを入力」にご質問を入力し、右下のボタンをタップすると送信できます。</a:t>
                      </a: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buFont typeface="+mj-ea"/>
                        <a:buNone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28600" lvl="0" indent="-228600" algn="just">
                        <a:buFont typeface="+mj-ea"/>
                        <a:buAutoNum type="circleNumDbPlain" startAt="2"/>
                      </a:pPr>
                      <a:endParaRPr lang="en-US" alt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buFont typeface="+mj-ea"/>
                        <a:buNone/>
                      </a:pP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553" marR="625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962098"/>
                  </a:ext>
                </a:extLst>
              </a:tr>
            </a:tbl>
          </a:graphicData>
        </a:graphic>
      </p:graphicFrame>
      <p:sp>
        <p:nvSpPr>
          <p:cNvPr id="51" name="四角形: 角を丸くする 50">
            <a:extLst>
              <a:ext uri="{FF2B5EF4-FFF2-40B4-BE49-F238E27FC236}">
                <a16:creationId xmlns:a16="http://schemas.microsoft.com/office/drawing/2014/main" id="{696BC85E-B2F4-4265-ABE1-BB898C4A5EE9}"/>
              </a:ext>
            </a:extLst>
          </p:cNvPr>
          <p:cNvSpPr>
            <a:spLocks noChangeAspect="1"/>
          </p:cNvSpPr>
          <p:nvPr/>
        </p:nvSpPr>
        <p:spPr>
          <a:xfrm>
            <a:off x="270048" y="3256722"/>
            <a:ext cx="3068147" cy="19016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3620" tIns="46810" rIns="93620" bIns="468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075" b="1" kern="100" dirty="0"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075" b="1" kern="100" dirty="0">
                <a:latin typeface="+mn-ea"/>
                <a:cs typeface="Times New Roman" panose="02020603050405020304" pitchFamily="18" charset="0"/>
              </a:rPr>
              <a:t>パソコンをご利用の場合</a:t>
            </a:r>
            <a:endParaRPr lang="ja-JP" altLang="en-US" sz="1075" kern="100" dirty="0">
              <a:latin typeface="+mn-ea"/>
              <a:cs typeface="Times New Roman" panose="02020603050405020304" pitchFamily="18" charset="0"/>
            </a:endParaRPr>
          </a:p>
          <a:p>
            <a:pPr algn="ctr"/>
            <a:r>
              <a:rPr lang="en-US" sz="1075" b="1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1075" kern="100" dirty="0"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18FD493A-5F0A-4540-9D43-DACF796D7821}"/>
              </a:ext>
            </a:extLst>
          </p:cNvPr>
          <p:cNvSpPr>
            <a:spLocks noChangeAspect="1"/>
          </p:cNvSpPr>
          <p:nvPr/>
        </p:nvSpPr>
        <p:spPr>
          <a:xfrm>
            <a:off x="3510755" y="3256722"/>
            <a:ext cx="3218193" cy="209029"/>
          </a:xfrm>
          <a:prstGeom prst="round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3620" tIns="46810" rIns="93620" bIns="468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1075" b="1" kern="100" dirty="0"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075" b="1" kern="100" dirty="0">
                <a:latin typeface="+mn-ea"/>
                <a:cs typeface="Times New Roman" panose="02020603050405020304" pitchFamily="18" charset="0"/>
              </a:rPr>
              <a:t>スマートフォン、タブレットをご利用の場合</a:t>
            </a:r>
            <a:endParaRPr lang="ja-JP" altLang="en-US" sz="1075" kern="100" dirty="0">
              <a:latin typeface="+mn-ea"/>
              <a:cs typeface="Times New Roman" panose="02020603050405020304" pitchFamily="18" charset="0"/>
            </a:endParaRPr>
          </a:p>
          <a:p>
            <a:pPr algn="ctr"/>
            <a:r>
              <a:rPr lang="en-US" sz="1075" b="1" kern="100" dirty="0"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1075" kern="100" dirty="0"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2067" name="図 7">
            <a:extLst>
              <a:ext uri="{FF2B5EF4-FFF2-40B4-BE49-F238E27FC236}">
                <a16:creationId xmlns:a16="http://schemas.microsoft.com/office/drawing/2014/main" id="{83A36302-A9EB-4F80-9F9A-6FF92BDAE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703" y="6673668"/>
            <a:ext cx="861011" cy="371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図 8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D1AD74DA-A6CC-4ADE-AEC9-BD8538A8FF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618" y="3879883"/>
            <a:ext cx="1397203" cy="120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図 9">
            <a:extLst>
              <a:ext uri="{FF2B5EF4-FFF2-40B4-BE49-F238E27FC236}">
                <a16:creationId xmlns:a16="http://schemas.microsoft.com/office/drawing/2014/main" id="{D2617095-71C5-453F-968C-707AB8AA1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565" y="3852951"/>
            <a:ext cx="1589592" cy="112961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図 10">
            <a:extLst>
              <a:ext uri="{FF2B5EF4-FFF2-40B4-BE49-F238E27FC236}">
                <a16:creationId xmlns:a16="http://schemas.microsoft.com/office/drawing/2014/main" id="{03A997E4-479E-4DFB-9102-4F63BEE33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2565" y="5580636"/>
            <a:ext cx="1638353" cy="1131244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図 59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E2CE956F-8598-4864-86D6-64347DCF7F01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04472" y="7412758"/>
            <a:ext cx="1033723" cy="53636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1" name="図 60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E2EAEC6E-F78A-416E-83BB-546FDDC63B61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84" y="8484858"/>
            <a:ext cx="2876870" cy="916697"/>
          </a:xfrm>
          <a:prstGeom prst="rect">
            <a:avLst/>
          </a:prstGeom>
        </p:spPr>
      </p:pic>
      <p:sp>
        <p:nvSpPr>
          <p:cNvPr id="62" name="楕円 61">
            <a:extLst>
              <a:ext uri="{FF2B5EF4-FFF2-40B4-BE49-F238E27FC236}">
                <a16:creationId xmlns:a16="http://schemas.microsoft.com/office/drawing/2014/main" id="{530B4127-9B34-43AA-A4C7-0789A9A4B7A7}"/>
              </a:ext>
            </a:extLst>
          </p:cNvPr>
          <p:cNvSpPr/>
          <p:nvPr/>
        </p:nvSpPr>
        <p:spPr>
          <a:xfrm>
            <a:off x="2787853" y="7432289"/>
            <a:ext cx="516861" cy="43884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3620" tIns="46810" rIns="93620" bIns="468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24"/>
          </a:p>
        </p:txBody>
      </p:sp>
      <p:pic>
        <p:nvPicPr>
          <p:cNvPr id="63" name="図 62">
            <a:extLst>
              <a:ext uri="{FF2B5EF4-FFF2-40B4-BE49-F238E27FC236}">
                <a16:creationId xmlns:a16="http://schemas.microsoft.com/office/drawing/2014/main" id="{96455A53-912A-412E-B269-6CFE4A86ED63}"/>
              </a:ext>
            </a:extLst>
          </p:cNvPr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81988" y="7201031"/>
            <a:ext cx="1547333" cy="4433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9" name="楕円 58">
            <a:extLst>
              <a:ext uri="{FF2B5EF4-FFF2-40B4-BE49-F238E27FC236}">
                <a16:creationId xmlns:a16="http://schemas.microsoft.com/office/drawing/2014/main" id="{51ED5C9E-5F6E-4431-B466-70539F3DF338}"/>
              </a:ext>
            </a:extLst>
          </p:cNvPr>
          <p:cNvSpPr/>
          <p:nvPr/>
        </p:nvSpPr>
        <p:spPr>
          <a:xfrm>
            <a:off x="5055500" y="7262768"/>
            <a:ext cx="818033" cy="34051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3620" tIns="46810" rIns="93620" bIns="468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24"/>
          </a:p>
        </p:txBody>
      </p:sp>
      <p:pic>
        <p:nvPicPr>
          <p:cNvPr id="64" name="図 63">
            <a:extLst>
              <a:ext uri="{FF2B5EF4-FFF2-40B4-BE49-F238E27FC236}">
                <a16:creationId xmlns:a16="http://schemas.microsoft.com/office/drawing/2014/main" id="{1687B1C8-1060-41EC-B39C-53BA2FFDD1CF}"/>
              </a:ext>
            </a:extLst>
          </p:cNvPr>
          <p:cNvPicPr/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20507" y="9035999"/>
            <a:ext cx="3208441" cy="574074"/>
          </a:xfrm>
          <a:prstGeom prst="rect">
            <a:avLst/>
          </a:prstGeom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5" name="楕円 64">
            <a:extLst>
              <a:ext uri="{FF2B5EF4-FFF2-40B4-BE49-F238E27FC236}">
                <a16:creationId xmlns:a16="http://schemas.microsoft.com/office/drawing/2014/main" id="{4C5E71E7-11A9-4056-BE2D-A2C6C528D5B0}"/>
              </a:ext>
            </a:extLst>
          </p:cNvPr>
          <p:cNvSpPr/>
          <p:nvPr/>
        </p:nvSpPr>
        <p:spPr>
          <a:xfrm>
            <a:off x="6212087" y="9077146"/>
            <a:ext cx="516861" cy="43884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3620" tIns="46810" rIns="93620" bIns="468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24"/>
          </a:p>
        </p:txBody>
      </p:sp>
      <p:pic>
        <p:nvPicPr>
          <p:cNvPr id="66" name="図 65">
            <a:extLst>
              <a:ext uri="{FF2B5EF4-FFF2-40B4-BE49-F238E27FC236}">
                <a16:creationId xmlns:a16="http://schemas.microsoft.com/office/drawing/2014/main" id="{981CE110-86F1-4721-92EA-2B8A84B4C319}"/>
              </a:ext>
            </a:extLst>
          </p:cNvPr>
          <p:cNvPicPr/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615103" y="8013112"/>
            <a:ext cx="1014218" cy="489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7" name="楕円 66">
            <a:extLst>
              <a:ext uri="{FF2B5EF4-FFF2-40B4-BE49-F238E27FC236}">
                <a16:creationId xmlns:a16="http://schemas.microsoft.com/office/drawing/2014/main" id="{B7E21607-8198-4F40-9CED-31E4A23AB870}"/>
              </a:ext>
            </a:extLst>
          </p:cNvPr>
          <p:cNvSpPr/>
          <p:nvPr/>
        </p:nvSpPr>
        <p:spPr>
          <a:xfrm>
            <a:off x="5605351" y="8063050"/>
            <a:ext cx="516861" cy="43884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3620" tIns="46810" rIns="93620" bIns="468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24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AFE979FF-04FD-4B50-9643-9ACDC818FF39}"/>
              </a:ext>
            </a:extLst>
          </p:cNvPr>
          <p:cNvSpPr/>
          <p:nvPr/>
        </p:nvSpPr>
        <p:spPr>
          <a:xfrm>
            <a:off x="2443703" y="6632782"/>
            <a:ext cx="862087" cy="43884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3620" tIns="46810" rIns="93620" bIns="468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24"/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5E6AA710-FF8F-4CBE-A864-0969180B695D}"/>
              </a:ext>
            </a:extLst>
          </p:cNvPr>
          <p:cNvSpPr/>
          <p:nvPr/>
        </p:nvSpPr>
        <p:spPr>
          <a:xfrm>
            <a:off x="2780891" y="8962710"/>
            <a:ext cx="516861" cy="43884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93620" tIns="46810" rIns="93620" bIns="4681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024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5A51CDF-95BD-4EC8-B9EB-7E25E9F1DAD5}"/>
              </a:ext>
            </a:extLst>
          </p:cNvPr>
          <p:cNvSpPr txBox="1"/>
          <p:nvPr/>
        </p:nvSpPr>
        <p:spPr>
          <a:xfrm>
            <a:off x="353026" y="3858103"/>
            <a:ext cx="1589592" cy="111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282" indent="-185282"/>
            <a:r>
              <a:rPr lang="ja-JP" altLang="en-US" sz="717" kern="100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ja-JP" sz="717" kern="100" dirty="0">
                <a:latin typeface="+mn-ea"/>
                <a:cs typeface="Times New Roman" panose="02020603050405020304" pitchFamily="18" charset="0"/>
              </a:rPr>
              <a:t>※</a:t>
            </a:r>
            <a:r>
              <a:rPr lang="ja-JP" altLang="en-US" sz="717" kern="100" dirty="0">
                <a:latin typeface="+mn-ea"/>
                <a:cs typeface="Times New Roman" panose="02020603050405020304" pitchFamily="18" charset="0"/>
              </a:rPr>
              <a:t>）</a:t>
            </a:r>
            <a:r>
              <a:rPr lang="en-US" altLang="ja-JP" sz="921" kern="100" dirty="0">
                <a:latin typeface="+mn-ea"/>
                <a:cs typeface="Times New Roman" panose="02020603050405020304" pitchFamily="18" charset="0"/>
              </a:rPr>
              <a:t>Microsoft Teams</a:t>
            </a:r>
            <a:r>
              <a:rPr lang="ja-JP" altLang="en-US" sz="921" kern="100" dirty="0">
                <a:latin typeface="+mn-ea"/>
                <a:cs typeface="Times New Roman" panose="02020603050405020304" pitchFamily="18" charset="0"/>
              </a:rPr>
              <a:t>がインストールされていない場合、右のメッセージが表示される。</a:t>
            </a:r>
            <a:endParaRPr lang="en-US" altLang="ja-JP" sz="921" kern="100" dirty="0">
              <a:latin typeface="+mn-ea"/>
              <a:cs typeface="Times New Roman" panose="02020603050405020304" pitchFamily="18" charset="0"/>
            </a:endParaRPr>
          </a:p>
          <a:p>
            <a:pPr marL="185282"/>
            <a:r>
              <a:rPr lang="en-US" altLang="ja-JP" sz="921" kern="100" dirty="0">
                <a:latin typeface="+mn-ea"/>
                <a:cs typeface="Times New Roman" panose="02020603050405020304" pitchFamily="18" charset="0"/>
              </a:rPr>
              <a:t>Microsoft Teams</a:t>
            </a:r>
            <a:r>
              <a:rPr lang="ja-JP" altLang="en-US" sz="921" kern="100" dirty="0">
                <a:latin typeface="+mn-ea"/>
                <a:cs typeface="Times New Roman" panose="02020603050405020304" pitchFamily="18" charset="0"/>
              </a:rPr>
              <a:t>がインストールされている場合には、③の画面に遷移。</a:t>
            </a:r>
            <a:endParaRPr lang="ja-JP" altLang="en-US" sz="921" dirty="0"/>
          </a:p>
        </p:txBody>
      </p:sp>
      <p:pic>
        <p:nvPicPr>
          <p:cNvPr id="3" name="図 2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99AF6376-FCE5-4259-A905-4BE0375678D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43" y="5582190"/>
            <a:ext cx="3074205" cy="69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640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13489</TotalTime>
  <Words>1107</Words>
  <Application>Microsoft Office PowerPoint</Application>
  <PresentationFormat>ユーザー設定</PresentationFormat>
  <Paragraphs>205</Paragraphs>
  <Slides>2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6" baseType="lpstr">
      <vt:lpstr>BIZ UDPゴシック</vt:lpstr>
      <vt:lpstr>Meiryo UI</vt:lpstr>
      <vt:lpstr>ＭＳ Ｐゴシック</vt:lpstr>
      <vt:lpstr>ＭＳ Ｐ明朝</vt:lpstr>
      <vt:lpstr>MS UI Gothic</vt:lpstr>
      <vt:lpstr>新細明體</vt:lpstr>
      <vt:lpstr>メイリオ</vt:lpstr>
      <vt:lpstr>游明朝</vt:lpstr>
      <vt:lpstr>Arial</vt:lpstr>
      <vt:lpstr>Calibri</vt:lpstr>
      <vt:lpstr>MS Reference Specialty</vt:lpstr>
      <vt:lpstr>Times New Roman</vt:lpstr>
      <vt:lpstr>Office ​​テーマ</vt:lpstr>
      <vt:lpstr>ワークシート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TAMA協会　金澤</dc:creator>
  <cp:lastModifiedBy>安井　潤</cp:lastModifiedBy>
  <cp:revision>840</cp:revision>
  <cp:lastPrinted>2023-01-26T08:54:04Z</cp:lastPrinted>
  <dcterms:created xsi:type="dcterms:W3CDTF">2007-10-10T05:33:09Z</dcterms:created>
  <dcterms:modified xsi:type="dcterms:W3CDTF">2023-02-03T06:06:18Z</dcterms:modified>
</cp:coreProperties>
</file>