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removePersonalInfoOnSave="1" saveSubsetFonts="1" autoCompressPictures="0" bookmarkIdSeed="2">
  <p:sldMasterIdLst>
    <p:sldMasterId id="2147483648" r:id="rId1"/>
  </p:sldMasterIdLst>
  <p:notesMasterIdLst>
    <p:notesMasterId r:id="rId24"/>
  </p:notesMasterIdLst>
  <p:handoutMasterIdLst>
    <p:handoutMasterId r:id="rId25"/>
  </p:handoutMasterIdLst>
  <p:sldIdLst>
    <p:sldId id="262" r:id="rId2"/>
    <p:sldId id="346" r:id="rId3"/>
    <p:sldId id="374" r:id="rId4"/>
    <p:sldId id="362" r:id="rId5"/>
    <p:sldId id="359" r:id="rId6"/>
    <p:sldId id="360" r:id="rId7"/>
    <p:sldId id="345" r:id="rId8"/>
    <p:sldId id="347" r:id="rId9"/>
    <p:sldId id="348" r:id="rId10"/>
    <p:sldId id="363" r:id="rId11"/>
    <p:sldId id="349" r:id="rId12"/>
    <p:sldId id="350" r:id="rId13"/>
    <p:sldId id="364" r:id="rId14"/>
    <p:sldId id="352" r:id="rId15"/>
    <p:sldId id="353" r:id="rId16"/>
    <p:sldId id="365" r:id="rId17"/>
    <p:sldId id="366" r:id="rId18"/>
    <p:sldId id="367" r:id="rId19"/>
    <p:sldId id="368" r:id="rId20"/>
    <p:sldId id="369" r:id="rId21"/>
    <p:sldId id="370" r:id="rId22"/>
    <p:sldId id="371" r:id="rId23"/>
  </p:sldIdLst>
  <p:sldSz cx="15119350" cy="10691813"/>
  <p:notesSz cx="6807200" cy="9939338"/>
  <p:defaultTextStyle>
    <a:defPPr>
      <a:defRPr lang="ja-JP"/>
    </a:defPPr>
    <a:lvl1pPr marL="0" algn="l" defTabSz="703628" rtl="0" eaLnBrk="1" latinLnBrk="0" hangingPunct="1">
      <a:defRPr kumimoji="1" sz="2770" kern="1200">
        <a:solidFill>
          <a:schemeClr val="tx1"/>
        </a:solidFill>
        <a:latin typeface="+mn-lt"/>
        <a:ea typeface="+mn-ea"/>
        <a:cs typeface="+mn-cs"/>
      </a:defRPr>
    </a:lvl1pPr>
    <a:lvl2pPr marL="703628" algn="l" defTabSz="703628" rtl="0" eaLnBrk="1" latinLnBrk="0" hangingPunct="1">
      <a:defRPr kumimoji="1" sz="2770" kern="1200">
        <a:solidFill>
          <a:schemeClr val="tx1"/>
        </a:solidFill>
        <a:latin typeface="+mn-lt"/>
        <a:ea typeface="+mn-ea"/>
        <a:cs typeface="+mn-cs"/>
      </a:defRPr>
    </a:lvl2pPr>
    <a:lvl3pPr marL="1407258" algn="l" defTabSz="703628" rtl="0" eaLnBrk="1" latinLnBrk="0" hangingPunct="1">
      <a:defRPr kumimoji="1" sz="2770" kern="1200">
        <a:solidFill>
          <a:schemeClr val="tx1"/>
        </a:solidFill>
        <a:latin typeface="+mn-lt"/>
        <a:ea typeface="+mn-ea"/>
        <a:cs typeface="+mn-cs"/>
      </a:defRPr>
    </a:lvl3pPr>
    <a:lvl4pPr marL="2110888" algn="l" defTabSz="703628" rtl="0" eaLnBrk="1" latinLnBrk="0" hangingPunct="1">
      <a:defRPr kumimoji="1" sz="2770" kern="1200">
        <a:solidFill>
          <a:schemeClr val="tx1"/>
        </a:solidFill>
        <a:latin typeface="+mn-lt"/>
        <a:ea typeface="+mn-ea"/>
        <a:cs typeface="+mn-cs"/>
      </a:defRPr>
    </a:lvl4pPr>
    <a:lvl5pPr marL="2814515" algn="l" defTabSz="703628" rtl="0" eaLnBrk="1" latinLnBrk="0" hangingPunct="1">
      <a:defRPr kumimoji="1" sz="2770" kern="1200">
        <a:solidFill>
          <a:schemeClr val="tx1"/>
        </a:solidFill>
        <a:latin typeface="+mn-lt"/>
        <a:ea typeface="+mn-ea"/>
        <a:cs typeface="+mn-cs"/>
      </a:defRPr>
    </a:lvl5pPr>
    <a:lvl6pPr marL="3518146" algn="l" defTabSz="703628" rtl="0" eaLnBrk="1" latinLnBrk="0" hangingPunct="1">
      <a:defRPr kumimoji="1" sz="2770" kern="1200">
        <a:solidFill>
          <a:schemeClr val="tx1"/>
        </a:solidFill>
        <a:latin typeface="+mn-lt"/>
        <a:ea typeface="+mn-ea"/>
        <a:cs typeface="+mn-cs"/>
      </a:defRPr>
    </a:lvl6pPr>
    <a:lvl7pPr marL="4221775" algn="l" defTabSz="703628" rtl="0" eaLnBrk="1" latinLnBrk="0" hangingPunct="1">
      <a:defRPr kumimoji="1" sz="2770" kern="1200">
        <a:solidFill>
          <a:schemeClr val="tx1"/>
        </a:solidFill>
        <a:latin typeface="+mn-lt"/>
        <a:ea typeface="+mn-ea"/>
        <a:cs typeface="+mn-cs"/>
      </a:defRPr>
    </a:lvl7pPr>
    <a:lvl8pPr marL="4925403" algn="l" defTabSz="703628" rtl="0" eaLnBrk="1" latinLnBrk="0" hangingPunct="1">
      <a:defRPr kumimoji="1" sz="2770" kern="1200">
        <a:solidFill>
          <a:schemeClr val="tx1"/>
        </a:solidFill>
        <a:latin typeface="+mn-lt"/>
        <a:ea typeface="+mn-ea"/>
        <a:cs typeface="+mn-cs"/>
      </a:defRPr>
    </a:lvl8pPr>
    <a:lvl9pPr marL="5629032" algn="l" defTabSz="703628" rtl="0" eaLnBrk="1" latinLnBrk="0" hangingPunct="1">
      <a:defRPr kumimoji="1" sz="277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06" userDrawn="1">
          <p15:clr>
            <a:srgbClr val="A4A3A4"/>
          </p15:clr>
        </p15:guide>
        <p15:guide id="2" pos="430" userDrawn="1">
          <p15:clr>
            <a:srgbClr val="A4A3A4"/>
          </p15:clr>
        </p15:guide>
        <p15:guide id="3" pos="4762" userDrawn="1">
          <p15:clr>
            <a:srgbClr val="A4A3A4"/>
          </p15:clr>
        </p15:guide>
        <p15:guide id="4" pos="9094" userDrawn="1">
          <p15:clr>
            <a:srgbClr val="A4A3A4"/>
          </p15:clr>
        </p15:guide>
        <p15:guide id="5" orient="horz" pos="3390" userDrawn="1">
          <p15:clr>
            <a:srgbClr val="A4A3A4"/>
          </p15:clr>
        </p15:guide>
        <p15:guide id="6" orient="horz" pos="759" userDrawn="1">
          <p15:clr>
            <a:srgbClr val="A4A3A4"/>
          </p15:clr>
        </p15:guide>
        <p15:guide id="7" orient="horz" pos="3368" userDrawn="1">
          <p15:clr>
            <a:srgbClr val="A4A3A4"/>
          </p15:clr>
        </p15:guide>
        <p15:guide id="8" orient="horz" pos="1621"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6CAD5"/>
    <a:srgbClr val="AECDEA"/>
    <a:srgbClr val="FF3399"/>
    <a:srgbClr val="62B0E2"/>
    <a:srgbClr val="E2C7CF"/>
    <a:srgbClr val="888888"/>
    <a:srgbClr val="FF3300"/>
    <a:srgbClr val="0000FF"/>
    <a:srgbClr val="0A308E"/>
    <a:srgbClr val="CC000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8799B23B-EC83-4686-B30A-512413B5E67A}" styleName="淡色スタイル 3 - アクセント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559" autoAdjust="0"/>
    <p:restoredTop sz="94434" autoAdjust="0"/>
  </p:normalViewPr>
  <p:slideViewPr>
    <p:cSldViewPr snapToGrid="0" snapToObjects="1">
      <p:cViewPr varScale="1">
        <p:scale>
          <a:sx n="46" d="100"/>
          <a:sy n="46" d="100"/>
        </p:scale>
        <p:origin x="1296" y="60"/>
      </p:cViewPr>
      <p:guideLst>
        <p:guide orient="horz" pos="306"/>
        <p:guide pos="430"/>
        <p:guide pos="4762"/>
        <p:guide pos="9094"/>
        <p:guide orient="horz" pos="3390"/>
        <p:guide orient="horz" pos="759"/>
        <p:guide orient="horz" pos="3368"/>
        <p:guide orient="horz" pos="1621"/>
      </p:guideLst>
    </p:cSldViewPr>
  </p:slideViewPr>
  <p:outlineViewPr>
    <p:cViewPr>
      <p:scale>
        <a:sx n="33" d="100"/>
        <a:sy n="33" d="100"/>
      </p:scale>
      <p:origin x="0" y="0"/>
    </p:cViewPr>
  </p:outlineViewPr>
  <p:notesTextViewPr>
    <p:cViewPr>
      <p:scale>
        <a:sx n="150" d="100"/>
        <a:sy n="150" d="100"/>
      </p:scale>
      <p:origin x="0" y="0"/>
    </p:cViewPr>
  </p:notesTextViewPr>
  <p:sorterViewPr>
    <p:cViewPr>
      <p:scale>
        <a:sx n="33" d="100"/>
        <a:sy n="33" d="100"/>
      </p:scale>
      <p:origin x="0" y="-6576"/>
    </p:cViewPr>
  </p:sorterViewPr>
  <p:notesViewPr>
    <p:cSldViewPr snapToGrid="0" snapToObjects="1">
      <p:cViewPr>
        <p:scale>
          <a:sx n="130" d="100"/>
          <a:sy n="130" d="100"/>
        </p:scale>
        <p:origin x="-246" y="-422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4" y="12"/>
            <a:ext cx="2949787" cy="498693"/>
          </a:xfrm>
          <a:prstGeom prst="rect">
            <a:avLst/>
          </a:prstGeom>
        </p:spPr>
        <p:txBody>
          <a:bodyPr vert="horz" lIns="91848" tIns="45921" rIns="91848" bIns="45921" rtlCol="0"/>
          <a:lstStyle>
            <a:lvl1pPr algn="l">
              <a:defRPr sz="1100"/>
            </a:lvl1pPr>
          </a:lstStyle>
          <a:p>
            <a:endParaRPr kumimoji="1" lang="ja-JP" altLang="en-US" dirty="0"/>
          </a:p>
        </p:txBody>
      </p:sp>
      <p:sp>
        <p:nvSpPr>
          <p:cNvPr id="3" name="日付プレースホルダー 2"/>
          <p:cNvSpPr>
            <a:spLocks noGrp="1"/>
          </p:cNvSpPr>
          <p:nvPr>
            <p:ph type="dt" sz="quarter" idx="1"/>
          </p:nvPr>
        </p:nvSpPr>
        <p:spPr>
          <a:xfrm>
            <a:off x="3855855" y="12"/>
            <a:ext cx="2949787" cy="498693"/>
          </a:xfrm>
          <a:prstGeom prst="rect">
            <a:avLst/>
          </a:prstGeom>
        </p:spPr>
        <p:txBody>
          <a:bodyPr vert="horz" lIns="91848" tIns="45921" rIns="91848" bIns="45921" rtlCol="0"/>
          <a:lstStyle>
            <a:lvl1pPr algn="r">
              <a:defRPr sz="1100"/>
            </a:lvl1pPr>
          </a:lstStyle>
          <a:p>
            <a:fld id="{BBBD62C2-E873-5F4D-BA00-AAE0B1B124B5}" type="datetimeFigureOut">
              <a:rPr kumimoji="1" lang="ja-JP" altLang="en-US" smtClean="0"/>
              <a:t>2023/4/21</a:t>
            </a:fld>
            <a:endParaRPr kumimoji="1" lang="ja-JP" altLang="en-US" dirty="0"/>
          </a:p>
        </p:txBody>
      </p:sp>
      <p:sp>
        <p:nvSpPr>
          <p:cNvPr id="4" name="フッター プレースホルダー 3"/>
          <p:cNvSpPr>
            <a:spLocks noGrp="1"/>
          </p:cNvSpPr>
          <p:nvPr>
            <p:ph type="ftr" sz="quarter" idx="2"/>
          </p:nvPr>
        </p:nvSpPr>
        <p:spPr>
          <a:xfrm>
            <a:off x="14" y="9440656"/>
            <a:ext cx="2949787" cy="498692"/>
          </a:xfrm>
          <a:prstGeom prst="rect">
            <a:avLst/>
          </a:prstGeom>
        </p:spPr>
        <p:txBody>
          <a:bodyPr vert="horz" lIns="91848" tIns="45921" rIns="91848" bIns="45921" rtlCol="0" anchor="b"/>
          <a:lstStyle>
            <a:lvl1pPr algn="l">
              <a:defRPr sz="1100"/>
            </a:lvl1pPr>
          </a:lstStyle>
          <a:p>
            <a:endParaRPr kumimoji="1" lang="ja-JP" altLang="en-US" dirty="0"/>
          </a:p>
        </p:txBody>
      </p:sp>
      <p:sp>
        <p:nvSpPr>
          <p:cNvPr id="5" name="スライド番号プレースホルダー 4"/>
          <p:cNvSpPr>
            <a:spLocks noGrp="1"/>
          </p:cNvSpPr>
          <p:nvPr>
            <p:ph type="sldNum" sz="quarter" idx="3"/>
          </p:nvPr>
        </p:nvSpPr>
        <p:spPr>
          <a:xfrm>
            <a:off x="3855855" y="9440656"/>
            <a:ext cx="2949787" cy="498692"/>
          </a:xfrm>
          <a:prstGeom prst="rect">
            <a:avLst/>
          </a:prstGeom>
        </p:spPr>
        <p:txBody>
          <a:bodyPr vert="horz" lIns="91848" tIns="45921" rIns="91848" bIns="45921" rtlCol="0" anchor="b"/>
          <a:lstStyle>
            <a:lvl1pPr algn="r">
              <a:defRPr sz="1100"/>
            </a:lvl1pPr>
          </a:lstStyle>
          <a:p>
            <a:fld id="{DD1E3D76-EB51-7442-9019-E03B8572EE91}" type="slidenum">
              <a:rPr kumimoji="1" lang="ja-JP" altLang="en-US" smtClean="0"/>
              <a:t>‹#›</a:t>
            </a:fld>
            <a:endParaRPr kumimoji="1" lang="ja-JP" altLang="en-US" dirty="0"/>
          </a:p>
        </p:txBody>
      </p:sp>
    </p:spTree>
    <p:extLst>
      <p:ext uri="{BB962C8B-B14F-4D97-AF65-F5344CB8AC3E}">
        <p14:creationId xmlns:p14="http://schemas.microsoft.com/office/powerpoint/2010/main" val="104035476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9" y="12"/>
            <a:ext cx="2858667" cy="234788"/>
          </a:xfrm>
          <a:prstGeom prst="rect">
            <a:avLst/>
          </a:prstGeom>
        </p:spPr>
        <p:txBody>
          <a:bodyPr vert="horz" lIns="91848" tIns="45921" rIns="91848" bIns="45921" rtlCol="0" anchor="ctr" anchorCtr="0"/>
          <a:lstStyle>
            <a:lvl1pPr algn="l">
              <a:defRPr sz="1100"/>
            </a:lvl1pPr>
          </a:lstStyle>
          <a:p>
            <a:endParaRPr lang="ja-JP" altLang="en-US" dirty="0"/>
          </a:p>
        </p:txBody>
      </p:sp>
      <p:sp>
        <p:nvSpPr>
          <p:cNvPr id="3" name="日付プレースホルダー 2"/>
          <p:cNvSpPr>
            <a:spLocks noGrp="1"/>
          </p:cNvSpPr>
          <p:nvPr>
            <p:ph type="dt" idx="1"/>
          </p:nvPr>
        </p:nvSpPr>
        <p:spPr>
          <a:xfrm>
            <a:off x="3855857" y="12"/>
            <a:ext cx="2858667" cy="234788"/>
          </a:xfrm>
          <a:prstGeom prst="rect">
            <a:avLst/>
          </a:prstGeom>
        </p:spPr>
        <p:txBody>
          <a:bodyPr vert="horz" lIns="91848" tIns="45921" rIns="91848" bIns="45921" rtlCol="0" anchor="ctr" anchorCtr="0"/>
          <a:lstStyle>
            <a:lvl1pPr algn="r">
              <a:defRPr sz="1100"/>
            </a:lvl1pPr>
          </a:lstStyle>
          <a:p>
            <a:fld id="{EF1F5F32-C4D4-7C4B-97B0-222226BE262B}" type="datetimeFigureOut">
              <a:rPr lang="ja-JP" altLang="en-US" smtClean="0"/>
              <a:pPr/>
              <a:t>2023/4/21</a:t>
            </a:fld>
            <a:endParaRPr lang="ja-JP" altLang="en-US" dirty="0"/>
          </a:p>
        </p:txBody>
      </p:sp>
      <p:sp>
        <p:nvSpPr>
          <p:cNvPr id="4" name="スライド イメージ プレースホルダー 3"/>
          <p:cNvSpPr>
            <a:spLocks noGrp="1" noRot="1" noChangeAspect="1"/>
          </p:cNvSpPr>
          <p:nvPr>
            <p:ph type="sldImg" idx="2"/>
          </p:nvPr>
        </p:nvSpPr>
        <p:spPr>
          <a:xfrm>
            <a:off x="708025" y="950913"/>
            <a:ext cx="5391150" cy="3813175"/>
          </a:xfrm>
          <a:prstGeom prst="rect">
            <a:avLst/>
          </a:prstGeom>
          <a:noFill/>
          <a:ln w="12700">
            <a:solidFill>
              <a:prstClr val="black"/>
            </a:solidFill>
          </a:ln>
        </p:spPr>
        <p:txBody>
          <a:bodyPr vert="horz" lIns="91848" tIns="45921" rIns="91848" bIns="45921" rtlCol="0" anchor="ctr"/>
          <a:lstStyle/>
          <a:p>
            <a:endParaRPr lang="ja-JP" altLang="en-US" dirty="0"/>
          </a:p>
        </p:txBody>
      </p:sp>
      <p:sp>
        <p:nvSpPr>
          <p:cNvPr id="5" name="ノート プレースホルダー 4"/>
          <p:cNvSpPr>
            <a:spLocks noGrp="1"/>
          </p:cNvSpPr>
          <p:nvPr>
            <p:ph type="body" sz="quarter" idx="3"/>
          </p:nvPr>
        </p:nvSpPr>
        <p:spPr>
          <a:xfrm>
            <a:off x="1080956" y="5174549"/>
            <a:ext cx="4645334" cy="3815297"/>
          </a:xfrm>
          <a:prstGeom prst="rect">
            <a:avLst/>
          </a:prstGeom>
        </p:spPr>
        <p:txBody>
          <a:bodyPr vert="horz" lIns="91848" tIns="45921" rIns="91848" bIns="45921" rtlCol="0"/>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6" name="フッター プレースホルダー 5"/>
          <p:cNvSpPr>
            <a:spLocks noGrp="1"/>
          </p:cNvSpPr>
          <p:nvPr>
            <p:ph type="ftr" sz="quarter" idx="4"/>
          </p:nvPr>
        </p:nvSpPr>
        <p:spPr>
          <a:xfrm>
            <a:off x="19" y="9743701"/>
            <a:ext cx="2858667" cy="195657"/>
          </a:xfrm>
          <a:prstGeom prst="rect">
            <a:avLst/>
          </a:prstGeom>
        </p:spPr>
        <p:txBody>
          <a:bodyPr vert="horz" lIns="91848" tIns="45921" rIns="91848" bIns="45921" rtlCol="0" anchor="ctr" anchorCtr="0"/>
          <a:lstStyle>
            <a:lvl1pPr algn="l">
              <a:defRPr sz="1100"/>
            </a:lvl1pPr>
          </a:lstStyle>
          <a:p>
            <a:endParaRPr lang="ja-JP" altLang="en-US" dirty="0"/>
          </a:p>
        </p:txBody>
      </p:sp>
      <p:sp>
        <p:nvSpPr>
          <p:cNvPr id="7" name="スライド番号プレースホルダー 6"/>
          <p:cNvSpPr>
            <a:spLocks noGrp="1"/>
          </p:cNvSpPr>
          <p:nvPr>
            <p:ph type="sldNum" sz="quarter" idx="5"/>
          </p:nvPr>
        </p:nvSpPr>
        <p:spPr>
          <a:xfrm>
            <a:off x="3948558" y="9704558"/>
            <a:ext cx="2858667" cy="234788"/>
          </a:xfrm>
          <a:prstGeom prst="rect">
            <a:avLst/>
          </a:prstGeom>
        </p:spPr>
        <p:txBody>
          <a:bodyPr vert="horz" lIns="91848" tIns="45921" rIns="91848" bIns="45921" rtlCol="0" anchor="ctr" anchorCtr="0"/>
          <a:lstStyle>
            <a:lvl1pPr algn="r">
              <a:defRPr sz="1100"/>
            </a:lvl1pPr>
          </a:lstStyle>
          <a:p>
            <a:fld id="{D4EFF1A5-1FEB-C64A-BD29-5AAE6D4DCA5B}" type="slidenum">
              <a:rPr lang="ja-JP" altLang="en-US" smtClean="0"/>
              <a:pPr/>
              <a:t>‹#›</a:t>
            </a:fld>
            <a:endParaRPr lang="ja-JP" altLang="en-US" dirty="0"/>
          </a:p>
        </p:txBody>
      </p:sp>
    </p:spTree>
    <p:extLst>
      <p:ext uri="{BB962C8B-B14F-4D97-AF65-F5344CB8AC3E}">
        <p14:creationId xmlns:p14="http://schemas.microsoft.com/office/powerpoint/2010/main" val="430664674"/>
      </p:ext>
    </p:extLst>
  </p:cSld>
  <p:clrMap bg1="lt1" tx1="dk1" bg2="lt2" tx2="dk2" accent1="accent1" accent2="accent2" accent3="accent3" accent4="accent4" accent5="accent5" accent6="accent6" hlink="hlink" folHlink="folHlink"/>
  <p:hf hdr="0" ftr="0" dt="0"/>
  <p:notesStyle>
    <a:lvl1pPr marL="0" algn="l" defTabSz="1407258" rtl="0" eaLnBrk="1" latinLnBrk="0" hangingPunct="1">
      <a:defRPr kumimoji="1" sz="1848" kern="1200">
        <a:solidFill>
          <a:schemeClr val="tx1"/>
        </a:solidFill>
        <a:latin typeface="+mn-lt"/>
        <a:ea typeface="+mn-ea"/>
        <a:cs typeface="+mn-cs"/>
      </a:defRPr>
    </a:lvl1pPr>
    <a:lvl2pPr marL="703628" algn="l" defTabSz="1407258" rtl="0" eaLnBrk="1" latinLnBrk="0" hangingPunct="1">
      <a:defRPr kumimoji="1" sz="1848" kern="1200">
        <a:solidFill>
          <a:schemeClr val="tx1"/>
        </a:solidFill>
        <a:latin typeface="+mn-lt"/>
        <a:ea typeface="+mn-ea"/>
        <a:cs typeface="+mn-cs"/>
      </a:defRPr>
    </a:lvl2pPr>
    <a:lvl3pPr marL="1407258" algn="l" defTabSz="1407258" rtl="0" eaLnBrk="1" latinLnBrk="0" hangingPunct="1">
      <a:defRPr kumimoji="1" sz="1848" kern="1200">
        <a:solidFill>
          <a:schemeClr val="tx1"/>
        </a:solidFill>
        <a:latin typeface="+mn-lt"/>
        <a:ea typeface="+mn-ea"/>
        <a:cs typeface="+mn-cs"/>
      </a:defRPr>
    </a:lvl3pPr>
    <a:lvl4pPr marL="2110888" algn="l" defTabSz="1407258" rtl="0" eaLnBrk="1" latinLnBrk="0" hangingPunct="1">
      <a:defRPr kumimoji="1" sz="1848" kern="1200">
        <a:solidFill>
          <a:schemeClr val="tx1"/>
        </a:solidFill>
        <a:latin typeface="+mn-lt"/>
        <a:ea typeface="+mn-ea"/>
        <a:cs typeface="+mn-cs"/>
      </a:defRPr>
    </a:lvl4pPr>
    <a:lvl5pPr marL="2814515" algn="l" defTabSz="1407258" rtl="0" eaLnBrk="1" latinLnBrk="0" hangingPunct="1">
      <a:defRPr kumimoji="1" sz="1848" kern="1200">
        <a:solidFill>
          <a:schemeClr val="tx1"/>
        </a:solidFill>
        <a:latin typeface="+mn-lt"/>
        <a:ea typeface="+mn-ea"/>
        <a:cs typeface="+mn-cs"/>
      </a:defRPr>
    </a:lvl5pPr>
    <a:lvl6pPr marL="3518146" algn="l" defTabSz="1407258" rtl="0" eaLnBrk="1" latinLnBrk="0" hangingPunct="1">
      <a:defRPr kumimoji="1" sz="1848" kern="1200">
        <a:solidFill>
          <a:schemeClr val="tx1"/>
        </a:solidFill>
        <a:latin typeface="+mn-lt"/>
        <a:ea typeface="+mn-ea"/>
        <a:cs typeface="+mn-cs"/>
      </a:defRPr>
    </a:lvl6pPr>
    <a:lvl7pPr marL="4221775" algn="l" defTabSz="1407258" rtl="0" eaLnBrk="1" latinLnBrk="0" hangingPunct="1">
      <a:defRPr kumimoji="1" sz="1848" kern="1200">
        <a:solidFill>
          <a:schemeClr val="tx1"/>
        </a:solidFill>
        <a:latin typeface="+mn-lt"/>
        <a:ea typeface="+mn-ea"/>
        <a:cs typeface="+mn-cs"/>
      </a:defRPr>
    </a:lvl7pPr>
    <a:lvl8pPr marL="4925403" algn="l" defTabSz="1407258" rtl="0" eaLnBrk="1" latinLnBrk="0" hangingPunct="1">
      <a:defRPr kumimoji="1" sz="1848" kern="1200">
        <a:solidFill>
          <a:schemeClr val="tx1"/>
        </a:solidFill>
        <a:latin typeface="+mn-lt"/>
        <a:ea typeface="+mn-ea"/>
        <a:cs typeface="+mn-cs"/>
      </a:defRPr>
    </a:lvl8pPr>
    <a:lvl9pPr marL="5629032" algn="l" defTabSz="1407258" rtl="0" eaLnBrk="1" latinLnBrk="0" hangingPunct="1">
      <a:defRPr kumimoji="1" sz="1848"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D4EFF1A5-1FEB-C64A-BD29-5AAE6D4DCA5B}" type="slidenum">
              <a:rPr lang="ja-JP" altLang="en-US" smtClean="0"/>
              <a:pPr/>
              <a:t>0</a:t>
            </a:fld>
            <a:endParaRPr lang="ja-JP" altLang="en-US" dirty="0"/>
          </a:p>
        </p:txBody>
      </p:sp>
    </p:spTree>
    <p:extLst>
      <p:ext uri="{BB962C8B-B14F-4D97-AF65-F5344CB8AC3E}">
        <p14:creationId xmlns:p14="http://schemas.microsoft.com/office/powerpoint/2010/main" val="273610818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D4EFF1A5-1FEB-C64A-BD29-5AAE6D4DCA5B}" type="slidenum">
              <a:rPr lang="ja-JP" altLang="en-US" smtClean="0"/>
              <a:pPr/>
              <a:t>9</a:t>
            </a:fld>
            <a:endParaRPr lang="ja-JP" altLang="en-US" dirty="0"/>
          </a:p>
        </p:txBody>
      </p:sp>
    </p:spTree>
    <p:extLst>
      <p:ext uri="{BB962C8B-B14F-4D97-AF65-F5344CB8AC3E}">
        <p14:creationId xmlns:p14="http://schemas.microsoft.com/office/powerpoint/2010/main" val="341816142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D4EFF1A5-1FEB-C64A-BD29-5AAE6D4DCA5B}" type="slidenum">
              <a:rPr lang="ja-JP" altLang="en-US" smtClean="0"/>
              <a:pPr/>
              <a:t>10</a:t>
            </a:fld>
            <a:endParaRPr lang="ja-JP" altLang="en-US" dirty="0"/>
          </a:p>
        </p:txBody>
      </p:sp>
    </p:spTree>
    <p:extLst>
      <p:ext uri="{BB962C8B-B14F-4D97-AF65-F5344CB8AC3E}">
        <p14:creationId xmlns:p14="http://schemas.microsoft.com/office/powerpoint/2010/main" val="397601331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D4EFF1A5-1FEB-C64A-BD29-5AAE6D4DCA5B}" type="slidenum">
              <a:rPr lang="ja-JP" altLang="en-US" smtClean="0"/>
              <a:pPr/>
              <a:t>11</a:t>
            </a:fld>
            <a:endParaRPr lang="ja-JP" altLang="en-US" dirty="0"/>
          </a:p>
        </p:txBody>
      </p:sp>
    </p:spTree>
    <p:extLst>
      <p:ext uri="{BB962C8B-B14F-4D97-AF65-F5344CB8AC3E}">
        <p14:creationId xmlns:p14="http://schemas.microsoft.com/office/powerpoint/2010/main" val="18794494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D4EFF1A5-1FEB-C64A-BD29-5AAE6D4DCA5B}" type="slidenum">
              <a:rPr lang="ja-JP" altLang="en-US" smtClean="0"/>
              <a:pPr/>
              <a:t>12</a:t>
            </a:fld>
            <a:endParaRPr lang="ja-JP" altLang="en-US" dirty="0"/>
          </a:p>
        </p:txBody>
      </p:sp>
    </p:spTree>
    <p:extLst>
      <p:ext uri="{BB962C8B-B14F-4D97-AF65-F5344CB8AC3E}">
        <p14:creationId xmlns:p14="http://schemas.microsoft.com/office/powerpoint/2010/main" val="299390906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D4EFF1A5-1FEB-C64A-BD29-5AAE6D4DCA5B}" type="slidenum">
              <a:rPr lang="ja-JP" altLang="en-US" smtClean="0"/>
              <a:pPr/>
              <a:t>13</a:t>
            </a:fld>
            <a:endParaRPr lang="ja-JP" altLang="en-US" dirty="0"/>
          </a:p>
        </p:txBody>
      </p:sp>
    </p:spTree>
    <p:extLst>
      <p:ext uri="{BB962C8B-B14F-4D97-AF65-F5344CB8AC3E}">
        <p14:creationId xmlns:p14="http://schemas.microsoft.com/office/powerpoint/2010/main" val="68232161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D4EFF1A5-1FEB-C64A-BD29-5AAE6D4DCA5B}" type="slidenum">
              <a:rPr lang="ja-JP" altLang="en-US" smtClean="0"/>
              <a:pPr/>
              <a:t>14</a:t>
            </a:fld>
            <a:endParaRPr lang="ja-JP" altLang="en-US" dirty="0"/>
          </a:p>
        </p:txBody>
      </p:sp>
    </p:spTree>
    <p:extLst>
      <p:ext uri="{BB962C8B-B14F-4D97-AF65-F5344CB8AC3E}">
        <p14:creationId xmlns:p14="http://schemas.microsoft.com/office/powerpoint/2010/main" val="234825891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D4EFF1A5-1FEB-C64A-BD29-5AAE6D4DCA5B}" type="slidenum">
              <a:rPr lang="ja-JP" altLang="en-US" smtClean="0"/>
              <a:pPr/>
              <a:t>15</a:t>
            </a:fld>
            <a:endParaRPr lang="ja-JP" altLang="en-US" dirty="0"/>
          </a:p>
        </p:txBody>
      </p:sp>
    </p:spTree>
    <p:extLst>
      <p:ext uri="{BB962C8B-B14F-4D97-AF65-F5344CB8AC3E}">
        <p14:creationId xmlns:p14="http://schemas.microsoft.com/office/powerpoint/2010/main" val="26310043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D4EFF1A5-1FEB-C64A-BD29-5AAE6D4DCA5B}" type="slidenum">
              <a:rPr lang="ja-JP" altLang="en-US" smtClean="0"/>
              <a:pPr/>
              <a:t>16</a:t>
            </a:fld>
            <a:endParaRPr lang="ja-JP" altLang="en-US" dirty="0"/>
          </a:p>
        </p:txBody>
      </p:sp>
    </p:spTree>
    <p:extLst>
      <p:ext uri="{BB962C8B-B14F-4D97-AF65-F5344CB8AC3E}">
        <p14:creationId xmlns:p14="http://schemas.microsoft.com/office/powerpoint/2010/main" val="418823953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D4EFF1A5-1FEB-C64A-BD29-5AAE6D4DCA5B}" type="slidenum">
              <a:rPr lang="ja-JP" altLang="en-US" smtClean="0"/>
              <a:pPr/>
              <a:t>17</a:t>
            </a:fld>
            <a:endParaRPr lang="ja-JP" altLang="en-US" dirty="0"/>
          </a:p>
        </p:txBody>
      </p:sp>
    </p:spTree>
    <p:extLst>
      <p:ext uri="{BB962C8B-B14F-4D97-AF65-F5344CB8AC3E}">
        <p14:creationId xmlns:p14="http://schemas.microsoft.com/office/powerpoint/2010/main" val="271447515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D4EFF1A5-1FEB-C64A-BD29-5AAE6D4DCA5B}" type="slidenum">
              <a:rPr lang="ja-JP" altLang="en-US" smtClean="0"/>
              <a:pPr/>
              <a:t>18</a:t>
            </a:fld>
            <a:endParaRPr lang="ja-JP" altLang="en-US" dirty="0"/>
          </a:p>
        </p:txBody>
      </p:sp>
    </p:spTree>
    <p:extLst>
      <p:ext uri="{BB962C8B-B14F-4D97-AF65-F5344CB8AC3E}">
        <p14:creationId xmlns:p14="http://schemas.microsoft.com/office/powerpoint/2010/main" val="197279056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D4EFF1A5-1FEB-C64A-BD29-5AAE6D4DCA5B}" type="slidenum">
              <a:rPr lang="ja-JP" altLang="en-US" smtClean="0"/>
              <a:pPr/>
              <a:t>1</a:t>
            </a:fld>
            <a:endParaRPr lang="ja-JP" altLang="en-US" dirty="0"/>
          </a:p>
        </p:txBody>
      </p:sp>
    </p:spTree>
    <p:extLst>
      <p:ext uri="{BB962C8B-B14F-4D97-AF65-F5344CB8AC3E}">
        <p14:creationId xmlns:p14="http://schemas.microsoft.com/office/powerpoint/2010/main" val="198832661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D4EFF1A5-1FEB-C64A-BD29-5AAE6D4DCA5B}" type="slidenum">
              <a:rPr lang="ja-JP" altLang="en-US" smtClean="0"/>
              <a:pPr/>
              <a:t>19</a:t>
            </a:fld>
            <a:endParaRPr lang="ja-JP" altLang="en-US" dirty="0"/>
          </a:p>
        </p:txBody>
      </p:sp>
    </p:spTree>
    <p:extLst>
      <p:ext uri="{BB962C8B-B14F-4D97-AF65-F5344CB8AC3E}">
        <p14:creationId xmlns:p14="http://schemas.microsoft.com/office/powerpoint/2010/main" val="250403694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D4EFF1A5-1FEB-C64A-BD29-5AAE6D4DCA5B}" type="slidenum">
              <a:rPr lang="ja-JP" altLang="en-US" smtClean="0"/>
              <a:pPr/>
              <a:t>20</a:t>
            </a:fld>
            <a:endParaRPr lang="ja-JP" altLang="en-US" dirty="0"/>
          </a:p>
        </p:txBody>
      </p:sp>
    </p:spTree>
    <p:extLst>
      <p:ext uri="{BB962C8B-B14F-4D97-AF65-F5344CB8AC3E}">
        <p14:creationId xmlns:p14="http://schemas.microsoft.com/office/powerpoint/2010/main" val="337506173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D4EFF1A5-1FEB-C64A-BD29-5AAE6D4DCA5B}" type="slidenum">
              <a:rPr lang="ja-JP" altLang="en-US" smtClean="0"/>
              <a:pPr/>
              <a:t>21</a:t>
            </a:fld>
            <a:endParaRPr lang="ja-JP" altLang="en-US" dirty="0"/>
          </a:p>
        </p:txBody>
      </p:sp>
    </p:spTree>
    <p:extLst>
      <p:ext uri="{BB962C8B-B14F-4D97-AF65-F5344CB8AC3E}">
        <p14:creationId xmlns:p14="http://schemas.microsoft.com/office/powerpoint/2010/main" val="334189305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D4EFF1A5-1FEB-C64A-BD29-5AAE6D4DCA5B}" type="slidenum">
              <a:rPr lang="ja-JP" altLang="en-US" smtClean="0"/>
              <a:pPr/>
              <a:t>2</a:t>
            </a:fld>
            <a:endParaRPr lang="ja-JP" altLang="en-US" dirty="0"/>
          </a:p>
        </p:txBody>
      </p:sp>
    </p:spTree>
    <p:extLst>
      <p:ext uri="{BB962C8B-B14F-4D97-AF65-F5344CB8AC3E}">
        <p14:creationId xmlns:p14="http://schemas.microsoft.com/office/powerpoint/2010/main" val="30195320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D4EFF1A5-1FEB-C64A-BD29-5AAE6D4DCA5B}" type="slidenum">
              <a:rPr lang="ja-JP" altLang="en-US" smtClean="0"/>
              <a:pPr/>
              <a:t>3</a:t>
            </a:fld>
            <a:endParaRPr lang="ja-JP" altLang="en-US" dirty="0"/>
          </a:p>
        </p:txBody>
      </p:sp>
    </p:spTree>
    <p:extLst>
      <p:ext uri="{BB962C8B-B14F-4D97-AF65-F5344CB8AC3E}">
        <p14:creationId xmlns:p14="http://schemas.microsoft.com/office/powerpoint/2010/main" val="283439522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D4EFF1A5-1FEB-C64A-BD29-5AAE6D4DCA5B}" type="slidenum">
              <a:rPr lang="ja-JP" altLang="en-US" smtClean="0"/>
              <a:pPr/>
              <a:t>4</a:t>
            </a:fld>
            <a:endParaRPr lang="ja-JP" altLang="en-US" dirty="0"/>
          </a:p>
        </p:txBody>
      </p:sp>
    </p:spTree>
    <p:extLst>
      <p:ext uri="{BB962C8B-B14F-4D97-AF65-F5344CB8AC3E}">
        <p14:creationId xmlns:p14="http://schemas.microsoft.com/office/powerpoint/2010/main" val="383626704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D4EFF1A5-1FEB-C64A-BD29-5AAE6D4DCA5B}" type="slidenum">
              <a:rPr lang="ja-JP" altLang="en-US" smtClean="0"/>
              <a:pPr/>
              <a:t>5</a:t>
            </a:fld>
            <a:endParaRPr lang="ja-JP" altLang="en-US" dirty="0"/>
          </a:p>
        </p:txBody>
      </p:sp>
    </p:spTree>
    <p:extLst>
      <p:ext uri="{BB962C8B-B14F-4D97-AF65-F5344CB8AC3E}">
        <p14:creationId xmlns:p14="http://schemas.microsoft.com/office/powerpoint/2010/main" val="129546721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D4EFF1A5-1FEB-C64A-BD29-5AAE6D4DCA5B}" type="slidenum">
              <a:rPr lang="ja-JP" altLang="en-US" smtClean="0"/>
              <a:pPr/>
              <a:t>6</a:t>
            </a:fld>
            <a:endParaRPr lang="ja-JP" altLang="en-US" dirty="0"/>
          </a:p>
        </p:txBody>
      </p:sp>
    </p:spTree>
    <p:extLst>
      <p:ext uri="{BB962C8B-B14F-4D97-AF65-F5344CB8AC3E}">
        <p14:creationId xmlns:p14="http://schemas.microsoft.com/office/powerpoint/2010/main" val="117135494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D4EFF1A5-1FEB-C64A-BD29-5AAE6D4DCA5B}" type="slidenum">
              <a:rPr lang="ja-JP" altLang="en-US" smtClean="0"/>
              <a:pPr/>
              <a:t>7</a:t>
            </a:fld>
            <a:endParaRPr lang="ja-JP" altLang="en-US" dirty="0"/>
          </a:p>
        </p:txBody>
      </p:sp>
    </p:spTree>
    <p:extLst>
      <p:ext uri="{BB962C8B-B14F-4D97-AF65-F5344CB8AC3E}">
        <p14:creationId xmlns:p14="http://schemas.microsoft.com/office/powerpoint/2010/main" val="266631617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D4EFF1A5-1FEB-C64A-BD29-5AAE6D4DCA5B}" type="slidenum">
              <a:rPr lang="ja-JP" altLang="en-US" smtClean="0"/>
              <a:pPr/>
              <a:t>8</a:t>
            </a:fld>
            <a:endParaRPr lang="ja-JP" altLang="en-US" dirty="0"/>
          </a:p>
        </p:txBody>
      </p:sp>
    </p:spTree>
    <p:extLst>
      <p:ext uri="{BB962C8B-B14F-4D97-AF65-F5344CB8AC3E}">
        <p14:creationId xmlns:p14="http://schemas.microsoft.com/office/powerpoint/2010/main" val="5803170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2_ユーザー設定レイアウト">
    <p:spTree>
      <p:nvGrpSpPr>
        <p:cNvPr id="1" name=""/>
        <p:cNvGrpSpPr/>
        <p:nvPr/>
      </p:nvGrpSpPr>
      <p:grpSpPr>
        <a:xfrm>
          <a:off x="0" y="0"/>
          <a:ext cx="0" cy="0"/>
          <a:chOff x="0" y="0"/>
          <a:chExt cx="0" cy="0"/>
        </a:xfrm>
      </p:grpSpPr>
      <p:sp>
        <p:nvSpPr>
          <p:cNvPr id="2" name="タイトル 1"/>
          <p:cNvSpPr>
            <a:spLocks noGrp="1"/>
          </p:cNvSpPr>
          <p:nvPr>
            <p:ph type="title"/>
          </p:nvPr>
        </p:nvSpPr>
        <p:spPr>
          <a:xfrm>
            <a:off x="818137" y="518622"/>
            <a:ext cx="13765488" cy="421536"/>
          </a:xfrm>
        </p:spPr>
        <p:txBody>
          <a:bodyPr>
            <a:normAutofit/>
          </a:bodyPr>
          <a:lstStyle>
            <a:lvl1pPr>
              <a:defRPr sz="2000" b="1"/>
            </a:lvl1pPr>
          </a:lstStyle>
          <a:p>
            <a:r>
              <a:rPr kumimoji="1" lang="ja-JP" altLang="en-US" dirty="0"/>
              <a:t>マスター タイトルの書式設定</a:t>
            </a:r>
          </a:p>
        </p:txBody>
      </p:sp>
      <p:sp>
        <p:nvSpPr>
          <p:cNvPr id="3" name="スライド番号プレースホルダー 2"/>
          <p:cNvSpPr>
            <a:spLocks noGrp="1"/>
          </p:cNvSpPr>
          <p:nvPr>
            <p:ph type="sldNum" sz="quarter" idx="10"/>
          </p:nvPr>
        </p:nvSpPr>
        <p:spPr/>
        <p:txBody>
          <a:bodyPr/>
          <a:lstStyle/>
          <a:p>
            <a:fld id="{AF8E12BC-F924-5F4E-B784-1AA462780521}" type="slidenum">
              <a:rPr lang="ja-JP" altLang="en-US" smtClean="0"/>
              <a:pPr/>
              <a:t>‹#›</a:t>
            </a:fld>
            <a:endParaRPr lang="ja-JP" altLang="en-US" dirty="0"/>
          </a:p>
        </p:txBody>
      </p:sp>
      <p:sp>
        <p:nvSpPr>
          <p:cNvPr id="6" name="テキスト プレースホルダー 3"/>
          <p:cNvSpPr>
            <a:spLocks noGrp="1"/>
          </p:cNvSpPr>
          <p:nvPr>
            <p:ph type="body" sz="quarter" idx="12"/>
          </p:nvPr>
        </p:nvSpPr>
        <p:spPr>
          <a:xfrm>
            <a:off x="818136" y="967821"/>
            <a:ext cx="13806926" cy="1378292"/>
          </a:xfrm>
          <a:prstGeom prst="rect">
            <a:avLst/>
          </a:prstGeom>
        </p:spPr>
        <p:txBody>
          <a:bodyPr/>
          <a:lstStyle>
            <a:lvl1pPr marL="0" indent="0">
              <a:buNone/>
              <a:defRPr sz="1400">
                <a:latin typeface="+mj-ea"/>
                <a:ea typeface="+mj-ea"/>
              </a:defRPr>
            </a:lvl1pPr>
          </a:lstStyle>
          <a:p>
            <a:r>
              <a:rPr lang="ja-JP" altLang="en-US" dirty="0">
                <a:latin typeface="+mn-ea"/>
                <a:ea typeface="+mn-ea"/>
              </a:rPr>
              <a:t>これはダミーテキストです。人は様々な経験を通して、企業や商品に対する印象を持つようになります。ブランドとは、そうした経験の蓄積の結果、人々の心の中に作られる。</a:t>
            </a:r>
            <a:endParaRPr kumimoji="1" lang="ja-JP" altLang="en-US" dirty="0">
              <a:latin typeface="+mn-ea"/>
              <a:ea typeface="+mn-ea"/>
            </a:endParaRPr>
          </a:p>
        </p:txBody>
      </p:sp>
    </p:spTree>
    <p:extLst>
      <p:ext uri="{BB962C8B-B14F-4D97-AF65-F5344CB8AC3E}">
        <p14:creationId xmlns:p14="http://schemas.microsoft.com/office/powerpoint/2010/main" val="3140651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ユーザー設定レイアウト">
    <p:spTree>
      <p:nvGrpSpPr>
        <p:cNvPr id="1" name=""/>
        <p:cNvGrpSpPr/>
        <p:nvPr/>
      </p:nvGrpSpPr>
      <p:grpSpPr>
        <a:xfrm>
          <a:off x="0" y="0"/>
          <a:ext cx="0" cy="0"/>
          <a:chOff x="0" y="0"/>
          <a:chExt cx="0" cy="0"/>
        </a:xfrm>
      </p:grpSpPr>
    </p:spTree>
    <p:extLst>
      <p:ext uri="{BB962C8B-B14F-4D97-AF65-F5344CB8AC3E}">
        <p14:creationId xmlns:p14="http://schemas.microsoft.com/office/powerpoint/2010/main" val="25845430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4_ユーザー設定レイアウ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lvl1pPr>
              <a:defRPr sz="1800"/>
            </a:lvl1pPr>
          </a:lstStyle>
          <a:p>
            <a:r>
              <a:rPr kumimoji="1" lang="ja-JP" altLang="en-US" dirty="0"/>
              <a:t>マスター タイトルの書式設定</a:t>
            </a:r>
          </a:p>
        </p:txBody>
      </p:sp>
      <p:sp>
        <p:nvSpPr>
          <p:cNvPr id="3" name="スライド番号プレースホルダー 2"/>
          <p:cNvSpPr>
            <a:spLocks noGrp="1"/>
          </p:cNvSpPr>
          <p:nvPr>
            <p:ph type="sldNum" sz="quarter" idx="10"/>
          </p:nvPr>
        </p:nvSpPr>
        <p:spPr/>
        <p:txBody>
          <a:bodyPr/>
          <a:lstStyle/>
          <a:p>
            <a:fld id="{AF8E12BC-F924-5F4E-B784-1AA462780521}" type="slidenum">
              <a:rPr lang="ja-JP" altLang="en-US" smtClean="0"/>
              <a:pPr/>
              <a:t>‹#›</a:t>
            </a:fld>
            <a:endParaRPr lang="ja-JP" altLang="en-US" dirty="0"/>
          </a:p>
        </p:txBody>
      </p:sp>
    </p:spTree>
    <p:extLst>
      <p:ext uri="{BB962C8B-B14F-4D97-AF65-F5344CB8AC3E}">
        <p14:creationId xmlns:p14="http://schemas.microsoft.com/office/powerpoint/2010/main" val="569305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ユーザー設定レイアウト">
    <p:spTree>
      <p:nvGrpSpPr>
        <p:cNvPr id="1" name=""/>
        <p:cNvGrpSpPr/>
        <p:nvPr/>
      </p:nvGrpSpPr>
      <p:grpSpPr>
        <a:xfrm>
          <a:off x="0" y="0"/>
          <a:ext cx="0" cy="0"/>
          <a:chOff x="0" y="0"/>
          <a:chExt cx="0" cy="0"/>
        </a:xfrm>
      </p:grpSpPr>
      <p:sp>
        <p:nvSpPr>
          <p:cNvPr id="3" name="スライド番号プレースホルダー 2"/>
          <p:cNvSpPr>
            <a:spLocks noGrp="1"/>
          </p:cNvSpPr>
          <p:nvPr>
            <p:ph type="sldNum" sz="quarter" idx="10"/>
          </p:nvPr>
        </p:nvSpPr>
        <p:spPr/>
        <p:txBody>
          <a:bodyPr/>
          <a:lstStyle/>
          <a:p>
            <a:fld id="{AF8E12BC-F924-5F4E-B784-1AA462780521}" type="slidenum">
              <a:rPr lang="ja-JP" altLang="en-US" smtClean="0"/>
              <a:pPr/>
              <a:t>‹#›</a:t>
            </a:fld>
            <a:endParaRPr lang="ja-JP" altLang="en-US" dirty="0"/>
          </a:p>
        </p:txBody>
      </p:sp>
      <p:sp>
        <p:nvSpPr>
          <p:cNvPr id="4" name="正方形/長方形 3"/>
          <p:cNvSpPr/>
          <p:nvPr userDrawn="1"/>
        </p:nvSpPr>
        <p:spPr>
          <a:xfrm>
            <a:off x="818137" y="432000"/>
            <a:ext cx="13437213" cy="9404490"/>
          </a:xfrm>
          <a:prstGeom prst="rect">
            <a:avLst/>
          </a:prstGeom>
          <a:solidFill>
            <a:srgbClr val="B3D2E4"/>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131592" tIns="65795" rIns="131592" bIns="65795" numCol="1" spcCol="0" rtlCol="0" fromWordArt="0" anchor="ctr" anchorCtr="0" forceAA="0" compatLnSpc="1">
            <a:prstTxWarp prst="textNoShape">
              <a:avLst/>
            </a:prstTxWarp>
            <a:noAutofit/>
          </a:bodyPr>
          <a:lstStyle/>
          <a:p>
            <a:pPr algn="ctr"/>
            <a:endParaRPr lang="ja-JP" altLang="en-US" sz="3460"/>
          </a:p>
        </p:txBody>
      </p:sp>
    </p:spTree>
    <p:extLst>
      <p:ext uri="{BB962C8B-B14F-4D97-AF65-F5344CB8AC3E}">
        <p14:creationId xmlns:p14="http://schemas.microsoft.com/office/powerpoint/2010/main" val="15248823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userDrawn="1">
  <p:cSld name="1_タイトル スライド">
    <p:spTree>
      <p:nvGrpSpPr>
        <p:cNvPr id="1" name=""/>
        <p:cNvGrpSpPr/>
        <p:nvPr/>
      </p:nvGrpSpPr>
      <p:grpSpPr>
        <a:xfrm>
          <a:off x="0" y="0"/>
          <a:ext cx="0" cy="0"/>
          <a:chOff x="0" y="0"/>
          <a:chExt cx="0" cy="0"/>
        </a:xfrm>
      </p:grpSpPr>
      <p:pic>
        <p:nvPicPr>
          <p:cNvPr id="8" name="図 7"/>
          <p:cNvPicPr>
            <a:picLocks noChangeAspect="1"/>
          </p:cNvPicPr>
          <p:nvPr userDrawn="1"/>
        </p:nvPicPr>
        <p:blipFill rotWithShape="1">
          <a:blip r:embed="rId2">
            <a:extLst>
              <a:ext uri="{28A0092B-C50C-407E-A947-70E740481C1C}">
                <a14:useLocalDpi xmlns:a14="http://schemas.microsoft.com/office/drawing/2010/main" val="0"/>
              </a:ext>
            </a:extLst>
          </a:blip>
          <a:srcRect l="31850" r="16331"/>
          <a:stretch/>
        </p:blipFill>
        <p:spPr>
          <a:xfrm>
            <a:off x="0" y="3"/>
            <a:ext cx="7887242" cy="10688251"/>
          </a:xfrm>
          <a:prstGeom prst="rect">
            <a:avLst/>
          </a:prstGeom>
        </p:spPr>
      </p:pic>
      <p:pic>
        <p:nvPicPr>
          <p:cNvPr id="10" name="図 9"/>
          <p:cNvPicPr>
            <a:picLocks noChangeAspect="1"/>
          </p:cNvPicPr>
          <p:nvPr userDrawn="1"/>
        </p:nvPicPr>
        <p:blipFill rotWithShape="1">
          <a:blip r:embed="rId2">
            <a:extLst>
              <a:ext uri="{28A0092B-C50C-407E-A947-70E740481C1C}">
                <a14:useLocalDpi xmlns:a14="http://schemas.microsoft.com/office/drawing/2010/main" val="0"/>
              </a:ext>
            </a:extLst>
          </a:blip>
          <a:srcRect l="31850" r="16331"/>
          <a:stretch/>
        </p:blipFill>
        <p:spPr>
          <a:xfrm>
            <a:off x="7887242" y="3"/>
            <a:ext cx="7232108" cy="10688251"/>
          </a:xfrm>
          <a:prstGeom prst="rect">
            <a:avLst/>
          </a:prstGeom>
        </p:spPr>
      </p:pic>
      <p:pic>
        <p:nvPicPr>
          <p:cNvPr id="7" name="図 6"/>
          <p:cNvPicPr>
            <a:picLocks noChangeAspect="1"/>
          </p:cNvPicPr>
          <p:nvPr userDrawn="1"/>
        </p:nvPicPr>
        <p:blipFill rotWithShape="1">
          <a:blip r:embed="rId2">
            <a:extLst>
              <a:ext uri="{28A0092B-C50C-407E-A947-70E740481C1C}">
                <a14:useLocalDpi xmlns:a14="http://schemas.microsoft.com/office/drawing/2010/main" val="0"/>
              </a:ext>
            </a:extLst>
          </a:blip>
          <a:srcRect l="71299" t="78558" r="524" b="1102"/>
          <a:stretch/>
        </p:blipFill>
        <p:spPr>
          <a:xfrm>
            <a:off x="10676839" y="8514215"/>
            <a:ext cx="3932487" cy="2174036"/>
          </a:xfrm>
          <a:prstGeom prst="rect">
            <a:avLst/>
          </a:prstGeom>
        </p:spPr>
      </p:pic>
    </p:spTree>
    <p:extLst>
      <p:ext uri="{BB962C8B-B14F-4D97-AF65-F5344CB8AC3E}">
        <p14:creationId xmlns:p14="http://schemas.microsoft.com/office/powerpoint/2010/main" val="34707975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1133951" y="1749795"/>
            <a:ext cx="12851448" cy="3722335"/>
          </a:xfrm>
        </p:spPr>
        <p:txBody>
          <a:bodyPr anchor="b"/>
          <a:lstStyle>
            <a:lvl1pPr algn="ctr">
              <a:defRPr sz="9354"/>
            </a:lvl1pPr>
          </a:lstStyle>
          <a:p>
            <a:r>
              <a:rPr lang="ja-JP" altLang="en-US"/>
              <a:t>マスター タイトルの書式設定</a:t>
            </a:r>
            <a:endParaRPr lang="en-US" dirty="0"/>
          </a:p>
        </p:txBody>
      </p:sp>
      <p:sp>
        <p:nvSpPr>
          <p:cNvPr id="3" name="Subtitle 2"/>
          <p:cNvSpPr>
            <a:spLocks noGrp="1"/>
          </p:cNvSpPr>
          <p:nvPr>
            <p:ph type="subTitle" idx="1"/>
          </p:nvPr>
        </p:nvSpPr>
        <p:spPr>
          <a:xfrm>
            <a:off x="1889919" y="5615678"/>
            <a:ext cx="11339513" cy="2581379"/>
          </a:xfrm>
          <a:prstGeom prst="rect">
            <a:avLst/>
          </a:prstGeom>
        </p:spPr>
        <p:txBody>
          <a:bodyPr/>
          <a:lstStyle>
            <a:lvl1pPr marL="0" indent="0" algn="ctr">
              <a:buNone/>
              <a:defRPr sz="3742"/>
            </a:lvl1pPr>
            <a:lvl2pPr marL="712775" indent="0" algn="ctr">
              <a:buNone/>
              <a:defRPr sz="3118"/>
            </a:lvl2pPr>
            <a:lvl3pPr marL="1425550" indent="0" algn="ctr">
              <a:buNone/>
              <a:defRPr sz="2806"/>
            </a:lvl3pPr>
            <a:lvl4pPr marL="2138324" indent="0" algn="ctr">
              <a:buNone/>
              <a:defRPr sz="2494"/>
            </a:lvl4pPr>
            <a:lvl5pPr marL="2851099" indent="0" algn="ctr">
              <a:buNone/>
              <a:defRPr sz="2494"/>
            </a:lvl5pPr>
            <a:lvl6pPr marL="3563874" indent="0" algn="ctr">
              <a:buNone/>
              <a:defRPr sz="2494"/>
            </a:lvl6pPr>
            <a:lvl7pPr marL="4276649" indent="0" algn="ctr">
              <a:buNone/>
              <a:defRPr sz="2494"/>
            </a:lvl7pPr>
            <a:lvl8pPr marL="4989424" indent="0" algn="ctr">
              <a:buNone/>
              <a:defRPr sz="2494"/>
            </a:lvl8pPr>
            <a:lvl9pPr marL="5702198" indent="0" algn="ctr">
              <a:buNone/>
              <a:defRPr sz="2494"/>
            </a:lvl9pPr>
          </a:lstStyle>
          <a:p>
            <a:r>
              <a:rPr lang="ja-JP" altLang="en-US"/>
              <a:t>マスター サブタイトルの書式設定</a:t>
            </a:r>
            <a:endParaRPr lang="en-US" dirty="0"/>
          </a:p>
        </p:txBody>
      </p:sp>
      <p:sp>
        <p:nvSpPr>
          <p:cNvPr id="4" name="Date Placeholder 3"/>
          <p:cNvSpPr>
            <a:spLocks noGrp="1"/>
          </p:cNvSpPr>
          <p:nvPr>
            <p:ph type="dt" sz="half" idx="10"/>
          </p:nvPr>
        </p:nvSpPr>
        <p:spPr>
          <a:xfrm>
            <a:off x="1039455" y="9909729"/>
            <a:ext cx="3401854" cy="569240"/>
          </a:xfrm>
          <a:prstGeom prst="rect">
            <a:avLst/>
          </a:prstGeom>
        </p:spPr>
        <p:txBody>
          <a:bodyPr/>
          <a:lstStyle/>
          <a:p>
            <a:fld id="{B7836F83-C6DC-492B-AEEA-C2C631972D15}" type="datetimeFigureOut">
              <a:rPr kumimoji="1" lang="ja-JP" altLang="en-US" smtClean="0"/>
              <a:t>2023/4/21</a:t>
            </a:fld>
            <a:endParaRPr kumimoji="1" lang="ja-JP" altLang="en-US"/>
          </a:p>
        </p:txBody>
      </p:sp>
      <p:sp>
        <p:nvSpPr>
          <p:cNvPr id="5" name="Footer Placeholder 4"/>
          <p:cNvSpPr>
            <a:spLocks noGrp="1"/>
          </p:cNvSpPr>
          <p:nvPr>
            <p:ph type="ftr" sz="quarter" idx="11"/>
          </p:nvPr>
        </p:nvSpPr>
        <p:spPr>
          <a:xfrm>
            <a:off x="5008285" y="9909729"/>
            <a:ext cx="5102781" cy="569240"/>
          </a:xfrm>
          <a:prstGeom prst="rect">
            <a:avLst/>
          </a:prstGeom>
        </p:spPr>
        <p:txBody>
          <a:bodyPr/>
          <a:lstStyle/>
          <a:p>
            <a:endParaRPr kumimoji="1" lang="ja-JP" altLang="en-US"/>
          </a:p>
        </p:txBody>
      </p:sp>
      <p:sp>
        <p:nvSpPr>
          <p:cNvPr id="6" name="Slide Number Placeholder 5"/>
          <p:cNvSpPr>
            <a:spLocks noGrp="1"/>
          </p:cNvSpPr>
          <p:nvPr>
            <p:ph type="sldNum" sz="quarter" idx="12"/>
          </p:nvPr>
        </p:nvSpPr>
        <p:spPr/>
        <p:txBody>
          <a:bodyPr/>
          <a:lstStyle/>
          <a:p>
            <a:fld id="{C53EAF67-32A4-49AE-91E0-B7EEB943D48E}" type="slidenum">
              <a:rPr kumimoji="1" lang="ja-JP" altLang="en-US" smtClean="0"/>
              <a:t>‹#›</a:t>
            </a:fld>
            <a:endParaRPr kumimoji="1" lang="ja-JP" altLang="en-US"/>
          </a:p>
        </p:txBody>
      </p:sp>
    </p:spTree>
    <p:extLst>
      <p:ext uri="{BB962C8B-B14F-4D97-AF65-F5344CB8AC3E}">
        <p14:creationId xmlns:p14="http://schemas.microsoft.com/office/powerpoint/2010/main" val="676297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blackGray">
      <p:bgRef idx="1001">
        <a:schemeClr val="bg1"/>
      </p:bgRef>
    </p:bg>
    <p:spTree>
      <p:nvGrpSpPr>
        <p:cNvPr id="1" name=""/>
        <p:cNvGrpSpPr/>
        <p:nvPr/>
      </p:nvGrpSpPr>
      <p:grpSpPr>
        <a:xfrm>
          <a:off x="0" y="0"/>
          <a:ext cx="0" cy="0"/>
          <a:chOff x="0" y="0"/>
          <a:chExt cx="0" cy="0"/>
        </a:xfrm>
      </p:grpSpPr>
      <p:sp>
        <p:nvSpPr>
          <p:cNvPr id="11" name="タイトル プレースホルダー 10"/>
          <p:cNvSpPr>
            <a:spLocks noGrp="1"/>
          </p:cNvSpPr>
          <p:nvPr>
            <p:ph type="title"/>
          </p:nvPr>
        </p:nvSpPr>
        <p:spPr>
          <a:xfrm>
            <a:off x="818137" y="518622"/>
            <a:ext cx="13765488" cy="673500"/>
          </a:xfrm>
          <a:prstGeom prst="rect">
            <a:avLst/>
          </a:prstGeom>
        </p:spPr>
        <p:txBody>
          <a:bodyPr vert="horz" wrap="none" lIns="0" tIns="0" rIns="0" bIns="0" rtlCol="0" anchor="t" anchorCtr="0">
            <a:normAutofit/>
          </a:bodyPr>
          <a:lstStyle/>
          <a:p>
            <a:r>
              <a:rPr kumimoji="1" lang="ja-JP" altLang="en-US" dirty="0"/>
              <a:t>ここにタイトルを入力します</a:t>
            </a:r>
          </a:p>
        </p:txBody>
      </p:sp>
      <p:sp>
        <p:nvSpPr>
          <p:cNvPr id="4" name="スライド番号プレースホルダー 3"/>
          <p:cNvSpPr>
            <a:spLocks noGrp="1"/>
          </p:cNvSpPr>
          <p:nvPr>
            <p:ph type="sldNum" sz="quarter" idx="4"/>
          </p:nvPr>
        </p:nvSpPr>
        <p:spPr>
          <a:xfrm>
            <a:off x="12169839" y="9992616"/>
            <a:ext cx="2413790" cy="505125"/>
          </a:xfrm>
          <a:prstGeom prst="rect">
            <a:avLst/>
          </a:prstGeom>
        </p:spPr>
        <p:txBody>
          <a:bodyPr vert="horz" lIns="0" tIns="0" rIns="0" bIns="0" rtlCol="0" anchor="ctr"/>
          <a:lstStyle>
            <a:lvl1pPr algn="r">
              <a:defRPr sz="1151" b="0" i="0">
                <a:solidFill>
                  <a:schemeClr val="tx1"/>
                </a:solidFill>
                <a:latin typeface="+mj-lt"/>
                <a:ea typeface="Meiryo レギュラー" charset="-128"/>
                <a:cs typeface="Meiryo レギュラー" charset="-128"/>
              </a:defRPr>
            </a:lvl1pPr>
          </a:lstStyle>
          <a:p>
            <a:fld id="{AF8E12BC-F924-5F4E-B784-1AA462780521}" type="slidenum">
              <a:rPr lang="ja-JP" altLang="en-US" smtClean="0"/>
              <a:pPr/>
              <a:t>‹#›</a:t>
            </a:fld>
            <a:endParaRPr lang="ja-JP" altLang="en-US" dirty="0"/>
          </a:p>
        </p:txBody>
      </p:sp>
    </p:spTree>
    <p:extLst>
      <p:ext uri="{BB962C8B-B14F-4D97-AF65-F5344CB8AC3E}">
        <p14:creationId xmlns:p14="http://schemas.microsoft.com/office/powerpoint/2010/main" val="217258409"/>
      </p:ext>
    </p:extLst>
  </p:cSld>
  <p:clrMap bg1="lt1" tx1="dk1" bg2="lt2" tx2="dk2" accent1="accent1" accent2="accent2" accent3="accent3" accent4="accent4" accent5="accent5" accent6="accent6" hlink="hlink" folHlink="folHlink"/>
  <p:sldLayoutIdLst>
    <p:sldLayoutId id="2147483655" r:id="rId1"/>
    <p:sldLayoutId id="2147483654" r:id="rId2"/>
    <p:sldLayoutId id="2147483657" r:id="rId3"/>
    <p:sldLayoutId id="2147483652" r:id="rId4"/>
    <p:sldLayoutId id="2147483658" r:id="rId5"/>
    <p:sldLayoutId id="2147483659" r:id="rId6"/>
  </p:sldLayoutIdLst>
  <p:hf hdr="0" ftr="0" dt="0"/>
  <p:txStyles>
    <p:titleStyle>
      <a:lvl1pPr algn="l" defTabSz="657959" rtl="0" eaLnBrk="1" latinLnBrk="0" hangingPunct="1">
        <a:spcBef>
          <a:spcPct val="0"/>
        </a:spcBef>
        <a:buNone/>
        <a:defRPr kumimoji="1" sz="2000" b="1" i="0" kern="1200" spc="360" baseline="0">
          <a:solidFill>
            <a:schemeClr val="tx1"/>
          </a:solidFill>
          <a:latin typeface="+mj-ea"/>
          <a:ea typeface="+mj-ea"/>
          <a:cs typeface="Century Gothic レギュラー" charset="0"/>
        </a:defRPr>
      </a:lvl1pPr>
    </p:titleStyle>
    <p:bodyStyle>
      <a:lvl1pPr marL="493470" indent="-493470" algn="l" defTabSz="657959" rtl="0" eaLnBrk="1" latinLnBrk="0" hangingPunct="1">
        <a:spcBef>
          <a:spcPct val="20000"/>
        </a:spcBef>
        <a:buFont typeface="Arial"/>
        <a:buChar char="•"/>
        <a:defRPr kumimoji="1" sz="4605" kern="1200">
          <a:solidFill>
            <a:schemeClr val="tx1"/>
          </a:solidFill>
          <a:latin typeface="+mn-lt"/>
          <a:ea typeface="+mn-ea"/>
          <a:cs typeface="+mn-cs"/>
        </a:defRPr>
      </a:lvl1pPr>
      <a:lvl2pPr marL="1069183" indent="-411225" algn="l" defTabSz="657959" rtl="0" eaLnBrk="1" latinLnBrk="0" hangingPunct="1">
        <a:spcBef>
          <a:spcPct val="20000"/>
        </a:spcBef>
        <a:buFont typeface="Arial"/>
        <a:buChar char="–"/>
        <a:defRPr kumimoji="1" sz="4029" kern="1200">
          <a:solidFill>
            <a:schemeClr val="tx1"/>
          </a:solidFill>
          <a:latin typeface="+mn-lt"/>
          <a:ea typeface="+mn-ea"/>
          <a:cs typeface="+mn-cs"/>
        </a:defRPr>
      </a:lvl2pPr>
      <a:lvl3pPr marL="1644897" indent="-328980" algn="l" defTabSz="657959" rtl="0" eaLnBrk="1" latinLnBrk="0" hangingPunct="1">
        <a:spcBef>
          <a:spcPct val="20000"/>
        </a:spcBef>
        <a:buFont typeface="Arial"/>
        <a:buChar char="•"/>
        <a:defRPr kumimoji="1" sz="3454" kern="1200">
          <a:solidFill>
            <a:schemeClr val="tx1"/>
          </a:solidFill>
          <a:latin typeface="+mn-lt"/>
          <a:ea typeface="+mn-ea"/>
          <a:cs typeface="+mn-cs"/>
        </a:defRPr>
      </a:lvl3pPr>
      <a:lvl4pPr marL="2302856" indent="-328980" algn="l" defTabSz="657959" rtl="0" eaLnBrk="1" latinLnBrk="0" hangingPunct="1">
        <a:spcBef>
          <a:spcPct val="20000"/>
        </a:spcBef>
        <a:buFont typeface="Arial"/>
        <a:buChar char="–"/>
        <a:defRPr kumimoji="1" sz="2879" kern="1200">
          <a:solidFill>
            <a:schemeClr val="tx1"/>
          </a:solidFill>
          <a:latin typeface="+mn-lt"/>
          <a:ea typeface="+mn-ea"/>
          <a:cs typeface="+mn-cs"/>
        </a:defRPr>
      </a:lvl4pPr>
      <a:lvl5pPr marL="2960815" indent="-328980" algn="l" defTabSz="657959" rtl="0" eaLnBrk="1" latinLnBrk="0" hangingPunct="1">
        <a:spcBef>
          <a:spcPct val="20000"/>
        </a:spcBef>
        <a:buFont typeface="Arial"/>
        <a:buChar char="»"/>
        <a:defRPr kumimoji="1" sz="2879" kern="1200">
          <a:solidFill>
            <a:schemeClr val="tx1"/>
          </a:solidFill>
          <a:latin typeface="+mn-lt"/>
          <a:ea typeface="+mn-ea"/>
          <a:cs typeface="+mn-cs"/>
        </a:defRPr>
      </a:lvl5pPr>
      <a:lvl6pPr marL="3618775" indent="-328980" algn="l" defTabSz="657959" rtl="0" eaLnBrk="1" latinLnBrk="0" hangingPunct="1">
        <a:spcBef>
          <a:spcPct val="20000"/>
        </a:spcBef>
        <a:buFont typeface="Arial"/>
        <a:buChar char="•"/>
        <a:defRPr kumimoji="1" sz="2879" kern="1200">
          <a:solidFill>
            <a:schemeClr val="tx1"/>
          </a:solidFill>
          <a:latin typeface="+mn-lt"/>
          <a:ea typeface="+mn-ea"/>
          <a:cs typeface="+mn-cs"/>
        </a:defRPr>
      </a:lvl6pPr>
      <a:lvl7pPr marL="4276733" indent="-328980" algn="l" defTabSz="657959" rtl="0" eaLnBrk="1" latinLnBrk="0" hangingPunct="1">
        <a:spcBef>
          <a:spcPct val="20000"/>
        </a:spcBef>
        <a:buFont typeface="Arial"/>
        <a:buChar char="•"/>
        <a:defRPr kumimoji="1" sz="2879" kern="1200">
          <a:solidFill>
            <a:schemeClr val="tx1"/>
          </a:solidFill>
          <a:latin typeface="+mn-lt"/>
          <a:ea typeface="+mn-ea"/>
          <a:cs typeface="+mn-cs"/>
        </a:defRPr>
      </a:lvl7pPr>
      <a:lvl8pPr marL="4934692" indent="-328980" algn="l" defTabSz="657959" rtl="0" eaLnBrk="1" latinLnBrk="0" hangingPunct="1">
        <a:spcBef>
          <a:spcPct val="20000"/>
        </a:spcBef>
        <a:buFont typeface="Arial"/>
        <a:buChar char="•"/>
        <a:defRPr kumimoji="1" sz="2879" kern="1200">
          <a:solidFill>
            <a:schemeClr val="tx1"/>
          </a:solidFill>
          <a:latin typeface="+mn-lt"/>
          <a:ea typeface="+mn-ea"/>
          <a:cs typeface="+mn-cs"/>
        </a:defRPr>
      </a:lvl8pPr>
      <a:lvl9pPr marL="5592651" indent="-328980" algn="l" defTabSz="657959" rtl="0" eaLnBrk="1" latinLnBrk="0" hangingPunct="1">
        <a:spcBef>
          <a:spcPct val="20000"/>
        </a:spcBef>
        <a:buFont typeface="Arial"/>
        <a:buChar char="•"/>
        <a:defRPr kumimoji="1" sz="2879" kern="1200">
          <a:solidFill>
            <a:schemeClr val="tx1"/>
          </a:solidFill>
          <a:latin typeface="+mn-lt"/>
          <a:ea typeface="+mn-ea"/>
          <a:cs typeface="+mn-cs"/>
        </a:defRPr>
      </a:lvl9pPr>
    </p:bodyStyle>
    <p:otherStyle>
      <a:defPPr>
        <a:defRPr lang="ja-JP"/>
      </a:defPPr>
      <a:lvl1pPr marL="0" algn="l" defTabSz="657959" rtl="0" eaLnBrk="1" latinLnBrk="0" hangingPunct="1">
        <a:defRPr kumimoji="1" sz="2590" kern="1200">
          <a:solidFill>
            <a:schemeClr val="tx1"/>
          </a:solidFill>
          <a:latin typeface="+mn-lt"/>
          <a:ea typeface="+mn-ea"/>
          <a:cs typeface="+mn-cs"/>
        </a:defRPr>
      </a:lvl1pPr>
      <a:lvl2pPr marL="657959" algn="l" defTabSz="657959" rtl="0" eaLnBrk="1" latinLnBrk="0" hangingPunct="1">
        <a:defRPr kumimoji="1" sz="2590" kern="1200">
          <a:solidFill>
            <a:schemeClr val="tx1"/>
          </a:solidFill>
          <a:latin typeface="+mn-lt"/>
          <a:ea typeface="+mn-ea"/>
          <a:cs typeface="+mn-cs"/>
        </a:defRPr>
      </a:lvl2pPr>
      <a:lvl3pPr marL="1315918" algn="l" defTabSz="657959" rtl="0" eaLnBrk="1" latinLnBrk="0" hangingPunct="1">
        <a:defRPr kumimoji="1" sz="2590" kern="1200">
          <a:solidFill>
            <a:schemeClr val="tx1"/>
          </a:solidFill>
          <a:latin typeface="+mn-lt"/>
          <a:ea typeface="+mn-ea"/>
          <a:cs typeface="+mn-cs"/>
        </a:defRPr>
      </a:lvl3pPr>
      <a:lvl4pPr marL="1973877" algn="l" defTabSz="657959" rtl="0" eaLnBrk="1" latinLnBrk="0" hangingPunct="1">
        <a:defRPr kumimoji="1" sz="2590" kern="1200">
          <a:solidFill>
            <a:schemeClr val="tx1"/>
          </a:solidFill>
          <a:latin typeface="+mn-lt"/>
          <a:ea typeface="+mn-ea"/>
          <a:cs typeface="+mn-cs"/>
        </a:defRPr>
      </a:lvl4pPr>
      <a:lvl5pPr marL="2631835" algn="l" defTabSz="657959" rtl="0" eaLnBrk="1" latinLnBrk="0" hangingPunct="1">
        <a:defRPr kumimoji="1" sz="2590" kern="1200">
          <a:solidFill>
            <a:schemeClr val="tx1"/>
          </a:solidFill>
          <a:latin typeface="+mn-lt"/>
          <a:ea typeface="+mn-ea"/>
          <a:cs typeface="+mn-cs"/>
        </a:defRPr>
      </a:lvl5pPr>
      <a:lvl6pPr marL="3289795" algn="l" defTabSz="657959" rtl="0" eaLnBrk="1" latinLnBrk="0" hangingPunct="1">
        <a:defRPr kumimoji="1" sz="2590" kern="1200">
          <a:solidFill>
            <a:schemeClr val="tx1"/>
          </a:solidFill>
          <a:latin typeface="+mn-lt"/>
          <a:ea typeface="+mn-ea"/>
          <a:cs typeface="+mn-cs"/>
        </a:defRPr>
      </a:lvl6pPr>
      <a:lvl7pPr marL="3947753" algn="l" defTabSz="657959" rtl="0" eaLnBrk="1" latinLnBrk="0" hangingPunct="1">
        <a:defRPr kumimoji="1" sz="2590" kern="1200">
          <a:solidFill>
            <a:schemeClr val="tx1"/>
          </a:solidFill>
          <a:latin typeface="+mn-lt"/>
          <a:ea typeface="+mn-ea"/>
          <a:cs typeface="+mn-cs"/>
        </a:defRPr>
      </a:lvl7pPr>
      <a:lvl8pPr marL="4605713" algn="l" defTabSz="657959" rtl="0" eaLnBrk="1" latinLnBrk="0" hangingPunct="1">
        <a:defRPr kumimoji="1" sz="2590" kern="1200">
          <a:solidFill>
            <a:schemeClr val="tx1"/>
          </a:solidFill>
          <a:latin typeface="+mn-lt"/>
          <a:ea typeface="+mn-ea"/>
          <a:cs typeface="+mn-cs"/>
        </a:defRPr>
      </a:lvl8pPr>
      <a:lvl9pPr marL="5263671" algn="l" defTabSz="657959" rtl="0" eaLnBrk="1" latinLnBrk="0" hangingPunct="1">
        <a:defRPr kumimoji="1" sz="259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5.xml"/><Relationship Id="rId1" Type="http://schemas.openxmlformats.org/officeDocument/2006/relationships/slideLayout" Target="../slideLayouts/slideLayout6.xml"/><Relationship Id="rId6" Type="http://schemas.openxmlformats.org/officeDocument/2006/relationships/image" Target="../media/image6.jpeg"/><Relationship Id="rId5" Type="http://schemas.openxmlformats.org/officeDocument/2006/relationships/image" Target="../media/image5.jpeg"/><Relationship Id="rId4" Type="http://schemas.openxmlformats.org/officeDocument/2006/relationships/image" Target="../media/image4.jpeg"/></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タイトル 2"/>
          <p:cNvSpPr txBox="1">
            <a:spLocks/>
          </p:cNvSpPr>
          <p:nvPr/>
        </p:nvSpPr>
        <p:spPr>
          <a:xfrm>
            <a:off x="2728686" y="3552419"/>
            <a:ext cx="11562081" cy="1302202"/>
          </a:xfrm>
          <a:prstGeom prst="rect">
            <a:avLst/>
          </a:prstGeom>
        </p:spPr>
        <p:txBody>
          <a:bodyPr anchor="b"/>
          <a:lstStyle>
            <a:lvl1pPr algn="l" defTabSz="457200" rtl="0" eaLnBrk="1" latinLnBrk="0" hangingPunct="1">
              <a:spcBef>
                <a:spcPct val="0"/>
              </a:spcBef>
              <a:buNone/>
              <a:defRPr kumimoji="1" sz="2100" b="0" i="0" kern="1200" spc="250" baseline="0">
                <a:solidFill>
                  <a:schemeClr val="tx1"/>
                </a:solidFill>
                <a:latin typeface="+mj-ea"/>
                <a:ea typeface="+mj-ea"/>
                <a:cs typeface="Century Gothic レギュラー" charset="0"/>
              </a:defRPr>
            </a:lvl1pPr>
          </a:lstStyle>
          <a:p>
            <a:pPr algn="r">
              <a:lnSpc>
                <a:spcPts val="4605"/>
              </a:lnSpc>
            </a:pPr>
            <a:r>
              <a:rPr lang="ja-JP" altLang="en-US" sz="3200" b="1" dirty="0">
                <a:latin typeface="游ゴシック" panose="020B0400000000000000" pitchFamily="50" charset="-128"/>
                <a:ea typeface="游ゴシック" panose="020B0400000000000000" pitchFamily="50" charset="-128"/>
              </a:rPr>
              <a:t>夢洲第２期区域の</a:t>
            </a:r>
            <a:r>
              <a:rPr lang="ja-JP" altLang="en-US" sz="3200" b="1" dirty="0" smtClean="0">
                <a:latin typeface="游ゴシック" panose="020B0400000000000000" pitchFamily="50" charset="-128"/>
                <a:ea typeface="游ゴシック" panose="020B0400000000000000" pitchFamily="50" charset="-128"/>
              </a:rPr>
              <a:t>まちづくりに</a:t>
            </a:r>
            <a:r>
              <a:rPr lang="ja-JP" altLang="en-US" sz="3200" b="1" dirty="0">
                <a:latin typeface="游ゴシック" panose="020B0400000000000000" pitchFamily="50" charset="-128"/>
                <a:ea typeface="游ゴシック" panose="020B0400000000000000" pitchFamily="50" charset="-128"/>
              </a:rPr>
              <a:t>向けた</a:t>
            </a:r>
            <a:endParaRPr lang="en-US" altLang="ja-JP" sz="3200" b="1" dirty="0">
              <a:latin typeface="游ゴシック" panose="020B0400000000000000" pitchFamily="50" charset="-128"/>
              <a:ea typeface="游ゴシック" panose="020B0400000000000000" pitchFamily="50" charset="-128"/>
            </a:endParaRPr>
          </a:p>
          <a:p>
            <a:pPr algn="r">
              <a:lnSpc>
                <a:spcPts val="4605"/>
              </a:lnSpc>
            </a:pPr>
            <a:r>
              <a:rPr lang="ja-JP" altLang="en-US" sz="3200" b="1" dirty="0">
                <a:latin typeface="游ゴシック" panose="020B0400000000000000" pitchFamily="50" charset="-128"/>
                <a:ea typeface="游ゴシック" panose="020B0400000000000000" pitchFamily="50" charset="-128"/>
              </a:rPr>
              <a:t>サウンディング型市場調査　説明会資料</a:t>
            </a:r>
          </a:p>
        </p:txBody>
      </p:sp>
      <p:sp>
        <p:nvSpPr>
          <p:cNvPr id="12" name="テキスト プレースホルダー 3"/>
          <p:cNvSpPr txBox="1">
            <a:spLocks/>
          </p:cNvSpPr>
          <p:nvPr/>
        </p:nvSpPr>
        <p:spPr>
          <a:xfrm>
            <a:off x="9953897" y="5140578"/>
            <a:ext cx="4245430" cy="454630"/>
          </a:xfrm>
          <a:prstGeom prst="rect">
            <a:avLst/>
          </a:prstGeom>
        </p:spPr>
        <p:txBody>
          <a:bodyPr/>
          <a:lstStyle>
            <a:lvl1pPr marL="342900" indent="-342900" algn="l" defTabSz="457200" rtl="0" eaLnBrk="1" latinLnBrk="0" hangingPunct="1">
              <a:spcBef>
                <a:spcPct val="20000"/>
              </a:spcBef>
              <a:buFont typeface="Arial"/>
              <a:buChar char="•"/>
              <a:defRPr kumimoji="1"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kumimoji="1"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kumimoji="1"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9pPr>
          </a:lstStyle>
          <a:p>
            <a:pPr marL="0" indent="0" algn="r">
              <a:buNone/>
            </a:pPr>
            <a:r>
              <a:rPr lang="en-US" altLang="ja-JP" sz="2400" dirty="0" smtClean="0">
                <a:latin typeface="游ゴシック" panose="020B0400000000000000" pitchFamily="50" charset="-128"/>
                <a:ea typeface="游ゴシック" panose="020B0400000000000000" pitchFamily="50" charset="-128"/>
              </a:rPr>
              <a:t>20230131</a:t>
            </a:r>
            <a:endParaRPr lang="ja-JP" altLang="en-US" sz="2400" dirty="0">
              <a:latin typeface="游ゴシック" panose="020B0400000000000000" pitchFamily="50" charset="-128"/>
              <a:ea typeface="游ゴシック" panose="020B0400000000000000" pitchFamily="50" charset="-128"/>
            </a:endParaRPr>
          </a:p>
        </p:txBody>
      </p:sp>
      <p:sp>
        <p:nvSpPr>
          <p:cNvPr id="4" name="正方形/長方形 3"/>
          <p:cNvSpPr/>
          <p:nvPr/>
        </p:nvSpPr>
        <p:spPr>
          <a:xfrm>
            <a:off x="1" y="4996511"/>
            <a:ext cx="15119350" cy="45719"/>
          </a:xfrm>
          <a:prstGeom prst="rect">
            <a:avLst/>
          </a:prstGeom>
          <a:solidFill>
            <a:srgbClr val="B6CAD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dirty="0">
              <a:solidFill>
                <a:srgbClr val="FFFFFF"/>
              </a:solidFill>
              <a:latin typeface="+mj-ea"/>
              <a:ea typeface="+mj-ea"/>
            </a:endParaRPr>
          </a:p>
        </p:txBody>
      </p:sp>
      <p:sp>
        <p:nvSpPr>
          <p:cNvPr id="9" name="テキスト プレースホルダー 3"/>
          <p:cNvSpPr txBox="1">
            <a:spLocks/>
          </p:cNvSpPr>
          <p:nvPr/>
        </p:nvSpPr>
        <p:spPr>
          <a:xfrm>
            <a:off x="7745186" y="6429829"/>
            <a:ext cx="6758214" cy="1393371"/>
          </a:xfrm>
          <a:prstGeom prst="rect">
            <a:avLst/>
          </a:prstGeom>
        </p:spPr>
        <p:txBody>
          <a:bodyPr/>
          <a:lstStyle>
            <a:lvl1pPr marL="342900" indent="-342900" algn="l" defTabSz="457200" rtl="0" eaLnBrk="1" latinLnBrk="0" hangingPunct="1">
              <a:spcBef>
                <a:spcPct val="20000"/>
              </a:spcBef>
              <a:buFont typeface="Arial"/>
              <a:buChar char="•"/>
              <a:defRPr kumimoji="1"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kumimoji="1"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kumimoji="1"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9pPr>
          </a:lstStyle>
          <a:p>
            <a:pPr marL="0" indent="0">
              <a:lnSpc>
                <a:spcPts val="3200"/>
              </a:lnSpc>
              <a:buNone/>
            </a:pPr>
            <a:r>
              <a:rPr lang="ja-JP" altLang="en-US" sz="2800" dirty="0">
                <a:latin typeface="游ゴシック" panose="020B0400000000000000" pitchFamily="50" charset="-128"/>
                <a:ea typeface="游ゴシック" panose="020B0400000000000000" pitchFamily="50" charset="-128"/>
              </a:rPr>
              <a:t>・夢</a:t>
            </a:r>
            <a:r>
              <a:rPr lang="ja-JP" altLang="en-US" sz="2800" dirty="0" smtClean="0">
                <a:latin typeface="游ゴシック" panose="020B0400000000000000" pitchFamily="50" charset="-128"/>
                <a:ea typeface="游ゴシック" panose="020B0400000000000000" pitchFamily="50" charset="-128"/>
              </a:rPr>
              <a:t>洲第</a:t>
            </a:r>
            <a:r>
              <a:rPr lang="en-US" altLang="ja-JP" sz="2800" dirty="0" smtClean="0">
                <a:latin typeface="游ゴシック" panose="020B0400000000000000" pitchFamily="50" charset="-128"/>
                <a:ea typeface="游ゴシック" panose="020B0400000000000000" pitchFamily="50" charset="-128"/>
              </a:rPr>
              <a:t>2</a:t>
            </a:r>
            <a:r>
              <a:rPr lang="ja-JP" altLang="en-US" sz="2800" dirty="0">
                <a:latin typeface="游ゴシック" panose="020B0400000000000000" pitchFamily="50" charset="-128"/>
                <a:ea typeface="游ゴシック" panose="020B0400000000000000" pitchFamily="50" charset="-128"/>
              </a:rPr>
              <a:t>期区域のまちづくりの方向性</a:t>
            </a:r>
            <a:endParaRPr lang="en-US" altLang="ja-JP" sz="2800" dirty="0">
              <a:latin typeface="游ゴシック" panose="020B0400000000000000" pitchFamily="50" charset="-128"/>
              <a:ea typeface="游ゴシック" panose="020B0400000000000000" pitchFamily="50" charset="-128"/>
            </a:endParaRPr>
          </a:p>
          <a:p>
            <a:pPr marL="0" lvl="0" indent="0" defTabSz="703628">
              <a:lnSpc>
                <a:spcPts val="3200"/>
              </a:lnSpc>
              <a:spcBef>
                <a:spcPts val="0"/>
              </a:spcBef>
              <a:buNone/>
            </a:pPr>
            <a:r>
              <a:rPr lang="ja-JP" altLang="en-US" sz="2800" dirty="0">
                <a:solidFill>
                  <a:prstClr val="black"/>
                </a:solidFill>
                <a:latin typeface="游ゴシック" panose="020B0400000000000000" pitchFamily="50" charset="-128"/>
                <a:ea typeface="游ゴシック" panose="020B0400000000000000" pitchFamily="50" charset="-128"/>
              </a:rPr>
              <a:t>・実施要領</a:t>
            </a:r>
            <a:endParaRPr lang="en-US" altLang="ja-JP" sz="2800" dirty="0">
              <a:solidFill>
                <a:prstClr val="black"/>
              </a:solidFill>
              <a:latin typeface="游ゴシック" panose="020B0400000000000000" pitchFamily="50" charset="-128"/>
              <a:ea typeface="游ゴシック" panose="020B0400000000000000" pitchFamily="50" charset="-128"/>
            </a:endParaRPr>
          </a:p>
          <a:p>
            <a:pPr marL="0" indent="0">
              <a:lnSpc>
                <a:spcPts val="3200"/>
              </a:lnSpc>
              <a:buNone/>
            </a:pPr>
            <a:endParaRPr lang="en-US" altLang="ja-JP" sz="2800" dirty="0">
              <a:latin typeface="游ゴシック" panose="020B0400000000000000" pitchFamily="50" charset="-128"/>
              <a:ea typeface="游ゴシック" panose="020B0400000000000000" pitchFamily="50" charset="-128"/>
            </a:endParaRPr>
          </a:p>
        </p:txBody>
      </p:sp>
    </p:spTree>
    <p:extLst>
      <p:ext uri="{BB962C8B-B14F-4D97-AF65-F5344CB8AC3E}">
        <p14:creationId xmlns:p14="http://schemas.microsoft.com/office/powerpoint/2010/main" val="422528700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p:cNvSpPr>
            <a:spLocks noGrp="1"/>
          </p:cNvSpPr>
          <p:nvPr>
            <p:ph type="sldNum" sz="quarter" idx="10"/>
          </p:nvPr>
        </p:nvSpPr>
        <p:spPr/>
        <p:txBody>
          <a:bodyPr/>
          <a:lstStyle/>
          <a:p>
            <a:fld id="{AF8E12BC-F924-5F4E-B784-1AA462780521}" type="slidenum">
              <a:rPr lang="ja-JP" altLang="en-US" smtClean="0"/>
              <a:pPr/>
              <a:t>9</a:t>
            </a:fld>
            <a:endParaRPr lang="ja-JP" altLang="en-US" dirty="0"/>
          </a:p>
        </p:txBody>
      </p:sp>
      <p:sp>
        <p:nvSpPr>
          <p:cNvPr id="13" name="タイトル 1"/>
          <p:cNvSpPr txBox="1">
            <a:spLocks/>
          </p:cNvSpPr>
          <p:nvPr/>
        </p:nvSpPr>
        <p:spPr>
          <a:xfrm>
            <a:off x="8851900" y="323028"/>
            <a:ext cx="5584824" cy="184561"/>
          </a:xfrm>
          <a:prstGeom prst="rect">
            <a:avLst/>
          </a:prstGeom>
        </p:spPr>
        <p:txBody>
          <a:bodyPr vert="horz" wrap="none" lIns="0" tIns="0" rIns="0" bIns="0" rtlCol="0" anchor="t" anchorCtr="0">
            <a:normAutofit/>
          </a:bodyPr>
          <a:lstStyle>
            <a:lvl1pPr algn="l" defTabSz="657959" rtl="0" eaLnBrk="1" latinLnBrk="0" hangingPunct="1">
              <a:spcBef>
                <a:spcPct val="0"/>
              </a:spcBef>
              <a:buNone/>
              <a:defRPr kumimoji="1" sz="1600" b="0" i="0" kern="1200" spc="360" baseline="0">
                <a:solidFill>
                  <a:schemeClr val="tx1"/>
                </a:solidFill>
                <a:latin typeface="+mj-ea"/>
                <a:ea typeface="+mj-ea"/>
                <a:cs typeface="Century Gothic レギュラー" charset="0"/>
              </a:defRPr>
            </a:lvl1pPr>
          </a:lstStyle>
          <a:p>
            <a:pPr algn="r"/>
            <a:r>
              <a:rPr lang="ja-JP" altLang="en-US" sz="900" dirty="0">
                <a:latin typeface="游ゴシック" panose="020B0400000000000000" pitchFamily="50" charset="-128"/>
                <a:ea typeface="游ゴシック" panose="020B0400000000000000" pitchFamily="50" charset="-128"/>
              </a:rPr>
              <a:t>夢洲第２期区域の</a:t>
            </a:r>
            <a:r>
              <a:rPr lang="ja-JP" altLang="en-US" sz="900" dirty="0" smtClean="0">
                <a:latin typeface="游ゴシック" panose="020B0400000000000000" pitchFamily="50" charset="-128"/>
                <a:ea typeface="游ゴシック" panose="020B0400000000000000" pitchFamily="50" charset="-128"/>
              </a:rPr>
              <a:t>まちづくりに</a:t>
            </a:r>
            <a:r>
              <a:rPr lang="ja-JP" altLang="en-US" sz="900" dirty="0">
                <a:latin typeface="游ゴシック" panose="020B0400000000000000" pitchFamily="50" charset="-128"/>
                <a:ea typeface="游ゴシック" panose="020B0400000000000000" pitchFamily="50" charset="-128"/>
              </a:rPr>
              <a:t>向けたサウンディング型市場調査</a:t>
            </a:r>
          </a:p>
        </p:txBody>
      </p:sp>
      <p:graphicFrame>
        <p:nvGraphicFramePr>
          <p:cNvPr id="6" name="表 5"/>
          <p:cNvGraphicFramePr>
            <a:graphicFrameLocks noGrp="1"/>
          </p:cNvGraphicFramePr>
          <p:nvPr>
            <p:extLst>
              <p:ext uri="{D42A27DB-BD31-4B8C-83A1-F6EECF244321}">
                <p14:modId xmlns:p14="http://schemas.microsoft.com/office/powerpoint/2010/main" val="3969822713"/>
              </p:ext>
            </p:extLst>
          </p:nvPr>
        </p:nvGraphicFramePr>
        <p:xfrm>
          <a:off x="682623" y="2556000"/>
          <a:ext cx="13754100" cy="7560000"/>
        </p:xfrm>
        <a:graphic>
          <a:graphicData uri="http://schemas.openxmlformats.org/drawingml/2006/table">
            <a:tbl>
              <a:tblPr firstRow="1" firstCol="1" bandRow="1">
                <a:tableStyleId>{5940675A-B579-460E-94D1-54222C63F5DA}</a:tableStyleId>
              </a:tblPr>
              <a:tblGrid>
                <a:gridCol w="593727">
                  <a:extLst>
                    <a:ext uri="{9D8B030D-6E8A-4147-A177-3AD203B41FA5}">
                      <a16:colId xmlns:a16="http://schemas.microsoft.com/office/drawing/2014/main" val="20000"/>
                    </a:ext>
                  </a:extLst>
                </a:gridCol>
                <a:gridCol w="2914650">
                  <a:extLst>
                    <a:ext uri="{9D8B030D-6E8A-4147-A177-3AD203B41FA5}">
                      <a16:colId xmlns:a16="http://schemas.microsoft.com/office/drawing/2014/main" val="20001"/>
                    </a:ext>
                  </a:extLst>
                </a:gridCol>
                <a:gridCol w="10245723">
                  <a:extLst>
                    <a:ext uri="{9D8B030D-6E8A-4147-A177-3AD203B41FA5}">
                      <a16:colId xmlns:a16="http://schemas.microsoft.com/office/drawing/2014/main" val="20002"/>
                    </a:ext>
                  </a:extLst>
                </a:gridCol>
              </a:tblGrid>
              <a:tr h="513033">
                <a:tc gridSpan="2">
                  <a:txBody>
                    <a:bodyPr/>
                    <a:lstStyle/>
                    <a:p>
                      <a:pPr algn="just">
                        <a:spcAft>
                          <a:spcPts val="0"/>
                        </a:spcAft>
                      </a:pPr>
                      <a:r>
                        <a:rPr lang="ja-JP" altLang="en-US" sz="2000" kern="100" dirty="0">
                          <a:effectLst/>
                          <a:latin typeface="游ゴシック" panose="020B0400000000000000" pitchFamily="50" charset="-128"/>
                          <a:ea typeface="游ゴシック" panose="020B0400000000000000" pitchFamily="50" charset="-128"/>
                          <a:cs typeface="Times New Roman" panose="02020603050405020304" pitchFamily="18" charset="0"/>
                        </a:rPr>
                        <a:t>項目</a:t>
                      </a:r>
                      <a:endParaRPr lang="ja-JP" sz="2000" kern="100" dirty="0">
                        <a:effectLst/>
                        <a:latin typeface="游ゴシック" panose="020B0400000000000000" pitchFamily="50" charset="-128"/>
                        <a:ea typeface="游ゴシック" panose="020B0400000000000000" pitchFamily="50" charset="-128"/>
                        <a:cs typeface="Times New Roman" panose="02020603050405020304" pitchFamily="18" charset="0"/>
                      </a:endParaRPr>
                    </a:p>
                  </a:txBody>
                  <a:tcPr marL="180000" marR="216000" marT="0" marB="0" anchor="ctr">
                    <a:solidFill>
                      <a:srgbClr val="B6CAD5"/>
                    </a:solidFill>
                  </a:tcPr>
                </a:tc>
                <a:tc hMerge="1">
                  <a:txBody>
                    <a:bodyPr/>
                    <a:lstStyle/>
                    <a:p>
                      <a:pPr algn="just">
                        <a:spcAft>
                          <a:spcPts val="0"/>
                        </a:spcAft>
                      </a:pPr>
                      <a:endParaRPr lang="ja-JP" sz="1800" kern="100" dirty="0">
                        <a:effectLst/>
                        <a:latin typeface="+mj-ea"/>
                        <a:ea typeface="+mj-ea"/>
                        <a:cs typeface="Times New Roman" panose="02020603050405020304" pitchFamily="18" charset="0"/>
                      </a:endParaRPr>
                    </a:p>
                  </a:txBody>
                  <a:tcPr marL="180000" marR="174882" marT="0" marB="0" anchor="ctr">
                    <a:solidFill>
                      <a:schemeClr val="bg1">
                        <a:lumMod val="95000"/>
                      </a:schemeClr>
                    </a:solidFill>
                  </a:tcPr>
                </a:tc>
                <a:tc>
                  <a:txBody>
                    <a:bodyPr/>
                    <a:lstStyle/>
                    <a:p>
                      <a:pPr algn="just">
                        <a:spcAft>
                          <a:spcPts val="0"/>
                        </a:spcAft>
                      </a:pPr>
                      <a:r>
                        <a:rPr lang="ja-JP" altLang="en-US" sz="2000" kern="100" dirty="0">
                          <a:effectLst/>
                          <a:latin typeface="游ゴシック" panose="020B0400000000000000" pitchFamily="50" charset="-128"/>
                          <a:ea typeface="游ゴシック" panose="020B0400000000000000" pitchFamily="50" charset="-128"/>
                          <a:cs typeface="Times New Roman" panose="02020603050405020304" pitchFamily="18" charset="0"/>
                        </a:rPr>
                        <a:t>主な内容</a:t>
                      </a:r>
                      <a:endParaRPr lang="ja-JP" sz="2000" kern="100" dirty="0">
                        <a:effectLst/>
                        <a:latin typeface="游ゴシック" panose="020B0400000000000000" pitchFamily="50" charset="-128"/>
                        <a:ea typeface="游ゴシック" panose="020B0400000000000000" pitchFamily="50" charset="-128"/>
                        <a:cs typeface="Times New Roman" panose="02020603050405020304" pitchFamily="18" charset="0"/>
                      </a:endParaRPr>
                    </a:p>
                  </a:txBody>
                  <a:tcPr marL="180000" marR="216000" marT="0" marB="0" anchor="ctr">
                    <a:solidFill>
                      <a:srgbClr val="B6CAD5"/>
                    </a:solidFill>
                  </a:tcPr>
                </a:tc>
                <a:extLst>
                  <a:ext uri="{0D108BD9-81ED-4DB2-BD59-A6C34878D82A}">
                    <a16:rowId xmlns:a16="http://schemas.microsoft.com/office/drawing/2014/main" val="10000"/>
                  </a:ext>
                </a:extLst>
              </a:tr>
              <a:tr h="4156919">
                <a:tc>
                  <a:txBody>
                    <a:bodyPr/>
                    <a:lstStyle/>
                    <a:p>
                      <a:pPr algn="ctr">
                        <a:spcAft>
                          <a:spcPts val="0"/>
                        </a:spcAft>
                      </a:pPr>
                      <a:r>
                        <a:rPr lang="en-US" altLang="ja-JP" sz="2400" b="1" kern="100" dirty="0">
                          <a:effectLst/>
                          <a:latin typeface="游ゴシック" panose="020B0400000000000000" pitchFamily="50" charset="-128"/>
                          <a:ea typeface="游ゴシック" panose="020B0400000000000000" pitchFamily="50" charset="-128"/>
                          <a:cs typeface="Times New Roman" panose="02020603050405020304" pitchFamily="18" charset="0"/>
                        </a:rPr>
                        <a:t>7</a:t>
                      </a:r>
                    </a:p>
                  </a:txBody>
                  <a:tcPr marL="68580" marR="216000" marT="0" marB="0" anchor="ctr">
                    <a:solidFill>
                      <a:srgbClr val="B6CAD5">
                        <a:alpha val="60000"/>
                      </a:srgbClr>
                    </a:solidFill>
                  </a:tcPr>
                </a:tc>
                <a:tc>
                  <a:txBody>
                    <a:bodyPr/>
                    <a:lstStyle/>
                    <a:p>
                      <a:pPr marL="216000" marR="140335" indent="-457200" algn="just" defTabSz="657959" rtl="0" eaLnBrk="1" latinLnBrk="0" hangingPunct="1">
                        <a:spcAft>
                          <a:spcPts val="0"/>
                        </a:spcAft>
                      </a:pPr>
                      <a:r>
                        <a:rPr kumimoji="1" lang="ja-JP" altLang="en-US" sz="2400" b="1" kern="100" dirty="0">
                          <a:solidFill>
                            <a:schemeClr val="tx1"/>
                          </a:solidFill>
                          <a:effectLst/>
                          <a:latin typeface="游ゴシック" panose="020B0400000000000000" pitchFamily="50" charset="-128"/>
                          <a:ea typeface="游ゴシック" panose="020B0400000000000000" pitchFamily="50" charset="-128"/>
                          <a:cs typeface="Times New Roman" panose="02020603050405020304" pitchFamily="18" charset="0"/>
                        </a:rPr>
                        <a:t>周辺開発との連携</a:t>
                      </a:r>
                      <a:endParaRPr kumimoji="1" lang="ja-JP" sz="2400" b="1" kern="100" dirty="0">
                        <a:solidFill>
                          <a:schemeClr val="tx1"/>
                        </a:solidFill>
                        <a:effectLst/>
                        <a:latin typeface="游ゴシック" panose="020B0400000000000000" pitchFamily="50" charset="-128"/>
                        <a:ea typeface="游ゴシック" panose="020B0400000000000000" pitchFamily="50" charset="-128"/>
                        <a:cs typeface="Times New Roman" panose="02020603050405020304" pitchFamily="18" charset="0"/>
                      </a:endParaRPr>
                    </a:p>
                  </a:txBody>
                  <a:tcPr marL="68580" marR="216000" marT="0" marB="0" anchor="ctr">
                    <a:solidFill>
                      <a:srgbClr val="B6CAD5">
                        <a:alpha val="60000"/>
                      </a:srgbClr>
                    </a:solidFill>
                  </a:tcPr>
                </a:tc>
                <a:tc>
                  <a:txBody>
                    <a:bodyPr/>
                    <a:lstStyle/>
                    <a:p>
                      <a:pPr marL="360000" marR="140335" indent="-457200" algn="just">
                        <a:lnSpc>
                          <a:spcPts val="3000"/>
                        </a:lnSpc>
                        <a:spcAft>
                          <a:spcPts val="0"/>
                        </a:spcAft>
                      </a:pPr>
                      <a:r>
                        <a:rPr lang="ja-JP" altLang="en-US" sz="2400" kern="100" dirty="0">
                          <a:effectLst/>
                          <a:latin typeface="游ゴシック" panose="020B0400000000000000" pitchFamily="50" charset="-128"/>
                          <a:ea typeface="游ゴシック" panose="020B0400000000000000" pitchFamily="50" charset="-128"/>
                          <a:cs typeface="Times New Roman" panose="02020603050405020304" pitchFamily="18" charset="0"/>
                        </a:rPr>
                        <a:t>・大阪ヘルスケアパビリオンや（仮称）夢洲駅、夢洲第</a:t>
                      </a:r>
                      <a:r>
                        <a:rPr lang="en-US" altLang="ja-JP" sz="2400" kern="100" dirty="0">
                          <a:effectLst/>
                          <a:latin typeface="游ゴシック" panose="020B0400000000000000" pitchFamily="50" charset="-128"/>
                          <a:ea typeface="游ゴシック" panose="020B0400000000000000" pitchFamily="50" charset="-128"/>
                          <a:cs typeface="Times New Roman" panose="02020603050405020304" pitchFamily="18" charset="0"/>
                        </a:rPr>
                        <a:t>1</a:t>
                      </a:r>
                      <a:r>
                        <a:rPr lang="ja-JP" altLang="en-US" sz="2400" kern="100" dirty="0">
                          <a:effectLst/>
                          <a:latin typeface="游ゴシック" panose="020B0400000000000000" pitchFamily="50" charset="-128"/>
                          <a:ea typeface="游ゴシック" panose="020B0400000000000000" pitchFamily="50" charset="-128"/>
                          <a:cs typeface="Times New Roman" panose="02020603050405020304" pitchFamily="18" charset="0"/>
                        </a:rPr>
                        <a:t>期開発等の周辺開発と連携した、動線計画や土地利用計画を想定</a:t>
                      </a:r>
                    </a:p>
                    <a:p>
                      <a:pPr marL="360000" marR="140335" indent="-457200" algn="just">
                        <a:lnSpc>
                          <a:spcPts val="3000"/>
                        </a:lnSpc>
                        <a:spcAft>
                          <a:spcPts val="0"/>
                        </a:spcAft>
                      </a:pPr>
                      <a:r>
                        <a:rPr lang="ja-JP" altLang="en-US" sz="2400" kern="100" dirty="0">
                          <a:effectLst/>
                          <a:latin typeface="游ゴシック" panose="020B0400000000000000" pitchFamily="50" charset="-128"/>
                          <a:ea typeface="游ゴシック" panose="020B0400000000000000" pitchFamily="50" charset="-128"/>
                          <a:cs typeface="Times New Roman" panose="02020603050405020304" pitchFamily="18" charset="0"/>
                        </a:rPr>
                        <a:t>・（仮称）夢洲駅及び夢洲第</a:t>
                      </a:r>
                      <a:r>
                        <a:rPr lang="en-US" altLang="ja-JP" sz="2400" kern="100" dirty="0">
                          <a:effectLst/>
                          <a:latin typeface="游ゴシック" panose="020B0400000000000000" pitchFamily="50" charset="-128"/>
                          <a:ea typeface="游ゴシック" panose="020B0400000000000000" pitchFamily="50" charset="-128"/>
                          <a:cs typeface="Times New Roman" panose="02020603050405020304" pitchFamily="18" charset="0"/>
                        </a:rPr>
                        <a:t>1</a:t>
                      </a:r>
                      <a:r>
                        <a:rPr lang="ja-JP" altLang="en-US" sz="2400" kern="100" dirty="0">
                          <a:effectLst/>
                          <a:latin typeface="游ゴシック" panose="020B0400000000000000" pitchFamily="50" charset="-128"/>
                          <a:ea typeface="游ゴシック" panose="020B0400000000000000" pitchFamily="50" charset="-128"/>
                          <a:cs typeface="Times New Roman" panose="02020603050405020304" pitchFamily="18" charset="0"/>
                        </a:rPr>
                        <a:t>期区域等と連携（デッキ、地下通路等）した、動線計画</a:t>
                      </a:r>
                    </a:p>
                    <a:p>
                      <a:pPr marL="216000" marR="140335" indent="-457200" algn="just">
                        <a:lnSpc>
                          <a:spcPts val="3000"/>
                        </a:lnSpc>
                        <a:spcAft>
                          <a:spcPts val="0"/>
                        </a:spcAft>
                      </a:pPr>
                      <a:r>
                        <a:rPr lang="ja-JP" altLang="en-US" sz="2400" kern="100" dirty="0">
                          <a:effectLst/>
                          <a:latin typeface="游ゴシック" panose="020B0400000000000000" pitchFamily="50" charset="-128"/>
                          <a:ea typeface="游ゴシック" panose="020B0400000000000000" pitchFamily="50" charset="-128"/>
                          <a:cs typeface="Times New Roman" panose="02020603050405020304" pitchFamily="18" charset="0"/>
                        </a:rPr>
                        <a:t>・（仮称）夢洲駅を中心としたまちのつながり・自転車等の動線計画</a:t>
                      </a:r>
                      <a:endParaRPr lang="en-US" altLang="ja-JP" sz="2400" kern="100" dirty="0">
                        <a:effectLst/>
                        <a:latin typeface="游ゴシック" panose="020B0400000000000000" pitchFamily="50" charset="-128"/>
                        <a:ea typeface="游ゴシック" panose="020B0400000000000000" pitchFamily="50" charset="-128"/>
                        <a:cs typeface="Times New Roman" panose="02020603050405020304" pitchFamily="18" charset="0"/>
                      </a:endParaRPr>
                    </a:p>
                    <a:p>
                      <a:pPr marL="216000" marR="140335" indent="-457200" algn="just">
                        <a:lnSpc>
                          <a:spcPts val="3000"/>
                        </a:lnSpc>
                        <a:spcAft>
                          <a:spcPts val="0"/>
                        </a:spcAft>
                      </a:pPr>
                      <a:r>
                        <a:rPr lang="ja-JP" altLang="en-US" sz="2400" kern="100" dirty="0">
                          <a:effectLst/>
                          <a:latin typeface="游ゴシック" panose="020B0400000000000000" pitchFamily="50" charset="-128"/>
                          <a:ea typeface="游ゴシック" panose="020B0400000000000000" pitchFamily="50" charset="-128"/>
                          <a:cs typeface="Times New Roman" panose="02020603050405020304" pitchFamily="18" charset="0"/>
                        </a:rPr>
                        <a:t>　</a:t>
                      </a:r>
                      <a:r>
                        <a:rPr lang="ja-JP" altLang="en-US" sz="2000" kern="100" dirty="0">
                          <a:effectLst/>
                          <a:latin typeface="游ゴシック" panose="020B0400000000000000" pitchFamily="50" charset="-128"/>
                          <a:ea typeface="游ゴシック" panose="020B0400000000000000" pitchFamily="50" charset="-128"/>
                          <a:cs typeface="Times New Roman" panose="02020603050405020304" pitchFamily="18" charset="0"/>
                        </a:rPr>
                        <a:t>（パーソナルモビリティ等を含む）</a:t>
                      </a:r>
                      <a:endParaRPr lang="ja-JP" altLang="en-US" sz="2400" kern="100" dirty="0">
                        <a:effectLst/>
                        <a:latin typeface="游ゴシック" panose="020B0400000000000000" pitchFamily="50" charset="-128"/>
                        <a:ea typeface="游ゴシック" panose="020B0400000000000000" pitchFamily="50" charset="-128"/>
                        <a:cs typeface="Times New Roman" panose="02020603050405020304" pitchFamily="18" charset="0"/>
                      </a:endParaRPr>
                    </a:p>
                    <a:p>
                      <a:pPr marL="216000" marR="140335" indent="-457200" algn="just">
                        <a:lnSpc>
                          <a:spcPts val="3000"/>
                        </a:lnSpc>
                        <a:spcAft>
                          <a:spcPts val="0"/>
                        </a:spcAft>
                      </a:pPr>
                      <a:r>
                        <a:rPr lang="ja-JP" altLang="en-US" sz="2400" kern="100" dirty="0">
                          <a:effectLst/>
                          <a:latin typeface="游ゴシック" panose="020B0400000000000000" pitchFamily="50" charset="-128"/>
                          <a:ea typeface="游ゴシック" panose="020B0400000000000000" pitchFamily="50" charset="-128"/>
                          <a:cs typeface="Times New Roman" panose="02020603050405020304" pitchFamily="18" charset="0"/>
                        </a:rPr>
                        <a:t>・エリアマネジメントの考え方</a:t>
                      </a:r>
                      <a:endParaRPr lang="en-US" altLang="ja-JP" sz="2400" kern="100" dirty="0">
                        <a:effectLst/>
                        <a:latin typeface="游ゴシック" panose="020B0400000000000000" pitchFamily="50" charset="-128"/>
                        <a:ea typeface="游ゴシック" panose="020B0400000000000000" pitchFamily="50" charset="-128"/>
                        <a:cs typeface="Times New Roman" panose="02020603050405020304" pitchFamily="18" charset="0"/>
                      </a:endParaRPr>
                    </a:p>
                    <a:p>
                      <a:pPr marL="216000" marR="140335" indent="-457200" algn="just">
                        <a:lnSpc>
                          <a:spcPts val="3000"/>
                        </a:lnSpc>
                        <a:spcAft>
                          <a:spcPts val="0"/>
                        </a:spcAft>
                      </a:pPr>
                      <a:r>
                        <a:rPr lang="ja-JP" altLang="en-US" sz="2400" kern="100" dirty="0">
                          <a:effectLst/>
                          <a:latin typeface="游ゴシック" panose="020B0400000000000000" pitchFamily="50" charset="-128"/>
                          <a:ea typeface="游ゴシック" panose="020B0400000000000000" pitchFamily="50" charset="-128"/>
                          <a:cs typeface="Times New Roman" panose="02020603050405020304" pitchFamily="18" charset="0"/>
                        </a:rPr>
                        <a:t>　</a:t>
                      </a:r>
                      <a:r>
                        <a:rPr lang="ja-JP" altLang="en-US" sz="2000" kern="100" dirty="0">
                          <a:effectLst/>
                          <a:latin typeface="游ゴシック" panose="020B0400000000000000" pitchFamily="50" charset="-128"/>
                          <a:ea typeface="游ゴシック" panose="020B0400000000000000" pitchFamily="50" charset="-128"/>
                          <a:cs typeface="Times New Roman" panose="02020603050405020304" pitchFamily="18" charset="0"/>
                        </a:rPr>
                        <a:t>（夢洲第１期区域等の周辺開発との連携等も含む）</a:t>
                      </a:r>
                    </a:p>
                    <a:p>
                      <a:pPr marL="216000" marR="140335" indent="-457200" algn="just">
                        <a:lnSpc>
                          <a:spcPts val="3000"/>
                        </a:lnSpc>
                        <a:spcAft>
                          <a:spcPts val="0"/>
                        </a:spcAft>
                      </a:pPr>
                      <a:r>
                        <a:rPr lang="ja-JP" altLang="en-US" sz="2400" kern="100" dirty="0">
                          <a:effectLst/>
                          <a:latin typeface="游ゴシック" panose="020B0400000000000000" pitchFamily="50" charset="-128"/>
                          <a:ea typeface="游ゴシック" panose="020B0400000000000000" pitchFamily="50" charset="-128"/>
                          <a:cs typeface="Times New Roman" panose="02020603050405020304" pitchFamily="18" charset="0"/>
                        </a:rPr>
                        <a:t>・将来的な夢洲第３期区域の開発を見通した連携等</a:t>
                      </a:r>
                    </a:p>
                  </a:txBody>
                  <a:tcPr marL="68580" marR="216000" marT="0" marB="0" anchor="ctr"/>
                </a:tc>
                <a:extLst>
                  <a:ext uri="{0D108BD9-81ED-4DB2-BD59-A6C34878D82A}">
                    <a16:rowId xmlns:a16="http://schemas.microsoft.com/office/drawing/2014/main" val="10001"/>
                  </a:ext>
                </a:extLst>
              </a:tr>
              <a:tr h="1266870">
                <a:tc>
                  <a:txBody>
                    <a:bodyPr/>
                    <a:lstStyle/>
                    <a:p>
                      <a:pPr algn="ctr">
                        <a:spcAft>
                          <a:spcPts val="0"/>
                        </a:spcAft>
                      </a:pPr>
                      <a:r>
                        <a:rPr lang="en-US" altLang="ja-JP" sz="2400" b="1" kern="100" dirty="0">
                          <a:effectLst/>
                          <a:latin typeface="游ゴシック" panose="020B0400000000000000" pitchFamily="50" charset="-128"/>
                          <a:ea typeface="游ゴシック" panose="020B0400000000000000" pitchFamily="50" charset="-128"/>
                          <a:cs typeface="Times New Roman" panose="02020603050405020304" pitchFamily="18" charset="0"/>
                        </a:rPr>
                        <a:t>8</a:t>
                      </a:r>
                      <a:endParaRPr lang="ja-JP" sz="2400" b="1" kern="100" dirty="0">
                        <a:effectLst/>
                        <a:latin typeface="游ゴシック" panose="020B0400000000000000" pitchFamily="50" charset="-128"/>
                        <a:ea typeface="游ゴシック" panose="020B0400000000000000" pitchFamily="50" charset="-128"/>
                        <a:cs typeface="Times New Roman" panose="02020603050405020304" pitchFamily="18" charset="0"/>
                      </a:endParaRPr>
                    </a:p>
                  </a:txBody>
                  <a:tcPr marL="68580" marR="216000" marT="0" marB="0" anchor="ctr">
                    <a:solidFill>
                      <a:srgbClr val="B6CAD5">
                        <a:alpha val="60000"/>
                      </a:srgbClr>
                    </a:solidFill>
                  </a:tcPr>
                </a:tc>
                <a:tc>
                  <a:txBody>
                    <a:bodyPr/>
                    <a:lstStyle/>
                    <a:p>
                      <a:pPr marL="216000" marR="140335" indent="-457200" algn="just" defTabSz="657959" rtl="0" eaLnBrk="1" latinLnBrk="0" hangingPunct="1">
                        <a:spcAft>
                          <a:spcPts val="0"/>
                        </a:spcAft>
                      </a:pPr>
                      <a:r>
                        <a:rPr kumimoji="1" lang="ja-JP" altLang="en-US" sz="2400" b="1" kern="100" dirty="0">
                          <a:solidFill>
                            <a:schemeClr val="tx1"/>
                          </a:solidFill>
                          <a:effectLst/>
                          <a:latin typeface="游ゴシック" panose="020B0400000000000000" pitchFamily="50" charset="-128"/>
                          <a:ea typeface="游ゴシック" panose="020B0400000000000000" pitchFamily="50" charset="-128"/>
                          <a:cs typeface="Times New Roman" panose="02020603050405020304" pitchFamily="18" charset="0"/>
                        </a:rPr>
                        <a:t>万博理念の継承</a:t>
                      </a:r>
                      <a:endParaRPr kumimoji="1" lang="ja-JP" sz="2400" b="1" kern="100" dirty="0">
                        <a:solidFill>
                          <a:schemeClr val="tx1"/>
                        </a:solidFill>
                        <a:effectLst/>
                        <a:latin typeface="游ゴシック" panose="020B0400000000000000" pitchFamily="50" charset="-128"/>
                        <a:ea typeface="游ゴシック" panose="020B0400000000000000" pitchFamily="50" charset="-128"/>
                        <a:cs typeface="Times New Roman" panose="02020603050405020304" pitchFamily="18" charset="0"/>
                      </a:endParaRPr>
                    </a:p>
                  </a:txBody>
                  <a:tcPr marL="68580" marR="216000" marT="0" marB="0" anchor="ctr">
                    <a:solidFill>
                      <a:srgbClr val="B6CAD5">
                        <a:alpha val="60000"/>
                      </a:srgbClr>
                    </a:solidFill>
                  </a:tcPr>
                </a:tc>
                <a:tc>
                  <a:txBody>
                    <a:bodyPr/>
                    <a:lstStyle/>
                    <a:p>
                      <a:pPr marL="324000" marR="140335" indent="-457200" algn="just" defTabSz="657959" rtl="0" eaLnBrk="1" latinLnBrk="0" hangingPunct="1">
                        <a:spcAft>
                          <a:spcPts val="0"/>
                        </a:spcAft>
                      </a:pPr>
                      <a:r>
                        <a:rPr kumimoji="1" lang="ja-JP" altLang="en-US" sz="2400" kern="100" dirty="0">
                          <a:solidFill>
                            <a:schemeClr val="tx1"/>
                          </a:solidFill>
                          <a:effectLst/>
                          <a:latin typeface="游ゴシック" panose="020B0400000000000000" pitchFamily="50" charset="-128"/>
                          <a:ea typeface="游ゴシック" panose="020B0400000000000000" pitchFamily="50" charset="-128"/>
                          <a:cs typeface="Times New Roman" panose="02020603050405020304" pitchFamily="18" charset="0"/>
                        </a:rPr>
                        <a:t>・万博の理念を継承するソフト・ハードレガシーの活用可能性や方法、活用条件</a:t>
                      </a:r>
                      <a:endParaRPr kumimoji="1" lang="ja-JP" sz="2400" kern="100" dirty="0">
                        <a:solidFill>
                          <a:schemeClr val="tx1"/>
                        </a:solidFill>
                        <a:effectLst/>
                        <a:latin typeface="游ゴシック" panose="020B0400000000000000" pitchFamily="50" charset="-128"/>
                        <a:ea typeface="游ゴシック" panose="020B0400000000000000" pitchFamily="50" charset="-128"/>
                        <a:cs typeface="Times New Roman" panose="02020603050405020304" pitchFamily="18" charset="0"/>
                      </a:endParaRPr>
                    </a:p>
                  </a:txBody>
                  <a:tcPr marL="68580" marR="216000" marT="0" marB="0" anchor="ctr"/>
                </a:tc>
                <a:extLst>
                  <a:ext uri="{0D108BD9-81ED-4DB2-BD59-A6C34878D82A}">
                    <a16:rowId xmlns:a16="http://schemas.microsoft.com/office/drawing/2014/main" val="10002"/>
                  </a:ext>
                </a:extLst>
              </a:tr>
              <a:tr h="1623178">
                <a:tc>
                  <a:txBody>
                    <a:bodyPr/>
                    <a:lstStyle/>
                    <a:p>
                      <a:pPr algn="ctr">
                        <a:spcAft>
                          <a:spcPts val="0"/>
                        </a:spcAft>
                      </a:pPr>
                      <a:r>
                        <a:rPr lang="en-US" altLang="ja-JP" sz="2400" b="1" kern="100" dirty="0">
                          <a:effectLst/>
                          <a:latin typeface="游ゴシック" panose="020B0400000000000000" pitchFamily="50" charset="-128"/>
                          <a:ea typeface="游ゴシック" panose="020B0400000000000000" pitchFamily="50" charset="-128"/>
                          <a:cs typeface="Times New Roman" panose="02020603050405020304" pitchFamily="18" charset="0"/>
                        </a:rPr>
                        <a:t>9</a:t>
                      </a:r>
                      <a:endParaRPr lang="ja-JP" sz="2400" b="1" kern="100" dirty="0">
                        <a:effectLst/>
                        <a:latin typeface="游ゴシック" panose="020B0400000000000000" pitchFamily="50" charset="-128"/>
                        <a:ea typeface="游ゴシック" panose="020B0400000000000000" pitchFamily="50" charset="-128"/>
                        <a:cs typeface="Times New Roman" panose="02020603050405020304" pitchFamily="18" charset="0"/>
                      </a:endParaRPr>
                    </a:p>
                  </a:txBody>
                  <a:tcPr marL="68580" marR="216000" marT="0" marB="0" anchor="ctr">
                    <a:solidFill>
                      <a:srgbClr val="B6CAD5">
                        <a:alpha val="60000"/>
                      </a:srgbClr>
                    </a:solidFill>
                  </a:tcPr>
                </a:tc>
                <a:tc>
                  <a:txBody>
                    <a:bodyPr/>
                    <a:lstStyle/>
                    <a:p>
                      <a:pPr marR="140335" algn="just">
                        <a:spcAft>
                          <a:spcPts val="0"/>
                        </a:spcAft>
                      </a:pPr>
                      <a:r>
                        <a:rPr lang="ja-JP" altLang="en-US" sz="2400" b="1" kern="100" dirty="0">
                          <a:effectLst/>
                          <a:latin typeface="游ゴシック" panose="020B0400000000000000" pitchFamily="50" charset="-128"/>
                          <a:ea typeface="游ゴシック" panose="020B0400000000000000" pitchFamily="50" charset="-128"/>
                          <a:cs typeface="Times New Roman" panose="02020603050405020304" pitchFamily="18" charset="0"/>
                        </a:rPr>
                        <a:t>スマートな</a:t>
                      </a:r>
                      <a:endParaRPr lang="en-US" altLang="ja-JP" sz="2400" b="1" kern="100" dirty="0">
                        <a:effectLst/>
                        <a:latin typeface="游ゴシック" panose="020B0400000000000000" pitchFamily="50" charset="-128"/>
                        <a:ea typeface="游ゴシック" panose="020B0400000000000000" pitchFamily="50" charset="-128"/>
                        <a:cs typeface="Times New Roman" panose="02020603050405020304" pitchFamily="18" charset="0"/>
                      </a:endParaRPr>
                    </a:p>
                    <a:p>
                      <a:pPr marR="140335" algn="just">
                        <a:spcAft>
                          <a:spcPts val="0"/>
                        </a:spcAft>
                      </a:pPr>
                      <a:r>
                        <a:rPr lang="ja-JP" altLang="en-US" sz="2400" b="1" kern="100" dirty="0">
                          <a:effectLst/>
                          <a:latin typeface="游ゴシック" panose="020B0400000000000000" pitchFamily="50" charset="-128"/>
                          <a:ea typeface="游ゴシック" panose="020B0400000000000000" pitchFamily="50" charset="-128"/>
                          <a:cs typeface="Times New Roman" panose="02020603050405020304" pitchFamily="18" charset="0"/>
                        </a:rPr>
                        <a:t>まちづくり等</a:t>
                      </a:r>
                      <a:endParaRPr lang="ja-JP" sz="2400" b="1" kern="100" dirty="0">
                        <a:effectLst/>
                        <a:latin typeface="游ゴシック" panose="020B0400000000000000" pitchFamily="50" charset="-128"/>
                        <a:ea typeface="游ゴシック" panose="020B0400000000000000" pitchFamily="50" charset="-128"/>
                        <a:cs typeface="Times New Roman" panose="02020603050405020304" pitchFamily="18" charset="0"/>
                      </a:endParaRPr>
                    </a:p>
                  </a:txBody>
                  <a:tcPr marL="68580" marR="216000" marT="0" marB="0" anchor="ctr">
                    <a:solidFill>
                      <a:srgbClr val="B6CAD5">
                        <a:alpha val="60000"/>
                      </a:srgbClr>
                    </a:solidFill>
                  </a:tcPr>
                </a:tc>
                <a:tc>
                  <a:txBody>
                    <a:bodyPr/>
                    <a:lstStyle/>
                    <a:p>
                      <a:pPr marL="216000" marR="140335" indent="-457200" algn="just" defTabSz="657959" rtl="0" eaLnBrk="1" latinLnBrk="0" hangingPunct="1">
                        <a:spcAft>
                          <a:spcPts val="0"/>
                        </a:spcAft>
                      </a:pPr>
                      <a:r>
                        <a:rPr lang="ja-JP" altLang="en-US" sz="2400" kern="100" dirty="0">
                          <a:effectLst/>
                          <a:latin typeface="游ゴシック" panose="020B0400000000000000" pitchFamily="50" charset="-128"/>
                          <a:ea typeface="游ゴシック" panose="020B0400000000000000" pitchFamily="50" charset="-128"/>
                          <a:cs typeface="Times New Roman" panose="02020603050405020304" pitchFamily="18" charset="0"/>
                        </a:rPr>
                        <a:t>・夢洲におけるスマートなまちづくりの考え方</a:t>
                      </a:r>
                    </a:p>
                    <a:p>
                      <a:pPr marL="324000" marR="140335" indent="-457200" algn="just" defTabSz="657959" rtl="0" eaLnBrk="1" latinLnBrk="0" hangingPunct="1">
                        <a:spcAft>
                          <a:spcPts val="0"/>
                        </a:spcAft>
                      </a:pPr>
                      <a:r>
                        <a:rPr lang="ja-JP" altLang="en-US" sz="2400" kern="100" dirty="0">
                          <a:effectLst/>
                          <a:latin typeface="游ゴシック" panose="020B0400000000000000" pitchFamily="50" charset="-128"/>
                          <a:ea typeface="游ゴシック" panose="020B0400000000000000" pitchFamily="50" charset="-128"/>
                          <a:cs typeface="Times New Roman" panose="02020603050405020304" pitchFamily="18" charset="0"/>
                        </a:rPr>
                        <a:t>・スーパーシティ構想を踏まえた夢洲コンストラクションの将来的な活用等</a:t>
                      </a:r>
                    </a:p>
                  </a:txBody>
                  <a:tcPr marL="68580" marR="216000" marT="0" marB="0" anchor="ctr"/>
                </a:tc>
                <a:extLst>
                  <a:ext uri="{0D108BD9-81ED-4DB2-BD59-A6C34878D82A}">
                    <a16:rowId xmlns:a16="http://schemas.microsoft.com/office/drawing/2014/main" val="10003"/>
                  </a:ext>
                </a:extLst>
              </a:tr>
            </a:tbl>
          </a:graphicData>
        </a:graphic>
      </p:graphicFrame>
      <p:sp>
        <p:nvSpPr>
          <p:cNvPr id="9" name="タイトル 1"/>
          <p:cNvSpPr txBox="1">
            <a:spLocks/>
          </p:cNvSpPr>
          <p:nvPr/>
        </p:nvSpPr>
        <p:spPr>
          <a:xfrm>
            <a:off x="910447" y="1303063"/>
            <a:ext cx="4080653" cy="421536"/>
          </a:xfrm>
          <a:prstGeom prst="rect">
            <a:avLst/>
          </a:prstGeom>
        </p:spPr>
        <p:txBody>
          <a:bodyPr vert="horz" wrap="none" lIns="0" tIns="0" rIns="0" bIns="0" rtlCol="0" anchor="t" anchorCtr="0">
            <a:noAutofit/>
          </a:bodyPr>
          <a:lstStyle>
            <a:lvl1pPr algn="l" defTabSz="657959" rtl="0" eaLnBrk="1" latinLnBrk="0" hangingPunct="1">
              <a:spcBef>
                <a:spcPct val="0"/>
              </a:spcBef>
              <a:buNone/>
              <a:defRPr kumimoji="1" sz="2000" b="1" i="0" kern="1200" spc="360" baseline="0">
                <a:solidFill>
                  <a:schemeClr val="tx1"/>
                </a:solidFill>
                <a:latin typeface="+mj-ea"/>
                <a:ea typeface="+mj-ea"/>
                <a:cs typeface="Century Gothic レギュラー" charset="0"/>
              </a:defRPr>
            </a:lvl1pPr>
          </a:lstStyle>
          <a:p>
            <a:r>
              <a:rPr lang="ja-JP" altLang="en-US" sz="2400" dirty="0">
                <a:solidFill>
                  <a:srgbClr val="B6CAD5"/>
                </a:solidFill>
                <a:latin typeface="游ゴシック" panose="020B0400000000000000" pitchFamily="50" charset="-128"/>
                <a:ea typeface="游ゴシック" panose="020B0400000000000000" pitchFamily="50" charset="-128"/>
              </a:rPr>
              <a:t>■</a:t>
            </a:r>
            <a:r>
              <a:rPr lang="ja-JP" altLang="en-US" sz="2400" dirty="0">
                <a:latin typeface="游ゴシック" panose="020B0400000000000000" pitchFamily="50" charset="-128"/>
                <a:ea typeface="游ゴシック" panose="020B0400000000000000" pitchFamily="50" charset="-128"/>
              </a:rPr>
              <a:t>　サウンディングの内容</a:t>
            </a:r>
          </a:p>
        </p:txBody>
      </p:sp>
      <p:sp>
        <p:nvSpPr>
          <p:cNvPr id="10" name="正方形/長方形 9">
            <a:extLst>
              <a:ext uri="{FF2B5EF4-FFF2-40B4-BE49-F238E27FC236}">
                <a16:creationId xmlns:a16="http://schemas.microsoft.com/office/drawing/2014/main" id="{573B5ECB-0455-4E3D-B082-FFF6F8610093}"/>
              </a:ext>
            </a:extLst>
          </p:cNvPr>
          <p:cNvSpPr/>
          <p:nvPr/>
        </p:nvSpPr>
        <p:spPr>
          <a:xfrm>
            <a:off x="698599" y="1132913"/>
            <a:ext cx="13788000" cy="72000"/>
          </a:xfrm>
          <a:prstGeom prst="rect">
            <a:avLst/>
          </a:prstGeom>
          <a:solidFill>
            <a:srgbClr val="B6CAD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ja-JP" altLang="en-US" sz="1385" b="1">
              <a:latin typeface="游ゴシック" panose="020B0400000000000000" pitchFamily="50" charset="-128"/>
              <a:ea typeface="游ゴシック" panose="020B0400000000000000" pitchFamily="50" charset="-128"/>
            </a:endParaRPr>
          </a:p>
        </p:txBody>
      </p:sp>
      <p:sp>
        <p:nvSpPr>
          <p:cNvPr id="11" name="正方形/長方形 10"/>
          <p:cNvSpPr/>
          <p:nvPr/>
        </p:nvSpPr>
        <p:spPr>
          <a:xfrm>
            <a:off x="695646" y="579589"/>
            <a:ext cx="13772029" cy="46574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2800" b="1" dirty="0">
                <a:solidFill>
                  <a:schemeClr val="tx1"/>
                </a:solidFill>
                <a:latin typeface="游ゴシック" panose="020B0400000000000000" pitchFamily="50" charset="-128"/>
                <a:ea typeface="游ゴシック" panose="020B0400000000000000" pitchFamily="50" charset="-128"/>
              </a:rPr>
              <a:t>実施要領</a:t>
            </a:r>
          </a:p>
        </p:txBody>
      </p:sp>
      <p:sp>
        <p:nvSpPr>
          <p:cNvPr id="8" name="テキスト ボックス 7"/>
          <p:cNvSpPr txBox="1"/>
          <p:nvPr/>
        </p:nvSpPr>
        <p:spPr>
          <a:xfrm>
            <a:off x="699945" y="2119624"/>
            <a:ext cx="3733800" cy="400110"/>
          </a:xfrm>
          <a:prstGeom prst="rect">
            <a:avLst/>
          </a:prstGeom>
          <a:noFill/>
        </p:spPr>
        <p:txBody>
          <a:bodyPr wrap="square" rtlCol="0">
            <a:spAutoFit/>
          </a:bodyPr>
          <a:lstStyle/>
          <a:p>
            <a:pPr lvl="0"/>
            <a:r>
              <a:rPr lang="ja-JP" altLang="ja-JP" sz="2000" b="1" dirty="0">
                <a:solidFill>
                  <a:prstClr val="black"/>
                </a:solidFill>
                <a:latin typeface="游ゴシック" panose="020B0400000000000000" pitchFamily="50" charset="-128"/>
                <a:ea typeface="游ゴシック" panose="020B0400000000000000" pitchFamily="50" charset="-128"/>
              </a:rPr>
              <a:t>サウンディング</a:t>
            </a:r>
            <a:r>
              <a:rPr lang="ja-JP" altLang="en-US" sz="2000" b="1" dirty="0">
                <a:solidFill>
                  <a:prstClr val="black"/>
                </a:solidFill>
                <a:latin typeface="游ゴシック" panose="020B0400000000000000" pitchFamily="50" charset="-128"/>
                <a:ea typeface="游ゴシック" panose="020B0400000000000000" pitchFamily="50" charset="-128"/>
              </a:rPr>
              <a:t>項目</a:t>
            </a:r>
            <a:endParaRPr lang="ja-JP" altLang="ja-JP" sz="2000" b="1" dirty="0">
              <a:solidFill>
                <a:prstClr val="black"/>
              </a:solidFill>
              <a:latin typeface="游ゴシック" panose="020B0400000000000000" pitchFamily="50" charset="-128"/>
              <a:ea typeface="游ゴシック" panose="020B0400000000000000" pitchFamily="50" charset="-128"/>
            </a:endParaRPr>
          </a:p>
        </p:txBody>
      </p:sp>
    </p:spTree>
    <p:extLst>
      <p:ext uri="{BB962C8B-B14F-4D97-AF65-F5344CB8AC3E}">
        <p14:creationId xmlns:p14="http://schemas.microsoft.com/office/powerpoint/2010/main" val="244062766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p:cNvSpPr>
            <a:spLocks noGrp="1"/>
          </p:cNvSpPr>
          <p:nvPr>
            <p:ph type="sldNum" sz="quarter" idx="10"/>
          </p:nvPr>
        </p:nvSpPr>
        <p:spPr/>
        <p:txBody>
          <a:bodyPr/>
          <a:lstStyle/>
          <a:p>
            <a:fld id="{AF8E12BC-F924-5F4E-B784-1AA462780521}" type="slidenum">
              <a:rPr lang="ja-JP" altLang="en-US" smtClean="0"/>
              <a:pPr/>
              <a:t>10</a:t>
            </a:fld>
            <a:endParaRPr lang="ja-JP" altLang="en-US" dirty="0"/>
          </a:p>
        </p:txBody>
      </p:sp>
      <p:sp>
        <p:nvSpPr>
          <p:cNvPr id="13" name="タイトル 1"/>
          <p:cNvSpPr txBox="1">
            <a:spLocks/>
          </p:cNvSpPr>
          <p:nvPr/>
        </p:nvSpPr>
        <p:spPr>
          <a:xfrm>
            <a:off x="8851900" y="323028"/>
            <a:ext cx="5584824" cy="184561"/>
          </a:xfrm>
          <a:prstGeom prst="rect">
            <a:avLst/>
          </a:prstGeom>
        </p:spPr>
        <p:txBody>
          <a:bodyPr vert="horz" wrap="none" lIns="0" tIns="0" rIns="0" bIns="0" rtlCol="0" anchor="t" anchorCtr="0">
            <a:normAutofit/>
          </a:bodyPr>
          <a:lstStyle>
            <a:lvl1pPr algn="l" defTabSz="657959" rtl="0" eaLnBrk="1" latinLnBrk="0" hangingPunct="1">
              <a:spcBef>
                <a:spcPct val="0"/>
              </a:spcBef>
              <a:buNone/>
              <a:defRPr kumimoji="1" sz="1600" b="0" i="0" kern="1200" spc="360" baseline="0">
                <a:solidFill>
                  <a:schemeClr val="tx1"/>
                </a:solidFill>
                <a:latin typeface="+mj-ea"/>
                <a:ea typeface="+mj-ea"/>
                <a:cs typeface="Century Gothic レギュラー" charset="0"/>
              </a:defRPr>
            </a:lvl1pPr>
          </a:lstStyle>
          <a:p>
            <a:pPr algn="r"/>
            <a:r>
              <a:rPr lang="ja-JP" altLang="en-US" sz="900" dirty="0">
                <a:latin typeface="游ゴシック" panose="020B0400000000000000" pitchFamily="50" charset="-128"/>
                <a:ea typeface="游ゴシック" panose="020B0400000000000000" pitchFamily="50" charset="-128"/>
              </a:rPr>
              <a:t>夢洲第２期区域の</a:t>
            </a:r>
            <a:r>
              <a:rPr lang="ja-JP" altLang="en-US" sz="900" dirty="0" smtClean="0">
                <a:latin typeface="游ゴシック" panose="020B0400000000000000" pitchFamily="50" charset="-128"/>
                <a:ea typeface="游ゴシック" panose="020B0400000000000000" pitchFamily="50" charset="-128"/>
              </a:rPr>
              <a:t>まちづくりに</a:t>
            </a:r>
            <a:r>
              <a:rPr lang="ja-JP" altLang="en-US" sz="900" dirty="0">
                <a:latin typeface="游ゴシック" panose="020B0400000000000000" pitchFamily="50" charset="-128"/>
                <a:ea typeface="游ゴシック" panose="020B0400000000000000" pitchFamily="50" charset="-128"/>
              </a:rPr>
              <a:t>向けたサウンディング型市場調査</a:t>
            </a:r>
          </a:p>
        </p:txBody>
      </p:sp>
      <p:graphicFrame>
        <p:nvGraphicFramePr>
          <p:cNvPr id="6" name="表 5"/>
          <p:cNvGraphicFramePr>
            <a:graphicFrameLocks noGrp="1"/>
          </p:cNvGraphicFramePr>
          <p:nvPr>
            <p:extLst>
              <p:ext uri="{D42A27DB-BD31-4B8C-83A1-F6EECF244321}">
                <p14:modId xmlns:p14="http://schemas.microsoft.com/office/powerpoint/2010/main" val="816087188"/>
              </p:ext>
            </p:extLst>
          </p:nvPr>
        </p:nvGraphicFramePr>
        <p:xfrm>
          <a:off x="682623" y="2556000"/>
          <a:ext cx="13754100" cy="6477065"/>
        </p:xfrm>
        <a:graphic>
          <a:graphicData uri="http://schemas.openxmlformats.org/drawingml/2006/table">
            <a:tbl>
              <a:tblPr firstRow="1" firstCol="1" bandRow="1">
                <a:tableStyleId>{5940675A-B579-460E-94D1-54222C63F5DA}</a:tableStyleId>
              </a:tblPr>
              <a:tblGrid>
                <a:gridCol w="593727">
                  <a:extLst>
                    <a:ext uri="{9D8B030D-6E8A-4147-A177-3AD203B41FA5}">
                      <a16:colId xmlns:a16="http://schemas.microsoft.com/office/drawing/2014/main" val="20000"/>
                    </a:ext>
                  </a:extLst>
                </a:gridCol>
                <a:gridCol w="2845707">
                  <a:extLst>
                    <a:ext uri="{9D8B030D-6E8A-4147-A177-3AD203B41FA5}">
                      <a16:colId xmlns:a16="http://schemas.microsoft.com/office/drawing/2014/main" val="20001"/>
                    </a:ext>
                  </a:extLst>
                </a:gridCol>
                <a:gridCol w="10314666">
                  <a:extLst>
                    <a:ext uri="{9D8B030D-6E8A-4147-A177-3AD203B41FA5}">
                      <a16:colId xmlns:a16="http://schemas.microsoft.com/office/drawing/2014/main" val="20002"/>
                    </a:ext>
                  </a:extLst>
                </a:gridCol>
              </a:tblGrid>
              <a:tr h="541658">
                <a:tc gridSpan="2">
                  <a:txBody>
                    <a:bodyPr/>
                    <a:lstStyle/>
                    <a:p>
                      <a:pPr algn="just">
                        <a:spcAft>
                          <a:spcPts val="0"/>
                        </a:spcAft>
                      </a:pPr>
                      <a:r>
                        <a:rPr lang="ja-JP" altLang="en-US" sz="2000" kern="100" dirty="0">
                          <a:effectLst/>
                          <a:latin typeface="游ゴシック" panose="020B0400000000000000" pitchFamily="50" charset="-128"/>
                          <a:ea typeface="游ゴシック" panose="020B0400000000000000" pitchFamily="50" charset="-128"/>
                          <a:cs typeface="Times New Roman" panose="02020603050405020304" pitchFamily="18" charset="0"/>
                        </a:rPr>
                        <a:t>項目</a:t>
                      </a:r>
                      <a:endParaRPr lang="ja-JP" sz="2000" kern="100" dirty="0">
                        <a:effectLst/>
                        <a:latin typeface="游ゴシック" panose="020B0400000000000000" pitchFamily="50" charset="-128"/>
                        <a:ea typeface="游ゴシック" panose="020B0400000000000000" pitchFamily="50" charset="-128"/>
                        <a:cs typeface="Times New Roman" panose="02020603050405020304" pitchFamily="18" charset="0"/>
                      </a:endParaRPr>
                    </a:p>
                  </a:txBody>
                  <a:tcPr marL="180000" marR="108000" marT="0" marB="0" anchor="ctr">
                    <a:solidFill>
                      <a:srgbClr val="B6CAD5"/>
                    </a:solidFill>
                  </a:tcPr>
                </a:tc>
                <a:tc hMerge="1">
                  <a:txBody>
                    <a:bodyPr/>
                    <a:lstStyle/>
                    <a:p>
                      <a:pPr algn="just">
                        <a:spcAft>
                          <a:spcPts val="0"/>
                        </a:spcAft>
                      </a:pPr>
                      <a:endParaRPr lang="ja-JP" sz="1800" kern="100" dirty="0">
                        <a:effectLst/>
                        <a:latin typeface="+mj-ea"/>
                        <a:ea typeface="+mj-ea"/>
                        <a:cs typeface="Times New Roman" panose="02020603050405020304" pitchFamily="18" charset="0"/>
                      </a:endParaRPr>
                    </a:p>
                  </a:txBody>
                  <a:tcPr marL="180000" marR="174882" marT="0" marB="0" anchor="ctr">
                    <a:solidFill>
                      <a:schemeClr val="bg1">
                        <a:lumMod val="95000"/>
                      </a:schemeClr>
                    </a:solidFill>
                  </a:tcPr>
                </a:tc>
                <a:tc>
                  <a:txBody>
                    <a:bodyPr/>
                    <a:lstStyle/>
                    <a:p>
                      <a:pPr algn="just">
                        <a:spcAft>
                          <a:spcPts val="0"/>
                        </a:spcAft>
                      </a:pPr>
                      <a:r>
                        <a:rPr lang="ja-JP" altLang="en-US" sz="2000" kern="100" dirty="0">
                          <a:effectLst/>
                          <a:latin typeface="游ゴシック" panose="020B0400000000000000" pitchFamily="50" charset="-128"/>
                          <a:ea typeface="游ゴシック" panose="020B0400000000000000" pitchFamily="50" charset="-128"/>
                          <a:cs typeface="Times New Roman" panose="02020603050405020304" pitchFamily="18" charset="0"/>
                        </a:rPr>
                        <a:t>主な内容</a:t>
                      </a:r>
                      <a:endParaRPr lang="ja-JP" sz="2000" kern="100" dirty="0">
                        <a:effectLst/>
                        <a:latin typeface="游ゴシック" panose="020B0400000000000000" pitchFamily="50" charset="-128"/>
                        <a:ea typeface="游ゴシック" panose="020B0400000000000000" pitchFamily="50" charset="-128"/>
                        <a:cs typeface="Times New Roman" panose="02020603050405020304" pitchFamily="18" charset="0"/>
                      </a:endParaRPr>
                    </a:p>
                  </a:txBody>
                  <a:tcPr marL="180000" marR="108000" marT="0" marB="0" anchor="ctr">
                    <a:solidFill>
                      <a:srgbClr val="B6CAD5"/>
                    </a:solidFill>
                  </a:tcPr>
                </a:tc>
                <a:extLst>
                  <a:ext uri="{0D108BD9-81ED-4DB2-BD59-A6C34878D82A}">
                    <a16:rowId xmlns:a16="http://schemas.microsoft.com/office/drawing/2014/main" val="10000"/>
                  </a:ext>
                </a:extLst>
              </a:tr>
              <a:tr h="1713744">
                <a:tc>
                  <a:txBody>
                    <a:bodyPr/>
                    <a:lstStyle/>
                    <a:p>
                      <a:pPr algn="ctr">
                        <a:spcAft>
                          <a:spcPts val="0"/>
                        </a:spcAft>
                      </a:pPr>
                      <a:r>
                        <a:rPr lang="en-US" altLang="ja-JP" sz="2400" b="1" kern="100" dirty="0">
                          <a:effectLst/>
                          <a:latin typeface="游ゴシック" panose="020B0400000000000000" pitchFamily="50" charset="-128"/>
                          <a:ea typeface="游ゴシック" panose="020B0400000000000000" pitchFamily="50" charset="-128"/>
                          <a:cs typeface="Times New Roman" panose="02020603050405020304" pitchFamily="18" charset="0"/>
                        </a:rPr>
                        <a:t>10</a:t>
                      </a:r>
                      <a:endParaRPr lang="ja-JP" sz="2400" b="1" kern="100" dirty="0">
                        <a:effectLst/>
                        <a:latin typeface="游ゴシック" panose="020B0400000000000000" pitchFamily="50" charset="-128"/>
                        <a:ea typeface="游ゴシック" panose="020B0400000000000000" pitchFamily="50" charset="-128"/>
                        <a:cs typeface="Times New Roman" panose="02020603050405020304" pitchFamily="18" charset="0"/>
                      </a:endParaRPr>
                    </a:p>
                  </a:txBody>
                  <a:tcPr marL="68580" marR="108000" marT="0" marB="0" anchor="ctr">
                    <a:solidFill>
                      <a:srgbClr val="B6CAD5">
                        <a:alpha val="60000"/>
                      </a:srgbClr>
                    </a:solidFill>
                  </a:tcPr>
                </a:tc>
                <a:tc>
                  <a:txBody>
                    <a:bodyPr/>
                    <a:lstStyle/>
                    <a:p>
                      <a:pPr marL="0" marR="140335" algn="just" defTabSz="657959" rtl="0" eaLnBrk="1" latinLnBrk="0" hangingPunct="1">
                        <a:spcAft>
                          <a:spcPts val="0"/>
                        </a:spcAft>
                      </a:pPr>
                      <a:r>
                        <a:rPr kumimoji="1" lang="ja-JP" altLang="en-US" sz="2400" b="1" kern="100" dirty="0">
                          <a:solidFill>
                            <a:schemeClr val="tx1"/>
                          </a:solidFill>
                          <a:effectLst/>
                          <a:latin typeface="游ゴシック" panose="020B0400000000000000" pitchFamily="50" charset="-128"/>
                          <a:ea typeface="游ゴシック" panose="020B0400000000000000" pitchFamily="50" charset="-128"/>
                          <a:cs typeface="Times New Roman" panose="02020603050405020304" pitchFamily="18" charset="0"/>
                        </a:rPr>
                        <a:t>開発スケジュール</a:t>
                      </a:r>
                      <a:endParaRPr kumimoji="1" lang="ja-JP" sz="2400" b="1" kern="100" dirty="0">
                        <a:solidFill>
                          <a:schemeClr val="tx1"/>
                        </a:solidFill>
                        <a:effectLst/>
                        <a:latin typeface="游ゴシック" panose="020B0400000000000000" pitchFamily="50" charset="-128"/>
                        <a:ea typeface="游ゴシック" panose="020B0400000000000000" pitchFamily="50" charset="-128"/>
                        <a:cs typeface="Times New Roman" panose="02020603050405020304" pitchFamily="18" charset="0"/>
                      </a:endParaRPr>
                    </a:p>
                  </a:txBody>
                  <a:tcPr marL="68580" marR="108000" marT="0" marB="0" anchor="ctr">
                    <a:solidFill>
                      <a:srgbClr val="B6CAD5">
                        <a:alpha val="60000"/>
                      </a:srgbClr>
                    </a:solidFill>
                  </a:tcPr>
                </a:tc>
                <a:tc>
                  <a:txBody>
                    <a:bodyPr/>
                    <a:lstStyle/>
                    <a:p>
                      <a:pPr marL="324000" marR="140335" indent="-457200" algn="just" defTabSz="657959" rtl="0" eaLnBrk="1" latinLnBrk="0" hangingPunct="1">
                        <a:spcAft>
                          <a:spcPts val="0"/>
                        </a:spcAft>
                      </a:pPr>
                      <a:r>
                        <a:rPr kumimoji="1" lang="ja-JP" altLang="en-US" sz="2400" kern="100" dirty="0">
                          <a:solidFill>
                            <a:schemeClr val="tx1"/>
                          </a:solidFill>
                          <a:effectLst/>
                          <a:latin typeface="游ゴシック" panose="020B0400000000000000" pitchFamily="50" charset="-128"/>
                          <a:ea typeface="游ゴシック" panose="020B0400000000000000" pitchFamily="50" charset="-128"/>
                          <a:cs typeface="Times New Roman" panose="02020603050405020304" pitchFamily="18" charset="0"/>
                        </a:rPr>
                        <a:t>・夢洲第</a:t>
                      </a:r>
                      <a:r>
                        <a:rPr kumimoji="1" lang="en-US" altLang="ja-JP" sz="2400" kern="100" dirty="0">
                          <a:solidFill>
                            <a:schemeClr val="tx1"/>
                          </a:solidFill>
                          <a:effectLst/>
                          <a:latin typeface="游ゴシック" panose="020B0400000000000000" pitchFamily="50" charset="-128"/>
                          <a:ea typeface="游ゴシック" panose="020B0400000000000000" pitchFamily="50" charset="-128"/>
                          <a:cs typeface="Times New Roman" panose="02020603050405020304" pitchFamily="18" charset="0"/>
                        </a:rPr>
                        <a:t>2</a:t>
                      </a:r>
                      <a:r>
                        <a:rPr kumimoji="1" lang="ja-JP" altLang="en-US" sz="2400" kern="100" dirty="0">
                          <a:solidFill>
                            <a:schemeClr val="tx1"/>
                          </a:solidFill>
                          <a:effectLst/>
                          <a:latin typeface="游ゴシック" panose="020B0400000000000000" pitchFamily="50" charset="-128"/>
                          <a:ea typeface="游ゴシック" panose="020B0400000000000000" pitchFamily="50" charset="-128"/>
                          <a:cs typeface="Times New Roman" panose="02020603050405020304" pitchFamily="18" charset="0"/>
                        </a:rPr>
                        <a:t>期開発は万博開催後、早期の工事着手</a:t>
                      </a:r>
                      <a:r>
                        <a:rPr kumimoji="1" lang="ja-JP" altLang="en-US" sz="2000" kern="100" dirty="0">
                          <a:solidFill>
                            <a:schemeClr val="tx1"/>
                          </a:solidFill>
                          <a:effectLst/>
                          <a:latin typeface="游ゴシック" panose="020B0400000000000000" pitchFamily="50" charset="-128"/>
                          <a:ea typeface="游ゴシック" panose="020B0400000000000000" pitchFamily="50" charset="-128"/>
                          <a:cs typeface="Times New Roman" panose="02020603050405020304" pitchFamily="18" charset="0"/>
                        </a:rPr>
                        <a:t>（万博施設の撤去中も含む）</a:t>
                      </a:r>
                      <a:r>
                        <a:rPr kumimoji="1" lang="ja-JP" altLang="en-US" sz="2400" kern="100" dirty="0">
                          <a:solidFill>
                            <a:schemeClr val="tx1"/>
                          </a:solidFill>
                          <a:effectLst/>
                          <a:latin typeface="游ゴシック" panose="020B0400000000000000" pitchFamily="50" charset="-128"/>
                          <a:ea typeface="游ゴシック" panose="020B0400000000000000" pitchFamily="50" charset="-128"/>
                          <a:cs typeface="Times New Roman" panose="02020603050405020304" pitchFamily="18" charset="0"/>
                        </a:rPr>
                        <a:t>を想定</a:t>
                      </a:r>
                    </a:p>
                    <a:p>
                      <a:pPr marL="216000" marR="140335" indent="-457200" algn="just" defTabSz="657959" rtl="0" eaLnBrk="1" latinLnBrk="0" hangingPunct="1">
                        <a:spcAft>
                          <a:spcPts val="0"/>
                        </a:spcAft>
                      </a:pPr>
                      <a:r>
                        <a:rPr kumimoji="1" lang="ja-JP" altLang="en-US" sz="2400" kern="100" dirty="0">
                          <a:solidFill>
                            <a:schemeClr val="tx1"/>
                          </a:solidFill>
                          <a:effectLst/>
                          <a:latin typeface="游ゴシック" panose="020B0400000000000000" pitchFamily="50" charset="-128"/>
                          <a:ea typeface="游ゴシック" panose="020B0400000000000000" pitchFamily="50" charset="-128"/>
                          <a:cs typeface="Times New Roman" panose="02020603050405020304" pitchFamily="18" charset="0"/>
                        </a:rPr>
                        <a:t>・全体工程、引渡し時期、開業スケジュール 等</a:t>
                      </a:r>
                    </a:p>
                  </a:txBody>
                  <a:tcPr marL="68580" marR="108000" marT="0" marB="0" anchor="ctr"/>
                </a:tc>
                <a:extLst>
                  <a:ext uri="{0D108BD9-81ED-4DB2-BD59-A6C34878D82A}">
                    <a16:rowId xmlns:a16="http://schemas.microsoft.com/office/drawing/2014/main" val="10001"/>
                  </a:ext>
                </a:extLst>
              </a:tr>
              <a:tr h="2173530">
                <a:tc>
                  <a:txBody>
                    <a:bodyPr/>
                    <a:lstStyle/>
                    <a:p>
                      <a:pPr algn="ctr">
                        <a:spcAft>
                          <a:spcPts val="0"/>
                        </a:spcAft>
                      </a:pPr>
                      <a:r>
                        <a:rPr lang="en-US" altLang="ja-JP" sz="2400" b="1" kern="100" dirty="0">
                          <a:effectLst/>
                          <a:latin typeface="游ゴシック" panose="020B0400000000000000" pitchFamily="50" charset="-128"/>
                          <a:ea typeface="游ゴシック" panose="020B0400000000000000" pitchFamily="50" charset="-128"/>
                          <a:cs typeface="Times New Roman" panose="02020603050405020304" pitchFamily="18" charset="0"/>
                        </a:rPr>
                        <a:t>11</a:t>
                      </a:r>
                      <a:endParaRPr lang="ja-JP" sz="2400" b="1" kern="100" dirty="0">
                        <a:effectLst/>
                        <a:latin typeface="游ゴシック" panose="020B0400000000000000" pitchFamily="50" charset="-128"/>
                        <a:ea typeface="游ゴシック" panose="020B0400000000000000" pitchFamily="50" charset="-128"/>
                        <a:cs typeface="Times New Roman" panose="02020603050405020304" pitchFamily="18" charset="0"/>
                      </a:endParaRPr>
                    </a:p>
                  </a:txBody>
                  <a:tcPr marL="68580" marR="108000" marT="0" marB="0" anchor="ctr">
                    <a:solidFill>
                      <a:srgbClr val="B6CAD5">
                        <a:alpha val="60000"/>
                      </a:srgbClr>
                    </a:solidFill>
                  </a:tcPr>
                </a:tc>
                <a:tc>
                  <a:txBody>
                    <a:bodyPr/>
                    <a:lstStyle/>
                    <a:p>
                      <a:pPr algn="just">
                        <a:spcAft>
                          <a:spcPts val="0"/>
                        </a:spcAft>
                      </a:pPr>
                      <a:r>
                        <a:rPr lang="ja-JP" altLang="en-US" sz="2400" b="1" kern="100" dirty="0">
                          <a:effectLst/>
                          <a:latin typeface="游ゴシック" panose="020B0400000000000000" pitchFamily="50" charset="-128"/>
                          <a:ea typeface="游ゴシック" panose="020B0400000000000000" pitchFamily="50" charset="-128"/>
                          <a:cs typeface="Times New Roman" panose="02020603050405020304" pitchFamily="18" charset="0"/>
                        </a:rPr>
                        <a:t>土地の取扱い</a:t>
                      </a:r>
                      <a:endParaRPr lang="ja-JP" sz="2400" b="1" kern="100" dirty="0">
                        <a:effectLst/>
                        <a:latin typeface="游ゴシック" panose="020B0400000000000000" pitchFamily="50" charset="-128"/>
                        <a:ea typeface="游ゴシック" panose="020B0400000000000000" pitchFamily="50" charset="-128"/>
                        <a:cs typeface="Times New Roman" panose="02020603050405020304" pitchFamily="18" charset="0"/>
                      </a:endParaRPr>
                    </a:p>
                  </a:txBody>
                  <a:tcPr marL="68580" marR="108000" marT="0" marB="0" anchor="ctr">
                    <a:solidFill>
                      <a:srgbClr val="B6CAD5">
                        <a:alpha val="60000"/>
                      </a:srgbClr>
                    </a:solidFill>
                  </a:tcPr>
                </a:tc>
                <a:tc>
                  <a:txBody>
                    <a:bodyPr/>
                    <a:lstStyle/>
                    <a:p>
                      <a:pPr algn="just">
                        <a:spcAft>
                          <a:spcPts val="0"/>
                        </a:spcAft>
                      </a:pPr>
                      <a:r>
                        <a:rPr lang="ja-JP" altLang="en-US" sz="2400" kern="100" dirty="0">
                          <a:effectLst/>
                          <a:latin typeface="游ゴシック" panose="020B0400000000000000" pitchFamily="50" charset="-128"/>
                          <a:ea typeface="游ゴシック" panose="020B0400000000000000" pitchFamily="50" charset="-128"/>
                          <a:cs typeface="Times New Roman" panose="02020603050405020304" pitchFamily="18" charset="0"/>
                        </a:rPr>
                        <a:t>・土地の契約手法は売却または事業用定期借地を想定</a:t>
                      </a:r>
                      <a:endParaRPr lang="en-US" altLang="ja-JP" sz="2400" kern="100" dirty="0">
                        <a:effectLst/>
                        <a:latin typeface="游ゴシック" panose="020B0400000000000000" pitchFamily="50" charset="-128"/>
                        <a:ea typeface="游ゴシック" panose="020B0400000000000000" pitchFamily="50" charset="-128"/>
                        <a:cs typeface="Times New Roman" panose="02020603050405020304" pitchFamily="18" charset="0"/>
                      </a:endParaRPr>
                    </a:p>
                    <a:p>
                      <a:pPr marL="324000" algn="just">
                        <a:spcAft>
                          <a:spcPts val="0"/>
                        </a:spcAft>
                      </a:pPr>
                      <a:r>
                        <a:rPr lang="ja-JP" altLang="en-US" sz="2400" kern="100" dirty="0">
                          <a:effectLst/>
                          <a:latin typeface="游ゴシック" panose="020B0400000000000000" pitchFamily="50" charset="-128"/>
                          <a:ea typeface="游ゴシック" panose="020B0400000000000000" pitchFamily="50" charset="-128"/>
                          <a:cs typeface="Times New Roman" panose="02020603050405020304" pitchFamily="18" charset="0"/>
                        </a:rPr>
                        <a:t>土地契約条件</a:t>
                      </a:r>
                      <a:r>
                        <a:rPr lang="ja-JP" altLang="en-US" sz="2000" kern="100" dirty="0">
                          <a:effectLst/>
                          <a:latin typeface="游ゴシック" panose="020B0400000000000000" pitchFamily="50" charset="-128"/>
                          <a:ea typeface="游ゴシック" panose="020B0400000000000000" pitchFamily="50" charset="-128"/>
                          <a:cs typeface="Times New Roman" panose="02020603050405020304" pitchFamily="18" charset="0"/>
                        </a:rPr>
                        <a:t>（売却または賃貸、組み合わせも可）</a:t>
                      </a:r>
                      <a:r>
                        <a:rPr lang="ja-JP" altLang="en-US" sz="2400" kern="100" dirty="0">
                          <a:effectLst/>
                          <a:latin typeface="游ゴシック" panose="020B0400000000000000" pitchFamily="50" charset="-128"/>
                          <a:ea typeface="游ゴシック" panose="020B0400000000000000" pitchFamily="50" charset="-128"/>
                          <a:cs typeface="Times New Roman" panose="02020603050405020304" pitchFamily="18" charset="0"/>
                        </a:rPr>
                        <a:t>、特に賃借希望の場合の契約条件</a:t>
                      </a:r>
                      <a:r>
                        <a:rPr lang="ja-JP" altLang="en-US" sz="2000" kern="100" dirty="0">
                          <a:effectLst/>
                          <a:latin typeface="游ゴシック" panose="020B0400000000000000" pitchFamily="50" charset="-128"/>
                          <a:ea typeface="游ゴシック" panose="020B0400000000000000" pitchFamily="50" charset="-128"/>
                          <a:cs typeface="Times New Roman" panose="02020603050405020304" pitchFamily="18" charset="0"/>
                        </a:rPr>
                        <a:t>（契約期間等）</a:t>
                      </a:r>
                    </a:p>
                    <a:p>
                      <a:pPr algn="just">
                        <a:spcAft>
                          <a:spcPts val="0"/>
                        </a:spcAft>
                      </a:pPr>
                      <a:r>
                        <a:rPr lang="ja-JP" altLang="en-US" sz="2400" kern="100" dirty="0">
                          <a:effectLst/>
                          <a:latin typeface="游ゴシック" panose="020B0400000000000000" pitchFamily="50" charset="-128"/>
                          <a:ea typeface="游ゴシック" panose="020B0400000000000000" pitchFamily="50" charset="-128"/>
                          <a:cs typeface="Times New Roman" panose="02020603050405020304" pitchFamily="18" charset="0"/>
                        </a:rPr>
                        <a:t>・その他土地にかかる契約条件等</a:t>
                      </a:r>
                    </a:p>
                  </a:txBody>
                  <a:tcPr marL="68580" marR="108000" marT="0" marB="0" anchor="ctr"/>
                </a:tc>
                <a:extLst>
                  <a:ext uri="{0D108BD9-81ED-4DB2-BD59-A6C34878D82A}">
                    <a16:rowId xmlns:a16="http://schemas.microsoft.com/office/drawing/2014/main" val="10002"/>
                  </a:ext>
                </a:extLst>
              </a:tr>
              <a:tr h="794174">
                <a:tc>
                  <a:txBody>
                    <a:bodyPr/>
                    <a:lstStyle/>
                    <a:p>
                      <a:pPr algn="ctr">
                        <a:spcAft>
                          <a:spcPts val="0"/>
                        </a:spcAft>
                      </a:pPr>
                      <a:r>
                        <a:rPr lang="en-US" altLang="ja-JP" sz="2400" b="1" kern="100" dirty="0">
                          <a:effectLst/>
                          <a:latin typeface="游ゴシック" panose="020B0400000000000000" pitchFamily="50" charset="-128"/>
                          <a:ea typeface="游ゴシック" panose="020B0400000000000000" pitchFamily="50" charset="-128"/>
                          <a:cs typeface="Times New Roman" panose="02020603050405020304" pitchFamily="18" charset="0"/>
                        </a:rPr>
                        <a:t>12</a:t>
                      </a:r>
                      <a:endParaRPr lang="ja-JP" sz="2400" b="1" kern="100" dirty="0">
                        <a:effectLst/>
                        <a:latin typeface="游ゴシック" panose="020B0400000000000000" pitchFamily="50" charset="-128"/>
                        <a:ea typeface="游ゴシック" panose="020B0400000000000000" pitchFamily="50" charset="-128"/>
                        <a:cs typeface="Times New Roman" panose="02020603050405020304" pitchFamily="18" charset="0"/>
                      </a:endParaRPr>
                    </a:p>
                  </a:txBody>
                  <a:tcPr marL="68580" marR="108000" marT="0" marB="0" anchor="ctr">
                    <a:solidFill>
                      <a:srgbClr val="B6CAD5">
                        <a:alpha val="60000"/>
                      </a:srgbClr>
                    </a:solidFill>
                  </a:tcPr>
                </a:tc>
                <a:tc>
                  <a:txBody>
                    <a:bodyPr/>
                    <a:lstStyle/>
                    <a:p>
                      <a:pPr algn="just">
                        <a:spcAft>
                          <a:spcPts val="0"/>
                        </a:spcAft>
                      </a:pPr>
                      <a:r>
                        <a:rPr lang="ja-JP" altLang="en-US" sz="2400" b="1" kern="100" dirty="0">
                          <a:effectLst/>
                          <a:latin typeface="游ゴシック" panose="020B0400000000000000" pitchFamily="50" charset="-128"/>
                          <a:ea typeface="游ゴシック" panose="020B0400000000000000" pitchFamily="50" charset="-128"/>
                          <a:cs typeface="Times New Roman" panose="02020603050405020304" pitchFamily="18" charset="0"/>
                        </a:rPr>
                        <a:t>投資及び収支計画</a:t>
                      </a:r>
                      <a:endParaRPr lang="ja-JP" sz="2400" b="1" kern="100" dirty="0">
                        <a:effectLst/>
                        <a:latin typeface="游ゴシック" panose="020B0400000000000000" pitchFamily="50" charset="-128"/>
                        <a:ea typeface="游ゴシック" panose="020B0400000000000000" pitchFamily="50" charset="-128"/>
                        <a:cs typeface="Times New Roman" panose="02020603050405020304" pitchFamily="18" charset="0"/>
                      </a:endParaRPr>
                    </a:p>
                  </a:txBody>
                  <a:tcPr marL="68580" marR="108000" marT="0" marB="0" anchor="ctr">
                    <a:solidFill>
                      <a:srgbClr val="B6CAD5">
                        <a:alpha val="60000"/>
                      </a:srgbClr>
                    </a:solidFill>
                  </a:tcPr>
                </a:tc>
                <a:tc>
                  <a:txBody>
                    <a:bodyPr/>
                    <a:lstStyle/>
                    <a:p>
                      <a:pPr algn="just">
                        <a:spcAft>
                          <a:spcPts val="0"/>
                        </a:spcAft>
                      </a:pPr>
                      <a:r>
                        <a:rPr lang="ja-JP" altLang="en-US" sz="2400" kern="100" dirty="0">
                          <a:effectLst/>
                          <a:latin typeface="游ゴシック" panose="020B0400000000000000" pitchFamily="50" charset="-128"/>
                          <a:ea typeface="游ゴシック" panose="020B0400000000000000" pitchFamily="50" charset="-128"/>
                          <a:cs typeface="Times New Roman" panose="02020603050405020304" pitchFamily="18" charset="0"/>
                        </a:rPr>
                        <a:t>・特に賃借の場合は事業期間も含めた投資等</a:t>
                      </a:r>
                    </a:p>
                  </a:txBody>
                  <a:tcPr marL="68580" marR="108000" marT="0" marB="0" anchor="ctr"/>
                </a:tc>
                <a:extLst>
                  <a:ext uri="{0D108BD9-81ED-4DB2-BD59-A6C34878D82A}">
                    <a16:rowId xmlns:a16="http://schemas.microsoft.com/office/drawing/2014/main" val="10003"/>
                  </a:ext>
                </a:extLst>
              </a:tr>
              <a:tr h="1253959">
                <a:tc>
                  <a:txBody>
                    <a:bodyPr/>
                    <a:lstStyle/>
                    <a:p>
                      <a:pPr algn="ctr">
                        <a:spcAft>
                          <a:spcPts val="0"/>
                        </a:spcAft>
                      </a:pPr>
                      <a:r>
                        <a:rPr lang="en-US" altLang="ja-JP" sz="2400" b="1" kern="100" dirty="0">
                          <a:effectLst/>
                          <a:latin typeface="游ゴシック" panose="020B0400000000000000" pitchFamily="50" charset="-128"/>
                          <a:ea typeface="游ゴシック" panose="020B0400000000000000" pitchFamily="50" charset="-128"/>
                          <a:cs typeface="Times New Roman" panose="02020603050405020304" pitchFamily="18" charset="0"/>
                        </a:rPr>
                        <a:t>13</a:t>
                      </a:r>
                      <a:endParaRPr lang="ja-JP" sz="2400" b="1" kern="100" dirty="0">
                        <a:effectLst/>
                        <a:latin typeface="游ゴシック" panose="020B0400000000000000" pitchFamily="50" charset="-128"/>
                        <a:ea typeface="游ゴシック" panose="020B0400000000000000" pitchFamily="50" charset="-128"/>
                        <a:cs typeface="Times New Roman" panose="02020603050405020304" pitchFamily="18" charset="0"/>
                      </a:endParaRPr>
                    </a:p>
                  </a:txBody>
                  <a:tcPr marL="68580" marR="108000" marT="0" marB="0" anchor="ctr">
                    <a:solidFill>
                      <a:srgbClr val="B6CAD5">
                        <a:alpha val="60000"/>
                      </a:srgbClr>
                    </a:solidFill>
                  </a:tcPr>
                </a:tc>
                <a:tc>
                  <a:txBody>
                    <a:bodyPr/>
                    <a:lstStyle/>
                    <a:p>
                      <a:pPr algn="just">
                        <a:spcAft>
                          <a:spcPts val="0"/>
                        </a:spcAft>
                      </a:pPr>
                      <a:r>
                        <a:rPr lang="ja-JP" altLang="en-US" sz="2400" b="1" kern="100" dirty="0">
                          <a:effectLst/>
                          <a:latin typeface="游ゴシック" panose="020B0400000000000000" pitchFamily="50" charset="-128"/>
                          <a:ea typeface="游ゴシック" panose="020B0400000000000000" pitchFamily="50" charset="-128"/>
                          <a:cs typeface="Times New Roman" panose="02020603050405020304" pitchFamily="18" charset="0"/>
                        </a:rPr>
                        <a:t>その他</a:t>
                      </a:r>
                      <a:endParaRPr lang="ja-JP" sz="2400" b="1" kern="100" dirty="0">
                        <a:effectLst/>
                        <a:latin typeface="游ゴシック" panose="020B0400000000000000" pitchFamily="50" charset="-128"/>
                        <a:ea typeface="游ゴシック" panose="020B0400000000000000" pitchFamily="50" charset="-128"/>
                        <a:cs typeface="Times New Roman" panose="02020603050405020304" pitchFamily="18" charset="0"/>
                      </a:endParaRPr>
                    </a:p>
                  </a:txBody>
                  <a:tcPr marL="68580" marR="108000" marT="0" marB="0" anchor="ctr">
                    <a:solidFill>
                      <a:srgbClr val="B6CAD5">
                        <a:alpha val="60000"/>
                      </a:srgbClr>
                    </a:solidFill>
                  </a:tcPr>
                </a:tc>
                <a:tc>
                  <a:txBody>
                    <a:bodyPr/>
                    <a:lstStyle/>
                    <a:p>
                      <a:pPr algn="just">
                        <a:spcAft>
                          <a:spcPts val="0"/>
                        </a:spcAft>
                      </a:pPr>
                      <a:r>
                        <a:rPr lang="ja-JP" altLang="en-US" sz="2400" kern="100" dirty="0">
                          <a:effectLst/>
                          <a:latin typeface="游ゴシック" panose="020B0400000000000000" pitchFamily="50" charset="-128"/>
                          <a:ea typeface="游ゴシック" panose="020B0400000000000000" pitchFamily="50" charset="-128"/>
                          <a:cs typeface="Times New Roman" panose="02020603050405020304" pitchFamily="18" charset="0"/>
                        </a:rPr>
                        <a:t>・その他開発条件に関する考え方　等</a:t>
                      </a:r>
                    </a:p>
                    <a:p>
                      <a:pPr algn="just">
                        <a:spcAft>
                          <a:spcPts val="0"/>
                        </a:spcAft>
                      </a:pPr>
                      <a:r>
                        <a:rPr lang="ja-JP" altLang="en-US" sz="2400" kern="100" dirty="0">
                          <a:effectLst/>
                          <a:latin typeface="游ゴシック" panose="020B0400000000000000" pitchFamily="50" charset="-128"/>
                          <a:ea typeface="游ゴシック" panose="020B0400000000000000" pitchFamily="50" charset="-128"/>
                          <a:cs typeface="Times New Roman" panose="02020603050405020304" pitchFamily="18" charset="0"/>
                        </a:rPr>
                        <a:t>・想定事業の実現に必要な規制緩和項目等</a:t>
                      </a:r>
                    </a:p>
                  </a:txBody>
                  <a:tcPr marL="68580" marR="108000" marT="0" marB="0" anchor="ctr"/>
                </a:tc>
                <a:extLst>
                  <a:ext uri="{0D108BD9-81ED-4DB2-BD59-A6C34878D82A}">
                    <a16:rowId xmlns:a16="http://schemas.microsoft.com/office/drawing/2014/main" val="10004"/>
                  </a:ext>
                </a:extLst>
              </a:tr>
            </a:tbl>
          </a:graphicData>
        </a:graphic>
      </p:graphicFrame>
      <p:sp>
        <p:nvSpPr>
          <p:cNvPr id="9" name="タイトル 1"/>
          <p:cNvSpPr txBox="1">
            <a:spLocks/>
          </p:cNvSpPr>
          <p:nvPr/>
        </p:nvSpPr>
        <p:spPr>
          <a:xfrm>
            <a:off x="910447" y="1303063"/>
            <a:ext cx="4080653" cy="421536"/>
          </a:xfrm>
          <a:prstGeom prst="rect">
            <a:avLst/>
          </a:prstGeom>
        </p:spPr>
        <p:txBody>
          <a:bodyPr vert="horz" wrap="none" lIns="0" tIns="0" rIns="0" bIns="0" rtlCol="0" anchor="t" anchorCtr="0">
            <a:noAutofit/>
          </a:bodyPr>
          <a:lstStyle>
            <a:lvl1pPr algn="l" defTabSz="657959" rtl="0" eaLnBrk="1" latinLnBrk="0" hangingPunct="1">
              <a:spcBef>
                <a:spcPct val="0"/>
              </a:spcBef>
              <a:buNone/>
              <a:defRPr kumimoji="1" sz="2000" b="1" i="0" kern="1200" spc="360" baseline="0">
                <a:solidFill>
                  <a:schemeClr val="tx1"/>
                </a:solidFill>
                <a:latin typeface="+mj-ea"/>
                <a:ea typeface="+mj-ea"/>
                <a:cs typeface="Century Gothic レギュラー" charset="0"/>
              </a:defRPr>
            </a:lvl1pPr>
          </a:lstStyle>
          <a:p>
            <a:r>
              <a:rPr lang="ja-JP" altLang="en-US" sz="2400" dirty="0">
                <a:solidFill>
                  <a:srgbClr val="B6CAD5"/>
                </a:solidFill>
                <a:latin typeface="游ゴシック" panose="020B0400000000000000" pitchFamily="50" charset="-128"/>
                <a:ea typeface="游ゴシック" panose="020B0400000000000000" pitchFamily="50" charset="-128"/>
              </a:rPr>
              <a:t>■</a:t>
            </a:r>
            <a:r>
              <a:rPr lang="ja-JP" altLang="en-US" sz="2400" dirty="0">
                <a:latin typeface="游ゴシック" panose="020B0400000000000000" pitchFamily="50" charset="-128"/>
                <a:ea typeface="游ゴシック" panose="020B0400000000000000" pitchFamily="50" charset="-128"/>
              </a:rPr>
              <a:t>　サウンディングの内容</a:t>
            </a:r>
          </a:p>
        </p:txBody>
      </p:sp>
      <p:sp>
        <p:nvSpPr>
          <p:cNvPr id="10" name="正方形/長方形 9">
            <a:extLst>
              <a:ext uri="{FF2B5EF4-FFF2-40B4-BE49-F238E27FC236}">
                <a16:creationId xmlns:a16="http://schemas.microsoft.com/office/drawing/2014/main" id="{573B5ECB-0455-4E3D-B082-FFF6F8610093}"/>
              </a:ext>
            </a:extLst>
          </p:cNvPr>
          <p:cNvSpPr/>
          <p:nvPr/>
        </p:nvSpPr>
        <p:spPr>
          <a:xfrm>
            <a:off x="698599" y="1132913"/>
            <a:ext cx="13788000" cy="72000"/>
          </a:xfrm>
          <a:prstGeom prst="rect">
            <a:avLst/>
          </a:prstGeom>
          <a:solidFill>
            <a:srgbClr val="B6CAD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ja-JP" altLang="en-US" sz="1385" b="1">
              <a:latin typeface="游ゴシック" panose="020B0400000000000000" pitchFamily="50" charset="-128"/>
              <a:ea typeface="游ゴシック" panose="020B0400000000000000" pitchFamily="50" charset="-128"/>
            </a:endParaRPr>
          </a:p>
        </p:txBody>
      </p:sp>
      <p:sp>
        <p:nvSpPr>
          <p:cNvPr id="11" name="正方形/長方形 10"/>
          <p:cNvSpPr/>
          <p:nvPr/>
        </p:nvSpPr>
        <p:spPr>
          <a:xfrm>
            <a:off x="695646" y="579589"/>
            <a:ext cx="13772029" cy="46574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2800" b="1" dirty="0">
                <a:solidFill>
                  <a:schemeClr val="tx1"/>
                </a:solidFill>
                <a:latin typeface="游ゴシック" panose="020B0400000000000000" pitchFamily="50" charset="-128"/>
                <a:ea typeface="游ゴシック" panose="020B0400000000000000" pitchFamily="50" charset="-128"/>
              </a:rPr>
              <a:t>実施要領</a:t>
            </a:r>
          </a:p>
        </p:txBody>
      </p:sp>
      <p:sp>
        <p:nvSpPr>
          <p:cNvPr id="12" name="テキスト ボックス 11"/>
          <p:cNvSpPr txBox="1"/>
          <p:nvPr/>
        </p:nvSpPr>
        <p:spPr>
          <a:xfrm>
            <a:off x="699945" y="2110121"/>
            <a:ext cx="3733800" cy="400110"/>
          </a:xfrm>
          <a:prstGeom prst="rect">
            <a:avLst/>
          </a:prstGeom>
          <a:noFill/>
        </p:spPr>
        <p:txBody>
          <a:bodyPr wrap="square" rtlCol="0">
            <a:spAutoFit/>
          </a:bodyPr>
          <a:lstStyle/>
          <a:p>
            <a:pPr lvl="0"/>
            <a:r>
              <a:rPr lang="ja-JP" altLang="ja-JP" sz="2000" b="1" dirty="0">
                <a:solidFill>
                  <a:prstClr val="black"/>
                </a:solidFill>
                <a:latin typeface="游ゴシック" panose="020B0400000000000000" pitchFamily="50" charset="-128"/>
                <a:ea typeface="游ゴシック" panose="020B0400000000000000" pitchFamily="50" charset="-128"/>
              </a:rPr>
              <a:t>サウンディング</a:t>
            </a:r>
            <a:r>
              <a:rPr lang="ja-JP" altLang="en-US" sz="2000" b="1" dirty="0">
                <a:solidFill>
                  <a:prstClr val="black"/>
                </a:solidFill>
                <a:latin typeface="游ゴシック" panose="020B0400000000000000" pitchFamily="50" charset="-128"/>
                <a:ea typeface="游ゴシック" panose="020B0400000000000000" pitchFamily="50" charset="-128"/>
              </a:rPr>
              <a:t>項目</a:t>
            </a:r>
            <a:endParaRPr lang="ja-JP" altLang="ja-JP" sz="2000" b="1" dirty="0">
              <a:solidFill>
                <a:prstClr val="black"/>
              </a:solidFill>
              <a:latin typeface="游ゴシック" panose="020B0400000000000000" pitchFamily="50" charset="-128"/>
              <a:ea typeface="游ゴシック" panose="020B0400000000000000" pitchFamily="50" charset="-128"/>
            </a:endParaRPr>
          </a:p>
        </p:txBody>
      </p:sp>
      <p:sp>
        <p:nvSpPr>
          <p:cNvPr id="14" name="正方形/長方形 13"/>
          <p:cNvSpPr/>
          <p:nvPr/>
        </p:nvSpPr>
        <p:spPr>
          <a:xfrm>
            <a:off x="518399" y="9350850"/>
            <a:ext cx="13571674" cy="964367"/>
          </a:xfrm>
          <a:prstGeom prst="rect">
            <a:avLst/>
          </a:prstGeom>
        </p:spPr>
        <p:txBody>
          <a:bodyPr wrap="square">
            <a:spAutoFit/>
          </a:bodyPr>
          <a:lstStyle/>
          <a:p>
            <a:pPr marL="539750" lvl="0" indent="-323850">
              <a:lnSpc>
                <a:spcPts val="3400"/>
              </a:lnSpc>
            </a:pPr>
            <a:r>
              <a:rPr lang="ja-JP" altLang="en-US" sz="2800" b="1" dirty="0" smtClean="0">
                <a:latin typeface="游ゴシック" panose="020B0400000000000000" pitchFamily="50" charset="-128"/>
                <a:ea typeface="游ゴシック" panose="020B0400000000000000" pitchFamily="50" charset="-128"/>
              </a:rPr>
              <a:t>・サウンディング項目は詳細</a:t>
            </a:r>
            <a:r>
              <a:rPr lang="ja-JP" altLang="en-US" sz="2800" b="1" dirty="0">
                <a:latin typeface="游ゴシック" panose="020B0400000000000000" pitchFamily="50" charset="-128"/>
                <a:ea typeface="游ゴシック" panose="020B0400000000000000" pitchFamily="50" charset="-128"/>
              </a:rPr>
              <a:t>な記載が望ましいが、記載できない項目</a:t>
            </a:r>
            <a:r>
              <a:rPr lang="ja-JP" altLang="en-US" sz="2800" b="1" dirty="0" smtClean="0">
                <a:latin typeface="游ゴシック" panose="020B0400000000000000" pitchFamily="50" charset="-128"/>
                <a:ea typeface="游ゴシック" panose="020B0400000000000000" pitchFamily="50" charset="-128"/>
              </a:rPr>
              <a:t>・内容</a:t>
            </a:r>
            <a:r>
              <a:rPr lang="ja-JP" altLang="en-US" sz="2800" b="1" dirty="0">
                <a:latin typeface="游ゴシック" panose="020B0400000000000000" pitchFamily="50" charset="-128"/>
                <a:ea typeface="游ゴシック" panose="020B0400000000000000" pitchFamily="50" charset="-128"/>
              </a:rPr>
              <a:t>があっても構わない</a:t>
            </a:r>
          </a:p>
        </p:txBody>
      </p:sp>
    </p:spTree>
    <p:extLst>
      <p:ext uri="{BB962C8B-B14F-4D97-AF65-F5344CB8AC3E}">
        <p14:creationId xmlns:p14="http://schemas.microsoft.com/office/powerpoint/2010/main" val="278942158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正方形/長方形 9"/>
          <p:cNvSpPr/>
          <p:nvPr/>
        </p:nvSpPr>
        <p:spPr>
          <a:xfrm>
            <a:off x="699943" y="3802024"/>
            <a:ext cx="13736781" cy="5566808"/>
          </a:xfrm>
          <a:prstGeom prst="rect">
            <a:avLst/>
          </a:prstGeom>
          <a:solidFill>
            <a:srgbClr val="B6CAD5">
              <a:alpha val="60000"/>
            </a:srgbClr>
          </a:solidFill>
          <a:ln w="38100">
            <a:solidFill>
              <a:schemeClr val="bg1">
                <a:lumMod val="75000"/>
              </a:schemeClr>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3" name="スライド番号プレースホルダー 2"/>
          <p:cNvSpPr>
            <a:spLocks noGrp="1"/>
          </p:cNvSpPr>
          <p:nvPr>
            <p:ph type="sldNum" sz="quarter" idx="10"/>
          </p:nvPr>
        </p:nvSpPr>
        <p:spPr/>
        <p:txBody>
          <a:bodyPr/>
          <a:lstStyle/>
          <a:p>
            <a:fld id="{AF8E12BC-F924-5F4E-B784-1AA462780521}" type="slidenum">
              <a:rPr lang="ja-JP" altLang="en-US" smtClean="0"/>
              <a:pPr/>
              <a:t>11</a:t>
            </a:fld>
            <a:endParaRPr lang="ja-JP" altLang="en-US" dirty="0"/>
          </a:p>
        </p:txBody>
      </p:sp>
      <p:sp>
        <p:nvSpPr>
          <p:cNvPr id="13" name="タイトル 1"/>
          <p:cNvSpPr txBox="1">
            <a:spLocks/>
          </p:cNvSpPr>
          <p:nvPr/>
        </p:nvSpPr>
        <p:spPr>
          <a:xfrm>
            <a:off x="8851900" y="323028"/>
            <a:ext cx="5584824" cy="184561"/>
          </a:xfrm>
          <a:prstGeom prst="rect">
            <a:avLst/>
          </a:prstGeom>
        </p:spPr>
        <p:txBody>
          <a:bodyPr vert="horz" wrap="none" lIns="0" tIns="0" rIns="0" bIns="0" rtlCol="0" anchor="t" anchorCtr="0">
            <a:normAutofit/>
          </a:bodyPr>
          <a:lstStyle>
            <a:lvl1pPr algn="l" defTabSz="657959" rtl="0" eaLnBrk="1" latinLnBrk="0" hangingPunct="1">
              <a:spcBef>
                <a:spcPct val="0"/>
              </a:spcBef>
              <a:buNone/>
              <a:defRPr kumimoji="1" sz="1600" b="0" i="0" kern="1200" spc="360" baseline="0">
                <a:solidFill>
                  <a:schemeClr val="tx1"/>
                </a:solidFill>
                <a:latin typeface="+mj-ea"/>
                <a:ea typeface="+mj-ea"/>
                <a:cs typeface="Century Gothic レギュラー" charset="0"/>
              </a:defRPr>
            </a:lvl1pPr>
          </a:lstStyle>
          <a:p>
            <a:pPr algn="r"/>
            <a:r>
              <a:rPr lang="ja-JP" altLang="en-US" sz="900" dirty="0">
                <a:latin typeface="游ゴシック" panose="020B0400000000000000" pitchFamily="50" charset="-128"/>
                <a:ea typeface="游ゴシック" panose="020B0400000000000000" pitchFamily="50" charset="-128"/>
              </a:rPr>
              <a:t>夢洲第２期区域の</a:t>
            </a:r>
            <a:r>
              <a:rPr lang="ja-JP" altLang="en-US" sz="900" dirty="0" smtClean="0">
                <a:latin typeface="游ゴシック" panose="020B0400000000000000" pitchFamily="50" charset="-128"/>
                <a:ea typeface="游ゴシック" panose="020B0400000000000000" pitchFamily="50" charset="-128"/>
              </a:rPr>
              <a:t>まちづくりに</a:t>
            </a:r>
            <a:r>
              <a:rPr lang="ja-JP" altLang="en-US" sz="900" dirty="0">
                <a:latin typeface="游ゴシック" panose="020B0400000000000000" pitchFamily="50" charset="-128"/>
                <a:ea typeface="游ゴシック" panose="020B0400000000000000" pitchFamily="50" charset="-128"/>
              </a:rPr>
              <a:t>向けたサウンディング型市場調査</a:t>
            </a:r>
          </a:p>
        </p:txBody>
      </p:sp>
      <p:sp>
        <p:nvSpPr>
          <p:cNvPr id="5" name="テキスト ボックス 4"/>
          <p:cNvSpPr txBox="1"/>
          <p:nvPr/>
        </p:nvSpPr>
        <p:spPr>
          <a:xfrm>
            <a:off x="699945" y="4418492"/>
            <a:ext cx="13739956" cy="4452501"/>
          </a:xfrm>
          <a:prstGeom prst="rect">
            <a:avLst/>
          </a:prstGeom>
          <a:noFill/>
        </p:spPr>
        <p:txBody>
          <a:bodyPr wrap="square" rIns="360000" rtlCol="0">
            <a:spAutoFit/>
          </a:bodyPr>
          <a:lstStyle/>
          <a:p>
            <a:pPr marL="360000" lvl="0">
              <a:lnSpc>
                <a:spcPts val="3400"/>
              </a:lnSpc>
            </a:pPr>
            <a:r>
              <a:rPr lang="ja-JP" altLang="en-US" sz="2400" b="1" dirty="0">
                <a:solidFill>
                  <a:schemeClr val="bg2">
                    <a:lumMod val="25000"/>
                  </a:schemeClr>
                </a:solidFill>
                <a:latin typeface="游ゴシック" panose="020B0400000000000000" pitchFamily="50" charset="-128"/>
                <a:ea typeface="游ゴシック" panose="020B0400000000000000" pitchFamily="50" charset="-128"/>
              </a:rPr>
              <a:t>本実施要領に記載された内容に関する質問の受付は下記のとおり。</a:t>
            </a:r>
            <a:endParaRPr lang="en-US" altLang="ja-JP" sz="2400" b="1" dirty="0">
              <a:solidFill>
                <a:schemeClr val="bg2">
                  <a:lumMod val="25000"/>
                </a:schemeClr>
              </a:solidFill>
              <a:latin typeface="游ゴシック" panose="020B0400000000000000" pitchFamily="50" charset="-128"/>
              <a:ea typeface="游ゴシック" panose="020B0400000000000000" pitchFamily="50" charset="-128"/>
            </a:endParaRPr>
          </a:p>
          <a:p>
            <a:pPr marL="360000" lvl="0">
              <a:lnSpc>
                <a:spcPts val="3400"/>
              </a:lnSpc>
            </a:pPr>
            <a:r>
              <a:rPr lang="ja-JP" altLang="en-US" sz="2400" b="1" dirty="0">
                <a:solidFill>
                  <a:schemeClr val="bg2">
                    <a:lumMod val="25000"/>
                  </a:schemeClr>
                </a:solidFill>
                <a:latin typeface="游ゴシック" panose="020B0400000000000000" pitchFamily="50" charset="-128"/>
                <a:ea typeface="游ゴシック" panose="020B0400000000000000" pitchFamily="50" charset="-128"/>
              </a:rPr>
              <a:t>なお、これ以外による質問の受付は行わない。</a:t>
            </a:r>
            <a:endParaRPr lang="en-US" altLang="ja-JP" sz="2400" b="1" dirty="0">
              <a:solidFill>
                <a:schemeClr val="bg2">
                  <a:lumMod val="25000"/>
                </a:schemeClr>
              </a:solidFill>
              <a:latin typeface="游ゴシック" panose="020B0400000000000000" pitchFamily="50" charset="-128"/>
              <a:ea typeface="游ゴシック" panose="020B0400000000000000" pitchFamily="50" charset="-128"/>
            </a:endParaRPr>
          </a:p>
          <a:p>
            <a:pPr marL="360000" lvl="0">
              <a:lnSpc>
                <a:spcPts val="3400"/>
              </a:lnSpc>
            </a:pPr>
            <a:endParaRPr lang="en-US" altLang="ja-JP" sz="2400" b="1" dirty="0">
              <a:solidFill>
                <a:schemeClr val="bg2">
                  <a:lumMod val="25000"/>
                </a:schemeClr>
              </a:solidFill>
              <a:latin typeface="游ゴシック" panose="020B0400000000000000" pitchFamily="50" charset="-128"/>
              <a:ea typeface="游ゴシック" panose="020B0400000000000000" pitchFamily="50" charset="-128"/>
            </a:endParaRPr>
          </a:p>
          <a:p>
            <a:pPr marL="360000" lvl="0">
              <a:lnSpc>
                <a:spcPts val="3400"/>
              </a:lnSpc>
            </a:pPr>
            <a:r>
              <a:rPr lang="ja-JP" altLang="en-US" sz="2400" b="1" dirty="0">
                <a:solidFill>
                  <a:schemeClr val="bg2">
                    <a:lumMod val="25000"/>
                  </a:schemeClr>
                </a:solidFill>
                <a:latin typeface="游ゴシック" panose="020B0400000000000000" pitchFamily="50" charset="-128"/>
                <a:ea typeface="游ゴシック" panose="020B0400000000000000" pitchFamily="50" charset="-128"/>
              </a:rPr>
              <a:t>①	 提出方法</a:t>
            </a:r>
          </a:p>
          <a:p>
            <a:pPr marL="360000" lvl="0">
              <a:lnSpc>
                <a:spcPts val="3400"/>
              </a:lnSpc>
            </a:pPr>
            <a:r>
              <a:rPr lang="ja-JP" altLang="en-US" sz="2400" b="1" dirty="0">
                <a:solidFill>
                  <a:schemeClr val="bg2">
                    <a:lumMod val="25000"/>
                  </a:schemeClr>
                </a:solidFill>
                <a:latin typeface="游ゴシック" panose="020B0400000000000000" pitchFamily="50" charset="-128"/>
                <a:ea typeface="游ゴシック" panose="020B0400000000000000" pitchFamily="50" charset="-128"/>
              </a:rPr>
              <a:t>・「質問書」（様式２）に必要事項を記入のうえ、８．問い合わせ先①へ電子メールで送付</a:t>
            </a:r>
          </a:p>
          <a:p>
            <a:pPr marL="360000" lvl="0">
              <a:lnSpc>
                <a:spcPts val="3400"/>
              </a:lnSpc>
            </a:pPr>
            <a:r>
              <a:rPr lang="ja-JP" altLang="en-US" sz="2400" b="1" dirty="0">
                <a:solidFill>
                  <a:schemeClr val="bg2">
                    <a:lumMod val="25000"/>
                  </a:schemeClr>
                </a:solidFill>
                <a:latin typeface="游ゴシック" panose="020B0400000000000000" pitchFamily="50" charset="-128"/>
                <a:ea typeface="游ゴシック" panose="020B0400000000000000" pitchFamily="50" charset="-128"/>
              </a:rPr>
              <a:t>・電子メールの件名「実施要領に関する質問（法人名）」</a:t>
            </a:r>
          </a:p>
          <a:p>
            <a:pPr marL="360000" lvl="0">
              <a:lnSpc>
                <a:spcPts val="3400"/>
              </a:lnSpc>
            </a:pPr>
            <a:endParaRPr lang="en-US" altLang="ja-JP" sz="2400" b="1" dirty="0">
              <a:solidFill>
                <a:schemeClr val="bg2">
                  <a:lumMod val="25000"/>
                </a:schemeClr>
              </a:solidFill>
              <a:latin typeface="游ゴシック" panose="020B0400000000000000" pitchFamily="50" charset="-128"/>
              <a:ea typeface="游ゴシック" panose="020B0400000000000000" pitchFamily="50" charset="-128"/>
            </a:endParaRPr>
          </a:p>
          <a:p>
            <a:pPr marL="360000" lvl="0">
              <a:lnSpc>
                <a:spcPts val="3400"/>
              </a:lnSpc>
            </a:pPr>
            <a:r>
              <a:rPr lang="ja-JP" altLang="en-US" sz="2400" b="1" dirty="0">
                <a:solidFill>
                  <a:schemeClr val="bg2">
                    <a:lumMod val="25000"/>
                  </a:schemeClr>
                </a:solidFill>
                <a:latin typeface="游ゴシック" panose="020B0400000000000000" pitchFamily="50" charset="-128"/>
                <a:ea typeface="游ゴシック" panose="020B0400000000000000" pitchFamily="50" charset="-128"/>
              </a:rPr>
              <a:t>② 受付期間 令和</a:t>
            </a:r>
            <a:r>
              <a:rPr lang="en-US" altLang="ja-JP" sz="2400" b="1" dirty="0">
                <a:solidFill>
                  <a:schemeClr val="bg2">
                    <a:lumMod val="25000"/>
                  </a:schemeClr>
                </a:solidFill>
                <a:latin typeface="游ゴシック" panose="020B0400000000000000" pitchFamily="50" charset="-128"/>
                <a:ea typeface="游ゴシック" panose="020B0400000000000000" pitchFamily="50" charset="-128"/>
              </a:rPr>
              <a:t>5</a:t>
            </a:r>
            <a:r>
              <a:rPr lang="ja-JP" altLang="en-US" sz="2400" b="1" dirty="0">
                <a:solidFill>
                  <a:schemeClr val="bg2">
                    <a:lumMod val="25000"/>
                  </a:schemeClr>
                </a:solidFill>
                <a:latin typeface="游ゴシック" panose="020B0400000000000000" pitchFamily="50" charset="-128"/>
                <a:ea typeface="游ゴシック" panose="020B0400000000000000" pitchFamily="50" charset="-128"/>
              </a:rPr>
              <a:t>年</a:t>
            </a:r>
            <a:r>
              <a:rPr lang="en-US" altLang="ja-JP" sz="2400" b="1" dirty="0">
                <a:solidFill>
                  <a:schemeClr val="bg2">
                    <a:lumMod val="25000"/>
                  </a:schemeClr>
                </a:solidFill>
                <a:latin typeface="游ゴシック" panose="020B0400000000000000" pitchFamily="50" charset="-128"/>
                <a:ea typeface="游ゴシック" panose="020B0400000000000000" pitchFamily="50" charset="-128"/>
              </a:rPr>
              <a:t>2</a:t>
            </a:r>
            <a:r>
              <a:rPr lang="ja-JP" altLang="en-US" sz="2400" b="1" dirty="0">
                <a:solidFill>
                  <a:schemeClr val="bg2">
                    <a:lumMod val="25000"/>
                  </a:schemeClr>
                </a:solidFill>
                <a:latin typeface="游ゴシック" panose="020B0400000000000000" pitchFamily="50" charset="-128"/>
                <a:ea typeface="游ゴシック" panose="020B0400000000000000" pitchFamily="50" charset="-128"/>
              </a:rPr>
              <a:t>月</a:t>
            </a:r>
            <a:r>
              <a:rPr lang="en-US" altLang="ja-JP" sz="2400" b="1" dirty="0">
                <a:solidFill>
                  <a:schemeClr val="bg2">
                    <a:lumMod val="25000"/>
                  </a:schemeClr>
                </a:solidFill>
                <a:latin typeface="游ゴシック" panose="020B0400000000000000" pitchFamily="50" charset="-128"/>
                <a:ea typeface="游ゴシック" panose="020B0400000000000000" pitchFamily="50" charset="-128"/>
              </a:rPr>
              <a:t>1</a:t>
            </a:r>
            <a:r>
              <a:rPr lang="ja-JP" altLang="en-US" sz="2400" b="1" dirty="0">
                <a:solidFill>
                  <a:schemeClr val="bg2">
                    <a:lumMod val="25000"/>
                  </a:schemeClr>
                </a:solidFill>
                <a:latin typeface="游ゴシック" panose="020B0400000000000000" pitchFamily="50" charset="-128"/>
                <a:ea typeface="游ゴシック" panose="020B0400000000000000" pitchFamily="50" charset="-128"/>
              </a:rPr>
              <a:t>日（水）～</a:t>
            </a:r>
            <a:r>
              <a:rPr lang="en-US" altLang="ja-JP" sz="2400" b="1" dirty="0">
                <a:solidFill>
                  <a:schemeClr val="bg2">
                    <a:lumMod val="25000"/>
                  </a:schemeClr>
                </a:solidFill>
                <a:latin typeface="游ゴシック" panose="020B0400000000000000" pitchFamily="50" charset="-128"/>
                <a:ea typeface="游ゴシック" panose="020B0400000000000000" pitchFamily="50" charset="-128"/>
              </a:rPr>
              <a:t>2</a:t>
            </a:r>
            <a:r>
              <a:rPr lang="ja-JP" altLang="en-US" sz="2400" b="1" dirty="0">
                <a:solidFill>
                  <a:schemeClr val="bg2">
                    <a:lumMod val="25000"/>
                  </a:schemeClr>
                </a:solidFill>
                <a:latin typeface="游ゴシック" panose="020B0400000000000000" pitchFamily="50" charset="-128"/>
                <a:ea typeface="游ゴシック" panose="020B0400000000000000" pitchFamily="50" charset="-128"/>
              </a:rPr>
              <a:t>月</a:t>
            </a:r>
            <a:r>
              <a:rPr lang="en-US" altLang="ja-JP" sz="2400" b="1" dirty="0">
                <a:solidFill>
                  <a:schemeClr val="bg2">
                    <a:lumMod val="25000"/>
                  </a:schemeClr>
                </a:solidFill>
                <a:latin typeface="游ゴシック" panose="020B0400000000000000" pitchFamily="50" charset="-128"/>
                <a:ea typeface="游ゴシック" panose="020B0400000000000000" pitchFamily="50" charset="-128"/>
              </a:rPr>
              <a:t>8</a:t>
            </a:r>
            <a:r>
              <a:rPr lang="ja-JP" altLang="en-US" sz="2400" b="1" dirty="0">
                <a:solidFill>
                  <a:schemeClr val="bg2">
                    <a:lumMod val="25000"/>
                  </a:schemeClr>
                </a:solidFill>
                <a:latin typeface="游ゴシック" panose="020B0400000000000000" pitchFamily="50" charset="-128"/>
                <a:ea typeface="游ゴシック" panose="020B0400000000000000" pitchFamily="50" charset="-128"/>
              </a:rPr>
              <a:t>日（水）午後５時まで</a:t>
            </a:r>
            <a:endParaRPr lang="en-US" altLang="ja-JP" sz="2400" b="1" dirty="0">
              <a:solidFill>
                <a:schemeClr val="bg2">
                  <a:lumMod val="25000"/>
                </a:schemeClr>
              </a:solidFill>
              <a:latin typeface="游ゴシック" panose="020B0400000000000000" pitchFamily="50" charset="-128"/>
              <a:ea typeface="游ゴシック" panose="020B0400000000000000" pitchFamily="50" charset="-128"/>
            </a:endParaRPr>
          </a:p>
          <a:p>
            <a:pPr marL="360000" lvl="0">
              <a:lnSpc>
                <a:spcPts val="3400"/>
              </a:lnSpc>
            </a:pPr>
            <a:endParaRPr lang="en-US" altLang="ja-JP" sz="2400" b="1" dirty="0">
              <a:solidFill>
                <a:schemeClr val="bg2">
                  <a:lumMod val="25000"/>
                </a:schemeClr>
              </a:solidFill>
              <a:latin typeface="游ゴシック" panose="020B0400000000000000" pitchFamily="50" charset="-128"/>
              <a:ea typeface="游ゴシック" panose="020B0400000000000000" pitchFamily="50" charset="-128"/>
            </a:endParaRPr>
          </a:p>
          <a:p>
            <a:pPr marL="360000" lvl="0">
              <a:lnSpc>
                <a:spcPts val="3400"/>
              </a:lnSpc>
            </a:pPr>
            <a:endParaRPr lang="en-US" altLang="ja-JP" sz="2400" b="1" dirty="0">
              <a:solidFill>
                <a:schemeClr val="bg2">
                  <a:lumMod val="25000"/>
                </a:schemeClr>
              </a:solidFill>
              <a:latin typeface="游ゴシック" panose="020B0400000000000000" pitchFamily="50" charset="-128"/>
              <a:ea typeface="游ゴシック" panose="020B0400000000000000" pitchFamily="50" charset="-128"/>
            </a:endParaRPr>
          </a:p>
        </p:txBody>
      </p:sp>
      <p:sp>
        <p:nvSpPr>
          <p:cNvPr id="6" name="タイトル 1"/>
          <p:cNvSpPr txBox="1">
            <a:spLocks/>
          </p:cNvSpPr>
          <p:nvPr/>
        </p:nvSpPr>
        <p:spPr>
          <a:xfrm>
            <a:off x="910447" y="1303063"/>
            <a:ext cx="4080653" cy="421536"/>
          </a:xfrm>
          <a:prstGeom prst="rect">
            <a:avLst/>
          </a:prstGeom>
        </p:spPr>
        <p:txBody>
          <a:bodyPr vert="horz" wrap="none" lIns="0" tIns="0" rIns="0" bIns="0" rtlCol="0" anchor="t" anchorCtr="0">
            <a:noAutofit/>
          </a:bodyPr>
          <a:lstStyle>
            <a:lvl1pPr algn="l" defTabSz="657959" rtl="0" eaLnBrk="1" latinLnBrk="0" hangingPunct="1">
              <a:spcBef>
                <a:spcPct val="0"/>
              </a:spcBef>
              <a:buNone/>
              <a:defRPr kumimoji="1" sz="2000" b="1" i="0" kern="1200" spc="360" baseline="0">
                <a:solidFill>
                  <a:schemeClr val="tx1"/>
                </a:solidFill>
                <a:latin typeface="+mj-ea"/>
                <a:ea typeface="+mj-ea"/>
                <a:cs typeface="Century Gothic レギュラー" charset="0"/>
              </a:defRPr>
            </a:lvl1pPr>
          </a:lstStyle>
          <a:p>
            <a:r>
              <a:rPr lang="ja-JP" altLang="en-US" sz="2400" dirty="0">
                <a:solidFill>
                  <a:srgbClr val="B6CAD5"/>
                </a:solidFill>
                <a:latin typeface="游ゴシック" panose="020B0400000000000000" pitchFamily="50" charset="-128"/>
                <a:ea typeface="游ゴシック" panose="020B0400000000000000" pitchFamily="50" charset="-128"/>
              </a:rPr>
              <a:t>■</a:t>
            </a:r>
            <a:r>
              <a:rPr lang="ja-JP" altLang="en-US" sz="2400" dirty="0">
                <a:latin typeface="游ゴシック" panose="020B0400000000000000" pitchFamily="50" charset="-128"/>
                <a:ea typeface="游ゴシック" panose="020B0400000000000000" pitchFamily="50" charset="-128"/>
              </a:rPr>
              <a:t>　サウンディングの手続き</a:t>
            </a:r>
          </a:p>
        </p:txBody>
      </p:sp>
      <p:sp>
        <p:nvSpPr>
          <p:cNvPr id="7" name="正方形/長方形 6">
            <a:extLst>
              <a:ext uri="{FF2B5EF4-FFF2-40B4-BE49-F238E27FC236}">
                <a16:creationId xmlns:a16="http://schemas.microsoft.com/office/drawing/2014/main" id="{573B5ECB-0455-4E3D-B082-FFF6F8610093}"/>
              </a:ext>
            </a:extLst>
          </p:cNvPr>
          <p:cNvSpPr/>
          <p:nvPr/>
        </p:nvSpPr>
        <p:spPr>
          <a:xfrm>
            <a:off x="698599" y="1132913"/>
            <a:ext cx="13788000" cy="72000"/>
          </a:xfrm>
          <a:prstGeom prst="rect">
            <a:avLst/>
          </a:prstGeom>
          <a:solidFill>
            <a:srgbClr val="B6CAD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ja-JP" altLang="en-US" sz="1385" b="1">
              <a:latin typeface="游ゴシック" panose="020B0400000000000000" pitchFamily="50" charset="-128"/>
              <a:ea typeface="游ゴシック" panose="020B0400000000000000" pitchFamily="50" charset="-128"/>
            </a:endParaRPr>
          </a:p>
        </p:txBody>
      </p:sp>
      <p:sp>
        <p:nvSpPr>
          <p:cNvPr id="9" name="正方形/長方形 8"/>
          <p:cNvSpPr/>
          <p:nvPr/>
        </p:nvSpPr>
        <p:spPr>
          <a:xfrm>
            <a:off x="695646" y="579589"/>
            <a:ext cx="13772029" cy="46574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2800" b="1" dirty="0">
                <a:solidFill>
                  <a:schemeClr val="tx1"/>
                </a:solidFill>
                <a:latin typeface="游ゴシック" panose="020B0400000000000000" pitchFamily="50" charset="-128"/>
                <a:ea typeface="游ゴシック" panose="020B0400000000000000" pitchFamily="50" charset="-128"/>
              </a:rPr>
              <a:t>実施要領</a:t>
            </a:r>
          </a:p>
        </p:txBody>
      </p:sp>
      <p:sp>
        <p:nvSpPr>
          <p:cNvPr id="11" name="テキスト ボックス 10"/>
          <p:cNvSpPr txBox="1"/>
          <p:nvPr/>
        </p:nvSpPr>
        <p:spPr>
          <a:xfrm>
            <a:off x="699944" y="3122756"/>
            <a:ext cx="13773293" cy="505075"/>
          </a:xfrm>
          <a:prstGeom prst="rect">
            <a:avLst/>
          </a:prstGeom>
          <a:noFill/>
        </p:spPr>
        <p:txBody>
          <a:bodyPr wrap="square" rtlCol="0">
            <a:spAutoFit/>
          </a:bodyPr>
          <a:lstStyle/>
          <a:p>
            <a:pPr lvl="0">
              <a:lnSpc>
                <a:spcPts val="3400"/>
              </a:lnSpc>
            </a:pPr>
            <a:r>
              <a:rPr lang="ja-JP" altLang="en-US" sz="2400" b="1" dirty="0">
                <a:solidFill>
                  <a:schemeClr val="accent4">
                    <a:lumMod val="50000"/>
                  </a:schemeClr>
                </a:solidFill>
                <a:latin typeface="游ゴシック" panose="020B0400000000000000" pitchFamily="50" charset="-128"/>
                <a:ea typeface="游ゴシック" panose="020B0400000000000000" pitchFamily="50" charset="-128"/>
              </a:rPr>
              <a:t>（２）本実施要領に関する質問の受付</a:t>
            </a:r>
          </a:p>
        </p:txBody>
      </p:sp>
      <p:sp>
        <p:nvSpPr>
          <p:cNvPr id="12" name="テキスト ボックス 11"/>
          <p:cNvSpPr txBox="1"/>
          <p:nvPr/>
        </p:nvSpPr>
        <p:spPr>
          <a:xfrm>
            <a:off x="699944" y="1904338"/>
            <a:ext cx="13773293" cy="505075"/>
          </a:xfrm>
          <a:prstGeom prst="rect">
            <a:avLst/>
          </a:prstGeom>
          <a:noFill/>
        </p:spPr>
        <p:txBody>
          <a:bodyPr wrap="square" rtlCol="0">
            <a:spAutoFit/>
          </a:bodyPr>
          <a:lstStyle/>
          <a:p>
            <a:pPr lvl="0">
              <a:lnSpc>
                <a:spcPts val="3400"/>
              </a:lnSpc>
            </a:pPr>
            <a:r>
              <a:rPr lang="ja-JP" altLang="en-US" sz="2400" b="1" dirty="0" smtClean="0">
                <a:latin typeface="游ゴシック" panose="020B0400000000000000" pitchFamily="50" charset="-128"/>
                <a:ea typeface="游ゴシック" panose="020B0400000000000000" pitchFamily="50" charset="-128"/>
              </a:rPr>
              <a:t>（１）説明会の開催：本日</a:t>
            </a:r>
            <a:endParaRPr lang="ja-JP" altLang="en-US" sz="2400" b="1" dirty="0">
              <a:latin typeface="游ゴシック" panose="020B0400000000000000" pitchFamily="50" charset="-128"/>
              <a:ea typeface="游ゴシック" panose="020B0400000000000000" pitchFamily="50" charset="-128"/>
            </a:endParaRPr>
          </a:p>
        </p:txBody>
      </p:sp>
    </p:spTree>
    <p:extLst>
      <p:ext uri="{BB962C8B-B14F-4D97-AF65-F5344CB8AC3E}">
        <p14:creationId xmlns:p14="http://schemas.microsoft.com/office/powerpoint/2010/main" val="213497122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699944" y="2792195"/>
            <a:ext cx="13736780" cy="5566808"/>
          </a:xfrm>
          <a:prstGeom prst="rect">
            <a:avLst/>
          </a:prstGeom>
          <a:solidFill>
            <a:srgbClr val="B6CAD5">
              <a:alpha val="60000"/>
            </a:srgbClr>
          </a:solidFill>
          <a:ln w="38100">
            <a:solidFill>
              <a:schemeClr val="bg1">
                <a:lumMod val="75000"/>
              </a:schemeClr>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3" name="スライド番号プレースホルダー 2"/>
          <p:cNvSpPr>
            <a:spLocks noGrp="1"/>
          </p:cNvSpPr>
          <p:nvPr>
            <p:ph type="sldNum" sz="quarter" idx="10"/>
          </p:nvPr>
        </p:nvSpPr>
        <p:spPr/>
        <p:txBody>
          <a:bodyPr/>
          <a:lstStyle/>
          <a:p>
            <a:fld id="{AF8E12BC-F924-5F4E-B784-1AA462780521}" type="slidenum">
              <a:rPr lang="ja-JP" altLang="en-US" smtClean="0"/>
              <a:pPr/>
              <a:t>12</a:t>
            </a:fld>
            <a:endParaRPr lang="ja-JP" altLang="en-US" dirty="0"/>
          </a:p>
        </p:txBody>
      </p:sp>
      <p:sp>
        <p:nvSpPr>
          <p:cNvPr id="13" name="タイトル 1"/>
          <p:cNvSpPr txBox="1">
            <a:spLocks/>
          </p:cNvSpPr>
          <p:nvPr/>
        </p:nvSpPr>
        <p:spPr>
          <a:xfrm>
            <a:off x="8851900" y="323028"/>
            <a:ext cx="5584824" cy="184561"/>
          </a:xfrm>
          <a:prstGeom prst="rect">
            <a:avLst/>
          </a:prstGeom>
        </p:spPr>
        <p:txBody>
          <a:bodyPr vert="horz" wrap="none" lIns="0" tIns="0" rIns="0" bIns="0" rtlCol="0" anchor="t" anchorCtr="0">
            <a:normAutofit/>
          </a:bodyPr>
          <a:lstStyle>
            <a:lvl1pPr algn="l" defTabSz="657959" rtl="0" eaLnBrk="1" latinLnBrk="0" hangingPunct="1">
              <a:spcBef>
                <a:spcPct val="0"/>
              </a:spcBef>
              <a:buNone/>
              <a:defRPr kumimoji="1" sz="1600" b="0" i="0" kern="1200" spc="360" baseline="0">
                <a:solidFill>
                  <a:schemeClr val="tx1"/>
                </a:solidFill>
                <a:latin typeface="+mj-ea"/>
                <a:ea typeface="+mj-ea"/>
                <a:cs typeface="Century Gothic レギュラー" charset="0"/>
              </a:defRPr>
            </a:lvl1pPr>
          </a:lstStyle>
          <a:p>
            <a:pPr algn="r"/>
            <a:r>
              <a:rPr lang="ja-JP" altLang="en-US" sz="900" dirty="0">
                <a:latin typeface="游ゴシック" panose="020B0400000000000000" pitchFamily="50" charset="-128"/>
                <a:ea typeface="游ゴシック" panose="020B0400000000000000" pitchFamily="50" charset="-128"/>
              </a:rPr>
              <a:t>夢洲第２期区域の</a:t>
            </a:r>
            <a:r>
              <a:rPr lang="ja-JP" altLang="en-US" sz="900" dirty="0" smtClean="0">
                <a:latin typeface="游ゴシック" panose="020B0400000000000000" pitchFamily="50" charset="-128"/>
                <a:ea typeface="游ゴシック" panose="020B0400000000000000" pitchFamily="50" charset="-128"/>
              </a:rPr>
              <a:t>まちづくりに</a:t>
            </a:r>
            <a:r>
              <a:rPr lang="ja-JP" altLang="en-US" sz="900" dirty="0">
                <a:latin typeface="游ゴシック" panose="020B0400000000000000" pitchFamily="50" charset="-128"/>
                <a:ea typeface="游ゴシック" panose="020B0400000000000000" pitchFamily="50" charset="-128"/>
              </a:rPr>
              <a:t>向けたサウンディング型市場調査</a:t>
            </a:r>
          </a:p>
        </p:txBody>
      </p:sp>
      <p:sp>
        <p:nvSpPr>
          <p:cNvPr id="5" name="テキスト ボックス 4"/>
          <p:cNvSpPr txBox="1"/>
          <p:nvPr/>
        </p:nvSpPr>
        <p:spPr>
          <a:xfrm>
            <a:off x="699944" y="3173858"/>
            <a:ext cx="13773293" cy="4888518"/>
          </a:xfrm>
          <a:prstGeom prst="rect">
            <a:avLst/>
          </a:prstGeom>
          <a:noFill/>
        </p:spPr>
        <p:txBody>
          <a:bodyPr wrap="square" rtlCol="0">
            <a:spAutoFit/>
          </a:bodyPr>
          <a:lstStyle/>
          <a:p>
            <a:pPr marL="360000" lvl="0">
              <a:lnSpc>
                <a:spcPts val="3400"/>
              </a:lnSpc>
            </a:pPr>
            <a:r>
              <a:rPr lang="ja-JP" altLang="en-US" sz="2400" b="1" dirty="0">
                <a:solidFill>
                  <a:schemeClr val="bg2">
                    <a:lumMod val="25000"/>
                  </a:schemeClr>
                </a:solidFill>
                <a:latin typeface="游ゴシック" panose="020B0400000000000000" pitchFamily="50" charset="-128"/>
                <a:ea typeface="游ゴシック" panose="020B0400000000000000" pitchFamily="50" charset="-128"/>
              </a:rPr>
              <a:t>受け付けた質問に対する回答は、大阪府のホームページ等で公表</a:t>
            </a:r>
          </a:p>
          <a:p>
            <a:pPr marL="360000" lvl="0">
              <a:lnSpc>
                <a:spcPts val="3400"/>
              </a:lnSpc>
            </a:pPr>
            <a:endParaRPr lang="en-US" altLang="ja-JP" sz="2400" b="1" dirty="0">
              <a:solidFill>
                <a:schemeClr val="bg2">
                  <a:lumMod val="25000"/>
                </a:schemeClr>
              </a:solidFill>
              <a:latin typeface="游ゴシック" panose="020B0400000000000000" pitchFamily="50" charset="-128"/>
              <a:ea typeface="游ゴシック" panose="020B0400000000000000" pitchFamily="50" charset="-128"/>
            </a:endParaRPr>
          </a:p>
          <a:p>
            <a:pPr marL="360000" lvl="0">
              <a:lnSpc>
                <a:spcPts val="3400"/>
              </a:lnSpc>
            </a:pPr>
            <a:r>
              <a:rPr lang="ja-JP" altLang="en-US" sz="2400" b="1" dirty="0">
                <a:solidFill>
                  <a:schemeClr val="bg2">
                    <a:lumMod val="25000"/>
                  </a:schemeClr>
                </a:solidFill>
                <a:latin typeface="游ゴシック" panose="020B0400000000000000" pitchFamily="50" charset="-128"/>
                <a:ea typeface="游ゴシック" panose="020B0400000000000000" pitchFamily="50" charset="-128"/>
              </a:rPr>
              <a:t>① 公表日 　令和</a:t>
            </a:r>
            <a:r>
              <a:rPr lang="en-US" altLang="ja-JP" sz="2400" b="1" dirty="0">
                <a:solidFill>
                  <a:schemeClr val="bg2">
                    <a:lumMod val="25000"/>
                  </a:schemeClr>
                </a:solidFill>
                <a:latin typeface="游ゴシック" panose="020B0400000000000000" pitchFamily="50" charset="-128"/>
                <a:ea typeface="游ゴシック" panose="020B0400000000000000" pitchFamily="50" charset="-128"/>
              </a:rPr>
              <a:t>5</a:t>
            </a:r>
            <a:r>
              <a:rPr lang="ja-JP" altLang="en-US" sz="2400" b="1" dirty="0">
                <a:solidFill>
                  <a:schemeClr val="bg2">
                    <a:lumMod val="25000"/>
                  </a:schemeClr>
                </a:solidFill>
                <a:latin typeface="游ゴシック" panose="020B0400000000000000" pitchFamily="50" charset="-128"/>
                <a:ea typeface="游ゴシック" panose="020B0400000000000000" pitchFamily="50" charset="-128"/>
              </a:rPr>
              <a:t>年</a:t>
            </a:r>
            <a:r>
              <a:rPr lang="en-US" altLang="ja-JP" sz="2400" b="1" dirty="0">
                <a:solidFill>
                  <a:schemeClr val="bg2">
                    <a:lumMod val="25000"/>
                  </a:schemeClr>
                </a:solidFill>
                <a:latin typeface="游ゴシック" panose="020B0400000000000000" pitchFamily="50" charset="-128"/>
                <a:ea typeface="游ゴシック" panose="020B0400000000000000" pitchFamily="50" charset="-128"/>
              </a:rPr>
              <a:t>2</a:t>
            </a:r>
            <a:r>
              <a:rPr lang="ja-JP" altLang="en-US" sz="2400" b="1" dirty="0">
                <a:solidFill>
                  <a:schemeClr val="bg2">
                    <a:lumMod val="25000"/>
                  </a:schemeClr>
                </a:solidFill>
                <a:latin typeface="游ゴシック" panose="020B0400000000000000" pitchFamily="50" charset="-128"/>
                <a:ea typeface="游ゴシック" panose="020B0400000000000000" pitchFamily="50" charset="-128"/>
              </a:rPr>
              <a:t>月</a:t>
            </a:r>
            <a:r>
              <a:rPr lang="en-US" altLang="ja-JP" sz="2400" b="1" dirty="0">
                <a:solidFill>
                  <a:schemeClr val="bg2">
                    <a:lumMod val="25000"/>
                  </a:schemeClr>
                </a:solidFill>
                <a:latin typeface="游ゴシック" panose="020B0400000000000000" pitchFamily="50" charset="-128"/>
                <a:ea typeface="游ゴシック" panose="020B0400000000000000" pitchFamily="50" charset="-128"/>
              </a:rPr>
              <a:t>22</a:t>
            </a:r>
            <a:r>
              <a:rPr lang="ja-JP" altLang="en-US" sz="2400" b="1" dirty="0">
                <a:solidFill>
                  <a:schemeClr val="bg2">
                    <a:lumMod val="25000"/>
                  </a:schemeClr>
                </a:solidFill>
                <a:latin typeface="游ゴシック" panose="020B0400000000000000" pitchFamily="50" charset="-128"/>
                <a:ea typeface="游ゴシック" panose="020B0400000000000000" pitchFamily="50" charset="-128"/>
              </a:rPr>
              <a:t>日（水）予定</a:t>
            </a:r>
          </a:p>
          <a:p>
            <a:pPr marL="360000" lvl="0">
              <a:lnSpc>
                <a:spcPts val="3400"/>
              </a:lnSpc>
            </a:pPr>
            <a:endParaRPr lang="en-US" altLang="ja-JP" sz="2400" b="1" dirty="0">
              <a:solidFill>
                <a:schemeClr val="bg2">
                  <a:lumMod val="25000"/>
                </a:schemeClr>
              </a:solidFill>
              <a:latin typeface="游ゴシック" panose="020B0400000000000000" pitchFamily="50" charset="-128"/>
              <a:ea typeface="游ゴシック" panose="020B0400000000000000" pitchFamily="50" charset="-128"/>
            </a:endParaRPr>
          </a:p>
          <a:p>
            <a:pPr marL="360000" lvl="0">
              <a:lnSpc>
                <a:spcPts val="3400"/>
              </a:lnSpc>
            </a:pPr>
            <a:r>
              <a:rPr lang="ja-JP" altLang="en-US" sz="2400" b="1" dirty="0">
                <a:solidFill>
                  <a:schemeClr val="bg2">
                    <a:lumMod val="25000"/>
                  </a:schemeClr>
                </a:solidFill>
                <a:latin typeface="游ゴシック" panose="020B0400000000000000" pitchFamily="50" charset="-128"/>
                <a:ea typeface="游ゴシック" panose="020B0400000000000000" pitchFamily="50" charset="-128"/>
              </a:rPr>
              <a:t>② 公表ホームページＵＲＬ </a:t>
            </a:r>
          </a:p>
          <a:p>
            <a:pPr marL="360000" lvl="0">
              <a:lnSpc>
                <a:spcPts val="3400"/>
              </a:lnSpc>
            </a:pPr>
            <a:r>
              <a:rPr lang="en-US" altLang="ja-JP" sz="2400" b="1" dirty="0">
                <a:solidFill>
                  <a:schemeClr val="bg2">
                    <a:lumMod val="25000"/>
                  </a:schemeClr>
                </a:solidFill>
                <a:latin typeface="游ゴシック" panose="020B0400000000000000" pitchFamily="50" charset="-128"/>
                <a:ea typeface="游ゴシック" panose="020B0400000000000000" pitchFamily="50" charset="-128"/>
              </a:rPr>
              <a:t>https://www.pref.osaka.lg.jp/daitoshimachi/yume-saki/2kims.html</a:t>
            </a:r>
          </a:p>
          <a:p>
            <a:pPr marL="360000" lvl="0">
              <a:lnSpc>
                <a:spcPts val="3400"/>
              </a:lnSpc>
            </a:pPr>
            <a:endParaRPr lang="en-US" altLang="ja-JP" sz="2400" b="1" dirty="0">
              <a:solidFill>
                <a:schemeClr val="bg2">
                  <a:lumMod val="25000"/>
                </a:schemeClr>
              </a:solidFill>
              <a:latin typeface="游ゴシック" panose="020B0400000000000000" pitchFamily="50" charset="-128"/>
              <a:ea typeface="游ゴシック" panose="020B0400000000000000" pitchFamily="50" charset="-128"/>
            </a:endParaRPr>
          </a:p>
          <a:p>
            <a:pPr marL="360000" lvl="0">
              <a:lnSpc>
                <a:spcPts val="3400"/>
              </a:lnSpc>
            </a:pPr>
            <a:r>
              <a:rPr lang="en-US" altLang="ja-JP" sz="2400" b="1" dirty="0">
                <a:solidFill>
                  <a:schemeClr val="bg2">
                    <a:lumMod val="25000"/>
                  </a:schemeClr>
                </a:solidFill>
                <a:latin typeface="游ゴシック" panose="020B0400000000000000" pitchFamily="50" charset="-128"/>
                <a:ea typeface="游ゴシック" panose="020B0400000000000000" pitchFamily="50" charset="-128"/>
              </a:rPr>
              <a:t>③ </a:t>
            </a:r>
            <a:r>
              <a:rPr lang="ja-JP" altLang="en-US" sz="2400" b="1" dirty="0">
                <a:solidFill>
                  <a:schemeClr val="bg2">
                    <a:lumMod val="25000"/>
                  </a:schemeClr>
                </a:solidFill>
                <a:latin typeface="游ゴシック" panose="020B0400000000000000" pitchFamily="50" charset="-128"/>
                <a:ea typeface="游ゴシック" panose="020B0400000000000000" pitchFamily="50" charset="-128"/>
              </a:rPr>
              <a:t>留意事項</a:t>
            </a:r>
          </a:p>
          <a:p>
            <a:pPr marL="360000" lvl="0">
              <a:lnSpc>
                <a:spcPts val="3400"/>
              </a:lnSpc>
            </a:pPr>
            <a:r>
              <a:rPr lang="ja-JP" altLang="en-US" sz="2400" b="1" dirty="0">
                <a:solidFill>
                  <a:schemeClr val="bg2">
                    <a:lumMod val="25000"/>
                  </a:schemeClr>
                </a:solidFill>
                <a:latin typeface="游ゴシック" panose="020B0400000000000000" pitchFamily="50" charset="-128"/>
                <a:ea typeface="游ゴシック" panose="020B0400000000000000" pitchFamily="50" charset="-128"/>
              </a:rPr>
              <a:t>・受け付けた質問に対する回答は、個別には行わない</a:t>
            </a:r>
          </a:p>
          <a:p>
            <a:pPr marL="360000" lvl="0">
              <a:lnSpc>
                <a:spcPts val="3400"/>
              </a:lnSpc>
            </a:pPr>
            <a:r>
              <a:rPr lang="ja-JP" altLang="en-US" sz="2400" b="1" dirty="0">
                <a:solidFill>
                  <a:schemeClr val="bg2">
                    <a:lumMod val="25000"/>
                  </a:schemeClr>
                </a:solidFill>
                <a:latin typeface="游ゴシック" panose="020B0400000000000000" pitchFamily="50" charset="-128"/>
                <a:ea typeface="游ゴシック" panose="020B0400000000000000" pitchFamily="50" charset="-128"/>
              </a:rPr>
              <a:t>・質問を行った法人名は公表しない</a:t>
            </a:r>
          </a:p>
          <a:p>
            <a:pPr marL="360000" lvl="0">
              <a:lnSpc>
                <a:spcPts val="3400"/>
              </a:lnSpc>
            </a:pPr>
            <a:r>
              <a:rPr lang="ja-JP" altLang="en-US" sz="2400" b="1" dirty="0">
                <a:solidFill>
                  <a:schemeClr val="bg2">
                    <a:lumMod val="25000"/>
                  </a:schemeClr>
                </a:solidFill>
                <a:latin typeface="游ゴシック" panose="020B0400000000000000" pitchFamily="50" charset="-128"/>
                <a:ea typeface="游ゴシック" panose="020B0400000000000000" pitchFamily="50" charset="-128"/>
              </a:rPr>
              <a:t>・</a:t>
            </a:r>
            <a:r>
              <a:rPr lang="ja-JP" altLang="en-US" sz="2400" b="1" u="sng" dirty="0">
                <a:solidFill>
                  <a:schemeClr val="bg2">
                    <a:lumMod val="25000"/>
                  </a:schemeClr>
                </a:solidFill>
                <a:latin typeface="游ゴシック" panose="020B0400000000000000" pitchFamily="50" charset="-128"/>
                <a:ea typeface="游ゴシック" panose="020B0400000000000000" pitchFamily="50" charset="-128"/>
              </a:rPr>
              <a:t>本実施要領に関係のない事項等の質問に対しては回答は行わない</a:t>
            </a:r>
          </a:p>
        </p:txBody>
      </p:sp>
      <p:sp>
        <p:nvSpPr>
          <p:cNvPr id="6" name="タイトル 1"/>
          <p:cNvSpPr txBox="1">
            <a:spLocks/>
          </p:cNvSpPr>
          <p:nvPr/>
        </p:nvSpPr>
        <p:spPr>
          <a:xfrm>
            <a:off x="910447" y="1303063"/>
            <a:ext cx="4080653" cy="421536"/>
          </a:xfrm>
          <a:prstGeom prst="rect">
            <a:avLst/>
          </a:prstGeom>
        </p:spPr>
        <p:txBody>
          <a:bodyPr vert="horz" wrap="none" lIns="0" tIns="0" rIns="0" bIns="0" rtlCol="0" anchor="t" anchorCtr="0">
            <a:noAutofit/>
          </a:bodyPr>
          <a:lstStyle>
            <a:lvl1pPr algn="l" defTabSz="657959" rtl="0" eaLnBrk="1" latinLnBrk="0" hangingPunct="1">
              <a:spcBef>
                <a:spcPct val="0"/>
              </a:spcBef>
              <a:buNone/>
              <a:defRPr kumimoji="1" sz="2000" b="1" i="0" kern="1200" spc="360" baseline="0">
                <a:solidFill>
                  <a:schemeClr val="tx1"/>
                </a:solidFill>
                <a:latin typeface="+mj-ea"/>
                <a:ea typeface="+mj-ea"/>
                <a:cs typeface="Century Gothic レギュラー" charset="0"/>
              </a:defRPr>
            </a:lvl1pPr>
          </a:lstStyle>
          <a:p>
            <a:r>
              <a:rPr lang="ja-JP" altLang="en-US" sz="2400" dirty="0">
                <a:solidFill>
                  <a:srgbClr val="B6CAD5"/>
                </a:solidFill>
                <a:latin typeface="游ゴシック" panose="020B0400000000000000" pitchFamily="50" charset="-128"/>
                <a:ea typeface="游ゴシック" panose="020B0400000000000000" pitchFamily="50" charset="-128"/>
              </a:rPr>
              <a:t>■</a:t>
            </a:r>
            <a:r>
              <a:rPr lang="ja-JP" altLang="en-US" sz="2400" dirty="0">
                <a:latin typeface="游ゴシック" panose="020B0400000000000000" pitchFamily="50" charset="-128"/>
                <a:ea typeface="游ゴシック" panose="020B0400000000000000" pitchFamily="50" charset="-128"/>
              </a:rPr>
              <a:t>　サウンディングの手続き</a:t>
            </a:r>
          </a:p>
        </p:txBody>
      </p:sp>
      <p:sp>
        <p:nvSpPr>
          <p:cNvPr id="7" name="正方形/長方形 6">
            <a:extLst>
              <a:ext uri="{FF2B5EF4-FFF2-40B4-BE49-F238E27FC236}">
                <a16:creationId xmlns:a16="http://schemas.microsoft.com/office/drawing/2014/main" id="{573B5ECB-0455-4E3D-B082-FFF6F8610093}"/>
              </a:ext>
            </a:extLst>
          </p:cNvPr>
          <p:cNvSpPr/>
          <p:nvPr/>
        </p:nvSpPr>
        <p:spPr>
          <a:xfrm>
            <a:off x="698599" y="1132913"/>
            <a:ext cx="13788000" cy="72000"/>
          </a:xfrm>
          <a:prstGeom prst="rect">
            <a:avLst/>
          </a:prstGeom>
          <a:solidFill>
            <a:srgbClr val="B6CAD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ja-JP" altLang="en-US" sz="1385" b="1">
              <a:latin typeface="游ゴシック" panose="020B0400000000000000" pitchFamily="50" charset="-128"/>
              <a:ea typeface="游ゴシック" panose="020B0400000000000000" pitchFamily="50" charset="-128"/>
            </a:endParaRPr>
          </a:p>
        </p:txBody>
      </p:sp>
      <p:sp>
        <p:nvSpPr>
          <p:cNvPr id="9" name="正方形/長方形 8"/>
          <p:cNvSpPr/>
          <p:nvPr/>
        </p:nvSpPr>
        <p:spPr>
          <a:xfrm>
            <a:off x="695646" y="579589"/>
            <a:ext cx="13772029" cy="46574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2800" b="1" dirty="0">
                <a:solidFill>
                  <a:schemeClr val="tx1"/>
                </a:solidFill>
                <a:latin typeface="游ゴシック" panose="020B0400000000000000" pitchFamily="50" charset="-128"/>
                <a:ea typeface="游ゴシック" panose="020B0400000000000000" pitchFamily="50" charset="-128"/>
              </a:rPr>
              <a:t>実施要領</a:t>
            </a:r>
          </a:p>
        </p:txBody>
      </p:sp>
      <p:sp>
        <p:nvSpPr>
          <p:cNvPr id="10" name="テキスト ボックス 9"/>
          <p:cNvSpPr txBox="1"/>
          <p:nvPr/>
        </p:nvSpPr>
        <p:spPr>
          <a:xfrm>
            <a:off x="699944" y="2112927"/>
            <a:ext cx="13773293" cy="505075"/>
          </a:xfrm>
          <a:prstGeom prst="rect">
            <a:avLst/>
          </a:prstGeom>
          <a:noFill/>
        </p:spPr>
        <p:txBody>
          <a:bodyPr wrap="square" rtlCol="0">
            <a:spAutoFit/>
          </a:bodyPr>
          <a:lstStyle/>
          <a:p>
            <a:pPr lvl="0">
              <a:lnSpc>
                <a:spcPts val="3400"/>
              </a:lnSpc>
            </a:pPr>
            <a:r>
              <a:rPr lang="ja-JP" altLang="en-US" sz="2400" b="1" dirty="0">
                <a:solidFill>
                  <a:schemeClr val="accent4">
                    <a:lumMod val="50000"/>
                  </a:schemeClr>
                </a:solidFill>
                <a:latin typeface="游ゴシック" panose="020B0400000000000000" pitchFamily="50" charset="-128"/>
                <a:ea typeface="游ゴシック" panose="020B0400000000000000" pitchFamily="50" charset="-128"/>
              </a:rPr>
              <a:t>（３）本実施要領に関する質問に対する回答の公表</a:t>
            </a:r>
          </a:p>
        </p:txBody>
      </p:sp>
    </p:spTree>
    <p:extLst>
      <p:ext uri="{BB962C8B-B14F-4D97-AF65-F5344CB8AC3E}">
        <p14:creationId xmlns:p14="http://schemas.microsoft.com/office/powerpoint/2010/main" val="141299631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p:cNvSpPr>
            <a:spLocks noGrp="1"/>
          </p:cNvSpPr>
          <p:nvPr>
            <p:ph type="sldNum" sz="quarter" idx="10"/>
          </p:nvPr>
        </p:nvSpPr>
        <p:spPr/>
        <p:txBody>
          <a:bodyPr/>
          <a:lstStyle/>
          <a:p>
            <a:fld id="{AF8E12BC-F924-5F4E-B784-1AA462780521}" type="slidenum">
              <a:rPr lang="ja-JP" altLang="en-US" smtClean="0"/>
              <a:pPr/>
              <a:t>13</a:t>
            </a:fld>
            <a:endParaRPr lang="ja-JP" altLang="en-US" dirty="0"/>
          </a:p>
        </p:txBody>
      </p:sp>
      <p:sp>
        <p:nvSpPr>
          <p:cNvPr id="13" name="タイトル 1"/>
          <p:cNvSpPr txBox="1">
            <a:spLocks/>
          </p:cNvSpPr>
          <p:nvPr/>
        </p:nvSpPr>
        <p:spPr>
          <a:xfrm>
            <a:off x="8851900" y="323028"/>
            <a:ext cx="5584824" cy="184561"/>
          </a:xfrm>
          <a:prstGeom prst="rect">
            <a:avLst/>
          </a:prstGeom>
        </p:spPr>
        <p:txBody>
          <a:bodyPr vert="horz" wrap="none" lIns="0" tIns="0" rIns="0" bIns="0" rtlCol="0" anchor="t" anchorCtr="0">
            <a:normAutofit/>
          </a:bodyPr>
          <a:lstStyle>
            <a:lvl1pPr algn="l" defTabSz="657959" rtl="0" eaLnBrk="1" latinLnBrk="0" hangingPunct="1">
              <a:spcBef>
                <a:spcPct val="0"/>
              </a:spcBef>
              <a:buNone/>
              <a:defRPr kumimoji="1" sz="1600" b="0" i="0" kern="1200" spc="360" baseline="0">
                <a:solidFill>
                  <a:schemeClr val="tx1"/>
                </a:solidFill>
                <a:latin typeface="+mj-ea"/>
                <a:ea typeface="+mj-ea"/>
                <a:cs typeface="Century Gothic レギュラー" charset="0"/>
              </a:defRPr>
            </a:lvl1pPr>
          </a:lstStyle>
          <a:p>
            <a:pPr algn="r"/>
            <a:r>
              <a:rPr lang="ja-JP" altLang="en-US" sz="900" dirty="0">
                <a:latin typeface="游ゴシック" panose="020B0400000000000000" pitchFamily="50" charset="-128"/>
                <a:ea typeface="游ゴシック" panose="020B0400000000000000" pitchFamily="50" charset="-128"/>
              </a:rPr>
              <a:t>夢洲第２期区域の</a:t>
            </a:r>
            <a:r>
              <a:rPr lang="ja-JP" altLang="en-US" sz="900" dirty="0" smtClean="0">
                <a:latin typeface="游ゴシック" panose="020B0400000000000000" pitchFamily="50" charset="-128"/>
                <a:ea typeface="游ゴシック" panose="020B0400000000000000" pitchFamily="50" charset="-128"/>
              </a:rPr>
              <a:t>まちづくりに</a:t>
            </a:r>
            <a:r>
              <a:rPr lang="ja-JP" altLang="en-US" sz="900" dirty="0">
                <a:latin typeface="游ゴシック" panose="020B0400000000000000" pitchFamily="50" charset="-128"/>
                <a:ea typeface="游ゴシック" panose="020B0400000000000000" pitchFamily="50" charset="-128"/>
              </a:rPr>
              <a:t>向けたサウンディング型市場調査</a:t>
            </a:r>
          </a:p>
        </p:txBody>
      </p:sp>
      <p:sp>
        <p:nvSpPr>
          <p:cNvPr id="7" name="タイトル 1"/>
          <p:cNvSpPr txBox="1">
            <a:spLocks/>
          </p:cNvSpPr>
          <p:nvPr/>
        </p:nvSpPr>
        <p:spPr>
          <a:xfrm>
            <a:off x="910447" y="1303063"/>
            <a:ext cx="4080653" cy="421536"/>
          </a:xfrm>
          <a:prstGeom prst="rect">
            <a:avLst/>
          </a:prstGeom>
        </p:spPr>
        <p:txBody>
          <a:bodyPr vert="horz" wrap="none" lIns="0" tIns="0" rIns="0" bIns="0" rtlCol="0" anchor="t" anchorCtr="0">
            <a:noAutofit/>
          </a:bodyPr>
          <a:lstStyle>
            <a:lvl1pPr algn="l" defTabSz="657959" rtl="0" eaLnBrk="1" latinLnBrk="0" hangingPunct="1">
              <a:spcBef>
                <a:spcPct val="0"/>
              </a:spcBef>
              <a:buNone/>
              <a:defRPr kumimoji="1" sz="2000" b="1" i="0" kern="1200" spc="360" baseline="0">
                <a:solidFill>
                  <a:schemeClr val="tx1"/>
                </a:solidFill>
                <a:latin typeface="+mj-ea"/>
                <a:ea typeface="+mj-ea"/>
                <a:cs typeface="Century Gothic レギュラー" charset="0"/>
              </a:defRPr>
            </a:lvl1pPr>
          </a:lstStyle>
          <a:p>
            <a:r>
              <a:rPr lang="ja-JP" altLang="en-US" sz="2400" dirty="0">
                <a:solidFill>
                  <a:srgbClr val="B6CAD5"/>
                </a:solidFill>
                <a:latin typeface="游ゴシック" panose="020B0400000000000000" pitchFamily="50" charset="-128"/>
                <a:ea typeface="游ゴシック" panose="020B0400000000000000" pitchFamily="50" charset="-128"/>
              </a:rPr>
              <a:t>■</a:t>
            </a:r>
            <a:r>
              <a:rPr lang="ja-JP" altLang="en-US" sz="2400" dirty="0">
                <a:latin typeface="游ゴシック" panose="020B0400000000000000" pitchFamily="50" charset="-128"/>
                <a:ea typeface="游ゴシック" panose="020B0400000000000000" pitchFamily="50" charset="-128"/>
              </a:rPr>
              <a:t>　サウンディングの手続き</a:t>
            </a:r>
          </a:p>
        </p:txBody>
      </p:sp>
      <p:sp>
        <p:nvSpPr>
          <p:cNvPr id="9" name="正方形/長方形 8">
            <a:extLst>
              <a:ext uri="{FF2B5EF4-FFF2-40B4-BE49-F238E27FC236}">
                <a16:creationId xmlns:a16="http://schemas.microsoft.com/office/drawing/2014/main" id="{573B5ECB-0455-4E3D-B082-FFF6F8610093}"/>
              </a:ext>
            </a:extLst>
          </p:cNvPr>
          <p:cNvSpPr/>
          <p:nvPr/>
        </p:nvSpPr>
        <p:spPr>
          <a:xfrm>
            <a:off x="698599" y="1132913"/>
            <a:ext cx="13788000" cy="72000"/>
          </a:xfrm>
          <a:prstGeom prst="rect">
            <a:avLst/>
          </a:prstGeom>
          <a:solidFill>
            <a:srgbClr val="B6CAD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ja-JP" altLang="en-US" sz="1385" b="1">
              <a:latin typeface="游ゴシック" panose="020B0400000000000000" pitchFamily="50" charset="-128"/>
              <a:ea typeface="游ゴシック" panose="020B0400000000000000" pitchFamily="50" charset="-128"/>
            </a:endParaRPr>
          </a:p>
        </p:txBody>
      </p:sp>
      <p:sp>
        <p:nvSpPr>
          <p:cNvPr id="10" name="正方形/長方形 9"/>
          <p:cNvSpPr/>
          <p:nvPr/>
        </p:nvSpPr>
        <p:spPr>
          <a:xfrm>
            <a:off x="695646" y="579589"/>
            <a:ext cx="13772029" cy="46574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2800" b="1" dirty="0">
                <a:solidFill>
                  <a:schemeClr val="tx1"/>
                </a:solidFill>
                <a:latin typeface="游ゴシック" panose="020B0400000000000000" pitchFamily="50" charset="-128"/>
                <a:ea typeface="游ゴシック" panose="020B0400000000000000" pitchFamily="50" charset="-128"/>
              </a:rPr>
              <a:t>実施要領</a:t>
            </a:r>
          </a:p>
        </p:txBody>
      </p:sp>
      <p:sp>
        <p:nvSpPr>
          <p:cNvPr id="11" name="正方形/長方形 10"/>
          <p:cNvSpPr/>
          <p:nvPr/>
        </p:nvSpPr>
        <p:spPr>
          <a:xfrm>
            <a:off x="699944" y="2795659"/>
            <a:ext cx="13736782" cy="6876000"/>
          </a:xfrm>
          <a:prstGeom prst="rect">
            <a:avLst/>
          </a:prstGeom>
          <a:solidFill>
            <a:srgbClr val="B6CAD5">
              <a:alpha val="60000"/>
            </a:srgbClr>
          </a:solidFill>
          <a:ln w="38100">
            <a:solidFill>
              <a:schemeClr val="bg1">
                <a:lumMod val="75000"/>
              </a:schemeClr>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12" name="テキスト ボックス 11"/>
          <p:cNvSpPr txBox="1"/>
          <p:nvPr/>
        </p:nvSpPr>
        <p:spPr>
          <a:xfrm>
            <a:off x="699944" y="2116391"/>
            <a:ext cx="13773293" cy="505075"/>
          </a:xfrm>
          <a:prstGeom prst="rect">
            <a:avLst/>
          </a:prstGeom>
          <a:noFill/>
        </p:spPr>
        <p:txBody>
          <a:bodyPr wrap="square" rtlCol="0">
            <a:spAutoFit/>
          </a:bodyPr>
          <a:lstStyle/>
          <a:p>
            <a:pPr lvl="0">
              <a:lnSpc>
                <a:spcPts val="3400"/>
              </a:lnSpc>
            </a:pPr>
            <a:r>
              <a:rPr lang="ja-JP" altLang="en-US" sz="2400" b="1" dirty="0">
                <a:solidFill>
                  <a:schemeClr val="accent4">
                    <a:lumMod val="50000"/>
                  </a:schemeClr>
                </a:solidFill>
                <a:latin typeface="游ゴシック" panose="020B0400000000000000" pitchFamily="50" charset="-128"/>
                <a:ea typeface="游ゴシック" panose="020B0400000000000000" pitchFamily="50" charset="-128"/>
              </a:rPr>
              <a:t>（４）サウンディングへの参加申し込み</a:t>
            </a:r>
          </a:p>
        </p:txBody>
      </p:sp>
      <p:sp>
        <p:nvSpPr>
          <p:cNvPr id="14" name="テキスト ボックス 13"/>
          <p:cNvSpPr txBox="1"/>
          <p:nvPr/>
        </p:nvSpPr>
        <p:spPr>
          <a:xfrm>
            <a:off x="699944" y="2945094"/>
            <a:ext cx="13773293" cy="6609310"/>
          </a:xfrm>
          <a:prstGeom prst="rect">
            <a:avLst/>
          </a:prstGeom>
          <a:noFill/>
        </p:spPr>
        <p:txBody>
          <a:bodyPr wrap="square" rIns="180000" rtlCol="0">
            <a:spAutoFit/>
          </a:bodyPr>
          <a:lstStyle/>
          <a:p>
            <a:pPr marL="216000" lvl="0">
              <a:lnSpc>
                <a:spcPts val="3400"/>
              </a:lnSpc>
            </a:pPr>
            <a:r>
              <a:rPr lang="ja-JP" altLang="en-US" sz="2400" b="1" dirty="0">
                <a:solidFill>
                  <a:schemeClr val="bg2">
                    <a:lumMod val="25000"/>
                  </a:schemeClr>
                </a:solidFill>
                <a:latin typeface="游ゴシック" panose="020B0400000000000000" pitchFamily="50" charset="-128"/>
                <a:ea typeface="游ゴシック" panose="020B0400000000000000" pitchFamily="50" charset="-128"/>
              </a:rPr>
              <a:t>サウンディングへの参加を希望される法人または法人グループは、</a:t>
            </a:r>
            <a:endParaRPr lang="en-US" altLang="ja-JP" sz="2400" b="1" dirty="0">
              <a:solidFill>
                <a:schemeClr val="bg2">
                  <a:lumMod val="25000"/>
                </a:schemeClr>
              </a:solidFill>
              <a:latin typeface="游ゴシック" panose="020B0400000000000000" pitchFamily="50" charset="-128"/>
              <a:ea typeface="游ゴシック" panose="020B0400000000000000" pitchFamily="50" charset="-128"/>
            </a:endParaRPr>
          </a:p>
          <a:p>
            <a:pPr marL="216000" lvl="0">
              <a:lnSpc>
                <a:spcPts val="3400"/>
              </a:lnSpc>
            </a:pPr>
            <a:r>
              <a:rPr lang="ja-JP" altLang="en-US" sz="2400" b="1" dirty="0">
                <a:solidFill>
                  <a:schemeClr val="bg2">
                    <a:lumMod val="25000"/>
                  </a:schemeClr>
                </a:solidFill>
                <a:latin typeface="游ゴシック" panose="020B0400000000000000" pitchFamily="50" charset="-128"/>
                <a:ea typeface="游ゴシック" panose="020B0400000000000000" pitchFamily="50" charset="-128"/>
              </a:rPr>
              <a:t>「夢洲第</a:t>
            </a:r>
            <a:r>
              <a:rPr lang="en-US" altLang="ja-JP" sz="2400" b="1" dirty="0">
                <a:solidFill>
                  <a:schemeClr val="bg2">
                    <a:lumMod val="25000"/>
                  </a:schemeClr>
                </a:solidFill>
                <a:latin typeface="游ゴシック" panose="020B0400000000000000" pitchFamily="50" charset="-128"/>
                <a:ea typeface="游ゴシック" panose="020B0400000000000000" pitchFamily="50" charset="-128"/>
              </a:rPr>
              <a:t>2</a:t>
            </a:r>
            <a:r>
              <a:rPr lang="ja-JP" altLang="en-US" sz="2400" b="1" dirty="0">
                <a:solidFill>
                  <a:schemeClr val="bg2">
                    <a:lumMod val="25000"/>
                  </a:schemeClr>
                </a:solidFill>
                <a:latin typeface="游ゴシック" panose="020B0400000000000000" pitchFamily="50" charset="-128"/>
                <a:ea typeface="游ゴシック" panose="020B0400000000000000" pitchFamily="50" charset="-128"/>
              </a:rPr>
              <a:t>期区域のまちづくりに向けたサウンディング型市場調査　参加申込書」（様式３）に</a:t>
            </a:r>
            <a:endParaRPr lang="en-US" altLang="ja-JP" sz="2400" b="1" dirty="0">
              <a:solidFill>
                <a:schemeClr val="bg2">
                  <a:lumMod val="25000"/>
                </a:schemeClr>
              </a:solidFill>
              <a:latin typeface="游ゴシック" panose="020B0400000000000000" pitchFamily="50" charset="-128"/>
              <a:ea typeface="游ゴシック" panose="020B0400000000000000" pitchFamily="50" charset="-128"/>
            </a:endParaRPr>
          </a:p>
          <a:p>
            <a:pPr marL="216000" lvl="0">
              <a:lnSpc>
                <a:spcPts val="3400"/>
              </a:lnSpc>
            </a:pPr>
            <a:r>
              <a:rPr lang="ja-JP" altLang="en-US" sz="2400" b="1" dirty="0">
                <a:solidFill>
                  <a:schemeClr val="bg2">
                    <a:lumMod val="25000"/>
                  </a:schemeClr>
                </a:solidFill>
                <a:latin typeface="游ゴシック" panose="020B0400000000000000" pitchFamily="50" charset="-128"/>
                <a:ea typeface="游ゴシック" panose="020B0400000000000000" pitchFamily="50" charset="-128"/>
              </a:rPr>
              <a:t>　必要事項を記入し、提出</a:t>
            </a:r>
          </a:p>
          <a:p>
            <a:pPr marL="216000" lvl="0">
              <a:lnSpc>
                <a:spcPts val="3400"/>
              </a:lnSpc>
            </a:pPr>
            <a:r>
              <a:rPr lang="ja-JP" altLang="en-US" sz="2000" b="1" dirty="0">
                <a:solidFill>
                  <a:schemeClr val="bg2">
                    <a:lumMod val="25000"/>
                  </a:schemeClr>
                </a:solidFill>
                <a:latin typeface="游ゴシック" panose="020B0400000000000000" pitchFamily="50" charset="-128"/>
                <a:ea typeface="游ゴシック" panose="020B0400000000000000" pitchFamily="50" charset="-128"/>
              </a:rPr>
              <a:t>守秘義務対象資料の提供を希望する場合は、「守秘義務対象資料の開示に関する誓約書」（様式４）もあわせて提出</a:t>
            </a:r>
          </a:p>
          <a:p>
            <a:pPr marL="216000" lvl="0">
              <a:lnSpc>
                <a:spcPts val="3400"/>
              </a:lnSpc>
            </a:pPr>
            <a:endParaRPr lang="en-US" altLang="ja-JP" sz="2400" b="1" dirty="0">
              <a:solidFill>
                <a:schemeClr val="bg2">
                  <a:lumMod val="25000"/>
                </a:schemeClr>
              </a:solidFill>
              <a:latin typeface="游ゴシック" panose="020B0400000000000000" pitchFamily="50" charset="-128"/>
              <a:ea typeface="游ゴシック" panose="020B0400000000000000" pitchFamily="50" charset="-128"/>
            </a:endParaRPr>
          </a:p>
          <a:p>
            <a:pPr marL="216000" lvl="0">
              <a:lnSpc>
                <a:spcPts val="3400"/>
              </a:lnSpc>
            </a:pPr>
            <a:r>
              <a:rPr lang="ja-JP" altLang="en-US" sz="2400" b="1" dirty="0">
                <a:solidFill>
                  <a:schemeClr val="bg2">
                    <a:lumMod val="25000"/>
                  </a:schemeClr>
                </a:solidFill>
                <a:latin typeface="游ゴシック" panose="020B0400000000000000" pitchFamily="50" charset="-128"/>
                <a:ea typeface="游ゴシック" panose="020B0400000000000000" pitchFamily="50" charset="-128"/>
              </a:rPr>
              <a:t>① 参加申込書等提出方法</a:t>
            </a:r>
          </a:p>
          <a:p>
            <a:pPr marL="216000" lvl="0">
              <a:lnSpc>
                <a:spcPts val="3400"/>
              </a:lnSpc>
            </a:pPr>
            <a:r>
              <a:rPr lang="ja-JP" altLang="en-US" sz="2400" b="1" dirty="0">
                <a:solidFill>
                  <a:schemeClr val="bg2">
                    <a:lumMod val="25000"/>
                  </a:schemeClr>
                </a:solidFill>
                <a:latin typeface="游ゴシック" panose="020B0400000000000000" pitchFamily="50" charset="-128"/>
                <a:ea typeface="游ゴシック" panose="020B0400000000000000" pitchFamily="50" charset="-128"/>
              </a:rPr>
              <a:t>提出にあたっては８．問い合わせ先①の連絡先にあらかじめ電話連絡のうえ、</a:t>
            </a:r>
            <a:endParaRPr lang="en-US" altLang="ja-JP" sz="2400" b="1" dirty="0">
              <a:solidFill>
                <a:schemeClr val="bg2">
                  <a:lumMod val="25000"/>
                </a:schemeClr>
              </a:solidFill>
              <a:latin typeface="游ゴシック" panose="020B0400000000000000" pitchFamily="50" charset="-128"/>
              <a:ea typeface="游ゴシック" panose="020B0400000000000000" pitchFamily="50" charset="-128"/>
            </a:endParaRPr>
          </a:p>
          <a:p>
            <a:pPr marL="216000" lvl="0">
              <a:lnSpc>
                <a:spcPts val="3400"/>
              </a:lnSpc>
            </a:pPr>
            <a:r>
              <a:rPr lang="ja-JP" altLang="en-US" sz="2400" b="1" dirty="0">
                <a:solidFill>
                  <a:schemeClr val="bg2">
                    <a:lumMod val="25000"/>
                  </a:schemeClr>
                </a:solidFill>
                <a:latin typeface="游ゴシック" panose="020B0400000000000000" pitchFamily="50" charset="-128"/>
                <a:ea typeface="游ゴシック" panose="020B0400000000000000" pitchFamily="50" charset="-128"/>
              </a:rPr>
              <a:t>参加申込書及び誓約書を持参</a:t>
            </a:r>
          </a:p>
          <a:p>
            <a:pPr marL="216000" lvl="0">
              <a:lnSpc>
                <a:spcPts val="3400"/>
              </a:lnSpc>
            </a:pPr>
            <a:endParaRPr lang="ja-JP" altLang="en-US" sz="2400" b="1" dirty="0">
              <a:solidFill>
                <a:schemeClr val="bg2">
                  <a:lumMod val="25000"/>
                </a:schemeClr>
              </a:solidFill>
              <a:latin typeface="游ゴシック" panose="020B0400000000000000" pitchFamily="50" charset="-128"/>
              <a:ea typeface="游ゴシック" panose="020B0400000000000000" pitchFamily="50" charset="-128"/>
            </a:endParaRPr>
          </a:p>
          <a:p>
            <a:pPr marL="216000" lvl="0">
              <a:lnSpc>
                <a:spcPts val="3400"/>
              </a:lnSpc>
            </a:pPr>
            <a:r>
              <a:rPr lang="ja-JP" altLang="en-US" sz="2400" b="1" dirty="0">
                <a:solidFill>
                  <a:schemeClr val="bg2">
                    <a:lumMod val="25000"/>
                  </a:schemeClr>
                </a:solidFill>
                <a:latin typeface="游ゴシック" panose="020B0400000000000000" pitchFamily="50" charset="-128"/>
                <a:ea typeface="游ゴシック" panose="020B0400000000000000" pitchFamily="50" charset="-128"/>
              </a:rPr>
              <a:t>② 受付日時</a:t>
            </a:r>
          </a:p>
          <a:p>
            <a:pPr marL="216000" lvl="0">
              <a:lnSpc>
                <a:spcPts val="3400"/>
              </a:lnSpc>
            </a:pPr>
            <a:r>
              <a:rPr lang="ja-JP" altLang="en-US" sz="2400" b="1" dirty="0">
                <a:solidFill>
                  <a:schemeClr val="bg2">
                    <a:lumMod val="25000"/>
                  </a:schemeClr>
                </a:solidFill>
                <a:latin typeface="游ゴシック" panose="020B0400000000000000" pitchFamily="50" charset="-128"/>
                <a:ea typeface="游ゴシック" panose="020B0400000000000000" pitchFamily="50" charset="-128"/>
              </a:rPr>
              <a:t>令和</a:t>
            </a:r>
            <a:r>
              <a:rPr lang="en-US" altLang="ja-JP" sz="2400" b="1" dirty="0">
                <a:solidFill>
                  <a:schemeClr val="bg2">
                    <a:lumMod val="25000"/>
                  </a:schemeClr>
                </a:solidFill>
                <a:latin typeface="游ゴシック" panose="020B0400000000000000" pitchFamily="50" charset="-128"/>
                <a:ea typeface="游ゴシック" panose="020B0400000000000000" pitchFamily="50" charset="-128"/>
              </a:rPr>
              <a:t>5</a:t>
            </a:r>
            <a:r>
              <a:rPr lang="ja-JP" altLang="en-US" sz="2400" b="1" dirty="0">
                <a:solidFill>
                  <a:schemeClr val="bg2">
                    <a:lumMod val="25000"/>
                  </a:schemeClr>
                </a:solidFill>
                <a:latin typeface="游ゴシック" panose="020B0400000000000000" pitchFamily="50" charset="-128"/>
                <a:ea typeface="游ゴシック" panose="020B0400000000000000" pitchFamily="50" charset="-128"/>
              </a:rPr>
              <a:t>年</a:t>
            </a:r>
            <a:r>
              <a:rPr lang="en-US" altLang="ja-JP" sz="2400" b="1" dirty="0">
                <a:solidFill>
                  <a:schemeClr val="bg2">
                    <a:lumMod val="25000"/>
                  </a:schemeClr>
                </a:solidFill>
                <a:latin typeface="游ゴシック" panose="020B0400000000000000" pitchFamily="50" charset="-128"/>
                <a:ea typeface="游ゴシック" panose="020B0400000000000000" pitchFamily="50" charset="-128"/>
              </a:rPr>
              <a:t>2</a:t>
            </a:r>
            <a:r>
              <a:rPr lang="ja-JP" altLang="en-US" sz="2400" b="1" dirty="0">
                <a:solidFill>
                  <a:schemeClr val="bg2">
                    <a:lumMod val="25000"/>
                  </a:schemeClr>
                </a:solidFill>
                <a:latin typeface="游ゴシック" panose="020B0400000000000000" pitchFamily="50" charset="-128"/>
                <a:ea typeface="游ゴシック" panose="020B0400000000000000" pitchFamily="50" charset="-128"/>
              </a:rPr>
              <a:t>月</a:t>
            </a:r>
            <a:r>
              <a:rPr lang="en-US" altLang="ja-JP" sz="2400" b="1" dirty="0">
                <a:solidFill>
                  <a:schemeClr val="bg2">
                    <a:lumMod val="25000"/>
                  </a:schemeClr>
                </a:solidFill>
                <a:latin typeface="游ゴシック" panose="020B0400000000000000" pitchFamily="50" charset="-128"/>
                <a:ea typeface="游ゴシック" panose="020B0400000000000000" pitchFamily="50" charset="-128"/>
              </a:rPr>
              <a:t>1</a:t>
            </a:r>
            <a:r>
              <a:rPr lang="ja-JP" altLang="en-US" sz="2400" b="1" dirty="0">
                <a:solidFill>
                  <a:schemeClr val="bg2">
                    <a:lumMod val="25000"/>
                  </a:schemeClr>
                </a:solidFill>
                <a:latin typeface="游ゴシック" panose="020B0400000000000000" pitchFamily="50" charset="-128"/>
                <a:ea typeface="游ゴシック" panose="020B0400000000000000" pitchFamily="50" charset="-128"/>
              </a:rPr>
              <a:t>日（水）～</a:t>
            </a:r>
            <a:r>
              <a:rPr lang="en-US" altLang="ja-JP" sz="2400" b="1" dirty="0">
                <a:solidFill>
                  <a:schemeClr val="bg2">
                    <a:lumMod val="25000"/>
                  </a:schemeClr>
                </a:solidFill>
                <a:latin typeface="游ゴシック" panose="020B0400000000000000" pitchFamily="50" charset="-128"/>
                <a:ea typeface="游ゴシック" panose="020B0400000000000000" pitchFamily="50" charset="-128"/>
              </a:rPr>
              <a:t>2</a:t>
            </a:r>
            <a:r>
              <a:rPr lang="ja-JP" altLang="en-US" sz="2400" b="1" dirty="0">
                <a:solidFill>
                  <a:schemeClr val="bg2">
                    <a:lumMod val="25000"/>
                  </a:schemeClr>
                </a:solidFill>
                <a:latin typeface="游ゴシック" panose="020B0400000000000000" pitchFamily="50" charset="-128"/>
                <a:ea typeface="游ゴシック" panose="020B0400000000000000" pitchFamily="50" charset="-128"/>
              </a:rPr>
              <a:t>月</a:t>
            </a:r>
            <a:r>
              <a:rPr lang="en-US" altLang="ja-JP" sz="2400" b="1" dirty="0">
                <a:solidFill>
                  <a:schemeClr val="bg2">
                    <a:lumMod val="25000"/>
                  </a:schemeClr>
                </a:solidFill>
                <a:latin typeface="游ゴシック" panose="020B0400000000000000" pitchFamily="50" charset="-128"/>
                <a:ea typeface="游ゴシック" panose="020B0400000000000000" pitchFamily="50" charset="-128"/>
              </a:rPr>
              <a:t>24</a:t>
            </a:r>
            <a:r>
              <a:rPr lang="ja-JP" altLang="en-US" sz="2400" b="1" dirty="0">
                <a:solidFill>
                  <a:schemeClr val="bg2">
                    <a:lumMod val="25000"/>
                  </a:schemeClr>
                </a:solidFill>
                <a:latin typeface="游ゴシック" panose="020B0400000000000000" pitchFamily="50" charset="-128"/>
                <a:ea typeface="游ゴシック" panose="020B0400000000000000" pitchFamily="50" charset="-128"/>
              </a:rPr>
              <a:t>日（金）午前</a:t>
            </a:r>
            <a:r>
              <a:rPr lang="en-US" altLang="ja-JP" sz="2400" b="1" dirty="0">
                <a:solidFill>
                  <a:schemeClr val="bg2">
                    <a:lumMod val="25000"/>
                  </a:schemeClr>
                </a:solidFill>
                <a:latin typeface="游ゴシック" panose="020B0400000000000000" pitchFamily="50" charset="-128"/>
                <a:ea typeface="游ゴシック" panose="020B0400000000000000" pitchFamily="50" charset="-128"/>
              </a:rPr>
              <a:t>10</a:t>
            </a:r>
            <a:r>
              <a:rPr lang="ja-JP" altLang="en-US" sz="2400" b="1" dirty="0">
                <a:solidFill>
                  <a:schemeClr val="bg2">
                    <a:lumMod val="25000"/>
                  </a:schemeClr>
                </a:solidFill>
                <a:latin typeface="游ゴシック" panose="020B0400000000000000" pitchFamily="50" charset="-128"/>
                <a:ea typeface="游ゴシック" panose="020B0400000000000000" pitchFamily="50" charset="-128"/>
              </a:rPr>
              <a:t>時～午後５時</a:t>
            </a:r>
          </a:p>
          <a:p>
            <a:pPr marL="216000" lvl="0">
              <a:lnSpc>
                <a:spcPts val="3400"/>
              </a:lnSpc>
            </a:pPr>
            <a:endParaRPr lang="ja-JP" altLang="en-US" sz="2400" b="1" dirty="0">
              <a:solidFill>
                <a:schemeClr val="bg2">
                  <a:lumMod val="25000"/>
                </a:schemeClr>
              </a:solidFill>
              <a:latin typeface="游ゴシック" panose="020B0400000000000000" pitchFamily="50" charset="-128"/>
              <a:ea typeface="游ゴシック" panose="020B0400000000000000" pitchFamily="50" charset="-128"/>
            </a:endParaRPr>
          </a:p>
          <a:p>
            <a:pPr marL="216000" lvl="0">
              <a:lnSpc>
                <a:spcPts val="3400"/>
              </a:lnSpc>
            </a:pPr>
            <a:r>
              <a:rPr lang="ja-JP" altLang="en-US" sz="2400" b="1" dirty="0">
                <a:solidFill>
                  <a:schemeClr val="bg2">
                    <a:lumMod val="25000"/>
                  </a:schemeClr>
                </a:solidFill>
                <a:latin typeface="游ゴシック" panose="020B0400000000000000" pitchFamily="50" charset="-128"/>
                <a:ea typeface="游ゴシック" panose="020B0400000000000000" pitchFamily="50" charset="-128"/>
              </a:rPr>
              <a:t>③ 提出書類、提出部数</a:t>
            </a:r>
          </a:p>
          <a:p>
            <a:pPr marL="216000" lvl="0">
              <a:lnSpc>
                <a:spcPts val="3400"/>
              </a:lnSpc>
            </a:pPr>
            <a:r>
              <a:rPr lang="ja-JP" altLang="en-US" sz="2400" b="1" dirty="0">
                <a:solidFill>
                  <a:schemeClr val="bg2">
                    <a:lumMod val="25000"/>
                  </a:schemeClr>
                </a:solidFill>
                <a:latin typeface="游ゴシック" panose="020B0400000000000000" pitchFamily="50" charset="-128"/>
                <a:ea typeface="游ゴシック" panose="020B0400000000000000" pitchFamily="50" charset="-128"/>
              </a:rPr>
              <a:t>・参加申込書（様式３）　１部</a:t>
            </a:r>
          </a:p>
          <a:p>
            <a:pPr marL="216000" lvl="0">
              <a:lnSpc>
                <a:spcPts val="3400"/>
              </a:lnSpc>
            </a:pPr>
            <a:r>
              <a:rPr lang="ja-JP" altLang="en-US" sz="2400" b="1" dirty="0">
                <a:solidFill>
                  <a:schemeClr val="bg2">
                    <a:lumMod val="25000"/>
                  </a:schemeClr>
                </a:solidFill>
                <a:latin typeface="游ゴシック" panose="020B0400000000000000" pitchFamily="50" charset="-128"/>
                <a:ea typeface="游ゴシック" panose="020B0400000000000000" pitchFamily="50" charset="-128"/>
              </a:rPr>
              <a:t>・誓約書（様式４）　　　１部　</a:t>
            </a:r>
            <a:r>
              <a:rPr lang="en-US" altLang="ja-JP" sz="2400" b="1" dirty="0">
                <a:solidFill>
                  <a:schemeClr val="bg2">
                    <a:lumMod val="25000"/>
                  </a:schemeClr>
                </a:solidFill>
                <a:latin typeface="游ゴシック" panose="020B0400000000000000" pitchFamily="50" charset="-128"/>
                <a:ea typeface="游ゴシック" panose="020B0400000000000000" pitchFamily="50" charset="-128"/>
              </a:rPr>
              <a:t>※</a:t>
            </a:r>
            <a:r>
              <a:rPr lang="ja-JP" altLang="en-US" sz="2400" b="1" dirty="0">
                <a:solidFill>
                  <a:schemeClr val="bg2">
                    <a:lumMod val="25000"/>
                  </a:schemeClr>
                </a:solidFill>
                <a:latin typeface="游ゴシック" panose="020B0400000000000000" pitchFamily="50" charset="-128"/>
                <a:ea typeface="游ゴシック" panose="020B0400000000000000" pitchFamily="50" charset="-128"/>
              </a:rPr>
              <a:t>どちらも押印が必要のため留意</a:t>
            </a:r>
          </a:p>
        </p:txBody>
      </p:sp>
    </p:spTree>
    <p:extLst>
      <p:ext uri="{BB962C8B-B14F-4D97-AF65-F5344CB8AC3E}">
        <p14:creationId xmlns:p14="http://schemas.microsoft.com/office/powerpoint/2010/main" val="82500773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p:cNvSpPr>
            <a:spLocks noGrp="1"/>
          </p:cNvSpPr>
          <p:nvPr>
            <p:ph type="sldNum" sz="quarter" idx="10"/>
          </p:nvPr>
        </p:nvSpPr>
        <p:spPr/>
        <p:txBody>
          <a:bodyPr/>
          <a:lstStyle/>
          <a:p>
            <a:fld id="{AF8E12BC-F924-5F4E-B784-1AA462780521}" type="slidenum">
              <a:rPr lang="ja-JP" altLang="en-US" smtClean="0"/>
              <a:pPr/>
              <a:t>14</a:t>
            </a:fld>
            <a:endParaRPr lang="ja-JP" altLang="en-US" dirty="0"/>
          </a:p>
        </p:txBody>
      </p:sp>
      <p:sp>
        <p:nvSpPr>
          <p:cNvPr id="13" name="タイトル 1"/>
          <p:cNvSpPr txBox="1">
            <a:spLocks/>
          </p:cNvSpPr>
          <p:nvPr/>
        </p:nvSpPr>
        <p:spPr>
          <a:xfrm>
            <a:off x="8851900" y="323028"/>
            <a:ext cx="5584824" cy="184561"/>
          </a:xfrm>
          <a:prstGeom prst="rect">
            <a:avLst/>
          </a:prstGeom>
        </p:spPr>
        <p:txBody>
          <a:bodyPr vert="horz" wrap="none" lIns="0" tIns="0" rIns="0" bIns="0" rtlCol="0" anchor="t" anchorCtr="0">
            <a:normAutofit/>
          </a:bodyPr>
          <a:lstStyle>
            <a:lvl1pPr algn="l" defTabSz="657959" rtl="0" eaLnBrk="1" latinLnBrk="0" hangingPunct="1">
              <a:spcBef>
                <a:spcPct val="0"/>
              </a:spcBef>
              <a:buNone/>
              <a:defRPr kumimoji="1" sz="1600" b="0" i="0" kern="1200" spc="360" baseline="0">
                <a:solidFill>
                  <a:schemeClr val="tx1"/>
                </a:solidFill>
                <a:latin typeface="+mj-ea"/>
                <a:ea typeface="+mj-ea"/>
                <a:cs typeface="Century Gothic レギュラー" charset="0"/>
              </a:defRPr>
            </a:lvl1pPr>
          </a:lstStyle>
          <a:p>
            <a:pPr algn="r"/>
            <a:r>
              <a:rPr lang="ja-JP" altLang="en-US" sz="900" dirty="0">
                <a:latin typeface="游ゴシック" panose="020B0400000000000000" pitchFamily="50" charset="-128"/>
                <a:ea typeface="游ゴシック" panose="020B0400000000000000" pitchFamily="50" charset="-128"/>
              </a:rPr>
              <a:t>夢洲第２期区域の</a:t>
            </a:r>
            <a:r>
              <a:rPr lang="ja-JP" altLang="en-US" sz="900" dirty="0" smtClean="0">
                <a:latin typeface="游ゴシック" panose="020B0400000000000000" pitchFamily="50" charset="-128"/>
                <a:ea typeface="游ゴシック" panose="020B0400000000000000" pitchFamily="50" charset="-128"/>
              </a:rPr>
              <a:t>まちづくりに</a:t>
            </a:r>
            <a:r>
              <a:rPr lang="ja-JP" altLang="en-US" sz="900" dirty="0">
                <a:latin typeface="游ゴシック" panose="020B0400000000000000" pitchFamily="50" charset="-128"/>
                <a:ea typeface="游ゴシック" panose="020B0400000000000000" pitchFamily="50" charset="-128"/>
              </a:rPr>
              <a:t>向けたサウンディング型市場調査</a:t>
            </a:r>
          </a:p>
        </p:txBody>
      </p:sp>
      <p:sp>
        <p:nvSpPr>
          <p:cNvPr id="7" name="タイトル 1"/>
          <p:cNvSpPr txBox="1">
            <a:spLocks/>
          </p:cNvSpPr>
          <p:nvPr/>
        </p:nvSpPr>
        <p:spPr>
          <a:xfrm>
            <a:off x="910447" y="1303063"/>
            <a:ext cx="4080653" cy="421536"/>
          </a:xfrm>
          <a:prstGeom prst="rect">
            <a:avLst/>
          </a:prstGeom>
        </p:spPr>
        <p:txBody>
          <a:bodyPr vert="horz" wrap="none" lIns="0" tIns="0" rIns="0" bIns="0" rtlCol="0" anchor="t" anchorCtr="0">
            <a:noAutofit/>
          </a:bodyPr>
          <a:lstStyle>
            <a:lvl1pPr algn="l" defTabSz="657959" rtl="0" eaLnBrk="1" latinLnBrk="0" hangingPunct="1">
              <a:spcBef>
                <a:spcPct val="0"/>
              </a:spcBef>
              <a:buNone/>
              <a:defRPr kumimoji="1" sz="2000" b="1" i="0" kern="1200" spc="360" baseline="0">
                <a:solidFill>
                  <a:schemeClr val="tx1"/>
                </a:solidFill>
                <a:latin typeface="+mj-ea"/>
                <a:ea typeface="+mj-ea"/>
                <a:cs typeface="Century Gothic レギュラー" charset="0"/>
              </a:defRPr>
            </a:lvl1pPr>
          </a:lstStyle>
          <a:p>
            <a:r>
              <a:rPr lang="ja-JP" altLang="en-US" sz="2400" dirty="0">
                <a:solidFill>
                  <a:srgbClr val="B6CAD5"/>
                </a:solidFill>
                <a:latin typeface="游ゴシック" panose="020B0400000000000000" pitchFamily="50" charset="-128"/>
                <a:ea typeface="游ゴシック" panose="020B0400000000000000" pitchFamily="50" charset="-128"/>
              </a:rPr>
              <a:t>■</a:t>
            </a:r>
            <a:r>
              <a:rPr lang="ja-JP" altLang="en-US" sz="2400" dirty="0">
                <a:latin typeface="游ゴシック" panose="020B0400000000000000" pitchFamily="50" charset="-128"/>
                <a:ea typeface="游ゴシック" panose="020B0400000000000000" pitchFamily="50" charset="-128"/>
              </a:rPr>
              <a:t>　サウンディングの手続き</a:t>
            </a:r>
          </a:p>
        </p:txBody>
      </p:sp>
      <p:sp>
        <p:nvSpPr>
          <p:cNvPr id="9" name="正方形/長方形 8">
            <a:extLst>
              <a:ext uri="{FF2B5EF4-FFF2-40B4-BE49-F238E27FC236}">
                <a16:creationId xmlns:a16="http://schemas.microsoft.com/office/drawing/2014/main" id="{573B5ECB-0455-4E3D-B082-FFF6F8610093}"/>
              </a:ext>
            </a:extLst>
          </p:cNvPr>
          <p:cNvSpPr/>
          <p:nvPr/>
        </p:nvSpPr>
        <p:spPr>
          <a:xfrm>
            <a:off x="698599" y="1132913"/>
            <a:ext cx="13788000" cy="72000"/>
          </a:xfrm>
          <a:prstGeom prst="rect">
            <a:avLst/>
          </a:prstGeom>
          <a:solidFill>
            <a:srgbClr val="B6CAD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ja-JP" altLang="en-US" sz="1385" b="1">
              <a:latin typeface="游ゴシック" panose="020B0400000000000000" pitchFamily="50" charset="-128"/>
              <a:ea typeface="游ゴシック" panose="020B0400000000000000" pitchFamily="50" charset="-128"/>
            </a:endParaRPr>
          </a:p>
        </p:txBody>
      </p:sp>
      <p:sp>
        <p:nvSpPr>
          <p:cNvPr id="10" name="正方形/長方形 9"/>
          <p:cNvSpPr/>
          <p:nvPr/>
        </p:nvSpPr>
        <p:spPr>
          <a:xfrm>
            <a:off x="695646" y="579589"/>
            <a:ext cx="13772029" cy="46574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2800" b="1" dirty="0">
                <a:solidFill>
                  <a:schemeClr val="tx1"/>
                </a:solidFill>
                <a:latin typeface="游ゴシック" panose="020B0400000000000000" pitchFamily="50" charset="-128"/>
                <a:ea typeface="游ゴシック" panose="020B0400000000000000" pitchFamily="50" charset="-128"/>
              </a:rPr>
              <a:t>実施要領</a:t>
            </a:r>
          </a:p>
        </p:txBody>
      </p:sp>
      <p:sp>
        <p:nvSpPr>
          <p:cNvPr id="11" name="テキスト ボックス 10"/>
          <p:cNvSpPr txBox="1"/>
          <p:nvPr/>
        </p:nvSpPr>
        <p:spPr>
          <a:xfrm>
            <a:off x="699944" y="2120265"/>
            <a:ext cx="13773293" cy="505075"/>
          </a:xfrm>
          <a:prstGeom prst="rect">
            <a:avLst/>
          </a:prstGeom>
          <a:noFill/>
        </p:spPr>
        <p:txBody>
          <a:bodyPr wrap="square" rtlCol="0">
            <a:spAutoFit/>
          </a:bodyPr>
          <a:lstStyle/>
          <a:p>
            <a:pPr lvl="0">
              <a:lnSpc>
                <a:spcPts val="3400"/>
              </a:lnSpc>
            </a:pPr>
            <a:r>
              <a:rPr lang="ja-JP" altLang="en-US" sz="2400" b="1" dirty="0">
                <a:solidFill>
                  <a:schemeClr val="accent4">
                    <a:lumMod val="50000"/>
                  </a:schemeClr>
                </a:solidFill>
                <a:latin typeface="游ゴシック" panose="020B0400000000000000" pitchFamily="50" charset="-128"/>
                <a:ea typeface="游ゴシック" panose="020B0400000000000000" pitchFamily="50" charset="-128"/>
              </a:rPr>
              <a:t>（５）提案書等の提出</a:t>
            </a:r>
          </a:p>
        </p:txBody>
      </p:sp>
      <p:sp>
        <p:nvSpPr>
          <p:cNvPr id="12" name="正方形/長方形 11"/>
          <p:cNvSpPr/>
          <p:nvPr/>
        </p:nvSpPr>
        <p:spPr>
          <a:xfrm>
            <a:off x="699944" y="2799533"/>
            <a:ext cx="13767731" cy="6670734"/>
          </a:xfrm>
          <a:prstGeom prst="rect">
            <a:avLst/>
          </a:prstGeom>
          <a:solidFill>
            <a:srgbClr val="B6CAD5">
              <a:alpha val="60000"/>
            </a:srgbClr>
          </a:solidFill>
          <a:ln w="38100">
            <a:solidFill>
              <a:schemeClr val="bg1">
                <a:lumMod val="75000"/>
              </a:schemeClr>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14" name="テキスト ボックス 13"/>
          <p:cNvSpPr txBox="1"/>
          <p:nvPr/>
        </p:nvSpPr>
        <p:spPr>
          <a:xfrm>
            <a:off x="699944" y="2948968"/>
            <a:ext cx="13773293" cy="6196568"/>
          </a:xfrm>
          <a:prstGeom prst="rect">
            <a:avLst/>
          </a:prstGeom>
          <a:noFill/>
        </p:spPr>
        <p:txBody>
          <a:bodyPr wrap="square" rIns="180000" rtlCol="0">
            <a:spAutoFit/>
          </a:bodyPr>
          <a:lstStyle/>
          <a:p>
            <a:pPr marL="216000" lvl="0">
              <a:lnSpc>
                <a:spcPts val="3400"/>
              </a:lnSpc>
            </a:pPr>
            <a:r>
              <a:rPr lang="ja-JP" altLang="en-US" sz="2400" b="1" dirty="0">
                <a:solidFill>
                  <a:schemeClr val="bg2">
                    <a:lumMod val="25000"/>
                  </a:schemeClr>
                </a:solidFill>
                <a:latin typeface="游ゴシック" panose="020B0400000000000000" pitchFamily="50" charset="-128"/>
                <a:ea typeface="游ゴシック" panose="020B0400000000000000" pitchFamily="50" charset="-128"/>
              </a:rPr>
              <a:t>ヒアリングの実施に際し、「４．（３）サウンディング項目」についての意見・考え等を</a:t>
            </a:r>
            <a:endParaRPr lang="en-US" altLang="ja-JP" sz="2400" b="1" dirty="0">
              <a:solidFill>
                <a:schemeClr val="bg2">
                  <a:lumMod val="25000"/>
                </a:schemeClr>
              </a:solidFill>
              <a:latin typeface="游ゴシック" panose="020B0400000000000000" pitchFamily="50" charset="-128"/>
              <a:ea typeface="游ゴシック" panose="020B0400000000000000" pitchFamily="50" charset="-128"/>
            </a:endParaRPr>
          </a:p>
          <a:p>
            <a:pPr marL="216000" lvl="0">
              <a:lnSpc>
                <a:spcPts val="3400"/>
              </a:lnSpc>
            </a:pPr>
            <a:r>
              <a:rPr lang="ja-JP" altLang="en-US" sz="2400" b="1" dirty="0">
                <a:solidFill>
                  <a:schemeClr val="bg2">
                    <a:lumMod val="25000"/>
                  </a:schemeClr>
                </a:solidFill>
                <a:latin typeface="游ゴシック" panose="020B0400000000000000" pitchFamily="50" charset="-128"/>
                <a:ea typeface="游ゴシック" panose="020B0400000000000000" pitchFamily="50" charset="-128"/>
              </a:rPr>
              <a:t>記載した提案書を提出</a:t>
            </a:r>
          </a:p>
          <a:p>
            <a:pPr marL="216000" lvl="0">
              <a:lnSpc>
                <a:spcPts val="3400"/>
              </a:lnSpc>
            </a:pPr>
            <a:r>
              <a:rPr lang="ja-JP" altLang="en-US" sz="2400" b="1" dirty="0">
                <a:solidFill>
                  <a:schemeClr val="bg2">
                    <a:lumMod val="25000"/>
                  </a:schemeClr>
                </a:solidFill>
                <a:latin typeface="游ゴシック" panose="020B0400000000000000" pitchFamily="50" charset="-128"/>
                <a:ea typeface="游ゴシック" panose="020B0400000000000000" pitchFamily="50" charset="-128"/>
              </a:rPr>
              <a:t>・必要に応じて、補足資料（イメージパース、配置図等）も提出</a:t>
            </a:r>
          </a:p>
          <a:p>
            <a:pPr marL="216000" lvl="0">
              <a:lnSpc>
                <a:spcPts val="3400"/>
              </a:lnSpc>
            </a:pPr>
            <a:r>
              <a:rPr lang="ja-JP" altLang="en-US" sz="2400" b="1" dirty="0">
                <a:solidFill>
                  <a:schemeClr val="bg2">
                    <a:lumMod val="25000"/>
                  </a:schemeClr>
                </a:solidFill>
                <a:latin typeface="游ゴシック" panose="020B0400000000000000" pitchFamily="50" charset="-128"/>
                <a:ea typeface="游ゴシック" panose="020B0400000000000000" pitchFamily="50" charset="-128"/>
              </a:rPr>
              <a:t>・提案書に使用する言語は日本語</a:t>
            </a:r>
          </a:p>
          <a:p>
            <a:pPr marL="216000" lvl="0">
              <a:lnSpc>
                <a:spcPts val="3400"/>
              </a:lnSpc>
            </a:pPr>
            <a:endParaRPr lang="ja-JP" altLang="en-US" sz="2400" b="1" dirty="0">
              <a:solidFill>
                <a:schemeClr val="bg2">
                  <a:lumMod val="25000"/>
                </a:schemeClr>
              </a:solidFill>
              <a:latin typeface="游ゴシック" panose="020B0400000000000000" pitchFamily="50" charset="-128"/>
              <a:ea typeface="游ゴシック" panose="020B0400000000000000" pitchFamily="50" charset="-128"/>
            </a:endParaRPr>
          </a:p>
          <a:p>
            <a:pPr marL="216000" lvl="0">
              <a:lnSpc>
                <a:spcPts val="3400"/>
              </a:lnSpc>
            </a:pPr>
            <a:r>
              <a:rPr lang="ja-JP" altLang="en-US" sz="2400" b="1" dirty="0">
                <a:solidFill>
                  <a:schemeClr val="bg2">
                    <a:lumMod val="25000"/>
                  </a:schemeClr>
                </a:solidFill>
                <a:latin typeface="游ゴシック" panose="020B0400000000000000" pitchFamily="50" charset="-128"/>
                <a:ea typeface="游ゴシック" panose="020B0400000000000000" pitchFamily="50" charset="-128"/>
              </a:rPr>
              <a:t>①　提案書提出方法</a:t>
            </a:r>
          </a:p>
          <a:p>
            <a:pPr marL="216000" lvl="0">
              <a:lnSpc>
                <a:spcPts val="3400"/>
              </a:lnSpc>
            </a:pPr>
            <a:r>
              <a:rPr lang="ja-JP" altLang="en-US" sz="2400" b="1" dirty="0">
                <a:solidFill>
                  <a:schemeClr val="bg2">
                    <a:lumMod val="25000"/>
                  </a:schemeClr>
                </a:solidFill>
                <a:latin typeface="游ゴシック" panose="020B0400000000000000" pitchFamily="50" charset="-128"/>
                <a:ea typeface="游ゴシック" panose="020B0400000000000000" pitchFamily="50" charset="-128"/>
              </a:rPr>
              <a:t>・提出にあたっては８．問い合わせ先①の連絡先にあらかじめに電話連絡のうえ、</a:t>
            </a:r>
            <a:endParaRPr lang="en-US" altLang="ja-JP" sz="2400" b="1" dirty="0">
              <a:solidFill>
                <a:schemeClr val="bg2">
                  <a:lumMod val="25000"/>
                </a:schemeClr>
              </a:solidFill>
              <a:latin typeface="游ゴシック" panose="020B0400000000000000" pitchFamily="50" charset="-128"/>
              <a:ea typeface="游ゴシック" panose="020B0400000000000000" pitchFamily="50" charset="-128"/>
            </a:endParaRPr>
          </a:p>
          <a:p>
            <a:pPr marL="216000" lvl="0">
              <a:lnSpc>
                <a:spcPts val="3400"/>
              </a:lnSpc>
            </a:pPr>
            <a:r>
              <a:rPr lang="ja-JP" altLang="en-US" sz="2400" b="1" dirty="0">
                <a:solidFill>
                  <a:schemeClr val="bg2">
                    <a:lumMod val="25000"/>
                  </a:schemeClr>
                </a:solidFill>
                <a:latin typeface="游ゴシック" panose="020B0400000000000000" pitchFamily="50" charset="-128"/>
                <a:ea typeface="游ゴシック" panose="020B0400000000000000" pitchFamily="50" charset="-128"/>
              </a:rPr>
              <a:t>「提案書（様式自由）」を送付又は持参</a:t>
            </a:r>
          </a:p>
          <a:p>
            <a:pPr marL="216000" lvl="0">
              <a:lnSpc>
                <a:spcPts val="3400"/>
              </a:lnSpc>
            </a:pPr>
            <a:r>
              <a:rPr lang="ja-JP" altLang="en-US" sz="2400" b="1" dirty="0">
                <a:solidFill>
                  <a:schemeClr val="bg2">
                    <a:lumMod val="25000"/>
                  </a:schemeClr>
                </a:solidFill>
                <a:latin typeface="游ゴシック" panose="020B0400000000000000" pitchFamily="50" charset="-128"/>
                <a:ea typeface="游ゴシック" panose="020B0400000000000000" pitchFamily="50" charset="-128"/>
              </a:rPr>
              <a:t>・提案書の提出とあわせて、ヒアリング実施希望者は「エントリーシート」（様式５）を</a:t>
            </a:r>
            <a:endParaRPr lang="en-US" altLang="ja-JP" sz="2400" b="1" dirty="0">
              <a:solidFill>
                <a:schemeClr val="bg2">
                  <a:lumMod val="25000"/>
                </a:schemeClr>
              </a:solidFill>
              <a:latin typeface="游ゴシック" panose="020B0400000000000000" pitchFamily="50" charset="-128"/>
              <a:ea typeface="游ゴシック" panose="020B0400000000000000" pitchFamily="50" charset="-128"/>
            </a:endParaRPr>
          </a:p>
          <a:p>
            <a:pPr marL="216000" lvl="0">
              <a:lnSpc>
                <a:spcPts val="3400"/>
              </a:lnSpc>
            </a:pPr>
            <a:r>
              <a:rPr lang="ja-JP" altLang="en-US" sz="2400" b="1" dirty="0">
                <a:solidFill>
                  <a:schemeClr val="bg2">
                    <a:lumMod val="25000"/>
                  </a:schemeClr>
                </a:solidFill>
                <a:latin typeface="游ゴシック" panose="020B0400000000000000" pitchFamily="50" charset="-128"/>
                <a:ea typeface="游ゴシック" panose="020B0400000000000000" pitchFamily="50" charset="-128"/>
              </a:rPr>
              <a:t>　メール送付</a:t>
            </a:r>
          </a:p>
          <a:p>
            <a:pPr marL="216000" lvl="0">
              <a:lnSpc>
                <a:spcPts val="3400"/>
              </a:lnSpc>
            </a:pPr>
            <a:endParaRPr lang="ja-JP" altLang="en-US" sz="2400" b="1" dirty="0">
              <a:solidFill>
                <a:schemeClr val="bg2">
                  <a:lumMod val="25000"/>
                </a:schemeClr>
              </a:solidFill>
              <a:latin typeface="游ゴシック" panose="020B0400000000000000" pitchFamily="50" charset="-128"/>
              <a:ea typeface="游ゴシック" panose="020B0400000000000000" pitchFamily="50" charset="-128"/>
            </a:endParaRPr>
          </a:p>
          <a:p>
            <a:pPr marL="216000" lvl="0">
              <a:lnSpc>
                <a:spcPts val="3400"/>
              </a:lnSpc>
            </a:pPr>
            <a:r>
              <a:rPr lang="ja-JP" altLang="en-US" sz="2400" b="1" dirty="0">
                <a:solidFill>
                  <a:schemeClr val="bg2">
                    <a:lumMod val="25000"/>
                  </a:schemeClr>
                </a:solidFill>
                <a:latin typeface="游ゴシック" panose="020B0400000000000000" pitchFamily="50" charset="-128"/>
                <a:ea typeface="游ゴシック" panose="020B0400000000000000" pitchFamily="50" charset="-128"/>
              </a:rPr>
              <a:t>②　受付日時</a:t>
            </a:r>
          </a:p>
          <a:p>
            <a:pPr marL="216000" lvl="0">
              <a:lnSpc>
                <a:spcPts val="3400"/>
              </a:lnSpc>
            </a:pPr>
            <a:r>
              <a:rPr lang="ja-JP" altLang="en-US" sz="2400" b="1" dirty="0">
                <a:solidFill>
                  <a:schemeClr val="bg2">
                    <a:lumMod val="25000"/>
                  </a:schemeClr>
                </a:solidFill>
                <a:latin typeface="游ゴシック" panose="020B0400000000000000" pitchFamily="50" charset="-128"/>
                <a:ea typeface="游ゴシック" panose="020B0400000000000000" pitchFamily="50" charset="-128"/>
              </a:rPr>
              <a:t>　令和</a:t>
            </a:r>
            <a:r>
              <a:rPr lang="en-US" altLang="ja-JP" sz="2400" b="1" dirty="0">
                <a:solidFill>
                  <a:schemeClr val="bg2">
                    <a:lumMod val="25000"/>
                  </a:schemeClr>
                </a:solidFill>
                <a:latin typeface="游ゴシック" panose="020B0400000000000000" pitchFamily="50" charset="-128"/>
                <a:ea typeface="游ゴシック" panose="020B0400000000000000" pitchFamily="50" charset="-128"/>
              </a:rPr>
              <a:t>5</a:t>
            </a:r>
            <a:r>
              <a:rPr lang="ja-JP" altLang="en-US" sz="2400" b="1" dirty="0">
                <a:solidFill>
                  <a:schemeClr val="bg2">
                    <a:lumMod val="25000"/>
                  </a:schemeClr>
                </a:solidFill>
                <a:latin typeface="游ゴシック" panose="020B0400000000000000" pitchFamily="50" charset="-128"/>
                <a:ea typeface="游ゴシック" panose="020B0400000000000000" pitchFamily="50" charset="-128"/>
              </a:rPr>
              <a:t>年４月</a:t>
            </a:r>
            <a:r>
              <a:rPr lang="en-US" altLang="ja-JP" sz="2400" b="1" dirty="0">
                <a:solidFill>
                  <a:schemeClr val="bg2">
                    <a:lumMod val="25000"/>
                  </a:schemeClr>
                </a:solidFill>
                <a:latin typeface="游ゴシック" panose="020B0400000000000000" pitchFamily="50" charset="-128"/>
                <a:ea typeface="游ゴシック" panose="020B0400000000000000" pitchFamily="50" charset="-128"/>
              </a:rPr>
              <a:t>18</a:t>
            </a:r>
            <a:r>
              <a:rPr lang="ja-JP" altLang="en-US" sz="2400" b="1" dirty="0">
                <a:solidFill>
                  <a:schemeClr val="bg2">
                    <a:lumMod val="25000"/>
                  </a:schemeClr>
                </a:solidFill>
                <a:latin typeface="游ゴシック" panose="020B0400000000000000" pitchFamily="50" charset="-128"/>
                <a:ea typeface="游ゴシック" panose="020B0400000000000000" pitchFamily="50" charset="-128"/>
              </a:rPr>
              <a:t>日（火）～</a:t>
            </a:r>
            <a:r>
              <a:rPr lang="en-US" altLang="ja-JP" sz="2400" b="1" dirty="0">
                <a:solidFill>
                  <a:schemeClr val="bg2">
                    <a:lumMod val="25000"/>
                  </a:schemeClr>
                </a:solidFill>
                <a:latin typeface="游ゴシック" panose="020B0400000000000000" pitchFamily="50" charset="-128"/>
                <a:ea typeface="游ゴシック" panose="020B0400000000000000" pitchFamily="50" charset="-128"/>
              </a:rPr>
              <a:t>5</a:t>
            </a:r>
            <a:r>
              <a:rPr lang="ja-JP" altLang="en-US" sz="2400" b="1" dirty="0">
                <a:solidFill>
                  <a:schemeClr val="bg2">
                    <a:lumMod val="25000"/>
                  </a:schemeClr>
                </a:solidFill>
                <a:latin typeface="游ゴシック" panose="020B0400000000000000" pitchFamily="50" charset="-128"/>
                <a:ea typeface="游ゴシック" panose="020B0400000000000000" pitchFamily="50" charset="-128"/>
              </a:rPr>
              <a:t>月</a:t>
            </a:r>
            <a:r>
              <a:rPr lang="en-US" altLang="ja-JP" sz="2400" b="1" dirty="0">
                <a:solidFill>
                  <a:schemeClr val="bg2">
                    <a:lumMod val="25000"/>
                  </a:schemeClr>
                </a:solidFill>
                <a:latin typeface="游ゴシック" panose="020B0400000000000000" pitchFamily="50" charset="-128"/>
                <a:ea typeface="游ゴシック" panose="020B0400000000000000" pitchFamily="50" charset="-128"/>
              </a:rPr>
              <a:t>10</a:t>
            </a:r>
            <a:r>
              <a:rPr lang="ja-JP" altLang="en-US" sz="2400" b="1" dirty="0">
                <a:solidFill>
                  <a:schemeClr val="bg2">
                    <a:lumMod val="25000"/>
                  </a:schemeClr>
                </a:solidFill>
                <a:latin typeface="游ゴシック" panose="020B0400000000000000" pitchFamily="50" charset="-128"/>
                <a:ea typeface="游ゴシック" panose="020B0400000000000000" pitchFamily="50" charset="-128"/>
              </a:rPr>
              <a:t>日（水）午前</a:t>
            </a:r>
            <a:r>
              <a:rPr lang="en-US" altLang="ja-JP" sz="2400" b="1" dirty="0">
                <a:solidFill>
                  <a:schemeClr val="bg2">
                    <a:lumMod val="25000"/>
                  </a:schemeClr>
                </a:solidFill>
                <a:latin typeface="游ゴシック" panose="020B0400000000000000" pitchFamily="50" charset="-128"/>
                <a:ea typeface="游ゴシック" panose="020B0400000000000000" pitchFamily="50" charset="-128"/>
              </a:rPr>
              <a:t>10</a:t>
            </a:r>
            <a:r>
              <a:rPr lang="ja-JP" altLang="en-US" sz="2400" b="1" dirty="0">
                <a:solidFill>
                  <a:schemeClr val="bg2">
                    <a:lumMod val="25000"/>
                  </a:schemeClr>
                </a:solidFill>
                <a:latin typeface="游ゴシック" panose="020B0400000000000000" pitchFamily="50" charset="-128"/>
                <a:ea typeface="游ゴシック" panose="020B0400000000000000" pitchFamily="50" charset="-128"/>
              </a:rPr>
              <a:t>時～午後５時</a:t>
            </a:r>
          </a:p>
          <a:p>
            <a:pPr marL="216000" lvl="0">
              <a:lnSpc>
                <a:spcPts val="3400"/>
              </a:lnSpc>
            </a:pPr>
            <a:r>
              <a:rPr lang="ja-JP" altLang="en-US" sz="2400" b="1" dirty="0" smtClean="0">
                <a:solidFill>
                  <a:schemeClr val="bg2">
                    <a:lumMod val="25000"/>
                  </a:schemeClr>
                </a:solidFill>
                <a:latin typeface="游ゴシック" panose="020B0400000000000000" pitchFamily="50" charset="-128"/>
                <a:ea typeface="游ゴシック" panose="020B0400000000000000" pitchFamily="50" charset="-128"/>
              </a:rPr>
              <a:t>　</a:t>
            </a:r>
            <a:r>
              <a:rPr lang="en-US" altLang="ja-JP" sz="2400" b="1" dirty="0" smtClean="0">
                <a:solidFill>
                  <a:schemeClr val="bg2">
                    <a:lumMod val="25000"/>
                  </a:schemeClr>
                </a:solidFill>
                <a:latin typeface="游ゴシック" panose="020B0400000000000000" pitchFamily="50" charset="-128"/>
                <a:ea typeface="游ゴシック" panose="020B0400000000000000" pitchFamily="50" charset="-128"/>
              </a:rPr>
              <a:t>※</a:t>
            </a:r>
            <a:r>
              <a:rPr lang="ja-JP" altLang="en-US" sz="2400" b="1" dirty="0" smtClean="0">
                <a:solidFill>
                  <a:schemeClr val="bg2">
                    <a:lumMod val="25000"/>
                  </a:schemeClr>
                </a:solidFill>
                <a:latin typeface="游ゴシック" panose="020B0400000000000000" pitchFamily="50" charset="-128"/>
                <a:ea typeface="游ゴシック" panose="020B0400000000000000" pitchFamily="50" charset="-128"/>
              </a:rPr>
              <a:t>送付</a:t>
            </a:r>
            <a:r>
              <a:rPr lang="ja-JP" altLang="en-US" sz="2400" b="1" dirty="0">
                <a:solidFill>
                  <a:schemeClr val="bg2">
                    <a:lumMod val="25000"/>
                  </a:schemeClr>
                </a:solidFill>
                <a:latin typeface="游ゴシック" panose="020B0400000000000000" pitchFamily="50" charset="-128"/>
                <a:ea typeface="游ゴシック" panose="020B0400000000000000" pitchFamily="50" charset="-128"/>
              </a:rPr>
              <a:t>の場合は、令和</a:t>
            </a:r>
            <a:r>
              <a:rPr lang="en-US" altLang="ja-JP" sz="2400" b="1" dirty="0">
                <a:solidFill>
                  <a:schemeClr val="bg2">
                    <a:lumMod val="25000"/>
                  </a:schemeClr>
                </a:solidFill>
                <a:latin typeface="游ゴシック" panose="020B0400000000000000" pitchFamily="50" charset="-128"/>
                <a:ea typeface="游ゴシック" panose="020B0400000000000000" pitchFamily="50" charset="-128"/>
              </a:rPr>
              <a:t>5</a:t>
            </a:r>
            <a:r>
              <a:rPr lang="ja-JP" altLang="en-US" sz="2400" b="1" dirty="0">
                <a:solidFill>
                  <a:schemeClr val="bg2">
                    <a:lumMod val="25000"/>
                  </a:schemeClr>
                </a:solidFill>
                <a:latin typeface="游ゴシック" panose="020B0400000000000000" pitchFamily="50" charset="-128"/>
                <a:ea typeface="游ゴシック" panose="020B0400000000000000" pitchFamily="50" charset="-128"/>
              </a:rPr>
              <a:t>年</a:t>
            </a:r>
            <a:r>
              <a:rPr lang="en-US" altLang="ja-JP" sz="2400" b="1" dirty="0">
                <a:solidFill>
                  <a:schemeClr val="bg2">
                    <a:lumMod val="25000"/>
                  </a:schemeClr>
                </a:solidFill>
                <a:latin typeface="游ゴシック" panose="020B0400000000000000" pitchFamily="50" charset="-128"/>
                <a:ea typeface="游ゴシック" panose="020B0400000000000000" pitchFamily="50" charset="-128"/>
              </a:rPr>
              <a:t>5</a:t>
            </a:r>
            <a:r>
              <a:rPr lang="ja-JP" altLang="en-US" sz="2400" b="1" dirty="0">
                <a:solidFill>
                  <a:schemeClr val="bg2">
                    <a:lumMod val="25000"/>
                  </a:schemeClr>
                </a:solidFill>
                <a:latin typeface="游ゴシック" panose="020B0400000000000000" pitchFamily="50" charset="-128"/>
                <a:ea typeface="游ゴシック" panose="020B0400000000000000" pitchFamily="50" charset="-128"/>
              </a:rPr>
              <a:t>月</a:t>
            </a:r>
            <a:r>
              <a:rPr lang="en-US" altLang="ja-JP" sz="2400" b="1" dirty="0">
                <a:solidFill>
                  <a:schemeClr val="bg2">
                    <a:lumMod val="25000"/>
                  </a:schemeClr>
                </a:solidFill>
                <a:latin typeface="游ゴシック" panose="020B0400000000000000" pitchFamily="50" charset="-128"/>
                <a:ea typeface="游ゴシック" panose="020B0400000000000000" pitchFamily="50" charset="-128"/>
              </a:rPr>
              <a:t>10</a:t>
            </a:r>
            <a:r>
              <a:rPr lang="ja-JP" altLang="en-US" sz="2400" b="1" dirty="0">
                <a:solidFill>
                  <a:schemeClr val="bg2">
                    <a:lumMod val="25000"/>
                  </a:schemeClr>
                </a:solidFill>
                <a:latin typeface="游ゴシック" panose="020B0400000000000000" pitchFamily="50" charset="-128"/>
                <a:ea typeface="游ゴシック" panose="020B0400000000000000" pitchFamily="50" charset="-128"/>
              </a:rPr>
              <a:t>日（水）必着</a:t>
            </a:r>
          </a:p>
        </p:txBody>
      </p:sp>
    </p:spTree>
    <p:extLst>
      <p:ext uri="{BB962C8B-B14F-4D97-AF65-F5344CB8AC3E}">
        <p14:creationId xmlns:p14="http://schemas.microsoft.com/office/powerpoint/2010/main" val="326722642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p:cNvSpPr>
            <a:spLocks noGrp="1"/>
          </p:cNvSpPr>
          <p:nvPr>
            <p:ph type="sldNum" sz="quarter" idx="10"/>
          </p:nvPr>
        </p:nvSpPr>
        <p:spPr/>
        <p:txBody>
          <a:bodyPr/>
          <a:lstStyle/>
          <a:p>
            <a:fld id="{AF8E12BC-F924-5F4E-B784-1AA462780521}" type="slidenum">
              <a:rPr lang="ja-JP" altLang="en-US" smtClean="0"/>
              <a:pPr/>
              <a:t>15</a:t>
            </a:fld>
            <a:endParaRPr lang="ja-JP" altLang="en-US" dirty="0"/>
          </a:p>
        </p:txBody>
      </p:sp>
      <p:sp>
        <p:nvSpPr>
          <p:cNvPr id="13" name="タイトル 1"/>
          <p:cNvSpPr txBox="1">
            <a:spLocks/>
          </p:cNvSpPr>
          <p:nvPr/>
        </p:nvSpPr>
        <p:spPr>
          <a:xfrm>
            <a:off x="8851900" y="323028"/>
            <a:ext cx="5584824" cy="184561"/>
          </a:xfrm>
          <a:prstGeom prst="rect">
            <a:avLst/>
          </a:prstGeom>
        </p:spPr>
        <p:txBody>
          <a:bodyPr vert="horz" wrap="none" lIns="0" tIns="0" rIns="0" bIns="0" rtlCol="0" anchor="t" anchorCtr="0">
            <a:normAutofit/>
          </a:bodyPr>
          <a:lstStyle>
            <a:lvl1pPr algn="l" defTabSz="657959" rtl="0" eaLnBrk="1" latinLnBrk="0" hangingPunct="1">
              <a:spcBef>
                <a:spcPct val="0"/>
              </a:spcBef>
              <a:buNone/>
              <a:defRPr kumimoji="1" sz="1600" b="0" i="0" kern="1200" spc="360" baseline="0">
                <a:solidFill>
                  <a:schemeClr val="tx1"/>
                </a:solidFill>
                <a:latin typeface="+mj-ea"/>
                <a:ea typeface="+mj-ea"/>
                <a:cs typeface="Century Gothic レギュラー" charset="0"/>
              </a:defRPr>
            </a:lvl1pPr>
          </a:lstStyle>
          <a:p>
            <a:pPr algn="r"/>
            <a:r>
              <a:rPr lang="ja-JP" altLang="en-US" sz="900" dirty="0">
                <a:latin typeface="游ゴシック" panose="020B0400000000000000" pitchFamily="50" charset="-128"/>
                <a:ea typeface="游ゴシック" panose="020B0400000000000000" pitchFamily="50" charset="-128"/>
              </a:rPr>
              <a:t>夢洲第２期区域の</a:t>
            </a:r>
            <a:r>
              <a:rPr lang="ja-JP" altLang="en-US" sz="900" dirty="0" smtClean="0">
                <a:latin typeface="游ゴシック" panose="020B0400000000000000" pitchFamily="50" charset="-128"/>
                <a:ea typeface="游ゴシック" panose="020B0400000000000000" pitchFamily="50" charset="-128"/>
              </a:rPr>
              <a:t>まちづくりに</a:t>
            </a:r>
            <a:r>
              <a:rPr lang="ja-JP" altLang="en-US" sz="900" dirty="0">
                <a:latin typeface="游ゴシック" panose="020B0400000000000000" pitchFamily="50" charset="-128"/>
                <a:ea typeface="游ゴシック" panose="020B0400000000000000" pitchFamily="50" charset="-128"/>
              </a:rPr>
              <a:t>向けたサウンディング型市場調査</a:t>
            </a:r>
          </a:p>
        </p:txBody>
      </p:sp>
      <p:sp>
        <p:nvSpPr>
          <p:cNvPr id="7" name="タイトル 1"/>
          <p:cNvSpPr txBox="1">
            <a:spLocks/>
          </p:cNvSpPr>
          <p:nvPr/>
        </p:nvSpPr>
        <p:spPr>
          <a:xfrm>
            <a:off x="910447" y="1303063"/>
            <a:ext cx="4080653" cy="421536"/>
          </a:xfrm>
          <a:prstGeom prst="rect">
            <a:avLst/>
          </a:prstGeom>
        </p:spPr>
        <p:txBody>
          <a:bodyPr vert="horz" wrap="none" lIns="0" tIns="0" rIns="0" bIns="0" rtlCol="0" anchor="t" anchorCtr="0">
            <a:noAutofit/>
          </a:bodyPr>
          <a:lstStyle>
            <a:lvl1pPr algn="l" defTabSz="657959" rtl="0" eaLnBrk="1" latinLnBrk="0" hangingPunct="1">
              <a:spcBef>
                <a:spcPct val="0"/>
              </a:spcBef>
              <a:buNone/>
              <a:defRPr kumimoji="1" sz="2000" b="1" i="0" kern="1200" spc="360" baseline="0">
                <a:solidFill>
                  <a:schemeClr val="tx1"/>
                </a:solidFill>
                <a:latin typeface="+mj-ea"/>
                <a:ea typeface="+mj-ea"/>
                <a:cs typeface="Century Gothic レギュラー" charset="0"/>
              </a:defRPr>
            </a:lvl1pPr>
          </a:lstStyle>
          <a:p>
            <a:r>
              <a:rPr lang="ja-JP" altLang="en-US" sz="2400" dirty="0">
                <a:solidFill>
                  <a:srgbClr val="B6CAD5"/>
                </a:solidFill>
                <a:latin typeface="游ゴシック" panose="020B0400000000000000" pitchFamily="50" charset="-128"/>
                <a:ea typeface="游ゴシック" panose="020B0400000000000000" pitchFamily="50" charset="-128"/>
              </a:rPr>
              <a:t>■</a:t>
            </a:r>
            <a:r>
              <a:rPr lang="ja-JP" altLang="en-US" sz="2400" dirty="0">
                <a:latin typeface="游ゴシック" panose="020B0400000000000000" pitchFamily="50" charset="-128"/>
                <a:ea typeface="游ゴシック" panose="020B0400000000000000" pitchFamily="50" charset="-128"/>
              </a:rPr>
              <a:t>　サウンディングの手続き</a:t>
            </a:r>
          </a:p>
        </p:txBody>
      </p:sp>
      <p:sp>
        <p:nvSpPr>
          <p:cNvPr id="9" name="正方形/長方形 8">
            <a:extLst>
              <a:ext uri="{FF2B5EF4-FFF2-40B4-BE49-F238E27FC236}">
                <a16:creationId xmlns:a16="http://schemas.microsoft.com/office/drawing/2014/main" id="{573B5ECB-0455-4E3D-B082-FFF6F8610093}"/>
              </a:ext>
            </a:extLst>
          </p:cNvPr>
          <p:cNvSpPr/>
          <p:nvPr/>
        </p:nvSpPr>
        <p:spPr>
          <a:xfrm>
            <a:off x="698599" y="1132913"/>
            <a:ext cx="13788000" cy="72000"/>
          </a:xfrm>
          <a:prstGeom prst="rect">
            <a:avLst/>
          </a:prstGeom>
          <a:solidFill>
            <a:srgbClr val="B6CAD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ja-JP" altLang="en-US" sz="1385" b="1">
              <a:latin typeface="游ゴシック" panose="020B0400000000000000" pitchFamily="50" charset="-128"/>
              <a:ea typeface="游ゴシック" panose="020B0400000000000000" pitchFamily="50" charset="-128"/>
            </a:endParaRPr>
          </a:p>
        </p:txBody>
      </p:sp>
      <p:sp>
        <p:nvSpPr>
          <p:cNvPr id="10" name="正方形/長方形 9"/>
          <p:cNvSpPr/>
          <p:nvPr/>
        </p:nvSpPr>
        <p:spPr>
          <a:xfrm>
            <a:off x="695646" y="579589"/>
            <a:ext cx="13772029" cy="46574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2800" b="1" dirty="0">
                <a:solidFill>
                  <a:schemeClr val="tx1"/>
                </a:solidFill>
                <a:latin typeface="游ゴシック" panose="020B0400000000000000" pitchFamily="50" charset="-128"/>
                <a:ea typeface="游ゴシック" panose="020B0400000000000000" pitchFamily="50" charset="-128"/>
              </a:rPr>
              <a:t>実施要領</a:t>
            </a:r>
          </a:p>
        </p:txBody>
      </p:sp>
      <p:sp>
        <p:nvSpPr>
          <p:cNvPr id="11" name="テキスト ボックス 10"/>
          <p:cNvSpPr txBox="1"/>
          <p:nvPr/>
        </p:nvSpPr>
        <p:spPr>
          <a:xfrm>
            <a:off x="699944" y="2117300"/>
            <a:ext cx="13773293" cy="505075"/>
          </a:xfrm>
          <a:prstGeom prst="rect">
            <a:avLst/>
          </a:prstGeom>
          <a:noFill/>
        </p:spPr>
        <p:txBody>
          <a:bodyPr wrap="square" rtlCol="0">
            <a:spAutoFit/>
          </a:bodyPr>
          <a:lstStyle/>
          <a:p>
            <a:pPr lvl="0">
              <a:lnSpc>
                <a:spcPts val="3400"/>
              </a:lnSpc>
            </a:pPr>
            <a:r>
              <a:rPr lang="ja-JP" altLang="en-US" sz="2400" b="1" dirty="0">
                <a:solidFill>
                  <a:schemeClr val="accent4">
                    <a:lumMod val="50000"/>
                  </a:schemeClr>
                </a:solidFill>
                <a:latin typeface="游ゴシック" panose="020B0400000000000000" pitchFamily="50" charset="-128"/>
                <a:ea typeface="游ゴシック" panose="020B0400000000000000" pitchFamily="50" charset="-128"/>
              </a:rPr>
              <a:t>（５）提案書等の提出</a:t>
            </a:r>
          </a:p>
        </p:txBody>
      </p:sp>
      <p:sp>
        <p:nvSpPr>
          <p:cNvPr id="12" name="正方形/長方形 11"/>
          <p:cNvSpPr/>
          <p:nvPr/>
        </p:nvSpPr>
        <p:spPr>
          <a:xfrm>
            <a:off x="699944" y="2796568"/>
            <a:ext cx="13736780" cy="5047122"/>
          </a:xfrm>
          <a:prstGeom prst="rect">
            <a:avLst/>
          </a:prstGeom>
          <a:solidFill>
            <a:srgbClr val="B6CAD5">
              <a:alpha val="60000"/>
            </a:srgbClr>
          </a:solidFill>
          <a:ln w="38100">
            <a:solidFill>
              <a:schemeClr val="bg1">
                <a:lumMod val="75000"/>
              </a:schemeClr>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14" name="テキスト ボックス 13"/>
          <p:cNvSpPr txBox="1"/>
          <p:nvPr/>
        </p:nvSpPr>
        <p:spPr>
          <a:xfrm>
            <a:off x="699944" y="2946003"/>
            <a:ext cx="13773293" cy="4452501"/>
          </a:xfrm>
          <a:prstGeom prst="rect">
            <a:avLst/>
          </a:prstGeom>
          <a:noFill/>
        </p:spPr>
        <p:txBody>
          <a:bodyPr wrap="square" rIns="180000" rtlCol="0">
            <a:spAutoFit/>
          </a:bodyPr>
          <a:lstStyle/>
          <a:p>
            <a:pPr marL="216000" lvl="0">
              <a:lnSpc>
                <a:spcPts val="3400"/>
              </a:lnSpc>
            </a:pPr>
            <a:r>
              <a:rPr lang="ja-JP" altLang="en-US" sz="2400" b="1" dirty="0">
                <a:solidFill>
                  <a:schemeClr val="bg2">
                    <a:lumMod val="25000"/>
                  </a:schemeClr>
                </a:solidFill>
                <a:latin typeface="游ゴシック" panose="020B0400000000000000" pitchFamily="50" charset="-128"/>
                <a:ea typeface="游ゴシック" panose="020B0400000000000000" pitchFamily="50" charset="-128"/>
              </a:rPr>
              <a:t>③提出書類、提出部数</a:t>
            </a:r>
          </a:p>
          <a:p>
            <a:pPr marL="216000" lvl="0">
              <a:lnSpc>
                <a:spcPts val="3400"/>
              </a:lnSpc>
            </a:pPr>
            <a:r>
              <a:rPr lang="ja-JP" altLang="en-US" sz="2400" b="1" dirty="0">
                <a:solidFill>
                  <a:schemeClr val="bg2">
                    <a:lumMod val="25000"/>
                  </a:schemeClr>
                </a:solidFill>
                <a:latin typeface="游ゴシック" panose="020B0400000000000000" pitchFamily="50" charset="-128"/>
                <a:ea typeface="游ゴシック" panose="020B0400000000000000" pitchFamily="50" charset="-128"/>
              </a:rPr>
              <a:t>・様式自由 「提案書」及び「提案の概要」 ５部、</a:t>
            </a:r>
            <a:r>
              <a:rPr lang="en-US" altLang="ja-JP" sz="2400" b="1" dirty="0">
                <a:solidFill>
                  <a:schemeClr val="bg2">
                    <a:lumMod val="25000"/>
                  </a:schemeClr>
                </a:solidFill>
                <a:latin typeface="游ゴシック" panose="020B0400000000000000" pitchFamily="50" charset="-128"/>
                <a:ea typeface="游ゴシック" panose="020B0400000000000000" pitchFamily="50" charset="-128"/>
              </a:rPr>
              <a:t>DVD-R</a:t>
            </a:r>
            <a:r>
              <a:rPr lang="ja-JP" altLang="en-US" sz="2400" b="1" dirty="0">
                <a:solidFill>
                  <a:schemeClr val="bg2">
                    <a:lumMod val="25000"/>
                  </a:schemeClr>
                </a:solidFill>
                <a:latin typeface="游ゴシック" panose="020B0400000000000000" pitchFamily="50" charset="-128"/>
                <a:ea typeface="游ゴシック" panose="020B0400000000000000" pitchFamily="50" charset="-128"/>
              </a:rPr>
              <a:t>等　</a:t>
            </a:r>
            <a:r>
              <a:rPr lang="en-US" altLang="ja-JP" sz="2400" b="1" dirty="0">
                <a:solidFill>
                  <a:schemeClr val="bg2">
                    <a:lumMod val="25000"/>
                  </a:schemeClr>
                </a:solidFill>
                <a:latin typeface="游ゴシック" panose="020B0400000000000000" pitchFamily="50" charset="-128"/>
                <a:ea typeface="游ゴシック" panose="020B0400000000000000" pitchFamily="50" charset="-128"/>
              </a:rPr>
              <a:t>2</a:t>
            </a:r>
            <a:r>
              <a:rPr lang="ja-JP" altLang="en-US" sz="2400" b="1" dirty="0">
                <a:solidFill>
                  <a:schemeClr val="bg2">
                    <a:lumMod val="25000"/>
                  </a:schemeClr>
                </a:solidFill>
                <a:latin typeface="游ゴシック" panose="020B0400000000000000" pitchFamily="50" charset="-128"/>
                <a:ea typeface="游ゴシック" panose="020B0400000000000000" pitchFamily="50" charset="-128"/>
              </a:rPr>
              <a:t>部</a:t>
            </a:r>
          </a:p>
          <a:p>
            <a:pPr marL="216000" lvl="0">
              <a:lnSpc>
                <a:spcPts val="3400"/>
              </a:lnSpc>
            </a:pPr>
            <a:endParaRPr lang="ja-JP" altLang="en-US" sz="2400" b="1" dirty="0">
              <a:solidFill>
                <a:schemeClr val="bg2">
                  <a:lumMod val="25000"/>
                </a:schemeClr>
              </a:solidFill>
              <a:latin typeface="游ゴシック" panose="020B0400000000000000" pitchFamily="50" charset="-128"/>
              <a:ea typeface="游ゴシック" panose="020B0400000000000000" pitchFamily="50" charset="-128"/>
            </a:endParaRPr>
          </a:p>
          <a:p>
            <a:pPr marL="216000" lvl="0">
              <a:lnSpc>
                <a:spcPts val="3400"/>
              </a:lnSpc>
            </a:pPr>
            <a:r>
              <a:rPr lang="ja-JP" altLang="en-US" sz="2400" b="1" dirty="0">
                <a:solidFill>
                  <a:schemeClr val="bg2">
                    <a:lumMod val="25000"/>
                  </a:schemeClr>
                </a:solidFill>
                <a:latin typeface="游ゴシック" panose="020B0400000000000000" pitchFamily="50" charset="-128"/>
                <a:ea typeface="游ゴシック" panose="020B0400000000000000" pitchFamily="50" charset="-128"/>
              </a:rPr>
              <a:t>④「提案書」の作成方法</a:t>
            </a:r>
          </a:p>
          <a:p>
            <a:pPr marL="216000" lvl="0">
              <a:lnSpc>
                <a:spcPts val="3400"/>
              </a:lnSpc>
            </a:pPr>
            <a:r>
              <a:rPr lang="ja-JP" altLang="en-US" sz="2400" b="1" dirty="0">
                <a:solidFill>
                  <a:schemeClr val="bg2">
                    <a:lumMod val="25000"/>
                  </a:schemeClr>
                </a:solidFill>
                <a:latin typeface="游ゴシック" panose="020B0400000000000000" pitchFamily="50" charset="-128"/>
                <a:ea typeface="游ゴシック" panose="020B0400000000000000" pitchFamily="50" charset="-128"/>
              </a:rPr>
              <a:t>・「提案書」の様式は問わない。なお、提案の概要について、</a:t>
            </a:r>
            <a:r>
              <a:rPr lang="en-US" altLang="ja-JP" sz="2400" b="1" dirty="0">
                <a:solidFill>
                  <a:schemeClr val="bg2">
                    <a:lumMod val="25000"/>
                  </a:schemeClr>
                </a:solidFill>
                <a:latin typeface="游ゴシック" panose="020B0400000000000000" pitchFamily="50" charset="-128"/>
                <a:ea typeface="游ゴシック" panose="020B0400000000000000" pitchFamily="50" charset="-128"/>
              </a:rPr>
              <a:t>1</a:t>
            </a:r>
            <a:r>
              <a:rPr lang="ja-JP" altLang="en-US" sz="2400" b="1" dirty="0">
                <a:solidFill>
                  <a:schemeClr val="bg2">
                    <a:lumMod val="25000"/>
                  </a:schemeClr>
                </a:solidFill>
                <a:latin typeface="游ゴシック" panose="020B0400000000000000" pitchFamily="50" charset="-128"/>
                <a:ea typeface="游ゴシック" panose="020B0400000000000000" pitchFamily="50" charset="-128"/>
              </a:rPr>
              <a:t>枚（</a:t>
            </a:r>
            <a:r>
              <a:rPr lang="en-US" altLang="ja-JP" sz="2400" b="1" dirty="0">
                <a:solidFill>
                  <a:schemeClr val="bg2">
                    <a:lumMod val="25000"/>
                  </a:schemeClr>
                </a:solidFill>
                <a:latin typeface="游ゴシック" panose="020B0400000000000000" pitchFamily="50" charset="-128"/>
                <a:ea typeface="游ゴシック" panose="020B0400000000000000" pitchFamily="50" charset="-128"/>
              </a:rPr>
              <a:t>A3</a:t>
            </a:r>
            <a:r>
              <a:rPr lang="ja-JP" altLang="en-US" sz="2400" b="1" dirty="0">
                <a:solidFill>
                  <a:schemeClr val="bg2">
                    <a:lumMod val="25000"/>
                  </a:schemeClr>
                </a:solidFill>
                <a:latin typeface="游ゴシック" panose="020B0400000000000000" pitchFamily="50" charset="-128"/>
                <a:ea typeface="游ゴシック" panose="020B0400000000000000" pitchFamily="50" charset="-128"/>
              </a:rPr>
              <a:t>様式、片面）に</a:t>
            </a:r>
            <a:endParaRPr lang="en-US" altLang="ja-JP" sz="2400" b="1" dirty="0">
              <a:solidFill>
                <a:schemeClr val="bg2">
                  <a:lumMod val="25000"/>
                </a:schemeClr>
              </a:solidFill>
              <a:latin typeface="游ゴシック" panose="020B0400000000000000" pitchFamily="50" charset="-128"/>
              <a:ea typeface="游ゴシック" panose="020B0400000000000000" pitchFamily="50" charset="-128"/>
            </a:endParaRPr>
          </a:p>
          <a:p>
            <a:pPr marL="216000" lvl="0">
              <a:lnSpc>
                <a:spcPts val="3400"/>
              </a:lnSpc>
            </a:pPr>
            <a:r>
              <a:rPr lang="ja-JP" altLang="en-US" sz="2400" b="1" dirty="0">
                <a:solidFill>
                  <a:schemeClr val="bg2">
                    <a:lumMod val="25000"/>
                  </a:schemeClr>
                </a:solidFill>
                <a:latin typeface="游ゴシック" panose="020B0400000000000000" pitchFamily="50" charset="-128"/>
                <a:ea typeface="游ゴシック" panose="020B0400000000000000" pitchFamily="50" charset="-128"/>
              </a:rPr>
              <a:t>　まとめて提出すること</a:t>
            </a:r>
          </a:p>
          <a:p>
            <a:pPr marL="216000" lvl="0">
              <a:lnSpc>
                <a:spcPts val="3400"/>
              </a:lnSpc>
            </a:pPr>
            <a:r>
              <a:rPr lang="ja-JP" altLang="en-US" sz="2400" b="1" dirty="0">
                <a:solidFill>
                  <a:schemeClr val="bg2">
                    <a:lumMod val="25000"/>
                  </a:schemeClr>
                </a:solidFill>
                <a:latin typeface="游ゴシック" panose="020B0400000000000000" pitchFamily="50" charset="-128"/>
                <a:ea typeface="游ゴシック" panose="020B0400000000000000" pitchFamily="50" charset="-128"/>
              </a:rPr>
              <a:t>・提案書を</a:t>
            </a:r>
            <a:r>
              <a:rPr lang="en-US" altLang="ja-JP" sz="2400" b="1" dirty="0">
                <a:solidFill>
                  <a:schemeClr val="bg2">
                    <a:lumMod val="25000"/>
                  </a:schemeClr>
                </a:solidFill>
                <a:latin typeface="游ゴシック" panose="020B0400000000000000" pitchFamily="50" charset="-128"/>
                <a:ea typeface="游ゴシック" panose="020B0400000000000000" pitchFamily="50" charset="-128"/>
              </a:rPr>
              <a:t>PDF</a:t>
            </a:r>
            <a:r>
              <a:rPr lang="ja-JP" altLang="en-US" sz="2400" b="1" dirty="0">
                <a:solidFill>
                  <a:schemeClr val="bg2">
                    <a:lumMod val="25000"/>
                  </a:schemeClr>
                </a:solidFill>
                <a:latin typeface="游ゴシック" panose="020B0400000000000000" pitchFamily="50" charset="-128"/>
                <a:ea typeface="游ゴシック" panose="020B0400000000000000" pitchFamily="50" charset="-128"/>
              </a:rPr>
              <a:t>データに加工の上、</a:t>
            </a:r>
            <a:r>
              <a:rPr lang="en-US" altLang="ja-JP" sz="2400" b="1" dirty="0">
                <a:solidFill>
                  <a:schemeClr val="bg2">
                    <a:lumMod val="25000"/>
                  </a:schemeClr>
                </a:solidFill>
                <a:latin typeface="游ゴシック" panose="020B0400000000000000" pitchFamily="50" charset="-128"/>
                <a:ea typeface="游ゴシック" panose="020B0400000000000000" pitchFamily="50" charset="-128"/>
              </a:rPr>
              <a:t>DVD-R</a:t>
            </a:r>
            <a:r>
              <a:rPr lang="ja-JP" altLang="en-US" sz="2400" b="1" dirty="0">
                <a:solidFill>
                  <a:schemeClr val="bg2">
                    <a:lumMod val="25000"/>
                  </a:schemeClr>
                </a:solidFill>
                <a:latin typeface="游ゴシック" panose="020B0400000000000000" pitchFamily="50" charset="-128"/>
                <a:ea typeface="游ゴシック" panose="020B0400000000000000" pitchFamily="50" charset="-128"/>
              </a:rPr>
              <a:t>等で提出すること</a:t>
            </a:r>
          </a:p>
          <a:p>
            <a:pPr marL="216000" lvl="0">
              <a:lnSpc>
                <a:spcPts val="3400"/>
              </a:lnSpc>
            </a:pPr>
            <a:r>
              <a:rPr lang="ja-JP" altLang="en-US" sz="2400" b="1" dirty="0">
                <a:solidFill>
                  <a:schemeClr val="bg2">
                    <a:lumMod val="25000"/>
                  </a:schemeClr>
                </a:solidFill>
                <a:latin typeface="游ゴシック" panose="020B0400000000000000" pitchFamily="50" charset="-128"/>
                <a:ea typeface="游ゴシック" panose="020B0400000000000000" pitchFamily="50" charset="-128"/>
              </a:rPr>
              <a:t>・提案の概要、提案を実現するための事業条件等について自由に提案すること</a:t>
            </a:r>
          </a:p>
          <a:p>
            <a:pPr marL="216000" lvl="0">
              <a:lnSpc>
                <a:spcPts val="3400"/>
              </a:lnSpc>
            </a:pPr>
            <a:r>
              <a:rPr lang="ja-JP" altLang="en-US" sz="2400" b="1" dirty="0">
                <a:solidFill>
                  <a:schemeClr val="bg2">
                    <a:lumMod val="25000"/>
                  </a:schemeClr>
                </a:solidFill>
                <a:latin typeface="游ゴシック" panose="020B0400000000000000" pitchFamily="50" charset="-128"/>
                <a:ea typeface="游ゴシック" panose="020B0400000000000000" pitchFamily="50" charset="-128"/>
              </a:rPr>
              <a:t>・「４．（３）サウンディング項目」を踏まえ、</a:t>
            </a:r>
            <a:r>
              <a:rPr lang="ja-JP" altLang="en-US" sz="2400" b="1" u="sng" dirty="0">
                <a:solidFill>
                  <a:schemeClr val="bg2">
                    <a:lumMod val="25000"/>
                  </a:schemeClr>
                </a:solidFill>
                <a:latin typeface="游ゴシック" panose="020B0400000000000000" pitchFamily="50" charset="-128"/>
                <a:ea typeface="游ゴシック" panose="020B0400000000000000" pitchFamily="50" charset="-128"/>
              </a:rPr>
              <a:t>詳細な記載が望ましいが、記載できない項目・</a:t>
            </a:r>
            <a:endParaRPr lang="en-US" altLang="ja-JP" sz="2400" b="1" u="sng" dirty="0">
              <a:solidFill>
                <a:schemeClr val="bg2">
                  <a:lumMod val="25000"/>
                </a:schemeClr>
              </a:solidFill>
              <a:latin typeface="游ゴシック" panose="020B0400000000000000" pitchFamily="50" charset="-128"/>
              <a:ea typeface="游ゴシック" panose="020B0400000000000000" pitchFamily="50" charset="-128"/>
            </a:endParaRPr>
          </a:p>
          <a:p>
            <a:pPr marL="216000" lvl="0">
              <a:lnSpc>
                <a:spcPts val="3400"/>
              </a:lnSpc>
            </a:pPr>
            <a:r>
              <a:rPr lang="ja-JP" altLang="en-US" sz="2400" b="1" dirty="0">
                <a:solidFill>
                  <a:schemeClr val="bg2">
                    <a:lumMod val="25000"/>
                  </a:schemeClr>
                </a:solidFill>
                <a:latin typeface="游ゴシック" panose="020B0400000000000000" pitchFamily="50" charset="-128"/>
                <a:ea typeface="游ゴシック" panose="020B0400000000000000" pitchFamily="50" charset="-128"/>
              </a:rPr>
              <a:t>　</a:t>
            </a:r>
            <a:r>
              <a:rPr lang="ja-JP" altLang="en-US" sz="2400" b="1" u="sng" dirty="0">
                <a:solidFill>
                  <a:schemeClr val="bg2">
                    <a:lumMod val="25000"/>
                  </a:schemeClr>
                </a:solidFill>
                <a:latin typeface="游ゴシック" panose="020B0400000000000000" pitchFamily="50" charset="-128"/>
                <a:ea typeface="游ゴシック" panose="020B0400000000000000" pitchFamily="50" charset="-128"/>
              </a:rPr>
              <a:t>内容があっても構わない</a:t>
            </a:r>
          </a:p>
        </p:txBody>
      </p:sp>
    </p:spTree>
    <p:extLst>
      <p:ext uri="{BB962C8B-B14F-4D97-AF65-F5344CB8AC3E}">
        <p14:creationId xmlns:p14="http://schemas.microsoft.com/office/powerpoint/2010/main" val="1381003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p:cNvSpPr>
            <a:spLocks noGrp="1"/>
          </p:cNvSpPr>
          <p:nvPr>
            <p:ph type="sldNum" sz="quarter" idx="10"/>
          </p:nvPr>
        </p:nvSpPr>
        <p:spPr/>
        <p:txBody>
          <a:bodyPr/>
          <a:lstStyle/>
          <a:p>
            <a:fld id="{AF8E12BC-F924-5F4E-B784-1AA462780521}" type="slidenum">
              <a:rPr lang="ja-JP" altLang="en-US" smtClean="0"/>
              <a:pPr/>
              <a:t>16</a:t>
            </a:fld>
            <a:endParaRPr lang="ja-JP" altLang="en-US" dirty="0"/>
          </a:p>
        </p:txBody>
      </p:sp>
      <p:sp>
        <p:nvSpPr>
          <p:cNvPr id="13" name="タイトル 1"/>
          <p:cNvSpPr txBox="1">
            <a:spLocks/>
          </p:cNvSpPr>
          <p:nvPr/>
        </p:nvSpPr>
        <p:spPr>
          <a:xfrm>
            <a:off x="8851900" y="323028"/>
            <a:ext cx="5584824" cy="184561"/>
          </a:xfrm>
          <a:prstGeom prst="rect">
            <a:avLst/>
          </a:prstGeom>
        </p:spPr>
        <p:txBody>
          <a:bodyPr vert="horz" wrap="none" lIns="0" tIns="0" rIns="0" bIns="0" rtlCol="0" anchor="t" anchorCtr="0">
            <a:normAutofit/>
          </a:bodyPr>
          <a:lstStyle>
            <a:lvl1pPr algn="l" defTabSz="657959" rtl="0" eaLnBrk="1" latinLnBrk="0" hangingPunct="1">
              <a:spcBef>
                <a:spcPct val="0"/>
              </a:spcBef>
              <a:buNone/>
              <a:defRPr kumimoji="1" sz="1600" b="0" i="0" kern="1200" spc="360" baseline="0">
                <a:solidFill>
                  <a:schemeClr val="tx1"/>
                </a:solidFill>
                <a:latin typeface="+mj-ea"/>
                <a:ea typeface="+mj-ea"/>
                <a:cs typeface="Century Gothic レギュラー" charset="0"/>
              </a:defRPr>
            </a:lvl1pPr>
          </a:lstStyle>
          <a:p>
            <a:pPr algn="r"/>
            <a:r>
              <a:rPr lang="ja-JP" altLang="en-US" sz="900" dirty="0">
                <a:latin typeface="游ゴシック" panose="020B0400000000000000" pitchFamily="50" charset="-128"/>
                <a:ea typeface="游ゴシック" panose="020B0400000000000000" pitchFamily="50" charset="-128"/>
              </a:rPr>
              <a:t>夢洲第２期区域の</a:t>
            </a:r>
            <a:r>
              <a:rPr lang="ja-JP" altLang="en-US" sz="900" dirty="0" smtClean="0">
                <a:latin typeface="游ゴシック" panose="020B0400000000000000" pitchFamily="50" charset="-128"/>
                <a:ea typeface="游ゴシック" panose="020B0400000000000000" pitchFamily="50" charset="-128"/>
              </a:rPr>
              <a:t>まちづくりに</a:t>
            </a:r>
            <a:r>
              <a:rPr lang="ja-JP" altLang="en-US" sz="900" dirty="0">
                <a:latin typeface="游ゴシック" panose="020B0400000000000000" pitchFamily="50" charset="-128"/>
                <a:ea typeface="游ゴシック" panose="020B0400000000000000" pitchFamily="50" charset="-128"/>
              </a:rPr>
              <a:t>向けたサウンディング型市場調査</a:t>
            </a:r>
          </a:p>
        </p:txBody>
      </p:sp>
      <p:sp>
        <p:nvSpPr>
          <p:cNvPr id="7" name="タイトル 1"/>
          <p:cNvSpPr txBox="1">
            <a:spLocks/>
          </p:cNvSpPr>
          <p:nvPr/>
        </p:nvSpPr>
        <p:spPr>
          <a:xfrm>
            <a:off x="910447" y="1303063"/>
            <a:ext cx="4080653" cy="421536"/>
          </a:xfrm>
          <a:prstGeom prst="rect">
            <a:avLst/>
          </a:prstGeom>
        </p:spPr>
        <p:txBody>
          <a:bodyPr vert="horz" wrap="none" lIns="0" tIns="0" rIns="0" bIns="0" rtlCol="0" anchor="t" anchorCtr="0">
            <a:noAutofit/>
          </a:bodyPr>
          <a:lstStyle>
            <a:lvl1pPr algn="l" defTabSz="657959" rtl="0" eaLnBrk="1" latinLnBrk="0" hangingPunct="1">
              <a:spcBef>
                <a:spcPct val="0"/>
              </a:spcBef>
              <a:buNone/>
              <a:defRPr kumimoji="1" sz="2000" b="1" i="0" kern="1200" spc="360" baseline="0">
                <a:solidFill>
                  <a:schemeClr val="tx1"/>
                </a:solidFill>
                <a:latin typeface="+mj-ea"/>
                <a:ea typeface="+mj-ea"/>
                <a:cs typeface="Century Gothic レギュラー" charset="0"/>
              </a:defRPr>
            </a:lvl1pPr>
          </a:lstStyle>
          <a:p>
            <a:r>
              <a:rPr lang="ja-JP" altLang="en-US" sz="2400" dirty="0">
                <a:solidFill>
                  <a:srgbClr val="B6CAD5"/>
                </a:solidFill>
                <a:latin typeface="游ゴシック" panose="020B0400000000000000" pitchFamily="50" charset="-128"/>
                <a:ea typeface="游ゴシック" panose="020B0400000000000000" pitchFamily="50" charset="-128"/>
              </a:rPr>
              <a:t>■</a:t>
            </a:r>
            <a:r>
              <a:rPr lang="ja-JP" altLang="en-US" sz="2400" dirty="0">
                <a:latin typeface="游ゴシック" panose="020B0400000000000000" pitchFamily="50" charset="-128"/>
                <a:ea typeface="游ゴシック" panose="020B0400000000000000" pitchFamily="50" charset="-128"/>
              </a:rPr>
              <a:t>　サウンディングの手続き</a:t>
            </a:r>
          </a:p>
        </p:txBody>
      </p:sp>
      <p:sp>
        <p:nvSpPr>
          <p:cNvPr id="9" name="正方形/長方形 8">
            <a:extLst>
              <a:ext uri="{FF2B5EF4-FFF2-40B4-BE49-F238E27FC236}">
                <a16:creationId xmlns:a16="http://schemas.microsoft.com/office/drawing/2014/main" id="{573B5ECB-0455-4E3D-B082-FFF6F8610093}"/>
              </a:ext>
            </a:extLst>
          </p:cNvPr>
          <p:cNvSpPr/>
          <p:nvPr/>
        </p:nvSpPr>
        <p:spPr>
          <a:xfrm>
            <a:off x="698599" y="1132913"/>
            <a:ext cx="13788000" cy="72000"/>
          </a:xfrm>
          <a:prstGeom prst="rect">
            <a:avLst/>
          </a:prstGeom>
          <a:solidFill>
            <a:srgbClr val="B6CAD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ja-JP" altLang="en-US" sz="1385" b="1">
              <a:latin typeface="游ゴシック" panose="020B0400000000000000" pitchFamily="50" charset="-128"/>
              <a:ea typeface="游ゴシック" panose="020B0400000000000000" pitchFamily="50" charset="-128"/>
            </a:endParaRPr>
          </a:p>
        </p:txBody>
      </p:sp>
      <p:sp>
        <p:nvSpPr>
          <p:cNvPr id="10" name="正方形/長方形 9"/>
          <p:cNvSpPr/>
          <p:nvPr/>
        </p:nvSpPr>
        <p:spPr>
          <a:xfrm>
            <a:off x="695646" y="579589"/>
            <a:ext cx="13772029" cy="46574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2800" b="1" dirty="0">
                <a:solidFill>
                  <a:schemeClr val="tx1"/>
                </a:solidFill>
                <a:latin typeface="游ゴシック" panose="020B0400000000000000" pitchFamily="50" charset="-128"/>
                <a:ea typeface="游ゴシック" panose="020B0400000000000000" pitchFamily="50" charset="-128"/>
              </a:rPr>
              <a:t>実施要領</a:t>
            </a:r>
          </a:p>
        </p:txBody>
      </p:sp>
      <p:sp>
        <p:nvSpPr>
          <p:cNvPr id="11" name="テキスト ボックス 10"/>
          <p:cNvSpPr txBox="1"/>
          <p:nvPr/>
        </p:nvSpPr>
        <p:spPr>
          <a:xfrm>
            <a:off x="699944" y="2116164"/>
            <a:ext cx="13773293" cy="505075"/>
          </a:xfrm>
          <a:prstGeom prst="rect">
            <a:avLst/>
          </a:prstGeom>
          <a:noFill/>
        </p:spPr>
        <p:txBody>
          <a:bodyPr wrap="square" rtlCol="0">
            <a:spAutoFit/>
          </a:bodyPr>
          <a:lstStyle/>
          <a:p>
            <a:pPr lvl="0">
              <a:lnSpc>
                <a:spcPts val="3400"/>
              </a:lnSpc>
            </a:pPr>
            <a:r>
              <a:rPr lang="ja-JP" altLang="en-US" sz="2400" b="1" dirty="0">
                <a:solidFill>
                  <a:schemeClr val="accent4">
                    <a:lumMod val="50000"/>
                  </a:schemeClr>
                </a:solidFill>
                <a:latin typeface="游ゴシック" panose="020B0400000000000000" pitchFamily="50" charset="-128"/>
                <a:ea typeface="游ゴシック" panose="020B0400000000000000" pitchFamily="50" charset="-128"/>
              </a:rPr>
              <a:t>（６）ヒアリングの実施申し込み</a:t>
            </a:r>
          </a:p>
        </p:txBody>
      </p:sp>
      <p:sp>
        <p:nvSpPr>
          <p:cNvPr id="12" name="正方形/長方形 11"/>
          <p:cNvSpPr/>
          <p:nvPr/>
        </p:nvSpPr>
        <p:spPr>
          <a:xfrm>
            <a:off x="699944" y="2795432"/>
            <a:ext cx="13736780" cy="4349798"/>
          </a:xfrm>
          <a:prstGeom prst="rect">
            <a:avLst/>
          </a:prstGeom>
          <a:solidFill>
            <a:srgbClr val="B6CAD5">
              <a:alpha val="60000"/>
            </a:srgbClr>
          </a:solidFill>
          <a:ln w="38100">
            <a:solidFill>
              <a:schemeClr val="bg1">
                <a:lumMod val="75000"/>
              </a:schemeClr>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14" name="テキスト ボックス 13"/>
          <p:cNvSpPr txBox="1"/>
          <p:nvPr/>
        </p:nvSpPr>
        <p:spPr>
          <a:xfrm>
            <a:off x="699945" y="2944867"/>
            <a:ext cx="13538570" cy="3993209"/>
          </a:xfrm>
          <a:prstGeom prst="rect">
            <a:avLst/>
          </a:prstGeom>
          <a:noFill/>
        </p:spPr>
        <p:txBody>
          <a:bodyPr wrap="square" rIns="180000" rtlCol="0">
            <a:spAutoFit/>
          </a:bodyPr>
          <a:lstStyle/>
          <a:p>
            <a:pPr marL="216000" lvl="0">
              <a:lnSpc>
                <a:spcPts val="3400"/>
              </a:lnSpc>
            </a:pPr>
            <a:r>
              <a:rPr lang="ja-JP" altLang="en-US" sz="2400" b="1" dirty="0">
                <a:solidFill>
                  <a:schemeClr val="bg2">
                    <a:lumMod val="25000"/>
                  </a:schemeClr>
                </a:solidFill>
                <a:latin typeface="游ゴシック" panose="020B0400000000000000" pitchFamily="50" charset="-128"/>
                <a:ea typeface="游ゴシック" panose="020B0400000000000000" pitchFamily="50" charset="-128"/>
              </a:rPr>
              <a:t>提案書の提出とあわせて、ヒアリング実施希望者は、「エントリーシート」（様式５）に</a:t>
            </a:r>
            <a:endParaRPr lang="en-US" altLang="ja-JP" sz="2400" b="1" dirty="0">
              <a:solidFill>
                <a:schemeClr val="bg2">
                  <a:lumMod val="25000"/>
                </a:schemeClr>
              </a:solidFill>
              <a:latin typeface="游ゴシック" panose="020B0400000000000000" pitchFamily="50" charset="-128"/>
              <a:ea typeface="游ゴシック" panose="020B0400000000000000" pitchFamily="50" charset="-128"/>
            </a:endParaRPr>
          </a:p>
          <a:p>
            <a:pPr marL="216000" lvl="0">
              <a:lnSpc>
                <a:spcPts val="3400"/>
              </a:lnSpc>
            </a:pPr>
            <a:r>
              <a:rPr lang="ja-JP" altLang="en-US" sz="2400" b="1" dirty="0">
                <a:solidFill>
                  <a:schemeClr val="bg2">
                    <a:lumMod val="25000"/>
                  </a:schemeClr>
                </a:solidFill>
                <a:latin typeface="游ゴシック" panose="020B0400000000000000" pitchFamily="50" charset="-128"/>
                <a:ea typeface="游ゴシック" panose="020B0400000000000000" pitchFamily="50" charset="-128"/>
              </a:rPr>
              <a:t>必要事項を記入後、件名を</a:t>
            </a:r>
            <a:r>
              <a:rPr lang="en-US" altLang="ja-JP" sz="2400" b="1" dirty="0">
                <a:solidFill>
                  <a:schemeClr val="bg2">
                    <a:lumMod val="25000"/>
                  </a:schemeClr>
                </a:solidFill>
                <a:latin typeface="游ゴシック" panose="020B0400000000000000" pitchFamily="50" charset="-128"/>
                <a:ea typeface="游ゴシック" panose="020B0400000000000000" pitchFamily="50" charset="-128"/>
              </a:rPr>
              <a:t>【</a:t>
            </a:r>
            <a:r>
              <a:rPr lang="ja-JP" altLang="en-US" sz="2400" b="1" dirty="0">
                <a:solidFill>
                  <a:schemeClr val="bg2">
                    <a:lumMod val="25000"/>
                  </a:schemeClr>
                </a:solidFill>
                <a:latin typeface="游ゴシック" panose="020B0400000000000000" pitchFamily="50" charset="-128"/>
                <a:ea typeface="游ゴシック" panose="020B0400000000000000" pitchFamily="50" charset="-128"/>
              </a:rPr>
              <a:t>ヒアリング実施申込</a:t>
            </a:r>
            <a:r>
              <a:rPr lang="en-US" altLang="ja-JP" sz="2400" b="1" dirty="0">
                <a:solidFill>
                  <a:schemeClr val="bg2">
                    <a:lumMod val="25000"/>
                  </a:schemeClr>
                </a:solidFill>
                <a:latin typeface="游ゴシック" panose="020B0400000000000000" pitchFamily="50" charset="-128"/>
                <a:ea typeface="游ゴシック" panose="020B0400000000000000" pitchFamily="50" charset="-128"/>
              </a:rPr>
              <a:t>】</a:t>
            </a:r>
            <a:r>
              <a:rPr lang="ja-JP" altLang="en-US" sz="2400" b="1" dirty="0">
                <a:solidFill>
                  <a:schemeClr val="bg2">
                    <a:lumMod val="25000"/>
                  </a:schemeClr>
                </a:solidFill>
                <a:latin typeface="游ゴシック" panose="020B0400000000000000" pitchFamily="50" charset="-128"/>
                <a:ea typeface="游ゴシック" panose="020B0400000000000000" pitchFamily="50" charset="-128"/>
              </a:rPr>
              <a:t>として、申込先へメール送付</a:t>
            </a:r>
          </a:p>
          <a:p>
            <a:pPr marL="216000" lvl="0">
              <a:lnSpc>
                <a:spcPts val="3400"/>
              </a:lnSpc>
            </a:pPr>
            <a:endParaRPr lang="ja-JP" altLang="en-US" sz="2400" b="1" dirty="0">
              <a:solidFill>
                <a:schemeClr val="bg2">
                  <a:lumMod val="25000"/>
                </a:schemeClr>
              </a:solidFill>
              <a:latin typeface="游ゴシック" panose="020B0400000000000000" pitchFamily="50" charset="-128"/>
              <a:ea typeface="游ゴシック" panose="020B0400000000000000" pitchFamily="50" charset="-128"/>
            </a:endParaRPr>
          </a:p>
          <a:p>
            <a:pPr marL="216000" lvl="0">
              <a:lnSpc>
                <a:spcPts val="3400"/>
              </a:lnSpc>
            </a:pPr>
            <a:r>
              <a:rPr lang="ja-JP" altLang="en-US" sz="2400" b="1" dirty="0">
                <a:solidFill>
                  <a:schemeClr val="bg2">
                    <a:lumMod val="25000"/>
                  </a:schemeClr>
                </a:solidFill>
                <a:latin typeface="游ゴシック" panose="020B0400000000000000" pitchFamily="50" charset="-128"/>
                <a:ea typeface="游ゴシック" panose="020B0400000000000000" pitchFamily="50" charset="-128"/>
              </a:rPr>
              <a:t>①　申込受付期間</a:t>
            </a:r>
          </a:p>
          <a:p>
            <a:pPr marL="216000" lvl="0">
              <a:lnSpc>
                <a:spcPts val="3400"/>
              </a:lnSpc>
            </a:pPr>
            <a:r>
              <a:rPr lang="ja-JP" altLang="en-US" sz="2400" b="1" dirty="0">
                <a:solidFill>
                  <a:schemeClr val="bg2">
                    <a:lumMod val="25000"/>
                  </a:schemeClr>
                </a:solidFill>
                <a:latin typeface="游ゴシック" panose="020B0400000000000000" pitchFamily="50" charset="-128"/>
                <a:ea typeface="游ゴシック" panose="020B0400000000000000" pitchFamily="50" charset="-128"/>
              </a:rPr>
              <a:t>　令和</a:t>
            </a:r>
            <a:r>
              <a:rPr lang="en-US" altLang="ja-JP" sz="2400" b="1" dirty="0">
                <a:solidFill>
                  <a:schemeClr val="bg2">
                    <a:lumMod val="25000"/>
                  </a:schemeClr>
                </a:solidFill>
                <a:latin typeface="游ゴシック" panose="020B0400000000000000" pitchFamily="50" charset="-128"/>
                <a:ea typeface="游ゴシック" panose="020B0400000000000000" pitchFamily="50" charset="-128"/>
              </a:rPr>
              <a:t>5</a:t>
            </a:r>
            <a:r>
              <a:rPr lang="ja-JP" altLang="en-US" sz="2400" b="1" dirty="0">
                <a:solidFill>
                  <a:schemeClr val="bg2">
                    <a:lumMod val="25000"/>
                  </a:schemeClr>
                </a:solidFill>
                <a:latin typeface="游ゴシック" panose="020B0400000000000000" pitchFamily="50" charset="-128"/>
                <a:ea typeface="游ゴシック" panose="020B0400000000000000" pitchFamily="50" charset="-128"/>
              </a:rPr>
              <a:t>年</a:t>
            </a:r>
            <a:r>
              <a:rPr lang="en-US" altLang="ja-JP" sz="2400" b="1" dirty="0">
                <a:solidFill>
                  <a:schemeClr val="bg2">
                    <a:lumMod val="25000"/>
                  </a:schemeClr>
                </a:solidFill>
                <a:latin typeface="游ゴシック" panose="020B0400000000000000" pitchFamily="50" charset="-128"/>
                <a:ea typeface="游ゴシック" panose="020B0400000000000000" pitchFamily="50" charset="-128"/>
              </a:rPr>
              <a:t>4</a:t>
            </a:r>
            <a:r>
              <a:rPr lang="ja-JP" altLang="en-US" sz="2400" b="1" dirty="0">
                <a:solidFill>
                  <a:schemeClr val="bg2">
                    <a:lumMod val="25000"/>
                  </a:schemeClr>
                </a:solidFill>
                <a:latin typeface="游ゴシック" panose="020B0400000000000000" pitchFamily="50" charset="-128"/>
                <a:ea typeface="游ゴシック" panose="020B0400000000000000" pitchFamily="50" charset="-128"/>
              </a:rPr>
              <a:t>月</a:t>
            </a:r>
            <a:r>
              <a:rPr lang="en-US" altLang="ja-JP" sz="2400" b="1" dirty="0">
                <a:solidFill>
                  <a:schemeClr val="bg2">
                    <a:lumMod val="25000"/>
                  </a:schemeClr>
                </a:solidFill>
                <a:latin typeface="游ゴシック" panose="020B0400000000000000" pitchFamily="50" charset="-128"/>
                <a:ea typeface="游ゴシック" panose="020B0400000000000000" pitchFamily="50" charset="-128"/>
              </a:rPr>
              <a:t>18</a:t>
            </a:r>
            <a:r>
              <a:rPr lang="ja-JP" altLang="en-US" sz="2400" b="1" dirty="0">
                <a:solidFill>
                  <a:schemeClr val="bg2">
                    <a:lumMod val="25000"/>
                  </a:schemeClr>
                </a:solidFill>
                <a:latin typeface="游ゴシック" panose="020B0400000000000000" pitchFamily="50" charset="-128"/>
                <a:ea typeface="游ゴシック" panose="020B0400000000000000" pitchFamily="50" charset="-128"/>
              </a:rPr>
              <a:t>日（火）～</a:t>
            </a:r>
            <a:r>
              <a:rPr lang="en-US" altLang="ja-JP" sz="2400" b="1" dirty="0">
                <a:solidFill>
                  <a:schemeClr val="bg2">
                    <a:lumMod val="25000"/>
                  </a:schemeClr>
                </a:solidFill>
                <a:latin typeface="游ゴシック" panose="020B0400000000000000" pitchFamily="50" charset="-128"/>
                <a:ea typeface="游ゴシック" panose="020B0400000000000000" pitchFamily="50" charset="-128"/>
              </a:rPr>
              <a:t>5</a:t>
            </a:r>
            <a:r>
              <a:rPr lang="ja-JP" altLang="en-US" sz="2400" b="1" dirty="0">
                <a:solidFill>
                  <a:schemeClr val="bg2">
                    <a:lumMod val="25000"/>
                  </a:schemeClr>
                </a:solidFill>
                <a:latin typeface="游ゴシック" panose="020B0400000000000000" pitchFamily="50" charset="-128"/>
                <a:ea typeface="游ゴシック" panose="020B0400000000000000" pitchFamily="50" charset="-128"/>
              </a:rPr>
              <a:t>月</a:t>
            </a:r>
            <a:r>
              <a:rPr lang="en-US" altLang="ja-JP" sz="2400" b="1" dirty="0">
                <a:solidFill>
                  <a:schemeClr val="bg2">
                    <a:lumMod val="25000"/>
                  </a:schemeClr>
                </a:solidFill>
                <a:latin typeface="游ゴシック" panose="020B0400000000000000" pitchFamily="50" charset="-128"/>
                <a:ea typeface="游ゴシック" panose="020B0400000000000000" pitchFamily="50" charset="-128"/>
              </a:rPr>
              <a:t>10</a:t>
            </a:r>
            <a:r>
              <a:rPr lang="ja-JP" altLang="en-US" sz="2400" b="1" dirty="0">
                <a:solidFill>
                  <a:schemeClr val="bg2">
                    <a:lumMod val="25000"/>
                  </a:schemeClr>
                </a:solidFill>
                <a:latin typeface="游ゴシック" panose="020B0400000000000000" pitchFamily="50" charset="-128"/>
                <a:ea typeface="游ゴシック" panose="020B0400000000000000" pitchFamily="50" charset="-128"/>
              </a:rPr>
              <a:t>日（水）午前</a:t>
            </a:r>
            <a:r>
              <a:rPr lang="en-US" altLang="ja-JP" sz="2400" b="1" dirty="0">
                <a:solidFill>
                  <a:schemeClr val="bg2">
                    <a:lumMod val="25000"/>
                  </a:schemeClr>
                </a:solidFill>
                <a:latin typeface="游ゴシック" panose="020B0400000000000000" pitchFamily="50" charset="-128"/>
                <a:ea typeface="游ゴシック" panose="020B0400000000000000" pitchFamily="50" charset="-128"/>
              </a:rPr>
              <a:t>10</a:t>
            </a:r>
            <a:r>
              <a:rPr lang="ja-JP" altLang="en-US" sz="2400" b="1" dirty="0">
                <a:solidFill>
                  <a:schemeClr val="bg2">
                    <a:lumMod val="25000"/>
                  </a:schemeClr>
                </a:solidFill>
                <a:latin typeface="游ゴシック" panose="020B0400000000000000" pitchFamily="50" charset="-128"/>
                <a:ea typeface="游ゴシック" panose="020B0400000000000000" pitchFamily="50" charset="-128"/>
              </a:rPr>
              <a:t>時～午後５時</a:t>
            </a:r>
          </a:p>
          <a:p>
            <a:pPr marL="216000" lvl="0">
              <a:lnSpc>
                <a:spcPts val="3400"/>
              </a:lnSpc>
            </a:pPr>
            <a:r>
              <a:rPr lang="ja-JP" altLang="en-US" sz="2400" b="1" dirty="0">
                <a:solidFill>
                  <a:schemeClr val="bg2">
                    <a:lumMod val="25000"/>
                  </a:schemeClr>
                </a:solidFill>
                <a:latin typeface="游ゴシック" panose="020B0400000000000000" pitchFamily="50" charset="-128"/>
                <a:ea typeface="游ゴシック" panose="020B0400000000000000" pitchFamily="50" charset="-128"/>
              </a:rPr>
              <a:t>　</a:t>
            </a:r>
            <a:r>
              <a:rPr lang="en-US" altLang="ja-JP" sz="2400" b="1" dirty="0">
                <a:solidFill>
                  <a:schemeClr val="bg2">
                    <a:lumMod val="25000"/>
                  </a:schemeClr>
                </a:solidFill>
                <a:latin typeface="游ゴシック" panose="020B0400000000000000" pitchFamily="50" charset="-128"/>
                <a:ea typeface="游ゴシック" panose="020B0400000000000000" pitchFamily="50" charset="-128"/>
              </a:rPr>
              <a:t>※</a:t>
            </a:r>
            <a:r>
              <a:rPr lang="ja-JP" altLang="en-US" sz="2400" b="1" dirty="0">
                <a:solidFill>
                  <a:schemeClr val="bg2">
                    <a:lumMod val="25000"/>
                  </a:schemeClr>
                </a:solidFill>
                <a:latin typeface="游ゴシック" panose="020B0400000000000000" pitchFamily="50" charset="-128"/>
                <a:ea typeface="游ゴシック" panose="020B0400000000000000" pitchFamily="50" charset="-128"/>
              </a:rPr>
              <a:t>提案書の提出とあわせてメール送付</a:t>
            </a:r>
          </a:p>
          <a:p>
            <a:pPr marL="216000" lvl="0">
              <a:lnSpc>
                <a:spcPts val="3400"/>
              </a:lnSpc>
            </a:pPr>
            <a:endParaRPr lang="ja-JP" altLang="en-US" sz="2400" b="1" dirty="0">
              <a:solidFill>
                <a:schemeClr val="bg2">
                  <a:lumMod val="25000"/>
                </a:schemeClr>
              </a:solidFill>
              <a:latin typeface="游ゴシック" panose="020B0400000000000000" pitchFamily="50" charset="-128"/>
              <a:ea typeface="游ゴシック" panose="020B0400000000000000" pitchFamily="50" charset="-128"/>
            </a:endParaRPr>
          </a:p>
          <a:p>
            <a:pPr marL="216000" lvl="0">
              <a:lnSpc>
                <a:spcPts val="3400"/>
              </a:lnSpc>
            </a:pPr>
            <a:r>
              <a:rPr lang="ja-JP" altLang="en-US" sz="2400" b="1" dirty="0">
                <a:solidFill>
                  <a:schemeClr val="bg2">
                    <a:lumMod val="25000"/>
                  </a:schemeClr>
                </a:solidFill>
                <a:latin typeface="游ゴシック" panose="020B0400000000000000" pitchFamily="50" charset="-128"/>
                <a:ea typeface="游ゴシック" panose="020B0400000000000000" pitchFamily="50" charset="-128"/>
              </a:rPr>
              <a:t>②　申込先</a:t>
            </a:r>
          </a:p>
          <a:p>
            <a:pPr marL="216000" lvl="0">
              <a:lnSpc>
                <a:spcPts val="3400"/>
              </a:lnSpc>
            </a:pPr>
            <a:r>
              <a:rPr lang="ja-JP" altLang="en-US" sz="2400" b="1" dirty="0">
                <a:solidFill>
                  <a:schemeClr val="bg2">
                    <a:lumMod val="25000"/>
                  </a:schemeClr>
                </a:solidFill>
                <a:latin typeface="游ゴシック" panose="020B0400000000000000" pitchFamily="50" charset="-128"/>
                <a:ea typeface="游ゴシック" panose="020B0400000000000000" pitchFamily="50" charset="-128"/>
              </a:rPr>
              <a:t>（８．問い合わせ先①のとおり）</a:t>
            </a:r>
          </a:p>
        </p:txBody>
      </p:sp>
      <p:sp>
        <p:nvSpPr>
          <p:cNvPr id="15" name="テキスト ボックス 14"/>
          <p:cNvSpPr txBox="1"/>
          <p:nvPr/>
        </p:nvSpPr>
        <p:spPr>
          <a:xfrm>
            <a:off x="699944" y="7317609"/>
            <a:ext cx="13773293" cy="505075"/>
          </a:xfrm>
          <a:prstGeom prst="rect">
            <a:avLst/>
          </a:prstGeom>
          <a:noFill/>
        </p:spPr>
        <p:txBody>
          <a:bodyPr wrap="square" rtlCol="0">
            <a:spAutoFit/>
          </a:bodyPr>
          <a:lstStyle/>
          <a:p>
            <a:pPr lvl="0">
              <a:lnSpc>
                <a:spcPts val="3400"/>
              </a:lnSpc>
            </a:pPr>
            <a:r>
              <a:rPr lang="ja-JP" altLang="en-US" sz="2400" b="1" dirty="0">
                <a:solidFill>
                  <a:schemeClr val="accent4">
                    <a:lumMod val="50000"/>
                  </a:schemeClr>
                </a:solidFill>
                <a:latin typeface="游ゴシック" panose="020B0400000000000000" pitchFamily="50" charset="-128"/>
                <a:ea typeface="游ゴシック" panose="020B0400000000000000" pitchFamily="50" charset="-128"/>
              </a:rPr>
              <a:t>（７）ヒアリングの日時及び場所の連絡</a:t>
            </a:r>
          </a:p>
        </p:txBody>
      </p:sp>
      <p:sp>
        <p:nvSpPr>
          <p:cNvPr id="16" name="正方形/長方形 15"/>
          <p:cNvSpPr/>
          <p:nvPr/>
        </p:nvSpPr>
        <p:spPr>
          <a:xfrm>
            <a:off x="699944" y="7996877"/>
            <a:ext cx="13736781" cy="1332705"/>
          </a:xfrm>
          <a:prstGeom prst="rect">
            <a:avLst/>
          </a:prstGeom>
          <a:solidFill>
            <a:srgbClr val="B6CAD5">
              <a:alpha val="60000"/>
            </a:srgbClr>
          </a:solidFill>
          <a:ln w="38100">
            <a:solidFill>
              <a:schemeClr val="bg1">
                <a:lumMod val="75000"/>
              </a:schemeClr>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17" name="テキスト ボックス 16"/>
          <p:cNvSpPr txBox="1"/>
          <p:nvPr/>
        </p:nvSpPr>
        <p:spPr>
          <a:xfrm>
            <a:off x="699945" y="8146312"/>
            <a:ext cx="13538570" cy="941091"/>
          </a:xfrm>
          <a:prstGeom prst="rect">
            <a:avLst/>
          </a:prstGeom>
          <a:noFill/>
        </p:spPr>
        <p:txBody>
          <a:bodyPr wrap="square" rIns="180000" rtlCol="0">
            <a:spAutoFit/>
          </a:bodyPr>
          <a:lstStyle/>
          <a:p>
            <a:pPr marL="216000" lvl="0">
              <a:lnSpc>
                <a:spcPts val="3400"/>
              </a:lnSpc>
            </a:pPr>
            <a:r>
              <a:rPr lang="ja-JP" altLang="en-US" sz="2400" b="1" dirty="0">
                <a:solidFill>
                  <a:schemeClr val="bg2">
                    <a:lumMod val="25000"/>
                  </a:schemeClr>
                </a:solidFill>
                <a:latin typeface="游ゴシック" panose="020B0400000000000000" pitchFamily="50" charset="-128"/>
                <a:ea typeface="游ゴシック" panose="020B0400000000000000" pitchFamily="50" charset="-128"/>
              </a:rPr>
              <a:t>ヒアリングの実施申込をいただいた担当者あてに、ヒアリング日時及び場所を電子メールにて連絡（ご希望に沿えない場合もあり）</a:t>
            </a:r>
          </a:p>
        </p:txBody>
      </p:sp>
    </p:spTree>
    <p:extLst>
      <p:ext uri="{BB962C8B-B14F-4D97-AF65-F5344CB8AC3E}">
        <p14:creationId xmlns:p14="http://schemas.microsoft.com/office/powerpoint/2010/main" val="326983918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p:cNvSpPr>
            <a:spLocks noGrp="1"/>
          </p:cNvSpPr>
          <p:nvPr>
            <p:ph type="sldNum" sz="quarter" idx="10"/>
          </p:nvPr>
        </p:nvSpPr>
        <p:spPr/>
        <p:txBody>
          <a:bodyPr/>
          <a:lstStyle/>
          <a:p>
            <a:fld id="{AF8E12BC-F924-5F4E-B784-1AA462780521}" type="slidenum">
              <a:rPr lang="ja-JP" altLang="en-US" smtClean="0"/>
              <a:pPr/>
              <a:t>17</a:t>
            </a:fld>
            <a:endParaRPr lang="ja-JP" altLang="en-US" dirty="0"/>
          </a:p>
        </p:txBody>
      </p:sp>
      <p:sp>
        <p:nvSpPr>
          <p:cNvPr id="13" name="タイトル 1"/>
          <p:cNvSpPr txBox="1">
            <a:spLocks/>
          </p:cNvSpPr>
          <p:nvPr/>
        </p:nvSpPr>
        <p:spPr>
          <a:xfrm>
            <a:off x="8851900" y="323028"/>
            <a:ext cx="5584824" cy="184561"/>
          </a:xfrm>
          <a:prstGeom prst="rect">
            <a:avLst/>
          </a:prstGeom>
        </p:spPr>
        <p:txBody>
          <a:bodyPr vert="horz" wrap="none" lIns="0" tIns="0" rIns="0" bIns="0" rtlCol="0" anchor="t" anchorCtr="0">
            <a:normAutofit/>
          </a:bodyPr>
          <a:lstStyle>
            <a:lvl1pPr algn="l" defTabSz="657959" rtl="0" eaLnBrk="1" latinLnBrk="0" hangingPunct="1">
              <a:spcBef>
                <a:spcPct val="0"/>
              </a:spcBef>
              <a:buNone/>
              <a:defRPr kumimoji="1" sz="1600" b="0" i="0" kern="1200" spc="360" baseline="0">
                <a:solidFill>
                  <a:schemeClr val="tx1"/>
                </a:solidFill>
                <a:latin typeface="+mj-ea"/>
                <a:ea typeface="+mj-ea"/>
                <a:cs typeface="Century Gothic レギュラー" charset="0"/>
              </a:defRPr>
            </a:lvl1pPr>
          </a:lstStyle>
          <a:p>
            <a:pPr algn="r"/>
            <a:r>
              <a:rPr lang="ja-JP" altLang="en-US" sz="900" dirty="0">
                <a:latin typeface="游ゴシック" panose="020B0400000000000000" pitchFamily="50" charset="-128"/>
                <a:ea typeface="游ゴシック" panose="020B0400000000000000" pitchFamily="50" charset="-128"/>
              </a:rPr>
              <a:t>夢洲第２期区域の</a:t>
            </a:r>
            <a:r>
              <a:rPr lang="ja-JP" altLang="en-US" sz="900" dirty="0" smtClean="0">
                <a:latin typeface="游ゴシック" panose="020B0400000000000000" pitchFamily="50" charset="-128"/>
                <a:ea typeface="游ゴシック" panose="020B0400000000000000" pitchFamily="50" charset="-128"/>
              </a:rPr>
              <a:t>まちづくりに</a:t>
            </a:r>
            <a:r>
              <a:rPr lang="ja-JP" altLang="en-US" sz="900" dirty="0">
                <a:latin typeface="游ゴシック" panose="020B0400000000000000" pitchFamily="50" charset="-128"/>
                <a:ea typeface="游ゴシック" panose="020B0400000000000000" pitchFamily="50" charset="-128"/>
              </a:rPr>
              <a:t>向けたサウンディング型市場調査</a:t>
            </a:r>
          </a:p>
        </p:txBody>
      </p:sp>
      <p:sp>
        <p:nvSpPr>
          <p:cNvPr id="7" name="タイトル 1"/>
          <p:cNvSpPr txBox="1">
            <a:spLocks/>
          </p:cNvSpPr>
          <p:nvPr/>
        </p:nvSpPr>
        <p:spPr>
          <a:xfrm>
            <a:off x="910447" y="1303063"/>
            <a:ext cx="4080653" cy="421536"/>
          </a:xfrm>
          <a:prstGeom prst="rect">
            <a:avLst/>
          </a:prstGeom>
        </p:spPr>
        <p:txBody>
          <a:bodyPr vert="horz" wrap="none" lIns="0" tIns="0" rIns="0" bIns="0" rtlCol="0" anchor="t" anchorCtr="0">
            <a:noAutofit/>
          </a:bodyPr>
          <a:lstStyle>
            <a:lvl1pPr algn="l" defTabSz="657959" rtl="0" eaLnBrk="1" latinLnBrk="0" hangingPunct="1">
              <a:spcBef>
                <a:spcPct val="0"/>
              </a:spcBef>
              <a:buNone/>
              <a:defRPr kumimoji="1" sz="2000" b="1" i="0" kern="1200" spc="360" baseline="0">
                <a:solidFill>
                  <a:schemeClr val="tx1"/>
                </a:solidFill>
                <a:latin typeface="+mj-ea"/>
                <a:ea typeface="+mj-ea"/>
                <a:cs typeface="Century Gothic レギュラー" charset="0"/>
              </a:defRPr>
            </a:lvl1pPr>
          </a:lstStyle>
          <a:p>
            <a:r>
              <a:rPr lang="ja-JP" altLang="en-US" sz="2400" dirty="0">
                <a:solidFill>
                  <a:srgbClr val="B6CAD5"/>
                </a:solidFill>
                <a:latin typeface="游ゴシック" panose="020B0400000000000000" pitchFamily="50" charset="-128"/>
                <a:ea typeface="游ゴシック" panose="020B0400000000000000" pitchFamily="50" charset="-128"/>
              </a:rPr>
              <a:t>■</a:t>
            </a:r>
            <a:r>
              <a:rPr lang="ja-JP" altLang="en-US" sz="2400" dirty="0">
                <a:latin typeface="游ゴシック" panose="020B0400000000000000" pitchFamily="50" charset="-128"/>
                <a:ea typeface="游ゴシック" panose="020B0400000000000000" pitchFamily="50" charset="-128"/>
              </a:rPr>
              <a:t>　サウンディングの手続き</a:t>
            </a:r>
          </a:p>
        </p:txBody>
      </p:sp>
      <p:sp>
        <p:nvSpPr>
          <p:cNvPr id="9" name="正方形/長方形 8">
            <a:extLst>
              <a:ext uri="{FF2B5EF4-FFF2-40B4-BE49-F238E27FC236}">
                <a16:creationId xmlns:a16="http://schemas.microsoft.com/office/drawing/2014/main" id="{573B5ECB-0455-4E3D-B082-FFF6F8610093}"/>
              </a:ext>
            </a:extLst>
          </p:cNvPr>
          <p:cNvSpPr/>
          <p:nvPr/>
        </p:nvSpPr>
        <p:spPr>
          <a:xfrm>
            <a:off x="698599" y="1132913"/>
            <a:ext cx="13788000" cy="72000"/>
          </a:xfrm>
          <a:prstGeom prst="rect">
            <a:avLst/>
          </a:prstGeom>
          <a:solidFill>
            <a:srgbClr val="B6CAD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ja-JP" altLang="en-US" sz="1385" b="1">
              <a:latin typeface="游ゴシック" panose="020B0400000000000000" pitchFamily="50" charset="-128"/>
              <a:ea typeface="游ゴシック" panose="020B0400000000000000" pitchFamily="50" charset="-128"/>
            </a:endParaRPr>
          </a:p>
        </p:txBody>
      </p:sp>
      <p:sp>
        <p:nvSpPr>
          <p:cNvPr id="10" name="正方形/長方形 9"/>
          <p:cNvSpPr/>
          <p:nvPr/>
        </p:nvSpPr>
        <p:spPr>
          <a:xfrm>
            <a:off x="695646" y="579589"/>
            <a:ext cx="13772029" cy="46574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2800" b="1" dirty="0">
                <a:solidFill>
                  <a:schemeClr val="tx1"/>
                </a:solidFill>
                <a:latin typeface="游ゴシック" panose="020B0400000000000000" pitchFamily="50" charset="-128"/>
                <a:ea typeface="游ゴシック" panose="020B0400000000000000" pitchFamily="50" charset="-128"/>
              </a:rPr>
              <a:t>実施要領</a:t>
            </a:r>
          </a:p>
        </p:txBody>
      </p:sp>
      <p:sp>
        <p:nvSpPr>
          <p:cNvPr id="11" name="テキスト ボックス 10"/>
          <p:cNvSpPr txBox="1"/>
          <p:nvPr/>
        </p:nvSpPr>
        <p:spPr>
          <a:xfrm>
            <a:off x="699944" y="2119177"/>
            <a:ext cx="13773293" cy="505075"/>
          </a:xfrm>
          <a:prstGeom prst="rect">
            <a:avLst/>
          </a:prstGeom>
          <a:noFill/>
        </p:spPr>
        <p:txBody>
          <a:bodyPr wrap="square" rtlCol="0">
            <a:spAutoFit/>
          </a:bodyPr>
          <a:lstStyle/>
          <a:p>
            <a:pPr lvl="0">
              <a:lnSpc>
                <a:spcPts val="3400"/>
              </a:lnSpc>
            </a:pPr>
            <a:r>
              <a:rPr lang="ja-JP" altLang="en-US" sz="2400" b="1" dirty="0">
                <a:solidFill>
                  <a:schemeClr val="accent4">
                    <a:lumMod val="50000"/>
                  </a:schemeClr>
                </a:solidFill>
                <a:latin typeface="游ゴシック" panose="020B0400000000000000" pitchFamily="50" charset="-128"/>
                <a:ea typeface="游ゴシック" panose="020B0400000000000000" pitchFamily="50" charset="-128"/>
              </a:rPr>
              <a:t>（８）ヒアリングの実施</a:t>
            </a:r>
          </a:p>
        </p:txBody>
      </p:sp>
      <p:sp>
        <p:nvSpPr>
          <p:cNvPr id="12" name="正方形/長方形 11"/>
          <p:cNvSpPr/>
          <p:nvPr/>
        </p:nvSpPr>
        <p:spPr>
          <a:xfrm>
            <a:off x="699944" y="2798445"/>
            <a:ext cx="13736780" cy="6534150"/>
          </a:xfrm>
          <a:prstGeom prst="rect">
            <a:avLst/>
          </a:prstGeom>
          <a:solidFill>
            <a:srgbClr val="B6CAD5">
              <a:alpha val="60000"/>
            </a:srgbClr>
          </a:solidFill>
          <a:ln w="38100">
            <a:solidFill>
              <a:schemeClr val="bg1">
                <a:lumMod val="75000"/>
              </a:schemeClr>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14" name="テキスト ボックス 13"/>
          <p:cNvSpPr txBox="1"/>
          <p:nvPr/>
        </p:nvSpPr>
        <p:spPr>
          <a:xfrm>
            <a:off x="699945" y="2947880"/>
            <a:ext cx="13538570" cy="5737276"/>
          </a:xfrm>
          <a:prstGeom prst="rect">
            <a:avLst/>
          </a:prstGeom>
          <a:noFill/>
        </p:spPr>
        <p:txBody>
          <a:bodyPr wrap="square" rIns="180000" rtlCol="0">
            <a:spAutoFit/>
          </a:bodyPr>
          <a:lstStyle/>
          <a:p>
            <a:pPr marL="216000" lvl="0">
              <a:lnSpc>
                <a:spcPts val="3400"/>
              </a:lnSpc>
            </a:pPr>
            <a:r>
              <a:rPr lang="ja-JP" altLang="en-US" sz="2400" b="1" dirty="0">
                <a:solidFill>
                  <a:schemeClr val="bg2">
                    <a:lumMod val="25000"/>
                  </a:schemeClr>
                </a:solidFill>
                <a:latin typeface="游ゴシック" panose="020B0400000000000000" pitchFamily="50" charset="-128"/>
                <a:ea typeface="游ゴシック" panose="020B0400000000000000" pitchFamily="50" charset="-128"/>
              </a:rPr>
              <a:t>①　実施期間（予定）</a:t>
            </a:r>
          </a:p>
          <a:p>
            <a:pPr marL="216000" lvl="0">
              <a:lnSpc>
                <a:spcPts val="3400"/>
              </a:lnSpc>
            </a:pPr>
            <a:r>
              <a:rPr lang="ja-JP" altLang="en-US" sz="2400" b="1" dirty="0">
                <a:solidFill>
                  <a:schemeClr val="bg2">
                    <a:lumMod val="25000"/>
                  </a:schemeClr>
                </a:solidFill>
                <a:latin typeface="游ゴシック" panose="020B0400000000000000" pitchFamily="50" charset="-128"/>
                <a:ea typeface="游ゴシック" panose="020B0400000000000000" pitchFamily="50" charset="-128"/>
              </a:rPr>
              <a:t>　令和</a:t>
            </a:r>
            <a:r>
              <a:rPr lang="en-US" altLang="ja-JP" sz="2400" b="1" dirty="0">
                <a:solidFill>
                  <a:schemeClr val="bg2">
                    <a:lumMod val="25000"/>
                  </a:schemeClr>
                </a:solidFill>
                <a:latin typeface="游ゴシック" panose="020B0400000000000000" pitchFamily="50" charset="-128"/>
                <a:ea typeface="游ゴシック" panose="020B0400000000000000" pitchFamily="50" charset="-128"/>
              </a:rPr>
              <a:t>5</a:t>
            </a:r>
            <a:r>
              <a:rPr lang="ja-JP" altLang="en-US" sz="2400" b="1" dirty="0">
                <a:solidFill>
                  <a:schemeClr val="bg2">
                    <a:lumMod val="25000"/>
                  </a:schemeClr>
                </a:solidFill>
                <a:latin typeface="游ゴシック" panose="020B0400000000000000" pitchFamily="50" charset="-128"/>
                <a:ea typeface="游ゴシック" panose="020B0400000000000000" pitchFamily="50" charset="-128"/>
              </a:rPr>
              <a:t>年</a:t>
            </a:r>
            <a:r>
              <a:rPr lang="en-US" altLang="ja-JP" sz="2400" b="1" dirty="0">
                <a:solidFill>
                  <a:schemeClr val="bg2">
                    <a:lumMod val="25000"/>
                  </a:schemeClr>
                </a:solidFill>
                <a:latin typeface="游ゴシック" panose="020B0400000000000000" pitchFamily="50" charset="-128"/>
                <a:ea typeface="游ゴシック" panose="020B0400000000000000" pitchFamily="50" charset="-128"/>
              </a:rPr>
              <a:t>5</a:t>
            </a:r>
            <a:r>
              <a:rPr lang="ja-JP" altLang="en-US" sz="2400" b="1" dirty="0">
                <a:solidFill>
                  <a:schemeClr val="bg2">
                    <a:lumMod val="25000"/>
                  </a:schemeClr>
                </a:solidFill>
                <a:latin typeface="游ゴシック" panose="020B0400000000000000" pitchFamily="50" charset="-128"/>
                <a:ea typeface="游ゴシック" panose="020B0400000000000000" pitchFamily="50" charset="-128"/>
              </a:rPr>
              <a:t>月</a:t>
            </a:r>
            <a:r>
              <a:rPr lang="en-US" altLang="ja-JP" sz="2400" b="1" dirty="0">
                <a:solidFill>
                  <a:schemeClr val="bg2">
                    <a:lumMod val="25000"/>
                  </a:schemeClr>
                </a:solidFill>
                <a:latin typeface="游ゴシック" panose="020B0400000000000000" pitchFamily="50" charset="-128"/>
                <a:ea typeface="游ゴシック" panose="020B0400000000000000" pitchFamily="50" charset="-128"/>
              </a:rPr>
              <a:t>17</a:t>
            </a:r>
            <a:r>
              <a:rPr lang="ja-JP" altLang="en-US" sz="2400" b="1" dirty="0">
                <a:solidFill>
                  <a:schemeClr val="bg2">
                    <a:lumMod val="25000"/>
                  </a:schemeClr>
                </a:solidFill>
                <a:latin typeface="游ゴシック" panose="020B0400000000000000" pitchFamily="50" charset="-128"/>
                <a:ea typeface="游ゴシック" panose="020B0400000000000000" pitchFamily="50" charset="-128"/>
              </a:rPr>
              <a:t>日</a:t>
            </a:r>
            <a:r>
              <a:rPr lang="en-US" altLang="ja-JP" sz="2400" b="1" dirty="0">
                <a:solidFill>
                  <a:schemeClr val="bg2">
                    <a:lumMod val="25000"/>
                  </a:schemeClr>
                </a:solidFill>
                <a:latin typeface="游ゴシック" panose="020B0400000000000000" pitchFamily="50" charset="-128"/>
                <a:ea typeface="游ゴシック" panose="020B0400000000000000" pitchFamily="50" charset="-128"/>
              </a:rPr>
              <a:t>(</a:t>
            </a:r>
            <a:r>
              <a:rPr lang="ja-JP" altLang="en-US" sz="2400" b="1" dirty="0">
                <a:solidFill>
                  <a:schemeClr val="bg2">
                    <a:lumMod val="25000"/>
                  </a:schemeClr>
                </a:solidFill>
                <a:latin typeface="游ゴシック" panose="020B0400000000000000" pitchFamily="50" charset="-128"/>
                <a:ea typeface="游ゴシック" panose="020B0400000000000000" pitchFamily="50" charset="-128"/>
              </a:rPr>
              <a:t>水</a:t>
            </a:r>
            <a:r>
              <a:rPr lang="en-US" altLang="ja-JP" sz="2400" b="1" dirty="0">
                <a:solidFill>
                  <a:schemeClr val="bg2">
                    <a:lumMod val="25000"/>
                  </a:schemeClr>
                </a:solidFill>
                <a:latin typeface="游ゴシック" panose="020B0400000000000000" pitchFamily="50" charset="-128"/>
                <a:ea typeface="游ゴシック" panose="020B0400000000000000" pitchFamily="50" charset="-128"/>
              </a:rPr>
              <a:t>)</a:t>
            </a:r>
            <a:r>
              <a:rPr lang="ja-JP" altLang="en-US" sz="2400" b="1" dirty="0">
                <a:solidFill>
                  <a:schemeClr val="bg2">
                    <a:lumMod val="25000"/>
                  </a:schemeClr>
                </a:solidFill>
                <a:latin typeface="游ゴシック" panose="020B0400000000000000" pitchFamily="50" charset="-128"/>
                <a:ea typeface="游ゴシック" panose="020B0400000000000000" pitchFamily="50" charset="-128"/>
              </a:rPr>
              <a:t>～</a:t>
            </a:r>
            <a:r>
              <a:rPr lang="en-US" altLang="ja-JP" sz="2400" b="1" dirty="0">
                <a:solidFill>
                  <a:schemeClr val="bg2">
                    <a:lumMod val="25000"/>
                  </a:schemeClr>
                </a:solidFill>
                <a:latin typeface="游ゴシック" panose="020B0400000000000000" pitchFamily="50" charset="-128"/>
                <a:ea typeface="游ゴシック" panose="020B0400000000000000" pitchFamily="50" charset="-128"/>
              </a:rPr>
              <a:t>7</a:t>
            </a:r>
            <a:r>
              <a:rPr lang="ja-JP" altLang="en-US" sz="2400" b="1" dirty="0">
                <a:solidFill>
                  <a:schemeClr val="bg2">
                    <a:lumMod val="25000"/>
                  </a:schemeClr>
                </a:solidFill>
                <a:latin typeface="游ゴシック" panose="020B0400000000000000" pitchFamily="50" charset="-128"/>
                <a:ea typeface="游ゴシック" panose="020B0400000000000000" pitchFamily="50" charset="-128"/>
              </a:rPr>
              <a:t>月</a:t>
            </a:r>
            <a:r>
              <a:rPr lang="en-US" altLang="ja-JP" sz="2400" b="1" dirty="0">
                <a:solidFill>
                  <a:schemeClr val="bg2">
                    <a:lumMod val="25000"/>
                  </a:schemeClr>
                </a:solidFill>
                <a:latin typeface="游ゴシック" panose="020B0400000000000000" pitchFamily="50" charset="-128"/>
                <a:ea typeface="游ゴシック" panose="020B0400000000000000" pitchFamily="50" charset="-128"/>
              </a:rPr>
              <a:t>6</a:t>
            </a:r>
            <a:r>
              <a:rPr lang="ja-JP" altLang="en-US" sz="2400" b="1" dirty="0">
                <a:solidFill>
                  <a:schemeClr val="bg2">
                    <a:lumMod val="25000"/>
                  </a:schemeClr>
                </a:solidFill>
                <a:latin typeface="游ゴシック" panose="020B0400000000000000" pitchFamily="50" charset="-128"/>
                <a:ea typeface="游ゴシック" panose="020B0400000000000000" pitchFamily="50" charset="-128"/>
              </a:rPr>
              <a:t>日</a:t>
            </a:r>
            <a:r>
              <a:rPr lang="en-US" altLang="ja-JP" sz="2400" b="1" dirty="0">
                <a:solidFill>
                  <a:schemeClr val="bg2">
                    <a:lumMod val="25000"/>
                  </a:schemeClr>
                </a:solidFill>
                <a:latin typeface="游ゴシック" panose="020B0400000000000000" pitchFamily="50" charset="-128"/>
                <a:ea typeface="游ゴシック" panose="020B0400000000000000" pitchFamily="50" charset="-128"/>
              </a:rPr>
              <a:t>(</a:t>
            </a:r>
            <a:r>
              <a:rPr lang="ja-JP" altLang="en-US" sz="2400" b="1" dirty="0">
                <a:solidFill>
                  <a:schemeClr val="bg2">
                    <a:lumMod val="25000"/>
                  </a:schemeClr>
                </a:solidFill>
                <a:latin typeface="游ゴシック" panose="020B0400000000000000" pitchFamily="50" charset="-128"/>
                <a:ea typeface="游ゴシック" panose="020B0400000000000000" pitchFamily="50" charset="-128"/>
              </a:rPr>
              <a:t>木</a:t>
            </a:r>
            <a:r>
              <a:rPr lang="en-US" altLang="ja-JP" sz="2400" b="1" dirty="0">
                <a:solidFill>
                  <a:schemeClr val="bg2">
                    <a:lumMod val="25000"/>
                  </a:schemeClr>
                </a:solidFill>
                <a:latin typeface="游ゴシック" panose="020B0400000000000000" pitchFamily="50" charset="-128"/>
                <a:ea typeface="游ゴシック" panose="020B0400000000000000" pitchFamily="50" charset="-128"/>
              </a:rPr>
              <a:t>)</a:t>
            </a:r>
            <a:r>
              <a:rPr lang="ja-JP" altLang="en-US" sz="2400" b="1" dirty="0">
                <a:solidFill>
                  <a:schemeClr val="bg2">
                    <a:lumMod val="25000"/>
                  </a:schemeClr>
                </a:solidFill>
                <a:latin typeface="游ゴシック" panose="020B0400000000000000" pitchFamily="50" charset="-128"/>
                <a:ea typeface="游ゴシック" panose="020B0400000000000000" pitchFamily="50" charset="-128"/>
              </a:rPr>
              <a:t>午前</a:t>
            </a:r>
            <a:r>
              <a:rPr lang="en-US" altLang="ja-JP" sz="2400" b="1" dirty="0">
                <a:solidFill>
                  <a:schemeClr val="bg2">
                    <a:lumMod val="25000"/>
                  </a:schemeClr>
                </a:solidFill>
                <a:latin typeface="游ゴシック" panose="020B0400000000000000" pitchFamily="50" charset="-128"/>
                <a:ea typeface="游ゴシック" panose="020B0400000000000000" pitchFamily="50" charset="-128"/>
              </a:rPr>
              <a:t>10</a:t>
            </a:r>
            <a:r>
              <a:rPr lang="ja-JP" altLang="en-US" sz="2400" b="1" dirty="0">
                <a:solidFill>
                  <a:schemeClr val="bg2">
                    <a:lumMod val="25000"/>
                  </a:schemeClr>
                </a:solidFill>
                <a:latin typeface="游ゴシック" panose="020B0400000000000000" pitchFamily="50" charset="-128"/>
                <a:ea typeface="游ゴシック" panose="020B0400000000000000" pitchFamily="50" charset="-128"/>
              </a:rPr>
              <a:t>時～午後</a:t>
            </a:r>
            <a:r>
              <a:rPr lang="en-US" altLang="ja-JP" sz="2400" b="1" dirty="0">
                <a:solidFill>
                  <a:schemeClr val="bg2">
                    <a:lumMod val="25000"/>
                  </a:schemeClr>
                </a:solidFill>
                <a:latin typeface="游ゴシック" panose="020B0400000000000000" pitchFamily="50" charset="-128"/>
                <a:ea typeface="游ゴシック" panose="020B0400000000000000" pitchFamily="50" charset="-128"/>
              </a:rPr>
              <a:t>5</a:t>
            </a:r>
            <a:r>
              <a:rPr lang="ja-JP" altLang="en-US" sz="2400" b="1" dirty="0">
                <a:solidFill>
                  <a:schemeClr val="bg2">
                    <a:lumMod val="25000"/>
                  </a:schemeClr>
                </a:solidFill>
                <a:latin typeface="游ゴシック" panose="020B0400000000000000" pitchFamily="50" charset="-128"/>
                <a:ea typeface="游ゴシック" panose="020B0400000000000000" pitchFamily="50" charset="-128"/>
              </a:rPr>
              <a:t>時 </a:t>
            </a:r>
          </a:p>
          <a:p>
            <a:pPr marL="216000" lvl="0">
              <a:lnSpc>
                <a:spcPts val="3400"/>
              </a:lnSpc>
            </a:pPr>
            <a:endParaRPr lang="ja-JP" altLang="en-US" sz="2400" b="1" dirty="0">
              <a:solidFill>
                <a:schemeClr val="bg2">
                  <a:lumMod val="25000"/>
                </a:schemeClr>
              </a:solidFill>
              <a:latin typeface="游ゴシック" panose="020B0400000000000000" pitchFamily="50" charset="-128"/>
              <a:ea typeface="游ゴシック" panose="020B0400000000000000" pitchFamily="50" charset="-128"/>
            </a:endParaRPr>
          </a:p>
          <a:p>
            <a:pPr marL="216000" lvl="0">
              <a:lnSpc>
                <a:spcPts val="3400"/>
              </a:lnSpc>
            </a:pPr>
            <a:r>
              <a:rPr lang="ja-JP" altLang="en-US" sz="2400" b="1" dirty="0">
                <a:solidFill>
                  <a:schemeClr val="bg2">
                    <a:lumMod val="25000"/>
                  </a:schemeClr>
                </a:solidFill>
                <a:latin typeface="游ゴシック" panose="020B0400000000000000" pitchFamily="50" charset="-128"/>
                <a:ea typeface="游ゴシック" panose="020B0400000000000000" pitchFamily="50" charset="-128"/>
              </a:rPr>
              <a:t>②　所要時間 </a:t>
            </a:r>
          </a:p>
          <a:p>
            <a:pPr marL="216000" lvl="0">
              <a:lnSpc>
                <a:spcPts val="3400"/>
              </a:lnSpc>
            </a:pPr>
            <a:r>
              <a:rPr lang="ja-JP" altLang="en-US" sz="2400" b="1" dirty="0">
                <a:solidFill>
                  <a:schemeClr val="bg2">
                    <a:lumMod val="25000"/>
                  </a:schemeClr>
                </a:solidFill>
                <a:latin typeface="游ゴシック" panose="020B0400000000000000" pitchFamily="50" charset="-128"/>
                <a:ea typeface="游ゴシック" panose="020B0400000000000000" pitchFamily="50" charset="-128"/>
              </a:rPr>
              <a:t>　１時間程度を予定</a:t>
            </a:r>
          </a:p>
          <a:p>
            <a:pPr marL="216000" lvl="0">
              <a:lnSpc>
                <a:spcPts val="3400"/>
              </a:lnSpc>
            </a:pPr>
            <a:endParaRPr lang="ja-JP" altLang="en-US" sz="2400" b="1" dirty="0">
              <a:solidFill>
                <a:schemeClr val="bg2">
                  <a:lumMod val="25000"/>
                </a:schemeClr>
              </a:solidFill>
              <a:latin typeface="游ゴシック" panose="020B0400000000000000" pitchFamily="50" charset="-128"/>
              <a:ea typeface="游ゴシック" panose="020B0400000000000000" pitchFamily="50" charset="-128"/>
            </a:endParaRPr>
          </a:p>
          <a:p>
            <a:pPr marL="216000" lvl="0">
              <a:lnSpc>
                <a:spcPts val="3400"/>
              </a:lnSpc>
            </a:pPr>
            <a:r>
              <a:rPr lang="ja-JP" altLang="en-US" sz="2400" b="1" dirty="0">
                <a:solidFill>
                  <a:schemeClr val="bg2">
                    <a:lumMod val="25000"/>
                  </a:schemeClr>
                </a:solidFill>
                <a:latin typeface="游ゴシック" panose="020B0400000000000000" pitchFamily="50" charset="-128"/>
                <a:ea typeface="游ゴシック" panose="020B0400000000000000" pitchFamily="50" charset="-128"/>
              </a:rPr>
              <a:t>③　場所</a:t>
            </a:r>
          </a:p>
          <a:p>
            <a:pPr marL="216000" lvl="0">
              <a:lnSpc>
                <a:spcPts val="3400"/>
              </a:lnSpc>
            </a:pPr>
            <a:r>
              <a:rPr lang="ja-JP" altLang="en-US" sz="2400" b="1" dirty="0">
                <a:solidFill>
                  <a:schemeClr val="bg2">
                    <a:lumMod val="25000"/>
                  </a:schemeClr>
                </a:solidFill>
                <a:latin typeface="游ゴシック" panose="020B0400000000000000" pitchFamily="50" charset="-128"/>
                <a:ea typeface="游ゴシック" panose="020B0400000000000000" pitchFamily="50" charset="-128"/>
              </a:rPr>
              <a:t>　大阪府咲洲庁舎の会議室等を予定（詳細はヒアリング対象の参加事業者に、個別に連絡）</a:t>
            </a:r>
          </a:p>
          <a:p>
            <a:pPr marL="216000" lvl="0">
              <a:lnSpc>
                <a:spcPts val="3400"/>
              </a:lnSpc>
            </a:pPr>
            <a:endParaRPr lang="ja-JP" altLang="en-US" sz="2400" b="1" dirty="0">
              <a:solidFill>
                <a:schemeClr val="bg2">
                  <a:lumMod val="25000"/>
                </a:schemeClr>
              </a:solidFill>
              <a:latin typeface="游ゴシック" panose="020B0400000000000000" pitchFamily="50" charset="-128"/>
              <a:ea typeface="游ゴシック" panose="020B0400000000000000" pitchFamily="50" charset="-128"/>
            </a:endParaRPr>
          </a:p>
          <a:p>
            <a:pPr marL="216000" lvl="0">
              <a:lnSpc>
                <a:spcPts val="3400"/>
              </a:lnSpc>
            </a:pPr>
            <a:r>
              <a:rPr lang="ja-JP" altLang="en-US" sz="2400" b="1" dirty="0">
                <a:solidFill>
                  <a:schemeClr val="bg2">
                    <a:lumMod val="25000"/>
                  </a:schemeClr>
                </a:solidFill>
                <a:latin typeface="游ゴシック" panose="020B0400000000000000" pitchFamily="50" charset="-128"/>
                <a:ea typeface="游ゴシック" panose="020B0400000000000000" pitchFamily="50" charset="-128"/>
              </a:rPr>
              <a:t>④　その他 </a:t>
            </a:r>
          </a:p>
          <a:p>
            <a:pPr marL="216000" lvl="0">
              <a:lnSpc>
                <a:spcPts val="3400"/>
              </a:lnSpc>
            </a:pPr>
            <a:r>
              <a:rPr lang="ja-JP" altLang="en-US" sz="2400" b="1" dirty="0">
                <a:solidFill>
                  <a:schemeClr val="bg2">
                    <a:lumMod val="25000"/>
                  </a:schemeClr>
                </a:solidFill>
                <a:latin typeface="游ゴシック" panose="020B0400000000000000" pitchFamily="50" charset="-128"/>
                <a:ea typeface="游ゴシック" panose="020B0400000000000000" pitchFamily="50" charset="-128"/>
              </a:rPr>
              <a:t>・ヒアリングは、参加事業者のアイデア及びノウハウの保護のため、</a:t>
            </a:r>
            <a:r>
              <a:rPr lang="ja-JP" altLang="en-US" sz="2400" b="1" u="sng" dirty="0">
                <a:solidFill>
                  <a:schemeClr val="bg2">
                    <a:lumMod val="25000"/>
                  </a:schemeClr>
                </a:solidFill>
                <a:latin typeface="游ゴシック" panose="020B0400000000000000" pitchFamily="50" charset="-128"/>
                <a:ea typeface="游ゴシック" panose="020B0400000000000000" pitchFamily="50" charset="-128"/>
              </a:rPr>
              <a:t>個別に非公開</a:t>
            </a:r>
            <a:r>
              <a:rPr lang="ja-JP" altLang="en-US" sz="2400" b="1" dirty="0">
                <a:solidFill>
                  <a:schemeClr val="bg2">
                    <a:lumMod val="25000"/>
                  </a:schemeClr>
                </a:solidFill>
                <a:latin typeface="游ゴシック" panose="020B0400000000000000" pitchFamily="50" charset="-128"/>
                <a:ea typeface="游ゴシック" panose="020B0400000000000000" pitchFamily="50" charset="-128"/>
              </a:rPr>
              <a:t>で行う</a:t>
            </a:r>
          </a:p>
          <a:p>
            <a:pPr marL="216000" lvl="0">
              <a:lnSpc>
                <a:spcPts val="3400"/>
              </a:lnSpc>
            </a:pPr>
            <a:r>
              <a:rPr lang="ja-JP" altLang="en-US" sz="2400" b="1" dirty="0">
                <a:solidFill>
                  <a:schemeClr val="bg2">
                    <a:lumMod val="25000"/>
                  </a:schemeClr>
                </a:solidFill>
                <a:latin typeface="游ゴシック" panose="020B0400000000000000" pitchFamily="50" charset="-128"/>
                <a:ea typeface="游ゴシック" panose="020B0400000000000000" pitchFamily="50" charset="-128"/>
              </a:rPr>
              <a:t>・使用言語は日本語に限定</a:t>
            </a:r>
          </a:p>
          <a:p>
            <a:pPr marL="540000" lvl="0" indent="-324000">
              <a:lnSpc>
                <a:spcPts val="3400"/>
              </a:lnSpc>
            </a:pPr>
            <a:r>
              <a:rPr lang="ja-JP" altLang="en-US" sz="2400" b="1" dirty="0">
                <a:solidFill>
                  <a:schemeClr val="bg2">
                    <a:lumMod val="25000"/>
                  </a:schemeClr>
                </a:solidFill>
                <a:latin typeface="游ゴシック" panose="020B0400000000000000" pitchFamily="50" charset="-128"/>
                <a:ea typeface="游ゴシック" panose="020B0400000000000000" pitchFamily="50" charset="-128"/>
              </a:rPr>
              <a:t>・日本語以外の言語は、必要に応じて、参加事業者にて翻訳を行い、または通訳を用意</a:t>
            </a:r>
          </a:p>
        </p:txBody>
      </p:sp>
    </p:spTree>
    <p:extLst>
      <p:ext uri="{BB962C8B-B14F-4D97-AF65-F5344CB8AC3E}">
        <p14:creationId xmlns:p14="http://schemas.microsoft.com/office/powerpoint/2010/main" val="40765826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正方形/長方形 14"/>
          <p:cNvSpPr/>
          <p:nvPr/>
        </p:nvSpPr>
        <p:spPr>
          <a:xfrm>
            <a:off x="699944" y="2795462"/>
            <a:ext cx="13736780" cy="6852672"/>
          </a:xfrm>
          <a:prstGeom prst="rect">
            <a:avLst/>
          </a:prstGeom>
          <a:solidFill>
            <a:srgbClr val="B6CAD5">
              <a:alpha val="60000"/>
            </a:srgbClr>
          </a:solidFill>
          <a:ln w="38100">
            <a:solidFill>
              <a:schemeClr val="bg1">
                <a:lumMod val="75000"/>
              </a:schemeClr>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3" name="スライド番号プレースホルダー 2"/>
          <p:cNvSpPr>
            <a:spLocks noGrp="1"/>
          </p:cNvSpPr>
          <p:nvPr>
            <p:ph type="sldNum" sz="quarter" idx="10"/>
          </p:nvPr>
        </p:nvSpPr>
        <p:spPr/>
        <p:txBody>
          <a:bodyPr/>
          <a:lstStyle/>
          <a:p>
            <a:fld id="{AF8E12BC-F924-5F4E-B784-1AA462780521}" type="slidenum">
              <a:rPr lang="ja-JP" altLang="en-US" smtClean="0"/>
              <a:pPr/>
              <a:t>18</a:t>
            </a:fld>
            <a:endParaRPr lang="ja-JP" altLang="en-US" dirty="0"/>
          </a:p>
        </p:txBody>
      </p:sp>
      <p:sp>
        <p:nvSpPr>
          <p:cNvPr id="13" name="タイトル 1"/>
          <p:cNvSpPr txBox="1">
            <a:spLocks/>
          </p:cNvSpPr>
          <p:nvPr/>
        </p:nvSpPr>
        <p:spPr>
          <a:xfrm>
            <a:off x="8851900" y="323028"/>
            <a:ext cx="5584824" cy="184561"/>
          </a:xfrm>
          <a:prstGeom prst="rect">
            <a:avLst/>
          </a:prstGeom>
        </p:spPr>
        <p:txBody>
          <a:bodyPr vert="horz" wrap="none" lIns="0" tIns="0" rIns="0" bIns="0" rtlCol="0" anchor="t" anchorCtr="0">
            <a:normAutofit/>
          </a:bodyPr>
          <a:lstStyle>
            <a:lvl1pPr algn="l" defTabSz="657959" rtl="0" eaLnBrk="1" latinLnBrk="0" hangingPunct="1">
              <a:spcBef>
                <a:spcPct val="0"/>
              </a:spcBef>
              <a:buNone/>
              <a:defRPr kumimoji="1" sz="1600" b="0" i="0" kern="1200" spc="360" baseline="0">
                <a:solidFill>
                  <a:schemeClr val="tx1"/>
                </a:solidFill>
                <a:latin typeface="+mj-ea"/>
                <a:ea typeface="+mj-ea"/>
                <a:cs typeface="Century Gothic レギュラー" charset="0"/>
              </a:defRPr>
            </a:lvl1pPr>
          </a:lstStyle>
          <a:p>
            <a:pPr algn="r"/>
            <a:r>
              <a:rPr lang="ja-JP" altLang="en-US" sz="900" dirty="0">
                <a:latin typeface="游ゴシック" panose="020B0400000000000000" pitchFamily="50" charset="-128"/>
                <a:ea typeface="游ゴシック" panose="020B0400000000000000" pitchFamily="50" charset="-128"/>
              </a:rPr>
              <a:t>夢洲第２期区域の</a:t>
            </a:r>
            <a:r>
              <a:rPr lang="ja-JP" altLang="en-US" sz="900" dirty="0" smtClean="0">
                <a:latin typeface="游ゴシック" panose="020B0400000000000000" pitchFamily="50" charset="-128"/>
                <a:ea typeface="游ゴシック" panose="020B0400000000000000" pitchFamily="50" charset="-128"/>
              </a:rPr>
              <a:t>まちづくりに</a:t>
            </a:r>
            <a:r>
              <a:rPr lang="ja-JP" altLang="en-US" sz="900" dirty="0">
                <a:latin typeface="游ゴシック" panose="020B0400000000000000" pitchFamily="50" charset="-128"/>
                <a:ea typeface="游ゴシック" panose="020B0400000000000000" pitchFamily="50" charset="-128"/>
              </a:rPr>
              <a:t>向けたサウンディング型市場調査</a:t>
            </a:r>
          </a:p>
        </p:txBody>
      </p:sp>
      <p:sp>
        <p:nvSpPr>
          <p:cNvPr id="7" name="タイトル 1"/>
          <p:cNvSpPr txBox="1">
            <a:spLocks/>
          </p:cNvSpPr>
          <p:nvPr/>
        </p:nvSpPr>
        <p:spPr>
          <a:xfrm>
            <a:off x="910447" y="1303063"/>
            <a:ext cx="4080653" cy="421536"/>
          </a:xfrm>
          <a:prstGeom prst="rect">
            <a:avLst/>
          </a:prstGeom>
        </p:spPr>
        <p:txBody>
          <a:bodyPr vert="horz" wrap="none" lIns="0" tIns="0" rIns="0" bIns="0" rtlCol="0" anchor="t" anchorCtr="0">
            <a:noAutofit/>
          </a:bodyPr>
          <a:lstStyle>
            <a:lvl1pPr algn="l" defTabSz="657959" rtl="0" eaLnBrk="1" latinLnBrk="0" hangingPunct="1">
              <a:spcBef>
                <a:spcPct val="0"/>
              </a:spcBef>
              <a:buNone/>
              <a:defRPr kumimoji="1" sz="2000" b="1" i="0" kern="1200" spc="360" baseline="0">
                <a:solidFill>
                  <a:schemeClr val="tx1"/>
                </a:solidFill>
                <a:latin typeface="+mj-ea"/>
                <a:ea typeface="+mj-ea"/>
                <a:cs typeface="Century Gothic レギュラー" charset="0"/>
              </a:defRPr>
            </a:lvl1pPr>
          </a:lstStyle>
          <a:p>
            <a:r>
              <a:rPr lang="ja-JP" altLang="en-US" sz="2400" dirty="0">
                <a:solidFill>
                  <a:srgbClr val="B6CAD5"/>
                </a:solidFill>
                <a:latin typeface="游ゴシック" panose="020B0400000000000000" pitchFamily="50" charset="-128"/>
                <a:ea typeface="游ゴシック" panose="020B0400000000000000" pitchFamily="50" charset="-128"/>
              </a:rPr>
              <a:t>■</a:t>
            </a:r>
            <a:r>
              <a:rPr lang="ja-JP" altLang="en-US" sz="2400" dirty="0">
                <a:latin typeface="游ゴシック" panose="020B0400000000000000" pitchFamily="50" charset="-128"/>
                <a:ea typeface="游ゴシック" panose="020B0400000000000000" pitchFamily="50" charset="-128"/>
              </a:rPr>
              <a:t>　サウンディングの手続き</a:t>
            </a:r>
          </a:p>
        </p:txBody>
      </p:sp>
      <p:sp>
        <p:nvSpPr>
          <p:cNvPr id="9" name="正方形/長方形 8">
            <a:extLst>
              <a:ext uri="{FF2B5EF4-FFF2-40B4-BE49-F238E27FC236}">
                <a16:creationId xmlns:a16="http://schemas.microsoft.com/office/drawing/2014/main" id="{573B5ECB-0455-4E3D-B082-FFF6F8610093}"/>
              </a:ext>
            </a:extLst>
          </p:cNvPr>
          <p:cNvSpPr/>
          <p:nvPr/>
        </p:nvSpPr>
        <p:spPr>
          <a:xfrm>
            <a:off x="698599" y="1132913"/>
            <a:ext cx="13788000" cy="72000"/>
          </a:xfrm>
          <a:prstGeom prst="rect">
            <a:avLst/>
          </a:prstGeom>
          <a:solidFill>
            <a:srgbClr val="B6CAD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ja-JP" altLang="en-US" sz="1385" b="1">
              <a:latin typeface="游ゴシック" panose="020B0400000000000000" pitchFamily="50" charset="-128"/>
              <a:ea typeface="游ゴシック" panose="020B0400000000000000" pitchFamily="50" charset="-128"/>
            </a:endParaRPr>
          </a:p>
        </p:txBody>
      </p:sp>
      <p:sp>
        <p:nvSpPr>
          <p:cNvPr id="10" name="正方形/長方形 9"/>
          <p:cNvSpPr/>
          <p:nvPr/>
        </p:nvSpPr>
        <p:spPr>
          <a:xfrm>
            <a:off x="695646" y="579589"/>
            <a:ext cx="13772029" cy="46574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2800" b="1" dirty="0">
                <a:solidFill>
                  <a:schemeClr val="tx1"/>
                </a:solidFill>
                <a:latin typeface="游ゴシック" panose="020B0400000000000000" pitchFamily="50" charset="-128"/>
                <a:ea typeface="游ゴシック" panose="020B0400000000000000" pitchFamily="50" charset="-128"/>
              </a:rPr>
              <a:t>実施要領</a:t>
            </a:r>
          </a:p>
        </p:txBody>
      </p:sp>
      <p:sp>
        <p:nvSpPr>
          <p:cNvPr id="14" name="テキスト ボックス 13"/>
          <p:cNvSpPr txBox="1"/>
          <p:nvPr/>
        </p:nvSpPr>
        <p:spPr>
          <a:xfrm>
            <a:off x="699945" y="2912957"/>
            <a:ext cx="13538570" cy="6735177"/>
          </a:xfrm>
          <a:prstGeom prst="rect">
            <a:avLst/>
          </a:prstGeom>
          <a:noFill/>
        </p:spPr>
        <p:txBody>
          <a:bodyPr wrap="square" rIns="180000" rtlCol="0">
            <a:spAutoFit/>
          </a:bodyPr>
          <a:lstStyle/>
          <a:p>
            <a:pPr marL="216000" lvl="0">
              <a:lnSpc>
                <a:spcPts val="3400"/>
              </a:lnSpc>
            </a:pPr>
            <a:r>
              <a:rPr lang="ja-JP" altLang="en-US" sz="2400" b="1" dirty="0">
                <a:solidFill>
                  <a:schemeClr val="bg2">
                    <a:lumMod val="25000"/>
                  </a:schemeClr>
                </a:solidFill>
                <a:latin typeface="游ゴシック" panose="020B0400000000000000" pitchFamily="50" charset="-128"/>
                <a:ea typeface="游ゴシック" panose="020B0400000000000000" pitchFamily="50" charset="-128"/>
              </a:rPr>
              <a:t>⑤　ヒアリング内容等</a:t>
            </a:r>
          </a:p>
          <a:p>
            <a:pPr marL="216000" lvl="0">
              <a:lnSpc>
                <a:spcPts val="3400"/>
              </a:lnSpc>
            </a:pPr>
            <a:r>
              <a:rPr lang="ja-JP" altLang="en-US" sz="2400" b="1" dirty="0">
                <a:solidFill>
                  <a:schemeClr val="bg2">
                    <a:lumMod val="25000"/>
                  </a:schemeClr>
                </a:solidFill>
                <a:latin typeface="游ゴシック" panose="020B0400000000000000" pitchFamily="50" charset="-128"/>
                <a:ea typeface="游ゴシック" panose="020B0400000000000000" pitchFamily="50" charset="-128"/>
              </a:rPr>
              <a:t>・参加事業者から、提案内容を説明し、それを踏まえて、こちらから質問を行う </a:t>
            </a:r>
          </a:p>
          <a:p>
            <a:pPr marL="432000" lvl="0" indent="-216000">
              <a:lnSpc>
                <a:spcPts val="3400"/>
              </a:lnSpc>
            </a:pPr>
            <a:r>
              <a:rPr lang="ja-JP" altLang="en-US" sz="2400" b="1" dirty="0">
                <a:solidFill>
                  <a:schemeClr val="bg2">
                    <a:lumMod val="25000"/>
                  </a:schemeClr>
                </a:solidFill>
                <a:latin typeface="游ゴシック" panose="020B0400000000000000" pitchFamily="50" charset="-128"/>
                <a:ea typeface="游ゴシック" panose="020B0400000000000000" pitchFamily="50" charset="-128"/>
              </a:rPr>
              <a:t>・「４</a:t>
            </a:r>
            <a:r>
              <a:rPr lang="en-US" altLang="ja-JP" sz="2400" b="1" dirty="0">
                <a:solidFill>
                  <a:schemeClr val="bg2">
                    <a:lumMod val="25000"/>
                  </a:schemeClr>
                </a:solidFill>
                <a:latin typeface="游ゴシック" panose="020B0400000000000000" pitchFamily="50" charset="-128"/>
                <a:ea typeface="游ゴシック" panose="020B0400000000000000" pitchFamily="50" charset="-128"/>
              </a:rPr>
              <a:t>.</a:t>
            </a:r>
            <a:r>
              <a:rPr lang="ja-JP" altLang="en-US" sz="2400" b="1" dirty="0">
                <a:solidFill>
                  <a:schemeClr val="bg2">
                    <a:lumMod val="25000"/>
                  </a:schemeClr>
                </a:solidFill>
                <a:latin typeface="游ゴシック" panose="020B0400000000000000" pitchFamily="50" charset="-128"/>
                <a:ea typeface="游ゴシック" panose="020B0400000000000000" pitchFamily="50" charset="-128"/>
              </a:rPr>
              <a:t>（３）サウンディング項目」を中心としたヒアリングを予定のため、</a:t>
            </a:r>
            <a:r>
              <a:rPr lang="ja-JP" altLang="en-US" sz="2400" b="1" u="sng" dirty="0">
                <a:solidFill>
                  <a:schemeClr val="bg2">
                    <a:lumMod val="25000"/>
                  </a:schemeClr>
                </a:solidFill>
                <a:latin typeface="游ゴシック" panose="020B0400000000000000" pitchFamily="50" charset="-128"/>
                <a:ea typeface="游ゴシック" panose="020B0400000000000000" pitchFamily="50" charset="-128"/>
              </a:rPr>
              <a:t>可能な限り同項目  </a:t>
            </a:r>
            <a:endParaRPr lang="en-US" altLang="ja-JP" sz="2400" b="1" u="sng" dirty="0">
              <a:solidFill>
                <a:schemeClr val="bg2">
                  <a:lumMod val="25000"/>
                </a:schemeClr>
              </a:solidFill>
              <a:latin typeface="游ゴシック" panose="020B0400000000000000" pitchFamily="50" charset="-128"/>
              <a:ea typeface="游ゴシック" panose="020B0400000000000000" pitchFamily="50" charset="-128"/>
            </a:endParaRPr>
          </a:p>
          <a:p>
            <a:pPr marL="432000" lvl="0" indent="-216000">
              <a:lnSpc>
                <a:spcPts val="3400"/>
              </a:lnSpc>
            </a:pPr>
            <a:r>
              <a:rPr lang="en-US" altLang="ja-JP" sz="2400" b="1" dirty="0">
                <a:solidFill>
                  <a:schemeClr val="bg2">
                    <a:lumMod val="25000"/>
                  </a:schemeClr>
                </a:solidFill>
                <a:latin typeface="游ゴシック" panose="020B0400000000000000" pitchFamily="50" charset="-128"/>
                <a:ea typeface="游ゴシック" panose="020B0400000000000000" pitchFamily="50" charset="-128"/>
              </a:rPr>
              <a:t>   </a:t>
            </a:r>
            <a:r>
              <a:rPr lang="ja-JP" altLang="en-US" sz="2400" b="1" u="sng" dirty="0">
                <a:solidFill>
                  <a:schemeClr val="bg2">
                    <a:lumMod val="25000"/>
                  </a:schemeClr>
                </a:solidFill>
                <a:latin typeface="游ゴシック" panose="020B0400000000000000" pitchFamily="50" charset="-128"/>
                <a:ea typeface="游ゴシック" panose="020B0400000000000000" pitchFamily="50" charset="-128"/>
              </a:rPr>
              <a:t>を踏まえて提案資料を作成すること</a:t>
            </a:r>
            <a:r>
              <a:rPr lang="ja-JP" altLang="en-US" sz="2400" b="1" dirty="0">
                <a:solidFill>
                  <a:schemeClr val="bg2">
                    <a:lumMod val="25000"/>
                  </a:schemeClr>
                </a:solidFill>
                <a:latin typeface="游ゴシック" panose="020B0400000000000000" pitchFamily="50" charset="-128"/>
                <a:ea typeface="游ゴシック" panose="020B0400000000000000" pitchFamily="50" charset="-128"/>
              </a:rPr>
              <a:t>。</a:t>
            </a:r>
            <a:endParaRPr lang="en-US" altLang="ja-JP" sz="2400" b="1" dirty="0">
              <a:solidFill>
                <a:schemeClr val="bg2">
                  <a:lumMod val="25000"/>
                </a:schemeClr>
              </a:solidFill>
              <a:latin typeface="游ゴシック" panose="020B0400000000000000" pitchFamily="50" charset="-128"/>
              <a:ea typeface="游ゴシック" panose="020B0400000000000000" pitchFamily="50" charset="-128"/>
            </a:endParaRPr>
          </a:p>
          <a:p>
            <a:pPr marL="432000" lvl="0" indent="-216000">
              <a:lnSpc>
                <a:spcPts val="3400"/>
              </a:lnSpc>
            </a:pPr>
            <a:r>
              <a:rPr lang="ja-JP" altLang="en-US" sz="2400" b="1" dirty="0">
                <a:solidFill>
                  <a:schemeClr val="bg2">
                    <a:lumMod val="25000"/>
                  </a:schemeClr>
                </a:solidFill>
                <a:latin typeface="游ゴシック" panose="020B0400000000000000" pitchFamily="50" charset="-128"/>
                <a:ea typeface="游ゴシック" panose="020B0400000000000000" pitchFamily="50" charset="-128"/>
              </a:rPr>
              <a:t>　提案や回答できない項目・内容があっても構わない。 </a:t>
            </a:r>
          </a:p>
          <a:p>
            <a:pPr marL="216000" lvl="0">
              <a:lnSpc>
                <a:spcPts val="3400"/>
              </a:lnSpc>
            </a:pPr>
            <a:r>
              <a:rPr lang="ja-JP" altLang="en-US" sz="2400" b="1" dirty="0">
                <a:solidFill>
                  <a:schemeClr val="bg2">
                    <a:lumMod val="25000"/>
                  </a:schemeClr>
                </a:solidFill>
                <a:latin typeface="游ゴシック" panose="020B0400000000000000" pitchFamily="50" charset="-128"/>
                <a:ea typeface="游ゴシック" panose="020B0400000000000000" pitchFamily="50" charset="-128"/>
              </a:rPr>
              <a:t>・ヒアリング対象の参加事業者には、別途ヒアリングについて、事前に通知</a:t>
            </a:r>
            <a:endParaRPr lang="en-US" altLang="ja-JP" sz="2400" b="1" dirty="0">
              <a:solidFill>
                <a:schemeClr val="bg2">
                  <a:lumMod val="25000"/>
                </a:schemeClr>
              </a:solidFill>
              <a:latin typeface="游ゴシック" panose="020B0400000000000000" pitchFamily="50" charset="-128"/>
              <a:ea typeface="游ゴシック" panose="020B0400000000000000" pitchFamily="50" charset="-128"/>
            </a:endParaRPr>
          </a:p>
          <a:p>
            <a:pPr marL="216000" lvl="0">
              <a:lnSpc>
                <a:spcPts val="3400"/>
              </a:lnSpc>
            </a:pPr>
            <a:endParaRPr lang="en-US" altLang="ja-JP" sz="2400" b="1" dirty="0">
              <a:solidFill>
                <a:schemeClr val="bg2">
                  <a:lumMod val="25000"/>
                </a:schemeClr>
              </a:solidFill>
              <a:latin typeface="游ゴシック" panose="020B0400000000000000" pitchFamily="50" charset="-128"/>
              <a:ea typeface="游ゴシック" panose="020B0400000000000000" pitchFamily="50" charset="-128"/>
            </a:endParaRPr>
          </a:p>
          <a:p>
            <a:pPr marL="504000" lvl="0" indent="-288000">
              <a:lnSpc>
                <a:spcPts val="2800"/>
              </a:lnSpc>
            </a:pPr>
            <a:r>
              <a:rPr lang="ja-JP" altLang="en-US" sz="2400" b="1" dirty="0">
                <a:solidFill>
                  <a:schemeClr val="bg2">
                    <a:lumMod val="25000"/>
                  </a:schemeClr>
                </a:solidFill>
                <a:latin typeface="游ゴシック" panose="020B0400000000000000" pitchFamily="50" charset="-128"/>
                <a:ea typeface="游ゴシック" panose="020B0400000000000000" pitchFamily="50" charset="-128"/>
              </a:rPr>
              <a:t>⑥　留意事項</a:t>
            </a:r>
          </a:p>
          <a:p>
            <a:pPr marL="504000" lvl="0" indent="-288000">
              <a:lnSpc>
                <a:spcPts val="2800"/>
              </a:lnSpc>
            </a:pPr>
            <a:r>
              <a:rPr lang="ja-JP" altLang="en-US" sz="2400" b="1" dirty="0">
                <a:solidFill>
                  <a:schemeClr val="bg2">
                    <a:lumMod val="25000"/>
                  </a:schemeClr>
                </a:solidFill>
                <a:latin typeface="游ゴシック" panose="020B0400000000000000" pitchFamily="50" charset="-128"/>
                <a:ea typeface="游ゴシック" panose="020B0400000000000000" pitchFamily="50" charset="-128"/>
              </a:rPr>
              <a:t>・ヒアリングに参加できる人数は１グループ</a:t>
            </a:r>
            <a:r>
              <a:rPr lang="en-US" altLang="ja-JP" sz="2400" b="1" dirty="0">
                <a:solidFill>
                  <a:schemeClr val="bg2">
                    <a:lumMod val="25000"/>
                  </a:schemeClr>
                </a:solidFill>
                <a:latin typeface="游ゴシック" panose="020B0400000000000000" pitchFamily="50" charset="-128"/>
                <a:ea typeface="游ゴシック" panose="020B0400000000000000" pitchFamily="50" charset="-128"/>
              </a:rPr>
              <a:t>4</a:t>
            </a:r>
            <a:r>
              <a:rPr lang="ja-JP" altLang="en-US" sz="2400" b="1" dirty="0">
                <a:solidFill>
                  <a:schemeClr val="bg2">
                    <a:lumMod val="25000"/>
                  </a:schemeClr>
                </a:solidFill>
                <a:latin typeface="游ゴシック" panose="020B0400000000000000" pitchFamily="50" charset="-128"/>
                <a:ea typeface="游ゴシック" panose="020B0400000000000000" pitchFamily="50" charset="-128"/>
              </a:rPr>
              <a:t>名まで</a:t>
            </a:r>
            <a:endParaRPr lang="en-US" altLang="ja-JP" sz="2400" b="1" dirty="0">
              <a:solidFill>
                <a:schemeClr val="bg2">
                  <a:lumMod val="25000"/>
                </a:schemeClr>
              </a:solidFill>
              <a:latin typeface="游ゴシック" panose="020B0400000000000000" pitchFamily="50" charset="-128"/>
              <a:ea typeface="游ゴシック" panose="020B0400000000000000" pitchFamily="50" charset="-128"/>
            </a:endParaRPr>
          </a:p>
          <a:p>
            <a:pPr marL="504000" lvl="0" indent="-288000">
              <a:lnSpc>
                <a:spcPts val="2800"/>
              </a:lnSpc>
            </a:pPr>
            <a:r>
              <a:rPr lang="ja-JP" altLang="en-US" sz="2400" b="1" dirty="0">
                <a:solidFill>
                  <a:schemeClr val="bg2">
                    <a:lumMod val="25000"/>
                  </a:schemeClr>
                </a:solidFill>
                <a:latin typeface="游ゴシック" panose="020B0400000000000000" pitchFamily="50" charset="-128"/>
                <a:ea typeface="游ゴシック" panose="020B0400000000000000" pitchFamily="50" charset="-128"/>
              </a:rPr>
              <a:t>（参加予定者については、「エントリーシート」（様式５）に記入）</a:t>
            </a:r>
          </a:p>
          <a:p>
            <a:pPr marL="504000" lvl="0" indent="-288000">
              <a:lnSpc>
                <a:spcPts val="2800"/>
              </a:lnSpc>
            </a:pPr>
            <a:r>
              <a:rPr lang="ja-JP" altLang="en-US" sz="2400" b="1" dirty="0">
                <a:solidFill>
                  <a:schemeClr val="bg2">
                    <a:lumMod val="25000"/>
                  </a:schemeClr>
                </a:solidFill>
                <a:latin typeface="游ゴシック" panose="020B0400000000000000" pitchFamily="50" charset="-128"/>
                <a:ea typeface="游ゴシック" panose="020B0400000000000000" pitchFamily="50" charset="-128"/>
              </a:rPr>
              <a:t>・ヒアリングの所要時間は、１グループ</a:t>
            </a:r>
            <a:r>
              <a:rPr lang="en-US" altLang="ja-JP" sz="2400" b="1" dirty="0">
                <a:solidFill>
                  <a:schemeClr val="bg2">
                    <a:lumMod val="25000"/>
                  </a:schemeClr>
                </a:solidFill>
                <a:latin typeface="游ゴシック" panose="020B0400000000000000" pitchFamily="50" charset="-128"/>
                <a:ea typeface="游ゴシック" panose="020B0400000000000000" pitchFamily="50" charset="-128"/>
              </a:rPr>
              <a:t>60</a:t>
            </a:r>
            <a:r>
              <a:rPr lang="ja-JP" altLang="en-US" sz="2400" b="1" dirty="0">
                <a:solidFill>
                  <a:schemeClr val="bg2">
                    <a:lumMod val="25000"/>
                  </a:schemeClr>
                </a:solidFill>
                <a:latin typeface="游ゴシック" panose="020B0400000000000000" pitchFamily="50" charset="-128"/>
                <a:ea typeface="游ゴシック" panose="020B0400000000000000" pitchFamily="50" charset="-128"/>
              </a:rPr>
              <a:t>分程度</a:t>
            </a:r>
            <a:r>
              <a:rPr lang="ja-JP" altLang="en-US" sz="2000" b="1" dirty="0">
                <a:solidFill>
                  <a:schemeClr val="bg2">
                    <a:lumMod val="25000"/>
                  </a:schemeClr>
                </a:solidFill>
                <a:latin typeface="游ゴシック" panose="020B0400000000000000" pitchFamily="50" charset="-128"/>
                <a:ea typeface="游ゴシック" panose="020B0400000000000000" pitchFamily="50" charset="-128"/>
              </a:rPr>
              <a:t>（必要に応じて複数回ヒアリングを行う可能性あり）</a:t>
            </a:r>
            <a:endParaRPr lang="ja-JP" altLang="en-US" sz="2400" b="1" dirty="0">
              <a:solidFill>
                <a:schemeClr val="bg2">
                  <a:lumMod val="25000"/>
                </a:schemeClr>
              </a:solidFill>
              <a:latin typeface="游ゴシック" panose="020B0400000000000000" pitchFamily="50" charset="-128"/>
              <a:ea typeface="游ゴシック" panose="020B0400000000000000" pitchFamily="50" charset="-128"/>
            </a:endParaRPr>
          </a:p>
          <a:p>
            <a:pPr marL="504000" lvl="0" indent="-288000">
              <a:lnSpc>
                <a:spcPts val="2800"/>
              </a:lnSpc>
            </a:pPr>
            <a:r>
              <a:rPr lang="ja-JP" altLang="en-US" sz="2400" b="1" dirty="0">
                <a:solidFill>
                  <a:schemeClr val="bg2">
                    <a:lumMod val="25000"/>
                  </a:schemeClr>
                </a:solidFill>
                <a:latin typeface="游ゴシック" panose="020B0400000000000000" pitchFamily="50" charset="-128"/>
                <a:ea typeface="游ゴシック" panose="020B0400000000000000" pitchFamily="50" charset="-128"/>
              </a:rPr>
              <a:t>・対話方式でのヒアリング以外に、別途、電子メール等によるサウンディング（文書照会等）をお願いする場合あり</a:t>
            </a:r>
          </a:p>
          <a:p>
            <a:pPr marL="504000" lvl="0" indent="-288000">
              <a:lnSpc>
                <a:spcPts val="2800"/>
              </a:lnSpc>
            </a:pPr>
            <a:r>
              <a:rPr lang="ja-JP" altLang="en-US" sz="2400" b="1" dirty="0">
                <a:solidFill>
                  <a:schemeClr val="bg2">
                    <a:lumMod val="25000"/>
                  </a:schemeClr>
                </a:solidFill>
                <a:latin typeface="游ゴシック" panose="020B0400000000000000" pitchFamily="50" charset="-128"/>
                <a:ea typeface="游ゴシック" panose="020B0400000000000000" pitchFamily="50" charset="-128"/>
              </a:rPr>
              <a:t>・ヒアリングでの回答内容は、提案内容と同様に取り扱う</a:t>
            </a:r>
          </a:p>
          <a:p>
            <a:pPr marL="504000" lvl="0" indent="-288000">
              <a:lnSpc>
                <a:spcPts val="2800"/>
              </a:lnSpc>
            </a:pPr>
            <a:r>
              <a:rPr lang="ja-JP" altLang="en-US" sz="2400" b="1" dirty="0">
                <a:solidFill>
                  <a:schemeClr val="bg2">
                    <a:lumMod val="25000"/>
                  </a:schemeClr>
                </a:solidFill>
                <a:latin typeface="游ゴシック" panose="020B0400000000000000" pitchFamily="50" charset="-128"/>
                <a:ea typeface="游ゴシック" panose="020B0400000000000000" pitchFamily="50" charset="-128"/>
              </a:rPr>
              <a:t>・本サウンディングの趣旨から外れた内容の場合は、ヒアリングを実施しない場合がある</a:t>
            </a:r>
          </a:p>
          <a:p>
            <a:pPr marL="504000" lvl="0" indent="-288000">
              <a:lnSpc>
                <a:spcPts val="2800"/>
              </a:lnSpc>
            </a:pPr>
            <a:r>
              <a:rPr lang="ja-JP" altLang="en-US" sz="2400" b="1" dirty="0">
                <a:solidFill>
                  <a:schemeClr val="bg2">
                    <a:lumMod val="25000"/>
                  </a:schemeClr>
                </a:solidFill>
                <a:latin typeface="游ゴシック" panose="020B0400000000000000" pitchFamily="50" charset="-128"/>
                <a:ea typeface="游ゴシック" panose="020B0400000000000000" pitchFamily="50" charset="-128"/>
              </a:rPr>
              <a:t>・ヒアリングには、大阪都市計画局、大阪港湾局の他、</a:t>
            </a:r>
            <a:r>
              <a:rPr lang="ja-JP" altLang="en-US" sz="2400" b="1" u="sng" dirty="0">
                <a:solidFill>
                  <a:schemeClr val="bg2">
                    <a:lumMod val="25000"/>
                  </a:schemeClr>
                </a:solidFill>
                <a:latin typeface="游ゴシック" panose="020B0400000000000000" pitchFamily="50" charset="-128"/>
                <a:ea typeface="游ゴシック" panose="020B0400000000000000" pitchFamily="50" charset="-128"/>
              </a:rPr>
              <a:t>ヒアリング対象の参加事業者の承諾のうえ、その他の関係者が出席する場合あり</a:t>
            </a:r>
            <a:endParaRPr lang="en-US" altLang="ja-JP" sz="2400" b="1" u="sng" dirty="0">
              <a:solidFill>
                <a:schemeClr val="bg2">
                  <a:lumMod val="25000"/>
                </a:schemeClr>
              </a:solidFill>
              <a:latin typeface="游ゴシック" panose="020B0400000000000000" pitchFamily="50" charset="-128"/>
              <a:ea typeface="游ゴシック" panose="020B0400000000000000" pitchFamily="50" charset="-128"/>
            </a:endParaRPr>
          </a:p>
        </p:txBody>
      </p:sp>
      <p:sp>
        <p:nvSpPr>
          <p:cNvPr id="16" name="テキスト ボックス 15"/>
          <p:cNvSpPr txBox="1"/>
          <p:nvPr/>
        </p:nvSpPr>
        <p:spPr>
          <a:xfrm>
            <a:off x="699944" y="2116194"/>
            <a:ext cx="13773293" cy="505075"/>
          </a:xfrm>
          <a:prstGeom prst="rect">
            <a:avLst/>
          </a:prstGeom>
          <a:noFill/>
        </p:spPr>
        <p:txBody>
          <a:bodyPr wrap="square" rtlCol="0">
            <a:spAutoFit/>
          </a:bodyPr>
          <a:lstStyle/>
          <a:p>
            <a:pPr lvl="0">
              <a:lnSpc>
                <a:spcPts val="3400"/>
              </a:lnSpc>
            </a:pPr>
            <a:r>
              <a:rPr lang="ja-JP" altLang="en-US" sz="2400" b="1" dirty="0">
                <a:solidFill>
                  <a:schemeClr val="accent4">
                    <a:lumMod val="50000"/>
                  </a:schemeClr>
                </a:solidFill>
                <a:latin typeface="游ゴシック" panose="020B0400000000000000" pitchFamily="50" charset="-128"/>
                <a:ea typeface="游ゴシック" panose="020B0400000000000000" pitchFamily="50" charset="-128"/>
              </a:rPr>
              <a:t>（８）ヒアリングの実施</a:t>
            </a:r>
          </a:p>
        </p:txBody>
      </p:sp>
    </p:spTree>
    <p:extLst>
      <p:ext uri="{BB962C8B-B14F-4D97-AF65-F5344CB8AC3E}">
        <p14:creationId xmlns:p14="http://schemas.microsoft.com/office/powerpoint/2010/main" val="334404107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正方形/長方形 7"/>
          <p:cNvSpPr/>
          <p:nvPr/>
        </p:nvSpPr>
        <p:spPr>
          <a:xfrm>
            <a:off x="698599" y="1714498"/>
            <a:ext cx="13788000" cy="8784000"/>
          </a:xfrm>
          <a:prstGeom prst="rect">
            <a:avLst/>
          </a:prstGeom>
          <a:solidFill>
            <a:schemeClr val="bg1">
              <a:lumMod val="9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4" name="正方形/長方形 3"/>
          <p:cNvSpPr/>
          <p:nvPr/>
        </p:nvSpPr>
        <p:spPr>
          <a:xfrm>
            <a:off x="695646" y="579589"/>
            <a:ext cx="13772029" cy="46574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2800" b="1" dirty="0">
                <a:solidFill>
                  <a:schemeClr val="tx1"/>
                </a:solidFill>
                <a:latin typeface="游ゴシック" panose="020B0400000000000000" pitchFamily="50" charset="-128"/>
                <a:ea typeface="游ゴシック" panose="020B0400000000000000" pitchFamily="50" charset="-128"/>
              </a:rPr>
              <a:t>夢洲第２期区域の</a:t>
            </a:r>
            <a:r>
              <a:rPr lang="ja-JP" altLang="en-US" sz="2800" b="1" dirty="0" smtClean="0">
                <a:solidFill>
                  <a:schemeClr val="tx1"/>
                </a:solidFill>
                <a:latin typeface="游ゴシック" panose="020B0400000000000000" pitchFamily="50" charset="-128"/>
                <a:ea typeface="游ゴシック" panose="020B0400000000000000" pitchFamily="50" charset="-128"/>
              </a:rPr>
              <a:t>まちづくりに向けたサウンディング型</a:t>
            </a:r>
            <a:r>
              <a:rPr lang="ja-JP" altLang="en-US" sz="2800" b="1" dirty="0">
                <a:solidFill>
                  <a:schemeClr val="tx1"/>
                </a:solidFill>
                <a:latin typeface="游ゴシック" panose="020B0400000000000000" pitchFamily="50" charset="-128"/>
                <a:ea typeface="游ゴシック" panose="020B0400000000000000" pitchFamily="50" charset="-128"/>
              </a:rPr>
              <a:t>市場調査</a:t>
            </a:r>
            <a:endParaRPr lang="en-US" altLang="ja-JP" sz="2800" b="1" dirty="0">
              <a:solidFill>
                <a:schemeClr val="tx1"/>
              </a:solidFill>
              <a:latin typeface="游ゴシック" panose="020B0400000000000000" pitchFamily="50" charset="-128"/>
              <a:ea typeface="游ゴシック" panose="020B0400000000000000" pitchFamily="50" charset="-128"/>
            </a:endParaRPr>
          </a:p>
        </p:txBody>
      </p:sp>
      <p:sp>
        <p:nvSpPr>
          <p:cNvPr id="5" name="テキスト ボックス 4"/>
          <p:cNvSpPr txBox="1"/>
          <p:nvPr/>
        </p:nvSpPr>
        <p:spPr>
          <a:xfrm>
            <a:off x="838201" y="2192303"/>
            <a:ext cx="13430250" cy="8363828"/>
          </a:xfrm>
          <a:prstGeom prst="rect">
            <a:avLst/>
          </a:prstGeom>
          <a:noFill/>
        </p:spPr>
        <p:txBody>
          <a:bodyPr wrap="square" rtlCol="0">
            <a:spAutoFit/>
          </a:bodyPr>
          <a:lstStyle/>
          <a:p>
            <a:pPr marL="360000" indent="-360000">
              <a:lnSpc>
                <a:spcPts val="4500"/>
              </a:lnSpc>
              <a:spcBef>
                <a:spcPts val="300"/>
              </a:spcBef>
            </a:pPr>
            <a:r>
              <a:rPr lang="ja-JP" altLang="en-US" sz="2800" dirty="0" smtClean="0">
                <a:latin typeface="游ゴシック" panose="020B0400000000000000" pitchFamily="50" charset="-128"/>
                <a:ea typeface="游ゴシック" panose="020B0400000000000000" pitchFamily="50" charset="-128"/>
              </a:rPr>
              <a:t>・</a:t>
            </a:r>
            <a:r>
              <a:rPr lang="ja-JP" altLang="ja-JP" sz="2800" dirty="0" smtClean="0">
                <a:latin typeface="游ゴシック" panose="020B0400000000000000" pitchFamily="50" charset="-128"/>
                <a:ea typeface="游ゴシック" panose="020B0400000000000000" pitchFamily="50" charset="-128"/>
              </a:rPr>
              <a:t>大阪府</a:t>
            </a:r>
            <a:r>
              <a:rPr lang="ja-JP" altLang="ja-JP" sz="2800" dirty="0">
                <a:latin typeface="游ゴシック" panose="020B0400000000000000" pitchFamily="50" charset="-128"/>
                <a:ea typeface="游ゴシック" panose="020B0400000000000000" pitchFamily="50" charset="-128"/>
              </a:rPr>
              <a:t>・大阪市では、経済界とともに平成</a:t>
            </a:r>
            <a:r>
              <a:rPr lang="en-US" altLang="ja-JP" sz="2800" dirty="0">
                <a:latin typeface="游ゴシック" panose="020B0400000000000000" pitchFamily="50" charset="-128"/>
                <a:ea typeface="游ゴシック" panose="020B0400000000000000" pitchFamily="50" charset="-128"/>
              </a:rPr>
              <a:t>29 </a:t>
            </a:r>
            <a:r>
              <a:rPr lang="ja-JP" altLang="ja-JP" sz="2800" dirty="0" smtClean="0">
                <a:latin typeface="游ゴシック" panose="020B0400000000000000" pitchFamily="50" charset="-128"/>
                <a:ea typeface="游ゴシック" panose="020B0400000000000000" pitchFamily="50" charset="-128"/>
              </a:rPr>
              <a:t>年８月</a:t>
            </a:r>
            <a:r>
              <a:rPr lang="ja-JP" altLang="ja-JP" sz="2800" dirty="0">
                <a:latin typeface="游ゴシック" panose="020B0400000000000000" pitchFamily="50" charset="-128"/>
                <a:ea typeface="游ゴシック" panose="020B0400000000000000" pitchFamily="50" charset="-128"/>
              </a:rPr>
              <a:t>に「夢洲まちづくり構想」を、令和</a:t>
            </a:r>
            <a:r>
              <a:rPr lang="ja-JP" altLang="ja-JP" sz="2800" dirty="0" smtClean="0">
                <a:latin typeface="游ゴシック" panose="020B0400000000000000" pitchFamily="50" charset="-128"/>
                <a:ea typeface="游ゴシック" panose="020B0400000000000000" pitchFamily="50" charset="-128"/>
              </a:rPr>
              <a:t>元年</a:t>
            </a:r>
            <a:r>
              <a:rPr lang="en-US" altLang="ja-JP" sz="2800" dirty="0" smtClean="0">
                <a:latin typeface="游ゴシック" panose="020B0400000000000000" pitchFamily="50" charset="-128"/>
                <a:ea typeface="游ゴシック" panose="020B0400000000000000" pitchFamily="50" charset="-128"/>
              </a:rPr>
              <a:t>12</a:t>
            </a:r>
            <a:r>
              <a:rPr lang="ja-JP" altLang="ja-JP" sz="2800" dirty="0">
                <a:latin typeface="游ゴシック" panose="020B0400000000000000" pitchFamily="50" charset="-128"/>
                <a:ea typeface="游ゴシック" panose="020B0400000000000000" pitchFamily="50" charset="-128"/>
              </a:rPr>
              <a:t>月に「夢洲まちづくり基本方針」を策定し、夢洲における国際観光拠点の形成に向けたまちづくりの方向性を示しました</a:t>
            </a:r>
            <a:r>
              <a:rPr lang="ja-JP" altLang="ja-JP" sz="2800" dirty="0" smtClean="0">
                <a:latin typeface="游ゴシック" panose="020B0400000000000000" pitchFamily="50" charset="-128"/>
                <a:ea typeface="游ゴシック" panose="020B0400000000000000" pitchFamily="50" charset="-128"/>
              </a:rPr>
              <a:t>。</a:t>
            </a:r>
            <a:endParaRPr lang="en-US" altLang="ja-JP" sz="2000" dirty="0" smtClean="0">
              <a:latin typeface="游ゴシック" panose="020B0400000000000000" pitchFamily="50" charset="-128"/>
              <a:ea typeface="游ゴシック" panose="020B0400000000000000" pitchFamily="50" charset="-128"/>
            </a:endParaRPr>
          </a:p>
          <a:p>
            <a:pPr marL="360000" indent="-360000">
              <a:lnSpc>
                <a:spcPts val="4500"/>
              </a:lnSpc>
              <a:spcBef>
                <a:spcPts val="300"/>
              </a:spcBef>
            </a:pPr>
            <a:r>
              <a:rPr lang="ja-JP" altLang="en-US" sz="2000" dirty="0" smtClean="0">
                <a:latin typeface="游ゴシック" panose="020B0400000000000000" pitchFamily="50" charset="-128"/>
                <a:ea typeface="游ゴシック" panose="020B0400000000000000" pitchFamily="50" charset="-128"/>
              </a:rPr>
              <a:t>　</a:t>
            </a:r>
            <a:endParaRPr lang="ja-JP" altLang="ja-JP" sz="2000" dirty="0">
              <a:latin typeface="游ゴシック" panose="020B0400000000000000" pitchFamily="50" charset="-128"/>
              <a:ea typeface="游ゴシック" panose="020B0400000000000000" pitchFamily="50" charset="-128"/>
            </a:endParaRPr>
          </a:p>
          <a:p>
            <a:pPr marL="360000" indent="-360000">
              <a:lnSpc>
                <a:spcPts val="4500"/>
              </a:lnSpc>
              <a:spcBef>
                <a:spcPts val="300"/>
              </a:spcBef>
            </a:pPr>
            <a:r>
              <a:rPr lang="ja-JP" altLang="en-US" sz="2800" dirty="0" smtClean="0">
                <a:latin typeface="游ゴシック" panose="020B0400000000000000" pitchFamily="50" charset="-128"/>
                <a:ea typeface="游ゴシック" panose="020B0400000000000000" pitchFamily="50" charset="-128"/>
              </a:rPr>
              <a:t>・</a:t>
            </a:r>
            <a:r>
              <a:rPr lang="ja-JP" altLang="ja-JP" sz="2800" dirty="0" smtClean="0">
                <a:latin typeface="游ゴシック" panose="020B0400000000000000" pitchFamily="50" charset="-128"/>
                <a:ea typeface="游ゴシック" panose="020B0400000000000000" pitchFamily="50" charset="-128"/>
              </a:rPr>
              <a:t>平成</a:t>
            </a:r>
            <a:r>
              <a:rPr lang="en-US" altLang="ja-JP" sz="2800" dirty="0" smtClean="0">
                <a:latin typeface="游ゴシック" panose="020B0400000000000000" pitchFamily="50" charset="-128"/>
                <a:ea typeface="游ゴシック" panose="020B0400000000000000" pitchFamily="50" charset="-128"/>
              </a:rPr>
              <a:t>30</a:t>
            </a:r>
            <a:r>
              <a:rPr lang="ja-JP" altLang="ja-JP" sz="2800" dirty="0" smtClean="0">
                <a:latin typeface="游ゴシック" panose="020B0400000000000000" pitchFamily="50" charset="-128"/>
                <a:ea typeface="游ゴシック" panose="020B0400000000000000" pitchFamily="50" charset="-128"/>
              </a:rPr>
              <a:t>年</a:t>
            </a:r>
            <a:r>
              <a:rPr lang="en-US" altLang="ja-JP" sz="2800" dirty="0" smtClean="0">
                <a:latin typeface="游ゴシック" panose="020B0400000000000000" pitchFamily="50" charset="-128"/>
                <a:ea typeface="游ゴシック" panose="020B0400000000000000" pitchFamily="50" charset="-128"/>
              </a:rPr>
              <a:t>11</a:t>
            </a:r>
            <a:r>
              <a:rPr lang="ja-JP" altLang="ja-JP" sz="2800" dirty="0" smtClean="0">
                <a:latin typeface="游ゴシック" panose="020B0400000000000000" pitchFamily="50" charset="-128"/>
                <a:ea typeface="游ゴシック" panose="020B0400000000000000" pitchFamily="50" charset="-128"/>
              </a:rPr>
              <a:t>月に</a:t>
            </a:r>
            <a:r>
              <a:rPr lang="ja-JP" altLang="en-US" sz="2800" dirty="0" smtClean="0">
                <a:latin typeface="游ゴシック" panose="020B0400000000000000" pitchFamily="50" charset="-128"/>
                <a:ea typeface="游ゴシック" panose="020B0400000000000000" pitchFamily="50" charset="-128"/>
              </a:rPr>
              <a:t>は</a:t>
            </a:r>
            <a:r>
              <a:rPr lang="en-US" altLang="ja-JP" sz="2800" dirty="0" smtClean="0">
                <a:latin typeface="游ゴシック" panose="020B0400000000000000" pitchFamily="50" charset="-128"/>
                <a:ea typeface="游ゴシック" panose="020B0400000000000000" pitchFamily="50" charset="-128"/>
              </a:rPr>
              <a:t>2025</a:t>
            </a:r>
            <a:r>
              <a:rPr lang="ja-JP" altLang="ja-JP" sz="2800" dirty="0" smtClean="0">
                <a:latin typeface="游ゴシック" panose="020B0400000000000000" pitchFamily="50" charset="-128"/>
                <a:ea typeface="游ゴシック" panose="020B0400000000000000" pitchFamily="50" charset="-128"/>
              </a:rPr>
              <a:t>年国際博覧会の開催地が大阪・関西に決定し</a:t>
            </a:r>
            <a:r>
              <a:rPr lang="ja-JP" altLang="en-US" sz="2800" dirty="0" smtClean="0">
                <a:latin typeface="游ゴシック" panose="020B0400000000000000" pitchFamily="50" charset="-128"/>
                <a:ea typeface="游ゴシック" panose="020B0400000000000000" pitchFamily="50" charset="-128"/>
              </a:rPr>
              <a:t>、</a:t>
            </a:r>
            <a:r>
              <a:rPr lang="ja-JP" altLang="ja-JP" sz="2800" dirty="0" smtClean="0">
                <a:latin typeface="游ゴシック" panose="020B0400000000000000" pitchFamily="50" charset="-128"/>
                <a:ea typeface="游ゴシック" panose="020B0400000000000000" pitchFamily="50" charset="-128"/>
              </a:rPr>
              <a:t>令和</a:t>
            </a:r>
            <a:r>
              <a:rPr lang="en-US" altLang="ja-JP" sz="2800" dirty="0" smtClean="0">
                <a:latin typeface="游ゴシック" panose="020B0400000000000000" pitchFamily="50" charset="-128"/>
                <a:ea typeface="游ゴシック" panose="020B0400000000000000" pitchFamily="50" charset="-128"/>
              </a:rPr>
              <a:t>4</a:t>
            </a:r>
            <a:r>
              <a:rPr lang="ja-JP" altLang="ja-JP" sz="2800" dirty="0" smtClean="0">
                <a:latin typeface="游ゴシック" panose="020B0400000000000000" pitchFamily="50" charset="-128"/>
                <a:ea typeface="游ゴシック" panose="020B0400000000000000" pitchFamily="50" charset="-128"/>
              </a:rPr>
              <a:t>年３月にはオール大阪での「大阪パビリオン出展基本計画」が公表され</a:t>
            </a:r>
            <a:r>
              <a:rPr lang="ja-JP" altLang="en-US" sz="2800" dirty="0" smtClean="0">
                <a:latin typeface="游ゴシック" panose="020B0400000000000000" pitchFamily="50" charset="-128"/>
                <a:ea typeface="游ゴシック" panose="020B0400000000000000" pitchFamily="50" charset="-128"/>
              </a:rPr>
              <a:t>るなど</a:t>
            </a:r>
            <a:r>
              <a:rPr lang="ja-JP" altLang="ja-JP" sz="2800" dirty="0" smtClean="0">
                <a:latin typeface="游ゴシック" panose="020B0400000000000000" pitchFamily="50" charset="-128"/>
                <a:ea typeface="游ゴシック" panose="020B0400000000000000" pitchFamily="50" charset="-128"/>
              </a:rPr>
              <a:t>、大阪・関西万博の開催に向けた取り組みが着実に進んでいます。</a:t>
            </a:r>
            <a:endParaRPr lang="en-US" altLang="ja-JP" sz="2800" dirty="0" smtClean="0">
              <a:latin typeface="游ゴシック" panose="020B0400000000000000" pitchFamily="50" charset="-128"/>
              <a:ea typeface="游ゴシック" panose="020B0400000000000000" pitchFamily="50" charset="-128"/>
            </a:endParaRPr>
          </a:p>
          <a:p>
            <a:pPr marL="360000" indent="-360000">
              <a:lnSpc>
                <a:spcPts val="4500"/>
              </a:lnSpc>
              <a:spcBef>
                <a:spcPts val="300"/>
              </a:spcBef>
            </a:pPr>
            <a:r>
              <a:rPr lang="ja-JP" altLang="en-US" sz="2800" dirty="0" smtClean="0">
                <a:latin typeface="游ゴシック" panose="020B0400000000000000" pitchFamily="50" charset="-128"/>
                <a:ea typeface="游ゴシック" panose="020B0400000000000000" pitchFamily="50" charset="-128"/>
              </a:rPr>
              <a:t>・また、夢洲におけるインフラ整備工事が開始されるとともに、</a:t>
            </a:r>
            <a:r>
              <a:rPr lang="ja-JP" altLang="ja-JP" sz="2800" dirty="0" smtClean="0">
                <a:latin typeface="游ゴシック" panose="020B0400000000000000" pitchFamily="50" charset="-128"/>
                <a:ea typeface="游ゴシック" panose="020B0400000000000000" pitchFamily="50" charset="-128"/>
              </a:rPr>
              <a:t>夢洲第１期区域のＩＲについても、国への認定申請が行われるなど、夢洲まちづくりの機運が高まっているところです。</a:t>
            </a:r>
            <a:endParaRPr lang="en-US" altLang="ja-JP" sz="2800" dirty="0" smtClean="0">
              <a:latin typeface="游ゴシック" panose="020B0400000000000000" pitchFamily="50" charset="-128"/>
              <a:ea typeface="游ゴシック" panose="020B0400000000000000" pitchFamily="50" charset="-128"/>
            </a:endParaRPr>
          </a:p>
          <a:p>
            <a:pPr marL="360000" indent="-360000">
              <a:lnSpc>
                <a:spcPts val="4500"/>
              </a:lnSpc>
              <a:spcBef>
                <a:spcPts val="300"/>
              </a:spcBef>
            </a:pPr>
            <a:r>
              <a:rPr lang="ja-JP" altLang="en-US" sz="2000" dirty="0" smtClean="0">
                <a:latin typeface="游ゴシック" panose="020B0400000000000000" pitchFamily="50" charset="-128"/>
                <a:ea typeface="游ゴシック" panose="020B0400000000000000" pitchFamily="50" charset="-128"/>
              </a:rPr>
              <a:t>　</a:t>
            </a:r>
            <a:endParaRPr lang="ja-JP" altLang="ja-JP" sz="2000" dirty="0" smtClean="0">
              <a:latin typeface="游ゴシック" panose="020B0400000000000000" pitchFamily="50" charset="-128"/>
              <a:ea typeface="游ゴシック" panose="020B0400000000000000" pitchFamily="50" charset="-128"/>
            </a:endParaRPr>
          </a:p>
          <a:p>
            <a:pPr marL="360000" indent="-360000">
              <a:lnSpc>
                <a:spcPts val="4500"/>
              </a:lnSpc>
              <a:spcBef>
                <a:spcPts val="300"/>
              </a:spcBef>
            </a:pPr>
            <a:r>
              <a:rPr lang="ja-JP" altLang="en-US" sz="2800" dirty="0" smtClean="0">
                <a:latin typeface="游ゴシック" panose="020B0400000000000000" pitchFamily="50" charset="-128"/>
                <a:ea typeface="游ゴシック" panose="020B0400000000000000" pitchFamily="50" charset="-128"/>
              </a:rPr>
              <a:t>・</a:t>
            </a:r>
            <a:r>
              <a:rPr lang="ja-JP" altLang="ja-JP" sz="2800" dirty="0" smtClean="0">
                <a:latin typeface="游ゴシック" panose="020B0400000000000000" pitchFamily="50" charset="-128"/>
                <a:ea typeface="游ゴシック" panose="020B0400000000000000" pitchFamily="50" charset="-128"/>
              </a:rPr>
              <a:t>大阪</a:t>
            </a:r>
            <a:r>
              <a:rPr lang="ja-JP" altLang="ja-JP" sz="2800" dirty="0">
                <a:latin typeface="游ゴシック" panose="020B0400000000000000" pitchFamily="50" charset="-128"/>
                <a:ea typeface="游ゴシック" panose="020B0400000000000000" pitchFamily="50" charset="-128"/>
              </a:rPr>
              <a:t>・関西万博開催後の速やかな跡地の活用を見据え、民間事業者の皆さまの参画意向や、市場性の有無等を把握するため、夢洲第</a:t>
            </a:r>
            <a:r>
              <a:rPr lang="en-US" altLang="ja-JP" sz="2800" dirty="0">
                <a:latin typeface="游ゴシック" panose="020B0400000000000000" pitchFamily="50" charset="-128"/>
                <a:ea typeface="游ゴシック" panose="020B0400000000000000" pitchFamily="50" charset="-128"/>
              </a:rPr>
              <a:t>2</a:t>
            </a:r>
            <a:r>
              <a:rPr lang="ja-JP" altLang="ja-JP" sz="2800" dirty="0">
                <a:latin typeface="游ゴシック" panose="020B0400000000000000" pitchFamily="50" charset="-128"/>
                <a:ea typeface="游ゴシック" panose="020B0400000000000000" pitchFamily="50" charset="-128"/>
              </a:rPr>
              <a:t>期区域のまちづくりに向けたマーケット・サウンディング（市場調査）を実施します。</a:t>
            </a:r>
          </a:p>
        </p:txBody>
      </p:sp>
      <p:sp>
        <p:nvSpPr>
          <p:cNvPr id="135" name="正方形/長方形 134">
            <a:extLst>
              <a:ext uri="{FF2B5EF4-FFF2-40B4-BE49-F238E27FC236}">
                <a16:creationId xmlns:a16="http://schemas.microsoft.com/office/drawing/2014/main" id="{573B5ECB-0455-4E3D-B082-FFF6F8610093}"/>
              </a:ext>
            </a:extLst>
          </p:cNvPr>
          <p:cNvSpPr/>
          <p:nvPr/>
        </p:nvSpPr>
        <p:spPr>
          <a:xfrm>
            <a:off x="698599" y="1132913"/>
            <a:ext cx="13788000" cy="72000"/>
          </a:xfrm>
          <a:prstGeom prst="rect">
            <a:avLst/>
          </a:prstGeom>
          <a:solidFill>
            <a:srgbClr val="B6CAD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ja-JP" altLang="en-US" sz="1385" b="1">
              <a:latin typeface="游ゴシック" panose="020B0400000000000000" pitchFamily="50" charset="-128"/>
              <a:ea typeface="游ゴシック" panose="020B0400000000000000" pitchFamily="50" charset="-128"/>
            </a:endParaRPr>
          </a:p>
        </p:txBody>
      </p:sp>
      <p:sp>
        <p:nvSpPr>
          <p:cNvPr id="6" name="スライド番号プレースホルダー 5"/>
          <p:cNvSpPr>
            <a:spLocks noGrp="1"/>
          </p:cNvSpPr>
          <p:nvPr>
            <p:ph type="sldNum" sz="quarter" idx="12"/>
          </p:nvPr>
        </p:nvSpPr>
        <p:spPr/>
        <p:txBody>
          <a:bodyPr/>
          <a:lstStyle/>
          <a:p>
            <a:fld id="{C53EAF67-32A4-49AE-91E0-B7EEB943D48E}" type="slidenum">
              <a:rPr kumimoji="1" lang="ja-JP" altLang="en-US" smtClean="0"/>
              <a:t>1</a:t>
            </a:fld>
            <a:endParaRPr kumimoji="1" lang="ja-JP" altLang="en-US" dirty="0"/>
          </a:p>
        </p:txBody>
      </p:sp>
      <p:sp>
        <p:nvSpPr>
          <p:cNvPr id="126" name="タイトル 1"/>
          <p:cNvSpPr txBox="1">
            <a:spLocks/>
          </p:cNvSpPr>
          <p:nvPr/>
        </p:nvSpPr>
        <p:spPr>
          <a:xfrm>
            <a:off x="8851900" y="323028"/>
            <a:ext cx="5584824" cy="184561"/>
          </a:xfrm>
          <a:prstGeom prst="rect">
            <a:avLst/>
          </a:prstGeom>
        </p:spPr>
        <p:txBody>
          <a:bodyPr vert="horz" wrap="none" lIns="0" tIns="0" rIns="0" bIns="0" rtlCol="0" anchor="t" anchorCtr="0">
            <a:normAutofit/>
          </a:bodyPr>
          <a:lstStyle>
            <a:lvl1pPr algn="l" defTabSz="657959" rtl="0" eaLnBrk="1" latinLnBrk="0" hangingPunct="1">
              <a:spcBef>
                <a:spcPct val="0"/>
              </a:spcBef>
              <a:buNone/>
              <a:defRPr kumimoji="1" sz="1600" b="0" i="0" kern="1200" spc="360" baseline="0">
                <a:solidFill>
                  <a:schemeClr val="tx1"/>
                </a:solidFill>
                <a:latin typeface="+mj-ea"/>
                <a:ea typeface="+mj-ea"/>
                <a:cs typeface="Century Gothic レギュラー" charset="0"/>
              </a:defRPr>
            </a:lvl1pPr>
          </a:lstStyle>
          <a:p>
            <a:pPr algn="r"/>
            <a:r>
              <a:rPr lang="ja-JP" altLang="en-US" sz="900" dirty="0">
                <a:latin typeface="游ゴシック" panose="020B0400000000000000" pitchFamily="50" charset="-128"/>
                <a:ea typeface="游ゴシック" panose="020B0400000000000000" pitchFamily="50" charset="-128"/>
              </a:rPr>
              <a:t>夢洲第２期区域の</a:t>
            </a:r>
            <a:r>
              <a:rPr lang="ja-JP" altLang="en-US" sz="900" dirty="0" smtClean="0">
                <a:latin typeface="游ゴシック" panose="020B0400000000000000" pitchFamily="50" charset="-128"/>
                <a:ea typeface="游ゴシック" panose="020B0400000000000000" pitchFamily="50" charset="-128"/>
              </a:rPr>
              <a:t>まちづくり</a:t>
            </a:r>
            <a:r>
              <a:rPr lang="ja-JP" altLang="en-US" sz="900" dirty="0">
                <a:latin typeface="游ゴシック" panose="020B0400000000000000" pitchFamily="50" charset="-128"/>
                <a:ea typeface="游ゴシック" panose="020B0400000000000000" pitchFamily="50" charset="-128"/>
              </a:rPr>
              <a:t>に</a:t>
            </a:r>
            <a:r>
              <a:rPr lang="ja-JP" altLang="en-US" sz="900" dirty="0" smtClean="0">
                <a:latin typeface="游ゴシック" panose="020B0400000000000000" pitchFamily="50" charset="-128"/>
                <a:ea typeface="游ゴシック" panose="020B0400000000000000" pitchFamily="50" charset="-128"/>
              </a:rPr>
              <a:t>向けた</a:t>
            </a:r>
            <a:r>
              <a:rPr lang="ja-JP" altLang="en-US" sz="900" dirty="0">
                <a:latin typeface="游ゴシック" panose="020B0400000000000000" pitchFamily="50" charset="-128"/>
                <a:ea typeface="游ゴシック" panose="020B0400000000000000" pitchFamily="50" charset="-128"/>
              </a:rPr>
              <a:t>サウンディング型市場調査</a:t>
            </a:r>
          </a:p>
        </p:txBody>
      </p:sp>
      <p:sp>
        <p:nvSpPr>
          <p:cNvPr id="2" name="正方形/長方形 1"/>
          <p:cNvSpPr/>
          <p:nvPr/>
        </p:nvSpPr>
        <p:spPr>
          <a:xfrm>
            <a:off x="698599" y="1754265"/>
            <a:ext cx="2339102" cy="461665"/>
          </a:xfrm>
          <a:prstGeom prst="rect">
            <a:avLst/>
          </a:prstGeom>
        </p:spPr>
        <p:txBody>
          <a:bodyPr wrap="square">
            <a:spAutoFit/>
          </a:bodyPr>
          <a:lstStyle/>
          <a:p>
            <a:pPr marL="180975" indent="-180975"/>
            <a:r>
              <a:rPr lang="ja-JP" altLang="en-US" sz="2400" b="1" dirty="0">
                <a:latin typeface="游ゴシック" panose="020B0400000000000000" pitchFamily="50" charset="-128"/>
                <a:ea typeface="游ゴシック" panose="020B0400000000000000" pitchFamily="50" charset="-128"/>
              </a:rPr>
              <a:t>■　調査の目的</a:t>
            </a:r>
            <a:endParaRPr lang="en-US" altLang="ja-JP" sz="2400" b="1" dirty="0">
              <a:latin typeface="游ゴシック" panose="020B0400000000000000" pitchFamily="50" charset="-128"/>
              <a:ea typeface="游ゴシック" panose="020B0400000000000000" pitchFamily="50" charset="-128"/>
            </a:endParaRPr>
          </a:p>
        </p:txBody>
      </p:sp>
    </p:spTree>
    <p:extLst>
      <p:ext uri="{BB962C8B-B14F-4D97-AF65-F5344CB8AC3E}">
        <p14:creationId xmlns:p14="http://schemas.microsoft.com/office/powerpoint/2010/main" val="27431510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正方形/長方形 14"/>
          <p:cNvSpPr/>
          <p:nvPr/>
        </p:nvSpPr>
        <p:spPr>
          <a:xfrm>
            <a:off x="699944" y="2793351"/>
            <a:ext cx="13736780" cy="2705100"/>
          </a:xfrm>
          <a:prstGeom prst="rect">
            <a:avLst/>
          </a:prstGeom>
          <a:solidFill>
            <a:srgbClr val="B6CAD5">
              <a:alpha val="60000"/>
            </a:srgbClr>
          </a:solidFill>
          <a:ln w="38100">
            <a:solidFill>
              <a:schemeClr val="bg1">
                <a:lumMod val="75000"/>
              </a:schemeClr>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3" name="スライド番号プレースホルダー 2"/>
          <p:cNvSpPr>
            <a:spLocks noGrp="1"/>
          </p:cNvSpPr>
          <p:nvPr>
            <p:ph type="sldNum" sz="quarter" idx="10"/>
          </p:nvPr>
        </p:nvSpPr>
        <p:spPr/>
        <p:txBody>
          <a:bodyPr/>
          <a:lstStyle/>
          <a:p>
            <a:fld id="{AF8E12BC-F924-5F4E-B784-1AA462780521}" type="slidenum">
              <a:rPr lang="ja-JP" altLang="en-US" smtClean="0"/>
              <a:pPr/>
              <a:t>19</a:t>
            </a:fld>
            <a:endParaRPr lang="ja-JP" altLang="en-US" dirty="0"/>
          </a:p>
        </p:txBody>
      </p:sp>
      <p:sp>
        <p:nvSpPr>
          <p:cNvPr id="13" name="タイトル 1"/>
          <p:cNvSpPr txBox="1">
            <a:spLocks/>
          </p:cNvSpPr>
          <p:nvPr/>
        </p:nvSpPr>
        <p:spPr>
          <a:xfrm>
            <a:off x="8851900" y="323028"/>
            <a:ext cx="5584824" cy="184561"/>
          </a:xfrm>
          <a:prstGeom prst="rect">
            <a:avLst/>
          </a:prstGeom>
        </p:spPr>
        <p:txBody>
          <a:bodyPr vert="horz" wrap="none" lIns="0" tIns="0" rIns="0" bIns="0" rtlCol="0" anchor="t" anchorCtr="0">
            <a:normAutofit/>
          </a:bodyPr>
          <a:lstStyle>
            <a:lvl1pPr algn="l" defTabSz="657959" rtl="0" eaLnBrk="1" latinLnBrk="0" hangingPunct="1">
              <a:spcBef>
                <a:spcPct val="0"/>
              </a:spcBef>
              <a:buNone/>
              <a:defRPr kumimoji="1" sz="1600" b="0" i="0" kern="1200" spc="360" baseline="0">
                <a:solidFill>
                  <a:schemeClr val="tx1"/>
                </a:solidFill>
                <a:latin typeface="+mj-ea"/>
                <a:ea typeface="+mj-ea"/>
                <a:cs typeface="Century Gothic レギュラー" charset="0"/>
              </a:defRPr>
            </a:lvl1pPr>
          </a:lstStyle>
          <a:p>
            <a:pPr algn="r"/>
            <a:r>
              <a:rPr lang="ja-JP" altLang="en-US" sz="900" dirty="0">
                <a:latin typeface="游ゴシック" panose="020B0400000000000000" pitchFamily="50" charset="-128"/>
                <a:ea typeface="游ゴシック" panose="020B0400000000000000" pitchFamily="50" charset="-128"/>
              </a:rPr>
              <a:t>夢洲第２期区域の</a:t>
            </a:r>
            <a:r>
              <a:rPr lang="ja-JP" altLang="en-US" sz="900" dirty="0" smtClean="0">
                <a:latin typeface="游ゴシック" panose="020B0400000000000000" pitchFamily="50" charset="-128"/>
                <a:ea typeface="游ゴシック" panose="020B0400000000000000" pitchFamily="50" charset="-128"/>
              </a:rPr>
              <a:t>まちづくりに</a:t>
            </a:r>
            <a:r>
              <a:rPr lang="ja-JP" altLang="en-US" sz="900" dirty="0">
                <a:latin typeface="游ゴシック" panose="020B0400000000000000" pitchFamily="50" charset="-128"/>
                <a:ea typeface="游ゴシック" panose="020B0400000000000000" pitchFamily="50" charset="-128"/>
              </a:rPr>
              <a:t>向けたサウンディング型市場調査</a:t>
            </a:r>
          </a:p>
        </p:txBody>
      </p:sp>
      <p:sp>
        <p:nvSpPr>
          <p:cNvPr id="7" name="タイトル 1"/>
          <p:cNvSpPr txBox="1">
            <a:spLocks/>
          </p:cNvSpPr>
          <p:nvPr/>
        </p:nvSpPr>
        <p:spPr>
          <a:xfrm>
            <a:off x="910447" y="1303063"/>
            <a:ext cx="4080653" cy="421536"/>
          </a:xfrm>
          <a:prstGeom prst="rect">
            <a:avLst/>
          </a:prstGeom>
        </p:spPr>
        <p:txBody>
          <a:bodyPr vert="horz" wrap="none" lIns="0" tIns="0" rIns="0" bIns="0" rtlCol="0" anchor="t" anchorCtr="0">
            <a:noAutofit/>
          </a:bodyPr>
          <a:lstStyle>
            <a:lvl1pPr algn="l" defTabSz="657959" rtl="0" eaLnBrk="1" latinLnBrk="0" hangingPunct="1">
              <a:spcBef>
                <a:spcPct val="0"/>
              </a:spcBef>
              <a:buNone/>
              <a:defRPr kumimoji="1" sz="2000" b="1" i="0" kern="1200" spc="360" baseline="0">
                <a:solidFill>
                  <a:schemeClr val="tx1"/>
                </a:solidFill>
                <a:latin typeface="+mj-ea"/>
                <a:ea typeface="+mj-ea"/>
                <a:cs typeface="Century Gothic レギュラー" charset="0"/>
              </a:defRPr>
            </a:lvl1pPr>
          </a:lstStyle>
          <a:p>
            <a:r>
              <a:rPr lang="ja-JP" altLang="en-US" sz="2400" dirty="0">
                <a:solidFill>
                  <a:srgbClr val="B6CAD5"/>
                </a:solidFill>
                <a:latin typeface="游ゴシック" panose="020B0400000000000000" pitchFamily="50" charset="-128"/>
                <a:ea typeface="游ゴシック" panose="020B0400000000000000" pitchFamily="50" charset="-128"/>
              </a:rPr>
              <a:t>■</a:t>
            </a:r>
            <a:r>
              <a:rPr lang="ja-JP" altLang="en-US" sz="2400" dirty="0">
                <a:latin typeface="游ゴシック" panose="020B0400000000000000" pitchFamily="50" charset="-128"/>
                <a:ea typeface="游ゴシック" panose="020B0400000000000000" pitchFamily="50" charset="-128"/>
              </a:rPr>
              <a:t>　サウンディングの手続き</a:t>
            </a:r>
          </a:p>
        </p:txBody>
      </p:sp>
      <p:sp>
        <p:nvSpPr>
          <p:cNvPr id="9" name="正方形/長方形 8">
            <a:extLst>
              <a:ext uri="{FF2B5EF4-FFF2-40B4-BE49-F238E27FC236}">
                <a16:creationId xmlns:a16="http://schemas.microsoft.com/office/drawing/2014/main" id="{573B5ECB-0455-4E3D-B082-FFF6F8610093}"/>
              </a:ext>
            </a:extLst>
          </p:cNvPr>
          <p:cNvSpPr/>
          <p:nvPr/>
        </p:nvSpPr>
        <p:spPr>
          <a:xfrm>
            <a:off x="698599" y="1132913"/>
            <a:ext cx="13788000" cy="72000"/>
          </a:xfrm>
          <a:prstGeom prst="rect">
            <a:avLst/>
          </a:prstGeom>
          <a:solidFill>
            <a:srgbClr val="B6CAD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ja-JP" altLang="en-US" sz="1385" b="1">
              <a:latin typeface="游ゴシック" panose="020B0400000000000000" pitchFamily="50" charset="-128"/>
              <a:ea typeface="游ゴシック" panose="020B0400000000000000" pitchFamily="50" charset="-128"/>
            </a:endParaRPr>
          </a:p>
        </p:txBody>
      </p:sp>
      <p:sp>
        <p:nvSpPr>
          <p:cNvPr id="10" name="正方形/長方形 9"/>
          <p:cNvSpPr/>
          <p:nvPr/>
        </p:nvSpPr>
        <p:spPr>
          <a:xfrm>
            <a:off x="695646" y="579589"/>
            <a:ext cx="13772029" cy="46574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2800" b="1" dirty="0">
                <a:solidFill>
                  <a:schemeClr val="tx1"/>
                </a:solidFill>
                <a:latin typeface="游ゴシック" panose="020B0400000000000000" pitchFamily="50" charset="-128"/>
                <a:ea typeface="游ゴシック" panose="020B0400000000000000" pitchFamily="50" charset="-128"/>
              </a:rPr>
              <a:t>実施要領</a:t>
            </a:r>
          </a:p>
        </p:txBody>
      </p:sp>
      <p:sp>
        <p:nvSpPr>
          <p:cNvPr id="14" name="テキスト ボックス 13"/>
          <p:cNvSpPr txBox="1"/>
          <p:nvPr/>
        </p:nvSpPr>
        <p:spPr>
          <a:xfrm>
            <a:off x="699945" y="3021330"/>
            <a:ext cx="13538570" cy="2272417"/>
          </a:xfrm>
          <a:prstGeom prst="rect">
            <a:avLst/>
          </a:prstGeom>
          <a:noFill/>
        </p:spPr>
        <p:txBody>
          <a:bodyPr wrap="square" rIns="180000" rtlCol="0">
            <a:spAutoFit/>
          </a:bodyPr>
          <a:lstStyle/>
          <a:p>
            <a:pPr marL="432000" lvl="0" indent="-288000">
              <a:lnSpc>
                <a:spcPts val="3400"/>
              </a:lnSpc>
            </a:pPr>
            <a:r>
              <a:rPr lang="ja-JP" altLang="en-US" sz="2400" b="1" dirty="0">
                <a:solidFill>
                  <a:schemeClr val="bg2">
                    <a:lumMod val="25000"/>
                  </a:schemeClr>
                </a:solidFill>
                <a:latin typeface="游ゴシック" panose="020B0400000000000000" pitchFamily="50" charset="-128"/>
                <a:ea typeface="游ゴシック" panose="020B0400000000000000" pitchFamily="50" charset="-128"/>
              </a:rPr>
              <a:t>・本サウンディングの実施結果について、概要の公表を予定</a:t>
            </a:r>
          </a:p>
          <a:p>
            <a:pPr marL="432000" lvl="0" indent="-288000">
              <a:lnSpc>
                <a:spcPts val="3400"/>
              </a:lnSpc>
            </a:pPr>
            <a:r>
              <a:rPr lang="ja-JP" altLang="en-US" sz="2400" b="1" dirty="0">
                <a:solidFill>
                  <a:schemeClr val="bg2">
                    <a:lumMod val="25000"/>
                  </a:schemeClr>
                </a:solidFill>
                <a:latin typeface="游ゴシック" panose="020B0400000000000000" pitchFamily="50" charset="-128"/>
                <a:ea typeface="游ゴシック" panose="020B0400000000000000" pitchFamily="50" charset="-128"/>
              </a:rPr>
              <a:t>・本サウンディングの実施結果については、参加事業者の名称やアイデア及びノウハウの保護に配慮したうえで、取りまとめ、大阪府のホームページにて概要を公表</a:t>
            </a:r>
          </a:p>
          <a:p>
            <a:pPr marL="432000" lvl="0" indent="-288000">
              <a:lnSpc>
                <a:spcPts val="3400"/>
              </a:lnSpc>
            </a:pPr>
            <a:r>
              <a:rPr lang="ja-JP" altLang="en-US" sz="2400" b="1" dirty="0">
                <a:solidFill>
                  <a:schemeClr val="bg2">
                    <a:lumMod val="25000"/>
                  </a:schemeClr>
                </a:solidFill>
                <a:latin typeface="游ゴシック" panose="020B0400000000000000" pitchFamily="50" charset="-128"/>
                <a:ea typeface="游ゴシック" panose="020B0400000000000000" pitchFamily="50" charset="-128"/>
              </a:rPr>
              <a:t>・参加事業者のノウハウに配慮し、提案内容に係る部分の公表にあたって、</a:t>
            </a:r>
            <a:r>
              <a:rPr lang="ja-JP" altLang="en-US" sz="2400" b="1" u="sng" dirty="0">
                <a:solidFill>
                  <a:schemeClr val="bg2">
                    <a:lumMod val="25000"/>
                  </a:schemeClr>
                </a:solidFill>
                <a:latin typeface="游ゴシック" panose="020B0400000000000000" pitchFamily="50" charset="-128"/>
                <a:ea typeface="游ゴシック" panose="020B0400000000000000" pitchFamily="50" charset="-128"/>
              </a:rPr>
              <a:t>事前に提案事業者へ内容を確認</a:t>
            </a:r>
            <a:r>
              <a:rPr lang="ja-JP" altLang="en-US" sz="2400" b="1" dirty="0">
                <a:solidFill>
                  <a:schemeClr val="bg2">
                    <a:lumMod val="25000"/>
                  </a:schemeClr>
                </a:solidFill>
                <a:latin typeface="游ゴシック" panose="020B0400000000000000" pitchFamily="50" charset="-128"/>
                <a:ea typeface="游ゴシック" panose="020B0400000000000000" pitchFamily="50" charset="-128"/>
              </a:rPr>
              <a:t>する</a:t>
            </a:r>
          </a:p>
        </p:txBody>
      </p:sp>
      <p:sp>
        <p:nvSpPr>
          <p:cNvPr id="16" name="テキスト ボックス 15"/>
          <p:cNvSpPr txBox="1"/>
          <p:nvPr/>
        </p:nvSpPr>
        <p:spPr>
          <a:xfrm>
            <a:off x="699944" y="2114083"/>
            <a:ext cx="13773293" cy="505075"/>
          </a:xfrm>
          <a:prstGeom prst="rect">
            <a:avLst/>
          </a:prstGeom>
          <a:noFill/>
        </p:spPr>
        <p:txBody>
          <a:bodyPr wrap="square" rtlCol="0">
            <a:spAutoFit/>
          </a:bodyPr>
          <a:lstStyle/>
          <a:p>
            <a:pPr lvl="0">
              <a:lnSpc>
                <a:spcPts val="3400"/>
              </a:lnSpc>
            </a:pPr>
            <a:r>
              <a:rPr lang="ja-JP" altLang="en-US" sz="2400" b="1" dirty="0">
                <a:solidFill>
                  <a:schemeClr val="accent4">
                    <a:lumMod val="50000"/>
                  </a:schemeClr>
                </a:solidFill>
                <a:latin typeface="游ゴシック" panose="020B0400000000000000" pitchFamily="50" charset="-128"/>
                <a:ea typeface="游ゴシック" panose="020B0400000000000000" pitchFamily="50" charset="-128"/>
              </a:rPr>
              <a:t>（９）サウンディング結果の公表</a:t>
            </a:r>
          </a:p>
        </p:txBody>
      </p:sp>
    </p:spTree>
    <p:extLst>
      <p:ext uri="{BB962C8B-B14F-4D97-AF65-F5344CB8AC3E}">
        <p14:creationId xmlns:p14="http://schemas.microsoft.com/office/powerpoint/2010/main" val="347634063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正方形/長方形 16"/>
          <p:cNvSpPr/>
          <p:nvPr/>
        </p:nvSpPr>
        <p:spPr>
          <a:xfrm>
            <a:off x="699944" y="4871723"/>
            <a:ext cx="13736780" cy="1517878"/>
          </a:xfrm>
          <a:prstGeom prst="rect">
            <a:avLst/>
          </a:prstGeom>
          <a:solidFill>
            <a:srgbClr val="B6CAD5">
              <a:alpha val="60000"/>
            </a:srgbClr>
          </a:solidFill>
          <a:ln w="38100">
            <a:solidFill>
              <a:schemeClr val="bg1">
                <a:lumMod val="75000"/>
              </a:schemeClr>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15" name="正方形/長方形 14"/>
          <p:cNvSpPr/>
          <p:nvPr/>
        </p:nvSpPr>
        <p:spPr>
          <a:xfrm>
            <a:off x="699944" y="2534200"/>
            <a:ext cx="13736780" cy="1517878"/>
          </a:xfrm>
          <a:prstGeom prst="rect">
            <a:avLst/>
          </a:prstGeom>
          <a:solidFill>
            <a:srgbClr val="B6CAD5">
              <a:alpha val="60000"/>
            </a:srgbClr>
          </a:solidFill>
          <a:ln w="38100">
            <a:solidFill>
              <a:schemeClr val="bg1">
                <a:lumMod val="75000"/>
              </a:schemeClr>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3" name="スライド番号プレースホルダー 2"/>
          <p:cNvSpPr>
            <a:spLocks noGrp="1"/>
          </p:cNvSpPr>
          <p:nvPr>
            <p:ph type="sldNum" sz="quarter" idx="10"/>
          </p:nvPr>
        </p:nvSpPr>
        <p:spPr/>
        <p:txBody>
          <a:bodyPr/>
          <a:lstStyle/>
          <a:p>
            <a:fld id="{AF8E12BC-F924-5F4E-B784-1AA462780521}" type="slidenum">
              <a:rPr lang="ja-JP" altLang="en-US" smtClean="0"/>
              <a:pPr/>
              <a:t>20</a:t>
            </a:fld>
            <a:endParaRPr lang="ja-JP" altLang="en-US" dirty="0"/>
          </a:p>
        </p:txBody>
      </p:sp>
      <p:sp>
        <p:nvSpPr>
          <p:cNvPr id="13" name="タイトル 1"/>
          <p:cNvSpPr txBox="1">
            <a:spLocks/>
          </p:cNvSpPr>
          <p:nvPr/>
        </p:nvSpPr>
        <p:spPr>
          <a:xfrm>
            <a:off x="8851900" y="323028"/>
            <a:ext cx="5584824" cy="184561"/>
          </a:xfrm>
          <a:prstGeom prst="rect">
            <a:avLst/>
          </a:prstGeom>
        </p:spPr>
        <p:txBody>
          <a:bodyPr vert="horz" wrap="none" lIns="0" tIns="0" rIns="0" bIns="0" rtlCol="0" anchor="t" anchorCtr="0">
            <a:normAutofit/>
          </a:bodyPr>
          <a:lstStyle>
            <a:lvl1pPr algn="l" defTabSz="657959" rtl="0" eaLnBrk="1" latinLnBrk="0" hangingPunct="1">
              <a:spcBef>
                <a:spcPct val="0"/>
              </a:spcBef>
              <a:buNone/>
              <a:defRPr kumimoji="1" sz="1600" b="0" i="0" kern="1200" spc="360" baseline="0">
                <a:solidFill>
                  <a:schemeClr val="tx1"/>
                </a:solidFill>
                <a:latin typeface="+mj-ea"/>
                <a:ea typeface="+mj-ea"/>
                <a:cs typeface="Century Gothic レギュラー" charset="0"/>
              </a:defRPr>
            </a:lvl1pPr>
          </a:lstStyle>
          <a:p>
            <a:pPr algn="r"/>
            <a:r>
              <a:rPr lang="ja-JP" altLang="en-US" sz="900" dirty="0">
                <a:latin typeface="游ゴシック" panose="020B0400000000000000" pitchFamily="50" charset="-128"/>
                <a:ea typeface="游ゴシック" panose="020B0400000000000000" pitchFamily="50" charset="-128"/>
              </a:rPr>
              <a:t>夢洲第２期区域の</a:t>
            </a:r>
            <a:r>
              <a:rPr lang="ja-JP" altLang="en-US" sz="900" dirty="0" smtClean="0">
                <a:latin typeface="游ゴシック" panose="020B0400000000000000" pitchFamily="50" charset="-128"/>
                <a:ea typeface="游ゴシック" panose="020B0400000000000000" pitchFamily="50" charset="-128"/>
              </a:rPr>
              <a:t>まちづくりに</a:t>
            </a:r>
            <a:r>
              <a:rPr lang="ja-JP" altLang="en-US" sz="900" dirty="0">
                <a:latin typeface="游ゴシック" panose="020B0400000000000000" pitchFamily="50" charset="-128"/>
                <a:ea typeface="游ゴシック" panose="020B0400000000000000" pitchFamily="50" charset="-128"/>
              </a:rPr>
              <a:t>向けたサウンディング型市場調査</a:t>
            </a:r>
          </a:p>
        </p:txBody>
      </p:sp>
      <p:sp>
        <p:nvSpPr>
          <p:cNvPr id="7" name="タイトル 1"/>
          <p:cNvSpPr txBox="1">
            <a:spLocks/>
          </p:cNvSpPr>
          <p:nvPr/>
        </p:nvSpPr>
        <p:spPr>
          <a:xfrm>
            <a:off x="910447" y="1303063"/>
            <a:ext cx="4080653" cy="421536"/>
          </a:xfrm>
          <a:prstGeom prst="rect">
            <a:avLst/>
          </a:prstGeom>
        </p:spPr>
        <p:txBody>
          <a:bodyPr vert="horz" wrap="none" lIns="0" tIns="0" rIns="0" bIns="0" rtlCol="0" anchor="t" anchorCtr="0">
            <a:noAutofit/>
          </a:bodyPr>
          <a:lstStyle>
            <a:lvl1pPr algn="l" defTabSz="657959" rtl="0" eaLnBrk="1" latinLnBrk="0" hangingPunct="1">
              <a:spcBef>
                <a:spcPct val="0"/>
              </a:spcBef>
              <a:buNone/>
              <a:defRPr kumimoji="1" sz="2000" b="1" i="0" kern="1200" spc="360" baseline="0">
                <a:solidFill>
                  <a:schemeClr val="tx1"/>
                </a:solidFill>
                <a:latin typeface="+mj-ea"/>
                <a:ea typeface="+mj-ea"/>
                <a:cs typeface="Century Gothic レギュラー" charset="0"/>
              </a:defRPr>
            </a:lvl1pPr>
          </a:lstStyle>
          <a:p>
            <a:r>
              <a:rPr lang="ja-JP" altLang="en-US" sz="2400" dirty="0">
                <a:solidFill>
                  <a:srgbClr val="B6CAD5"/>
                </a:solidFill>
                <a:latin typeface="游ゴシック" panose="020B0400000000000000" pitchFamily="50" charset="-128"/>
                <a:ea typeface="游ゴシック" panose="020B0400000000000000" pitchFamily="50" charset="-128"/>
              </a:rPr>
              <a:t>■</a:t>
            </a:r>
            <a:r>
              <a:rPr lang="ja-JP" altLang="en-US" sz="2400" dirty="0">
                <a:latin typeface="游ゴシック" panose="020B0400000000000000" pitchFamily="50" charset="-128"/>
                <a:ea typeface="游ゴシック" panose="020B0400000000000000" pitchFamily="50" charset="-128"/>
              </a:rPr>
              <a:t>　留意事項</a:t>
            </a:r>
          </a:p>
        </p:txBody>
      </p:sp>
      <p:sp>
        <p:nvSpPr>
          <p:cNvPr id="9" name="正方形/長方形 8">
            <a:extLst>
              <a:ext uri="{FF2B5EF4-FFF2-40B4-BE49-F238E27FC236}">
                <a16:creationId xmlns:a16="http://schemas.microsoft.com/office/drawing/2014/main" id="{573B5ECB-0455-4E3D-B082-FFF6F8610093}"/>
              </a:ext>
            </a:extLst>
          </p:cNvPr>
          <p:cNvSpPr/>
          <p:nvPr/>
        </p:nvSpPr>
        <p:spPr>
          <a:xfrm>
            <a:off x="698599" y="1132913"/>
            <a:ext cx="13788000" cy="72000"/>
          </a:xfrm>
          <a:prstGeom prst="rect">
            <a:avLst/>
          </a:prstGeom>
          <a:solidFill>
            <a:srgbClr val="B6CAD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ja-JP" altLang="en-US" sz="1385" b="1">
              <a:latin typeface="游ゴシック" panose="020B0400000000000000" pitchFamily="50" charset="-128"/>
              <a:ea typeface="游ゴシック" panose="020B0400000000000000" pitchFamily="50" charset="-128"/>
            </a:endParaRPr>
          </a:p>
        </p:txBody>
      </p:sp>
      <p:sp>
        <p:nvSpPr>
          <p:cNvPr id="10" name="正方形/長方形 9"/>
          <p:cNvSpPr/>
          <p:nvPr/>
        </p:nvSpPr>
        <p:spPr>
          <a:xfrm>
            <a:off x="695646" y="579589"/>
            <a:ext cx="13772029" cy="46574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2800" b="1" dirty="0">
                <a:solidFill>
                  <a:schemeClr val="tx1"/>
                </a:solidFill>
                <a:latin typeface="游ゴシック" panose="020B0400000000000000" pitchFamily="50" charset="-128"/>
                <a:ea typeface="游ゴシック" panose="020B0400000000000000" pitchFamily="50" charset="-128"/>
              </a:rPr>
              <a:t>実施要領</a:t>
            </a:r>
          </a:p>
        </p:txBody>
      </p:sp>
      <p:sp>
        <p:nvSpPr>
          <p:cNvPr id="14" name="テキスト ボックス 13"/>
          <p:cNvSpPr txBox="1"/>
          <p:nvPr/>
        </p:nvSpPr>
        <p:spPr>
          <a:xfrm>
            <a:off x="699945" y="2592947"/>
            <a:ext cx="13538570" cy="1400383"/>
          </a:xfrm>
          <a:prstGeom prst="rect">
            <a:avLst/>
          </a:prstGeom>
          <a:noFill/>
        </p:spPr>
        <p:txBody>
          <a:bodyPr wrap="square" rIns="180000" rtlCol="0">
            <a:spAutoFit/>
          </a:bodyPr>
          <a:lstStyle/>
          <a:p>
            <a:pPr marL="576000" lvl="0" indent="-288000">
              <a:lnSpc>
                <a:spcPts val="3400"/>
              </a:lnSpc>
            </a:pPr>
            <a:r>
              <a:rPr lang="ja-JP" altLang="en-US" sz="2400" b="1" dirty="0">
                <a:solidFill>
                  <a:schemeClr val="bg2">
                    <a:lumMod val="25000"/>
                  </a:schemeClr>
                </a:solidFill>
                <a:latin typeface="游ゴシック" panose="020B0400000000000000" pitchFamily="50" charset="-128"/>
                <a:ea typeface="游ゴシック" panose="020B0400000000000000" pitchFamily="50" charset="-128"/>
              </a:rPr>
              <a:t>・</a:t>
            </a:r>
            <a:r>
              <a:rPr lang="ja-JP" altLang="en-US" sz="2400" b="1" u="sng" dirty="0">
                <a:solidFill>
                  <a:schemeClr val="bg2">
                    <a:lumMod val="25000"/>
                  </a:schemeClr>
                </a:solidFill>
                <a:latin typeface="游ゴシック" panose="020B0400000000000000" pitchFamily="50" charset="-128"/>
                <a:ea typeface="游ゴシック" panose="020B0400000000000000" pitchFamily="50" charset="-128"/>
              </a:rPr>
              <a:t>参加事業者の名称は公表しない</a:t>
            </a:r>
          </a:p>
          <a:p>
            <a:pPr marL="576000" lvl="0" indent="-288000">
              <a:lnSpc>
                <a:spcPts val="3400"/>
              </a:lnSpc>
            </a:pPr>
            <a:r>
              <a:rPr lang="ja-JP" altLang="en-US" sz="2400" b="1" dirty="0">
                <a:solidFill>
                  <a:schemeClr val="bg2">
                    <a:lumMod val="25000"/>
                  </a:schemeClr>
                </a:solidFill>
                <a:latin typeface="游ゴシック" panose="020B0400000000000000" pitchFamily="50" charset="-128"/>
                <a:ea typeface="游ゴシック" panose="020B0400000000000000" pitchFamily="50" charset="-128"/>
              </a:rPr>
              <a:t>・本サウンディングへの参加実績は、</a:t>
            </a:r>
            <a:r>
              <a:rPr lang="ja-JP" altLang="en-US" sz="2400" b="1" u="sng" dirty="0">
                <a:solidFill>
                  <a:schemeClr val="bg2">
                    <a:lumMod val="25000"/>
                  </a:schemeClr>
                </a:solidFill>
                <a:latin typeface="游ゴシック" panose="020B0400000000000000" pitchFamily="50" charset="-128"/>
                <a:ea typeface="游ゴシック" panose="020B0400000000000000" pitchFamily="50" charset="-128"/>
              </a:rPr>
              <a:t>将来実施を予定している夢洲第</a:t>
            </a:r>
            <a:r>
              <a:rPr lang="en-US" altLang="ja-JP" sz="2400" b="1" u="sng" dirty="0">
                <a:solidFill>
                  <a:schemeClr val="bg2">
                    <a:lumMod val="25000"/>
                  </a:schemeClr>
                </a:solidFill>
                <a:latin typeface="游ゴシック" panose="020B0400000000000000" pitchFamily="50" charset="-128"/>
                <a:ea typeface="游ゴシック" panose="020B0400000000000000" pitchFamily="50" charset="-128"/>
              </a:rPr>
              <a:t>2</a:t>
            </a:r>
            <a:r>
              <a:rPr lang="ja-JP" altLang="en-US" sz="2400" b="1" u="sng" dirty="0">
                <a:solidFill>
                  <a:schemeClr val="bg2">
                    <a:lumMod val="25000"/>
                  </a:schemeClr>
                </a:solidFill>
                <a:latin typeface="游ゴシック" panose="020B0400000000000000" pitchFamily="50" charset="-128"/>
                <a:ea typeface="游ゴシック" panose="020B0400000000000000" pitchFamily="50" charset="-128"/>
              </a:rPr>
              <a:t>期開発事業者募集等に</a:t>
            </a:r>
            <a:endParaRPr lang="en-US" altLang="ja-JP" sz="2400" b="1" u="sng" dirty="0">
              <a:solidFill>
                <a:schemeClr val="bg2">
                  <a:lumMod val="25000"/>
                </a:schemeClr>
              </a:solidFill>
              <a:latin typeface="游ゴシック" panose="020B0400000000000000" pitchFamily="50" charset="-128"/>
              <a:ea typeface="游ゴシック" panose="020B0400000000000000" pitchFamily="50" charset="-128"/>
            </a:endParaRPr>
          </a:p>
          <a:p>
            <a:pPr marL="576000" lvl="0" indent="-288000">
              <a:lnSpc>
                <a:spcPts val="3400"/>
              </a:lnSpc>
            </a:pPr>
            <a:r>
              <a:rPr lang="ja-JP" altLang="en-US" sz="2400" b="1" dirty="0">
                <a:solidFill>
                  <a:schemeClr val="bg2">
                    <a:lumMod val="25000"/>
                  </a:schemeClr>
                </a:solidFill>
                <a:latin typeface="游ゴシック" panose="020B0400000000000000" pitchFamily="50" charset="-128"/>
                <a:ea typeface="游ゴシック" panose="020B0400000000000000" pitchFamily="50" charset="-128"/>
              </a:rPr>
              <a:t>　</a:t>
            </a:r>
            <a:r>
              <a:rPr lang="ja-JP" altLang="en-US" sz="2400" b="1" u="sng" dirty="0">
                <a:solidFill>
                  <a:schemeClr val="bg2">
                    <a:lumMod val="25000"/>
                  </a:schemeClr>
                </a:solidFill>
                <a:latin typeface="游ゴシック" panose="020B0400000000000000" pitchFamily="50" charset="-128"/>
                <a:ea typeface="游ゴシック" panose="020B0400000000000000" pitchFamily="50" charset="-128"/>
              </a:rPr>
              <a:t>おける評価対象ではない</a:t>
            </a:r>
          </a:p>
        </p:txBody>
      </p:sp>
      <p:sp>
        <p:nvSpPr>
          <p:cNvPr id="16" name="テキスト ボックス 15"/>
          <p:cNvSpPr txBox="1"/>
          <p:nvPr/>
        </p:nvSpPr>
        <p:spPr>
          <a:xfrm>
            <a:off x="699944" y="1854932"/>
            <a:ext cx="13773293" cy="505075"/>
          </a:xfrm>
          <a:prstGeom prst="rect">
            <a:avLst/>
          </a:prstGeom>
          <a:noFill/>
        </p:spPr>
        <p:txBody>
          <a:bodyPr wrap="square" rtlCol="0">
            <a:spAutoFit/>
          </a:bodyPr>
          <a:lstStyle/>
          <a:p>
            <a:pPr lvl="0">
              <a:lnSpc>
                <a:spcPts val="3400"/>
              </a:lnSpc>
            </a:pPr>
            <a:r>
              <a:rPr lang="ja-JP" altLang="en-US" sz="2400" b="1" dirty="0">
                <a:solidFill>
                  <a:schemeClr val="accent4">
                    <a:lumMod val="50000"/>
                  </a:schemeClr>
                </a:solidFill>
                <a:latin typeface="游ゴシック" panose="020B0400000000000000" pitchFamily="50" charset="-128"/>
                <a:ea typeface="游ゴシック" panose="020B0400000000000000" pitchFamily="50" charset="-128"/>
              </a:rPr>
              <a:t>（１）参加事業者の取り扱い</a:t>
            </a:r>
          </a:p>
        </p:txBody>
      </p:sp>
      <p:sp>
        <p:nvSpPr>
          <p:cNvPr id="11" name="テキスト ボックス 10"/>
          <p:cNvSpPr txBox="1"/>
          <p:nvPr/>
        </p:nvSpPr>
        <p:spPr>
          <a:xfrm>
            <a:off x="699945" y="4954041"/>
            <a:ext cx="13538570" cy="1400383"/>
          </a:xfrm>
          <a:prstGeom prst="rect">
            <a:avLst/>
          </a:prstGeom>
          <a:noFill/>
        </p:spPr>
        <p:txBody>
          <a:bodyPr wrap="square" rIns="180000" rtlCol="0">
            <a:spAutoFit/>
          </a:bodyPr>
          <a:lstStyle/>
          <a:p>
            <a:pPr marL="576000" lvl="0" indent="-288000">
              <a:lnSpc>
                <a:spcPts val="3400"/>
              </a:lnSpc>
            </a:pPr>
            <a:r>
              <a:rPr lang="ja-JP" altLang="en-US" sz="2400" b="1" dirty="0">
                <a:solidFill>
                  <a:schemeClr val="bg2">
                    <a:lumMod val="25000"/>
                  </a:schemeClr>
                </a:solidFill>
                <a:latin typeface="游ゴシック" panose="020B0400000000000000" pitchFamily="50" charset="-128"/>
                <a:ea typeface="游ゴシック" panose="020B0400000000000000" pitchFamily="50" charset="-128"/>
              </a:rPr>
              <a:t>・</a:t>
            </a:r>
            <a:r>
              <a:rPr lang="ja-JP" altLang="en-US" sz="2400" b="1" u="sng" dirty="0">
                <a:solidFill>
                  <a:schemeClr val="bg2">
                    <a:lumMod val="25000"/>
                  </a:schemeClr>
                </a:solidFill>
                <a:latin typeface="游ゴシック" panose="020B0400000000000000" pitchFamily="50" charset="-128"/>
                <a:ea typeface="游ゴシック" panose="020B0400000000000000" pitchFamily="50" charset="-128"/>
              </a:rPr>
              <a:t>提案書は非公表</a:t>
            </a:r>
            <a:r>
              <a:rPr lang="ja-JP" altLang="en-US" sz="2400" b="1" dirty="0">
                <a:solidFill>
                  <a:schemeClr val="bg2">
                    <a:lumMod val="25000"/>
                  </a:schemeClr>
                </a:solidFill>
                <a:latin typeface="游ゴシック" panose="020B0400000000000000" pitchFamily="50" charset="-128"/>
                <a:ea typeface="游ゴシック" panose="020B0400000000000000" pitchFamily="50" charset="-128"/>
              </a:rPr>
              <a:t>とし、参加事業者の承諾のあった場合を除き第三者へは提供しない。 </a:t>
            </a:r>
          </a:p>
          <a:p>
            <a:pPr marL="576000" lvl="0" indent="-288000">
              <a:lnSpc>
                <a:spcPts val="3400"/>
              </a:lnSpc>
            </a:pPr>
            <a:r>
              <a:rPr lang="ja-JP" altLang="en-US" sz="2400" b="1" dirty="0">
                <a:solidFill>
                  <a:schemeClr val="bg2">
                    <a:lumMod val="25000"/>
                  </a:schemeClr>
                </a:solidFill>
                <a:latin typeface="游ゴシック" panose="020B0400000000000000" pitchFamily="50" charset="-128"/>
                <a:ea typeface="游ゴシック" panose="020B0400000000000000" pitchFamily="50" charset="-128"/>
              </a:rPr>
              <a:t>・本サウンディングの提案内容は、将来実施を予定している</a:t>
            </a:r>
            <a:r>
              <a:rPr lang="ja-JP" altLang="en-US" sz="2400" b="1" u="sng" dirty="0">
                <a:solidFill>
                  <a:schemeClr val="bg2">
                    <a:lumMod val="25000"/>
                  </a:schemeClr>
                </a:solidFill>
                <a:latin typeface="游ゴシック" panose="020B0400000000000000" pitchFamily="50" charset="-128"/>
                <a:ea typeface="游ゴシック" panose="020B0400000000000000" pitchFamily="50" charset="-128"/>
              </a:rPr>
              <a:t>夢洲第</a:t>
            </a:r>
            <a:r>
              <a:rPr lang="en-US" altLang="ja-JP" sz="2400" b="1" u="sng" dirty="0">
                <a:solidFill>
                  <a:schemeClr val="bg2">
                    <a:lumMod val="25000"/>
                  </a:schemeClr>
                </a:solidFill>
                <a:latin typeface="游ゴシック" panose="020B0400000000000000" pitchFamily="50" charset="-128"/>
                <a:ea typeface="游ゴシック" panose="020B0400000000000000" pitchFamily="50" charset="-128"/>
              </a:rPr>
              <a:t>2</a:t>
            </a:r>
            <a:r>
              <a:rPr lang="ja-JP" altLang="en-US" sz="2400" b="1" u="sng" dirty="0">
                <a:solidFill>
                  <a:schemeClr val="bg2">
                    <a:lumMod val="25000"/>
                  </a:schemeClr>
                </a:solidFill>
                <a:latin typeface="游ゴシック" panose="020B0400000000000000" pitchFamily="50" charset="-128"/>
                <a:ea typeface="游ゴシック" panose="020B0400000000000000" pitchFamily="50" charset="-128"/>
              </a:rPr>
              <a:t>期開発事業者の募集条件等を検討する際の参考とするが、必ず条件等に反映されるものではない</a:t>
            </a:r>
            <a:r>
              <a:rPr lang="ja-JP" altLang="en-US" sz="2400" b="1" dirty="0">
                <a:solidFill>
                  <a:schemeClr val="bg2">
                    <a:lumMod val="25000"/>
                  </a:schemeClr>
                </a:solidFill>
                <a:latin typeface="游ゴシック" panose="020B0400000000000000" pitchFamily="50" charset="-128"/>
                <a:ea typeface="游ゴシック" panose="020B0400000000000000" pitchFamily="50" charset="-128"/>
              </a:rPr>
              <a:t>ことに留意すること</a:t>
            </a:r>
          </a:p>
        </p:txBody>
      </p:sp>
      <p:sp>
        <p:nvSpPr>
          <p:cNvPr id="12" name="テキスト ボックス 11"/>
          <p:cNvSpPr txBox="1"/>
          <p:nvPr/>
        </p:nvSpPr>
        <p:spPr>
          <a:xfrm>
            <a:off x="699944" y="4216026"/>
            <a:ext cx="13773293" cy="505075"/>
          </a:xfrm>
          <a:prstGeom prst="rect">
            <a:avLst/>
          </a:prstGeom>
          <a:noFill/>
        </p:spPr>
        <p:txBody>
          <a:bodyPr wrap="square" rtlCol="0">
            <a:spAutoFit/>
          </a:bodyPr>
          <a:lstStyle/>
          <a:p>
            <a:pPr lvl="0">
              <a:lnSpc>
                <a:spcPts val="3400"/>
              </a:lnSpc>
            </a:pPr>
            <a:r>
              <a:rPr lang="ja-JP" altLang="en-US" sz="2400" b="1" dirty="0">
                <a:solidFill>
                  <a:schemeClr val="accent4">
                    <a:lumMod val="50000"/>
                  </a:schemeClr>
                </a:solidFill>
                <a:latin typeface="游ゴシック" panose="020B0400000000000000" pitchFamily="50" charset="-128"/>
                <a:ea typeface="游ゴシック" panose="020B0400000000000000" pitchFamily="50" charset="-128"/>
              </a:rPr>
              <a:t>（２）提案内容の取扱い</a:t>
            </a:r>
          </a:p>
        </p:txBody>
      </p:sp>
      <p:sp>
        <p:nvSpPr>
          <p:cNvPr id="18" name="正方形/長方形 17"/>
          <p:cNvSpPr/>
          <p:nvPr/>
        </p:nvSpPr>
        <p:spPr>
          <a:xfrm>
            <a:off x="699944" y="7237326"/>
            <a:ext cx="13736780" cy="587393"/>
          </a:xfrm>
          <a:prstGeom prst="rect">
            <a:avLst/>
          </a:prstGeom>
          <a:solidFill>
            <a:srgbClr val="B6CAD5">
              <a:alpha val="60000"/>
            </a:srgbClr>
          </a:solidFill>
          <a:ln w="38100">
            <a:solidFill>
              <a:schemeClr val="bg1">
                <a:lumMod val="75000"/>
              </a:schemeClr>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19" name="テキスト ボックス 18"/>
          <p:cNvSpPr txBox="1"/>
          <p:nvPr/>
        </p:nvSpPr>
        <p:spPr>
          <a:xfrm>
            <a:off x="699945" y="7273056"/>
            <a:ext cx="13538570" cy="505075"/>
          </a:xfrm>
          <a:prstGeom prst="rect">
            <a:avLst/>
          </a:prstGeom>
          <a:noFill/>
        </p:spPr>
        <p:txBody>
          <a:bodyPr wrap="square" rIns="180000" rtlCol="0">
            <a:spAutoFit/>
          </a:bodyPr>
          <a:lstStyle/>
          <a:p>
            <a:pPr marL="576000" lvl="0" indent="-288000">
              <a:lnSpc>
                <a:spcPts val="3400"/>
              </a:lnSpc>
            </a:pPr>
            <a:r>
              <a:rPr lang="ja-JP" altLang="en-US" sz="2400" b="1" dirty="0">
                <a:solidFill>
                  <a:schemeClr val="bg2">
                    <a:lumMod val="25000"/>
                  </a:schemeClr>
                </a:solidFill>
                <a:latin typeface="游ゴシック" panose="020B0400000000000000" pitchFamily="50" charset="-128"/>
                <a:ea typeface="游ゴシック" panose="020B0400000000000000" pitchFamily="50" charset="-128"/>
              </a:rPr>
              <a:t>・本サウンディングへの参加に要する費用は、全て参加事業者の負担とする</a:t>
            </a:r>
          </a:p>
        </p:txBody>
      </p:sp>
      <p:sp>
        <p:nvSpPr>
          <p:cNvPr id="20" name="テキスト ボックス 19"/>
          <p:cNvSpPr txBox="1"/>
          <p:nvPr/>
        </p:nvSpPr>
        <p:spPr>
          <a:xfrm>
            <a:off x="699944" y="6581629"/>
            <a:ext cx="13773293" cy="505075"/>
          </a:xfrm>
          <a:prstGeom prst="rect">
            <a:avLst/>
          </a:prstGeom>
          <a:noFill/>
        </p:spPr>
        <p:txBody>
          <a:bodyPr wrap="square" rtlCol="0">
            <a:spAutoFit/>
          </a:bodyPr>
          <a:lstStyle/>
          <a:p>
            <a:pPr lvl="0">
              <a:lnSpc>
                <a:spcPts val="3400"/>
              </a:lnSpc>
            </a:pPr>
            <a:r>
              <a:rPr lang="zh-TW" altLang="en-US" sz="2400" b="1" dirty="0">
                <a:solidFill>
                  <a:schemeClr val="accent4">
                    <a:lumMod val="50000"/>
                  </a:schemeClr>
                </a:solidFill>
                <a:latin typeface="游ゴシック" panose="020B0400000000000000" pitchFamily="50" charset="-128"/>
                <a:ea typeface="游ゴシック" panose="020B0400000000000000" pitchFamily="50" charset="-128"/>
              </a:rPr>
              <a:t>（３）費用負担</a:t>
            </a:r>
          </a:p>
        </p:txBody>
      </p:sp>
      <p:sp>
        <p:nvSpPr>
          <p:cNvPr id="21" name="正方形/長方形 20"/>
          <p:cNvSpPr/>
          <p:nvPr/>
        </p:nvSpPr>
        <p:spPr>
          <a:xfrm>
            <a:off x="699944" y="8715906"/>
            <a:ext cx="13736780" cy="1051769"/>
          </a:xfrm>
          <a:prstGeom prst="rect">
            <a:avLst/>
          </a:prstGeom>
          <a:solidFill>
            <a:srgbClr val="B6CAD5">
              <a:alpha val="60000"/>
            </a:srgbClr>
          </a:solidFill>
          <a:ln w="38100">
            <a:solidFill>
              <a:schemeClr val="bg1">
                <a:lumMod val="75000"/>
              </a:schemeClr>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22" name="テキスト ボックス 21"/>
          <p:cNvSpPr txBox="1"/>
          <p:nvPr/>
        </p:nvSpPr>
        <p:spPr>
          <a:xfrm>
            <a:off x="699945" y="8751636"/>
            <a:ext cx="13538570" cy="964367"/>
          </a:xfrm>
          <a:prstGeom prst="rect">
            <a:avLst/>
          </a:prstGeom>
          <a:noFill/>
        </p:spPr>
        <p:txBody>
          <a:bodyPr wrap="square" rIns="180000" rtlCol="0">
            <a:spAutoFit/>
          </a:bodyPr>
          <a:lstStyle/>
          <a:p>
            <a:pPr marL="576000" lvl="0" indent="-288000">
              <a:lnSpc>
                <a:spcPts val="3400"/>
              </a:lnSpc>
            </a:pPr>
            <a:r>
              <a:rPr lang="ja-JP" altLang="en-US" sz="2400" b="1" dirty="0">
                <a:solidFill>
                  <a:schemeClr val="bg2">
                    <a:lumMod val="25000"/>
                  </a:schemeClr>
                </a:solidFill>
                <a:latin typeface="游ゴシック" panose="020B0400000000000000" pitchFamily="50" charset="-128"/>
                <a:ea typeface="游ゴシック" panose="020B0400000000000000" pitchFamily="50" charset="-128"/>
              </a:rPr>
              <a:t>・本サウンディング終了後も、必要に応じて追加の対話（文書照会含む）やアンケート等を</a:t>
            </a:r>
            <a:endParaRPr lang="en-US" altLang="ja-JP" sz="2400" b="1" dirty="0">
              <a:solidFill>
                <a:schemeClr val="bg2">
                  <a:lumMod val="25000"/>
                </a:schemeClr>
              </a:solidFill>
              <a:latin typeface="游ゴシック" panose="020B0400000000000000" pitchFamily="50" charset="-128"/>
              <a:ea typeface="游ゴシック" panose="020B0400000000000000" pitchFamily="50" charset="-128"/>
            </a:endParaRPr>
          </a:p>
          <a:p>
            <a:pPr marL="576000" lvl="0" indent="-288000">
              <a:lnSpc>
                <a:spcPts val="3400"/>
              </a:lnSpc>
            </a:pPr>
            <a:r>
              <a:rPr lang="ja-JP" altLang="en-US" sz="2400" b="1" dirty="0">
                <a:solidFill>
                  <a:schemeClr val="bg2">
                    <a:lumMod val="25000"/>
                  </a:schemeClr>
                </a:solidFill>
                <a:latin typeface="游ゴシック" panose="020B0400000000000000" pitchFamily="50" charset="-128"/>
                <a:ea typeface="游ゴシック" panose="020B0400000000000000" pitchFamily="50" charset="-128"/>
              </a:rPr>
              <a:t>　実施する場合がある</a:t>
            </a:r>
          </a:p>
        </p:txBody>
      </p:sp>
      <p:sp>
        <p:nvSpPr>
          <p:cNvPr id="23" name="テキスト ボックス 22"/>
          <p:cNvSpPr txBox="1"/>
          <p:nvPr/>
        </p:nvSpPr>
        <p:spPr>
          <a:xfrm>
            <a:off x="699944" y="8060209"/>
            <a:ext cx="13773293" cy="505075"/>
          </a:xfrm>
          <a:prstGeom prst="rect">
            <a:avLst/>
          </a:prstGeom>
          <a:noFill/>
        </p:spPr>
        <p:txBody>
          <a:bodyPr wrap="square" rtlCol="0">
            <a:spAutoFit/>
          </a:bodyPr>
          <a:lstStyle/>
          <a:p>
            <a:pPr lvl="0">
              <a:lnSpc>
                <a:spcPts val="3400"/>
              </a:lnSpc>
            </a:pPr>
            <a:r>
              <a:rPr lang="ja-JP" altLang="en-US" sz="2400" b="1" dirty="0">
                <a:solidFill>
                  <a:schemeClr val="accent4">
                    <a:lumMod val="50000"/>
                  </a:schemeClr>
                </a:solidFill>
                <a:latin typeface="游ゴシック" panose="020B0400000000000000" pitchFamily="50" charset="-128"/>
                <a:ea typeface="游ゴシック" panose="020B0400000000000000" pitchFamily="50" charset="-128"/>
              </a:rPr>
              <a:t>（４）追加対話への協力</a:t>
            </a:r>
          </a:p>
        </p:txBody>
      </p:sp>
    </p:spTree>
    <p:extLst>
      <p:ext uri="{BB962C8B-B14F-4D97-AF65-F5344CB8AC3E}">
        <p14:creationId xmlns:p14="http://schemas.microsoft.com/office/powerpoint/2010/main" val="68056032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正方形/長方形 14"/>
          <p:cNvSpPr/>
          <p:nvPr/>
        </p:nvSpPr>
        <p:spPr>
          <a:xfrm>
            <a:off x="699944" y="2250336"/>
            <a:ext cx="13736780" cy="2065259"/>
          </a:xfrm>
          <a:prstGeom prst="rect">
            <a:avLst/>
          </a:prstGeom>
          <a:noFill/>
          <a:ln w="38100">
            <a:solidFill>
              <a:schemeClr val="bg1">
                <a:lumMod val="75000"/>
              </a:schemeClr>
            </a:solidFill>
            <a:prstDash val="sysDash"/>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3" name="スライド番号プレースホルダー 2"/>
          <p:cNvSpPr>
            <a:spLocks noGrp="1"/>
          </p:cNvSpPr>
          <p:nvPr>
            <p:ph type="sldNum" sz="quarter" idx="10"/>
          </p:nvPr>
        </p:nvSpPr>
        <p:spPr/>
        <p:txBody>
          <a:bodyPr/>
          <a:lstStyle/>
          <a:p>
            <a:fld id="{AF8E12BC-F924-5F4E-B784-1AA462780521}" type="slidenum">
              <a:rPr lang="ja-JP" altLang="en-US" smtClean="0"/>
              <a:pPr/>
              <a:t>21</a:t>
            </a:fld>
            <a:endParaRPr lang="ja-JP" altLang="en-US" dirty="0"/>
          </a:p>
        </p:txBody>
      </p:sp>
      <p:sp>
        <p:nvSpPr>
          <p:cNvPr id="13" name="タイトル 1"/>
          <p:cNvSpPr txBox="1">
            <a:spLocks/>
          </p:cNvSpPr>
          <p:nvPr/>
        </p:nvSpPr>
        <p:spPr>
          <a:xfrm>
            <a:off x="8851900" y="323028"/>
            <a:ext cx="5584824" cy="184561"/>
          </a:xfrm>
          <a:prstGeom prst="rect">
            <a:avLst/>
          </a:prstGeom>
        </p:spPr>
        <p:txBody>
          <a:bodyPr vert="horz" wrap="none" lIns="0" tIns="0" rIns="0" bIns="0" rtlCol="0" anchor="t" anchorCtr="0">
            <a:normAutofit/>
          </a:bodyPr>
          <a:lstStyle>
            <a:lvl1pPr algn="l" defTabSz="657959" rtl="0" eaLnBrk="1" latinLnBrk="0" hangingPunct="1">
              <a:spcBef>
                <a:spcPct val="0"/>
              </a:spcBef>
              <a:buNone/>
              <a:defRPr kumimoji="1" sz="1600" b="0" i="0" kern="1200" spc="360" baseline="0">
                <a:solidFill>
                  <a:schemeClr val="tx1"/>
                </a:solidFill>
                <a:latin typeface="+mj-ea"/>
                <a:ea typeface="+mj-ea"/>
                <a:cs typeface="Century Gothic レギュラー" charset="0"/>
              </a:defRPr>
            </a:lvl1pPr>
          </a:lstStyle>
          <a:p>
            <a:pPr algn="r"/>
            <a:r>
              <a:rPr lang="ja-JP" altLang="en-US" sz="900" dirty="0">
                <a:latin typeface="游ゴシック" panose="020B0400000000000000" pitchFamily="50" charset="-128"/>
                <a:ea typeface="游ゴシック" panose="020B0400000000000000" pitchFamily="50" charset="-128"/>
              </a:rPr>
              <a:t>夢洲第２期区域の</a:t>
            </a:r>
            <a:r>
              <a:rPr lang="ja-JP" altLang="en-US" sz="900" dirty="0" smtClean="0">
                <a:latin typeface="游ゴシック" panose="020B0400000000000000" pitchFamily="50" charset="-128"/>
                <a:ea typeface="游ゴシック" panose="020B0400000000000000" pitchFamily="50" charset="-128"/>
              </a:rPr>
              <a:t>まちづくりに</a:t>
            </a:r>
            <a:r>
              <a:rPr lang="ja-JP" altLang="en-US" sz="900" dirty="0">
                <a:latin typeface="游ゴシック" panose="020B0400000000000000" pitchFamily="50" charset="-128"/>
                <a:ea typeface="游ゴシック" panose="020B0400000000000000" pitchFamily="50" charset="-128"/>
              </a:rPr>
              <a:t>向けたサウンディング型市場調査</a:t>
            </a:r>
          </a:p>
        </p:txBody>
      </p:sp>
      <p:sp>
        <p:nvSpPr>
          <p:cNvPr id="7" name="タイトル 1"/>
          <p:cNvSpPr txBox="1">
            <a:spLocks/>
          </p:cNvSpPr>
          <p:nvPr/>
        </p:nvSpPr>
        <p:spPr>
          <a:xfrm>
            <a:off x="910447" y="1303063"/>
            <a:ext cx="4080653" cy="421536"/>
          </a:xfrm>
          <a:prstGeom prst="rect">
            <a:avLst/>
          </a:prstGeom>
        </p:spPr>
        <p:txBody>
          <a:bodyPr vert="horz" wrap="none" lIns="0" tIns="0" rIns="0" bIns="0" rtlCol="0" anchor="t" anchorCtr="0">
            <a:noAutofit/>
          </a:bodyPr>
          <a:lstStyle>
            <a:lvl1pPr algn="l" defTabSz="657959" rtl="0" eaLnBrk="1" latinLnBrk="0" hangingPunct="1">
              <a:spcBef>
                <a:spcPct val="0"/>
              </a:spcBef>
              <a:buNone/>
              <a:defRPr kumimoji="1" sz="2000" b="1" i="0" kern="1200" spc="360" baseline="0">
                <a:solidFill>
                  <a:schemeClr val="tx1"/>
                </a:solidFill>
                <a:latin typeface="+mj-ea"/>
                <a:ea typeface="+mj-ea"/>
                <a:cs typeface="Century Gothic レギュラー" charset="0"/>
              </a:defRPr>
            </a:lvl1pPr>
          </a:lstStyle>
          <a:p>
            <a:r>
              <a:rPr lang="ja-JP" altLang="en-US" sz="2400" dirty="0">
                <a:solidFill>
                  <a:srgbClr val="B6CAD5"/>
                </a:solidFill>
                <a:latin typeface="游ゴシック" panose="020B0400000000000000" pitchFamily="50" charset="-128"/>
                <a:ea typeface="游ゴシック" panose="020B0400000000000000" pitchFamily="50" charset="-128"/>
              </a:rPr>
              <a:t>■</a:t>
            </a:r>
            <a:r>
              <a:rPr lang="ja-JP" altLang="en-US" sz="2400" dirty="0">
                <a:latin typeface="游ゴシック" panose="020B0400000000000000" pitchFamily="50" charset="-128"/>
                <a:ea typeface="游ゴシック" panose="020B0400000000000000" pitchFamily="50" charset="-128"/>
              </a:rPr>
              <a:t>　問い合わせ先</a:t>
            </a:r>
          </a:p>
        </p:txBody>
      </p:sp>
      <p:sp>
        <p:nvSpPr>
          <p:cNvPr id="9" name="正方形/長方形 8">
            <a:extLst>
              <a:ext uri="{FF2B5EF4-FFF2-40B4-BE49-F238E27FC236}">
                <a16:creationId xmlns:a16="http://schemas.microsoft.com/office/drawing/2014/main" id="{573B5ECB-0455-4E3D-B082-FFF6F8610093}"/>
              </a:ext>
            </a:extLst>
          </p:cNvPr>
          <p:cNvSpPr/>
          <p:nvPr/>
        </p:nvSpPr>
        <p:spPr>
          <a:xfrm>
            <a:off x="698599" y="1132913"/>
            <a:ext cx="13788000" cy="72000"/>
          </a:xfrm>
          <a:prstGeom prst="rect">
            <a:avLst/>
          </a:prstGeom>
          <a:solidFill>
            <a:srgbClr val="B6CAD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ja-JP" altLang="en-US" sz="1385" b="1">
              <a:latin typeface="游ゴシック" panose="020B0400000000000000" pitchFamily="50" charset="-128"/>
              <a:ea typeface="游ゴシック" panose="020B0400000000000000" pitchFamily="50" charset="-128"/>
            </a:endParaRPr>
          </a:p>
        </p:txBody>
      </p:sp>
      <p:sp>
        <p:nvSpPr>
          <p:cNvPr id="10" name="正方形/長方形 9"/>
          <p:cNvSpPr/>
          <p:nvPr/>
        </p:nvSpPr>
        <p:spPr>
          <a:xfrm>
            <a:off x="695646" y="579589"/>
            <a:ext cx="13772029" cy="46574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2800" b="1" dirty="0">
                <a:solidFill>
                  <a:schemeClr val="tx1"/>
                </a:solidFill>
                <a:latin typeface="游ゴシック" panose="020B0400000000000000" pitchFamily="50" charset="-128"/>
                <a:ea typeface="游ゴシック" panose="020B0400000000000000" pitchFamily="50" charset="-128"/>
              </a:rPr>
              <a:t>実施要領</a:t>
            </a:r>
          </a:p>
        </p:txBody>
      </p:sp>
      <p:sp>
        <p:nvSpPr>
          <p:cNvPr id="14" name="テキスト ボックス 13"/>
          <p:cNvSpPr txBox="1"/>
          <p:nvPr/>
        </p:nvSpPr>
        <p:spPr>
          <a:xfrm>
            <a:off x="699945" y="2309084"/>
            <a:ext cx="13538570" cy="2006511"/>
          </a:xfrm>
          <a:prstGeom prst="rect">
            <a:avLst/>
          </a:prstGeom>
          <a:noFill/>
        </p:spPr>
        <p:txBody>
          <a:bodyPr wrap="square" rIns="180000" rtlCol="0">
            <a:spAutoFit/>
          </a:bodyPr>
          <a:lstStyle/>
          <a:p>
            <a:pPr marL="576000" lvl="0" indent="-288000">
              <a:lnSpc>
                <a:spcPts val="3000"/>
              </a:lnSpc>
            </a:pPr>
            <a:r>
              <a:rPr lang="ja-JP" altLang="en-US" sz="2400" dirty="0">
                <a:solidFill>
                  <a:schemeClr val="bg2">
                    <a:lumMod val="25000"/>
                  </a:schemeClr>
                </a:solidFill>
                <a:latin typeface="游ゴシック" panose="020B0400000000000000" pitchFamily="50" charset="-128"/>
                <a:ea typeface="游ゴシック" panose="020B0400000000000000" pitchFamily="50" charset="-128"/>
              </a:rPr>
              <a:t>大阪都市計画局　拠点開発室　広域拠点開発課　ベイエリアグループ</a:t>
            </a:r>
          </a:p>
          <a:p>
            <a:pPr marL="576000" lvl="0" indent="-288000">
              <a:lnSpc>
                <a:spcPts val="3000"/>
              </a:lnSpc>
            </a:pPr>
            <a:r>
              <a:rPr lang="ja-JP" altLang="en-US" sz="2400" dirty="0">
                <a:solidFill>
                  <a:schemeClr val="bg2">
                    <a:lumMod val="25000"/>
                  </a:schemeClr>
                </a:solidFill>
                <a:latin typeface="游ゴシック" panose="020B0400000000000000" pitchFamily="50" charset="-128"/>
                <a:ea typeface="游ゴシック" panose="020B0400000000000000" pitchFamily="50" charset="-128"/>
              </a:rPr>
              <a:t>住　　所：〒</a:t>
            </a:r>
            <a:r>
              <a:rPr lang="en-US" altLang="ja-JP" sz="2400" dirty="0">
                <a:solidFill>
                  <a:schemeClr val="bg2">
                    <a:lumMod val="25000"/>
                  </a:schemeClr>
                </a:solidFill>
                <a:latin typeface="游ゴシック" panose="020B0400000000000000" pitchFamily="50" charset="-128"/>
                <a:ea typeface="游ゴシック" panose="020B0400000000000000" pitchFamily="50" charset="-128"/>
              </a:rPr>
              <a:t>559-8555</a:t>
            </a:r>
            <a:r>
              <a:rPr lang="ja-JP" altLang="en-US" sz="2400" dirty="0">
                <a:solidFill>
                  <a:schemeClr val="bg2">
                    <a:lumMod val="25000"/>
                  </a:schemeClr>
                </a:solidFill>
                <a:latin typeface="游ゴシック" panose="020B0400000000000000" pitchFamily="50" charset="-128"/>
                <a:ea typeface="游ゴシック" panose="020B0400000000000000" pitchFamily="50" charset="-128"/>
              </a:rPr>
              <a:t>大阪市住之江区南港北</a:t>
            </a:r>
            <a:r>
              <a:rPr lang="en-US" altLang="ja-JP" sz="2400" dirty="0">
                <a:solidFill>
                  <a:schemeClr val="bg2">
                    <a:lumMod val="25000"/>
                  </a:schemeClr>
                </a:solidFill>
                <a:latin typeface="游ゴシック" panose="020B0400000000000000" pitchFamily="50" charset="-128"/>
                <a:ea typeface="游ゴシック" panose="020B0400000000000000" pitchFamily="50" charset="-128"/>
              </a:rPr>
              <a:t>1</a:t>
            </a:r>
            <a:r>
              <a:rPr lang="ja-JP" altLang="en-US" sz="2400" dirty="0">
                <a:solidFill>
                  <a:schemeClr val="bg2">
                    <a:lumMod val="25000"/>
                  </a:schemeClr>
                </a:solidFill>
                <a:latin typeface="游ゴシック" panose="020B0400000000000000" pitchFamily="50" charset="-128"/>
                <a:ea typeface="游ゴシック" panose="020B0400000000000000" pitchFamily="50" charset="-128"/>
              </a:rPr>
              <a:t>丁目</a:t>
            </a:r>
            <a:r>
              <a:rPr lang="en-US" altLang="ja-JP" sz="2400" dirty="0">
                <a:solidFill>
                  <a:schemeClr val="bg2">
                    <a:lumMod val="25000"/>
                  </a:schemeClr>
                </a:solidFill>
                <a:latin typeface="游ゴシック" panose="020B0400000000000000" pitchFamily="50" charset="-128"/>
                <a:ea typeface="游ゴシック" panose="020B0400000000000000" pitchFamily="50" charset="-128"/>
              </a:rPr>
              <a:t>14</a:t>
            </a:r>
            <a:r>
              <a:rPr lang="ja-JP" altLang="en-US" sz="2400" dirty="0">
                <a:solidFill>
                  <a:schemeClr val="bg2">
                    <a:lumMod val="25000"/>
                  </a:schemeClr>
                </a:solidFill>
                <a:latin typeface="游ゴシック" panose="020B0400000000000000" pitchFamily="50" charset="-128"/>
                <a:ea typeface="游ゴシック" panose="020B0400000000000000" pitchFamily="50" charset="-128"/>
              </a:rPr>
              <a:t>番</a:t>
            </a:r>
            <a:r>
              <a:rPr lang="en-US" altLang="ja-JP" sz="2400" dirty="0">
                <a:solidFill>
                  <a:schemeClr val="bg2">
                    <a:lumMod val="25000"/>
                  </a:schemeClr>
                </a:solidFill>
                <a:latin typeface="游ゴシック" panose="020B0400000000000000" pitchFamily="50" charset="-128"/>
                <a:ea typeface="游ゴシック" panose="020B0400000000000000" pitchFamily="50" charset="-128"/>
              </a:rPr>
              <a:t>16</a:t>
            </a:r>
            <a:r>
              <a:rPr lang="ja-JP" altLang="en-US" sz="2400" dirty="0">
                <a:solidFill>
                  <a:schemeClr val="bg2">
                    <a:lumMod val="25000"/>
                  </a:schemeClr>
                </a:solidFill>
                <a:latin typeface="游ゴシック" panose="020B0400000000000000" pitchFamily="50" charset="-128"/>
                <a:ea typeface="游ゴシック" panose="020B0400000000000000" pitchFamily="50" charset="-128"/>
              </a:rPr>
              <a:t>号大阪府咲洲庁舎</a:t>
            </a:r>
            <a:r>
              <a:rPr lang="en-US" altLang="ja-JP" sz="2400" dirty="0">
                <a:solidFill>
                  <a:schemeClr val="bg2">
                    <a:lumMod val="25000"/>
                  </a:schemeClr>
                </a:solidFill>
                <a:latin typeface="游ゴシック" panose="020B0400000000000000" pitchFamily="50" charset="-128"/>
                <a:ea typeface="游ゴシック" panose="020B0400000000000000" pitchFamily="50" charset="-128"/>
              </a:rPr>
              <a:t>33</a:t>
            </a:r>
            <a:r>
              <a:rPr lang="ja-JP" altLang="en-US" sz="2400" dirty="0">
                <a:solidFill>
                  <a:schemeClr val="bg2">
                    <a:lumMod val="25000"/>
                  </a:schemeClr>
                </a:solidFill>
                <a:latin typeface="游ゴシック" panose="020B0400000000000000" pitchFamily="50" charset="-128"/>
                <a:ea typeface="游ゴシック" panose="020B0400000000000000" pitchFamily="50" charset="-128"/>
              </a:rPr>
              <a:t>階</a:t>
            </a:r>
          </a:p>
          <a:p>
            <a:pPr marL="576000" lvl="0" indent="-288000">
              <a:lnSpc>
                <a:spcPts val="3000"/>
              </a:lnSpc>
            </a:pPr>
            <a:r>
              <a:rPr lang="ja-JP" altLang="en-US" sz="2400" dirty="0">
                <a:solidFill>
                  <a:schemeClr val="bg2">
                    <a:lumMod val="25000"/>
                  </a:schemeClr>
                </a:solidFill>
                <a:latin typeface="游ゴシック" panose="020B0400000000000000" pitchFamily="50" charset="-128"/>
                <a:ea typeface="游ゴシック" panose="020B0400000000000000" pitchFamily="50" charset="-128"/>
              </a:rPr>
              <a:t>電　　話：</a:t>
            </a:r>
            <a:r>
              <a:rPr lang="en-US" altLang="ja-JP" sz="2400" dirty="0">
                <a:solidFill>
                  <a:schemeClr val="bg2">
                    <a:lumMod val="25000"/>
                  </a:schemeClr>
                </a:solidFill>
                <a:latin typeface="游ゴシック" panose="020B0400000000000000" pitchFamily="50" charset="-128"/>
                <a:ea typeface="游ゴシック" panose="020B0400000000000000" pitchFamily="50" charset="-128"/>
              </a:rPr>
              <a:t>06-6210-9328</a:t>
            </a:r>
          </a:p>
          <a:p>
            <a:pPr marL="576000" lvl="0" indent="-288000">
              <a:lnSpc>
                <a:spcPts val="3000"/>
              </a:lnSpc>
            </a:pPr>
            <a:r>
              <a:rPr lang="en-US" altLang="ja-JP" sz="2400" dirty="0">
                <a:solidFill>
                  <a:schemeClr val="bg2">
                    <a:lumMod val="25000"/>
                  </a:schemeClr>
                </a:solidFill>
                <a:latin typeface="游ゴシック" panose="020B0400000000000000" pitchFamily="50" charset="-128"/>
                <a:ea typeface="游ゴシック" panose="020B0400000000000000" pitchFamily="50" charset="-128"/>
              </a:rPr>
              <a:t>E-mail</a:t>
            </a:r>
            <a:r>
              <a:rPr lang="ja-JP" altLang="en-US" sz="2400" dirty="0">
                <a:solidFill>
                  <a:schemeClr val="bg2">
                    <a:lumMod val="25000"/>
                  </a:schemeClr>
                </a:solidFill>
                <a:latin typeface="游ゴシック" panose="020B0400000000000000" pitchFamily="50" charset="-128"/>
                <a:ea typeface="游ゴシック" panose="020B0400000000000000" pitchFamily="50" charset="-128"/>
              </a:rPr>
              <a:t>　：</a:t>
            </a:r>
            <a:r>
              <a:rPr lang="en-US" altLang="ja-JP" sz="2400" dirty="0">
                <a:solidFill>
                  <a:schemeClr val="bg2">
                    <a:lumMod val="25000"/>
                  </a:schemeClr>
                </a:solidFill>
                <a:latin typeface="游ゴシック" panose="020B0400000000000000" pitchFamily="50" charset="-128"/>
                <a:ea typeface="游ゴシック" panose="020B0400000000000000" pitchFamily="50" charset="-128"/>
              </a:rPr>
              <a:t>koiki-g03@gbox.pref.osaka.lg.jp</a:t>
            </a:r>
            <a:r>
              <a:rPr lang="ja-JP" altLang="en-US" sz="2400" dirty="0">
                <a:solidFill>
                  <a:schemeClr val="bg2">
                    <a:lumMod val="25000"/>
                  </a:schemeClr>
                </a:solidFill>
                <a:latin typeface="游ゴシック" panose="020B0400000000000000" pitchFamily="50" charset="-128"/>
                <a:ea typeface="游ゴシック" panose="020B0400000000000000" pitchFamily="50" charset="-128"/>
              </a:rPr>
              <a:t>（５</a:t>
            </a:r>
            <a:r>
              <a:rPr lang="en-US" altLang="ja-JP" sz="2400" dirty="0">
                <a:solidFill>
                  <a:schemeClr val="bg2">
                    <a:lumMod val="25000"/>
                  </a:schemeClr>
                </a:solidFill>
                <a:latin typeface="游ゴシック" panose="020B0400000000000000" pitchFamily="50" charset="-128"/>
                <a:ea typeface="游ゴシック" panose="020B0400000000000000" pitchFamily="50" charset="-128"/>
              </a:rPr>
              <a:t>MB</a:t>
            </a:r>
            <a:r>
              <a:rPr lang="ja-JP" altLang="en-US" sz="2400" dirty="0">
                <a:solidFill>
                  <a:schemeClr val="bg2">
                    <a:lumMod val="25000"/>
                  </a:schemeClr>
                </a:solidFill>
                <a:latin typeface="游ゴシック" panose="020B0400000000000000" pitchFamily="50" charset="-128"/>
                <a:ea typeface="游ゴシック" panose="020B0400000000000000" pitchFamily="50" charset="-128"/>
              </a:rPr>
              <a:t>以内、</a:t>
            </a:r>
            <a:r>
              <a:rPr lang="en-US" altLang="ja-JP" sz="2400" dirty="0">
                <a:solidFill>
                  <a:schemeClr val="bg2">
                    <a:lumMod val="25000"/>
                  </a:schemeClr>
                </a:solidFill>
                <a:latin typeface="游ゴシック" panose="020B0400000000000000" pitchFamily="50" charset="-128"/>
                <a:ea typeface="游ゴシック" panose="020B0400000000000000" pitchFamily="50" charset="-128"/>
              </a:rPr>
              <a:t>ZIP</a:t>
            </a:r>
            <a:r>
              <a:rPr lang="ja-JP" altLang="en-US" sz="2400" dirty="0">
                <a:solidFill>
                  <a:schemeClr val="bg2">
                    <a:lumMod val="25000"/>
                  </a:schemeClr>
                </a:solidFill>
                <a:latin typeface="游ゴシック" panose="020B0400000000000000" pitchFamily="50" charset="-128"/>
                <a:ea typeface="游ゴシック" panose="020B0400000000000000" pitchFamily="50" charset="-128"/>
              </a:rPr>
              <a:t>ファイル不可）</a:t>
            </a:r>
          </a:p>
          <a:p>
            <a:pPr marL="576000" lvl="0" indent="-288000">
              <a:lnSpc>
                <a:spcPts val="3000"/>
              </a:lnSpc>
            </a:pPr>
            <a:r>
              <a:rPr lang="ja-JP" altLang="en-US" sz="2400" dirty="0">
                <a:solidFill>
                  <a:schemeClr val="bg2">
                    <a:lumMod val="25000"/>
                  </a:schemeClr>
                </a:solidFill>
                <a:latin typeface="游ゴシック" panose="020B0400000000000000" pitchFamily="50" charset="-128"/>
                <a:ea typeface="游ゴシック" panose="020B0400000000000000" pitchFamily="50" charset="-128"/>
              </a:rPr>
              <a:t>担当者名：宮崎、松村</a:t>
            </a:r>
          </a:p>
        </p:txBody>
      </p:sp>
      <p:sp>
        <p:nvSpPr>
          <p:cNvPr id="16" name="テキスト ボックス 15"/>
          <p:cNvSpPr txBox="1"/>
          <p:nvPr/>
        </p:nvSpPr>
        <p:spPr>
          <a:xfrm>
            <a:off x="699944" y="1724599"/>
            <a:ext cx="13773293" cy="505075"/>
          </a:xfrm>
          <a:prstGeom prst="rect">
            <a:avLst/>
          </a:prstGeom>
          <a:noFill/>
        </p:spPr>
        <p:txBody>
          <a:bodyPr wrap="square" rtlCol="0">
            <a:spAutoFit/>
          </a:bodyPr>
          <a:lstStyle/>
          <a:p>
            <a:pPr lvl="0">
              <a:lnSpc>
                <a:spcPts val="3400"/>
              </a:lnSpc>
            </a:pPr>
            <a:r>
              <a:rPr lang="ja-JP" altLang="en-US" sz="2400" b="1" dirty="0">
                <a:solidFill>
                  <a:schemeClr val="accent4">
                    <a:lumMod val="50000"/>
                  </a:schemeClr>
                </a:solidFill>
                <a:latin typeface="游ゴシック" panose="020B0400000000000000" pitchFamily="50" charset="-128"/>
                <a:ea typeface="游ゴシック" panose="020B0400000000000000" pitchFamily="50" charset="-128"/>
              </a:rPr>
              <a:t>①　本マーケット・サウンディングに関すること</a:t>
            </a:r>
          </a:p>
        </p:txBody>
      </p:sp>
      <p:sp>
        <p:nvSpPr>
          <p:cNvPr id="24" name="正方形/長方形 23"/>
          <p:cNvSpPr/>
          <p:nvPr/>
        </p:nvSpPr>
        <p:spPr>
          <a:xfrm>
            <a:off x="699944" y="4929534"/>
            <a:ext cx="13736780" cy="2065258"/>
          </a:xfrm>
          <a:prstGeom prst="rect">
            <a:avLst/>
          </a:prstGeom>
          <a:noFill/>
          <a:ln w="38100">
            <a:solidFill>
              <a:schemeClr val="bg1">
                <a:lumMod val="75000"/>
              </a:schemeClr>
            </a:solidFill>
            <a:prstDash val="sysDash"/>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25" name="テキスト ボックス 24"/>
          <p:cNvSpPr txBox="1"/>
          <p:nvPr/>
        </p:nvSpPr>
        <p:spPr>
          <a:xfrm>
            <a:off x="699945" y="4988281"/>
            <a:ext cx="13538570" cy="2006511"/>
          </a:xfrm>
          <a:prstGeom prst="rect">
            <a:avLst/>
          </a:prstGeom>
          <a:noFill/>
        </p:spPr>
        <p:txBody>
          <a:bodyPr wrap="square" rIns="180000" rtlCol="0">
            <a:spAutoFit/>
          </a:bodyPr>
          <a:lstStyle/>
          <a:p>
            <a:pPr marL="576000" lvl="0" indent="-288000">
              <a:lnSpc>
                <a:spcPts val="3000"/>
              </a:lnSpc>
            </a:pPr>
            <a:r>
              <a:rPr lang="ja-JP" altLang="en-US" sz="2400" dirty="0">
                <a:solidFill>
                  <a:schemeClr val="bg2">
                    <a:lumMod val="25000"/>
                  </a:schemeClr>
                </a:solidFill>
                <a:latin typeface="游ゴシック" panose="020B0400000000000000" pitchFamily="50" charset="-128"/>
                <a:ea typeface="游ゴシック" panose="020B0400000000000000" pitchFamily="50" charset="-128"/>
              </a:rPr>
              <a:t>大阪港湾局　営業推進室　開発調整課</a:t>
            </a:r>
          </a:p>
          <a:p>
            <a:pPr marL="576000" lvl="0" indent="-288000">
              <a:lnSpc>
                <a:spcPts val="3000"/>
              </a:lnSpc>
            </a:pPr>
            <a:r>
              <a:rPr lang="ja-JP" altLang="en-US" sz="2400" dirty="0">
                <a:solidFill>
                  <a:schemeClr val="bg2">
                    <a:lumMod val="25000"/>
                  </a:schemeClr>
                </a:solidFill>
                <a:latin typeface="游ゴシック" panose="020B0400000000000000" pitchFamily="50" charset="-128"/>
                <a:ea typeface="游ゴシック" panose="020B0400000000000000" pitchFamily="50" charset="-128"/>
              </a:rPr>
              <a:t>住　所：〒</a:t>
            </a:r>
            <a:r>
              <a:rPr lang="en-US" altLang="ja-JP" sz="2400" dirty="0">
                <a:solidFill>
                  <a:schemeClr val="bg2">
                    <a:lumMod val="25000"/>
                  </a:schemeClr>
                </a:solidFill>
                <a:latin typeface="游ゴシック" panose="020B0400000000000000" pitchFamily="50" charset="-128"/>
                <a:ea typeface="游ゴシック" panose="020B0400000000000000" pitchFamily="50" charset="-128"/>
              </a:rPr>
              <a:t>559-0034</a:t>
            </a:r>
            <a:r>
              <a:rPr lang="ja-JP" altLang="en-US" sz="2400" dirty="0">
                <a:solidFill>
                  <a:schemeClr val="bg2">
                    <a:lumMod val="25000"/>
                  </a:schemeClr>
                </a:solidFill>
                <a:latin typeface="游ゴシック" panose="020B0400000000000000" pitchFamily="50" charset="-128"/>
                <a:ea typeface="游ゴシック" panose="020B0400000000000000" pitchFamily="50" charset="-128"/>
              </a:rPr>
              <a:t>大阪市住之江区南港北</a:t>
            </a:r>
            <a:r>
              <a:rPr lang="en-US" altLang="ja-JP" sz="2400" dirty="0">
                <a:solidFill>
                  <a:schemeClr val="bg2">
                    <a:lumMod val="25000"/>
                  </a:schemeClr>
                </a:solidFill>
                <a:latin typeface="游ゴシック" panose="020B0400000000000000" pitchFamily="50" charset="-128"/>
                <a:ea typeface="游ゴシック" panose="020B0400000000000000" pitchFamily="50" charset="-128"/>
              </a:rPr>
              <a:t>2</a:t>
            </a:r>
            <a:r>
              <a:rPr lang="ja-JP" altLang="en-US" sz="2400" dirty="0">
                <a:solidFill>
                  <a:schemeClr val="bg2">
                    <a:lumMod val="25000"/>
                  </a:schemeClr>
                </a:solidFill>
                <a:latin typeface="游ゴシック" panose="020B0400000000000000" pitchFamily="50" charset="-128"/>
                <a:ea typeface="游ゴシック" panose="020B0400000000000000" pitchFamily="50" charset="-128"/>
              </a:rPr>
              <a:t>丁目</a:t>
            </a:r>
            <a:r>
              <a:rPr lang="en-US" altLang="ja-JP" sz="2400" dirty="0">
                <a:solidFill>
                  <a:schemeClr val="bg2">
                    <a:lumMod val="25000"/>
                  </a:schemeClr>
                </a:solidFill>
                <a:latin typeface="游ゴシック" panose="020B0400000000000000" pitchFamily="50" charset="-128"/>
                <a:ea typeface="游ゴシック" panose="020B0400000000000000" pitchFamily="50" charset="-128"/>
              </a:rPr>
              <a:t>1</a:t>
            </a:r>
            <a:r>
              <a:rPr lang="ja-JP" altLang="en-US" sz="2400" dirty="0">
                <a:solidFill>
                  <a:schemeClr val="bg2">
                    <a:lumMod val="25000"/>
                  </a:schemeClr>
                </a:solidFill>
                <a:latin typeface="游ゴシック" panose="020B0400000000000000" pitchFamily="50" charset="-128"/>
                <a:ea typeface="游ゴシック" panose="020B0400000000000000" pitchFamily="50" charset="-128"/>
              </a:rPr>
              <a:t>番</a:t>
            </a:r>
            <a:r>
              <a:rPr lang="en-US" altLang="ja-JP" sz="2400" dirty="0">
                <a:solidFill>
                  <a:schemeClr val="bg2">
                    <a:lumMod val="25000"/>
                  </a:schemeClr>
                </a:solidFill>
                <a:latin typeface="游ゴシック" panose="020B0400000000000000" pitchFamily="50" charset="-128"/>
                <a:ea typeface="游ゴシック" panose="020B0400000000000000" pitchFamily="50" charset="-128"/>
              </a:rPr>
              <a:t>10</a:t>
            </a:r>
            <a:r>
              <a:rPr lang="ja-JP" altLang="en-US" sz="2400" dirty="0">
                <a:solidFill>
                  <a:schemeClr val="bg2">
                    <a:lumMod val="25000"/>
                  </a:schemeClr>
                </a:solidFill>
                <a:latin typeface="游ゴシック" panose="020B0400000000000000" pitchFamily="50" charset="-128"/>
                <a:ea typeface="游ゴシック" panose="020B0400000000000000" pitchFamily="50" charset="-128"/>
              </a:rPr>
              <a:t>号</a:t>
            </a:r>
            <a:r>
              <a:rPr lang="en-US" altLang="ja-JP" sz="2400" dirty="0">
                <a:solidFill>
                  <a:schemeClr val="bg2">
                    <a:lumMod val="25000"/>
                  </a:schemeClr>
                </a:solidFill>
                <a:latin typeface="游ゴシック" panose="020B0400000000000000" pitchFamily="50" charset="-128"/>
                <a:ea typeface="游ゴシック" panose="020B0400000000000000" pitchFamily="50" charset="-128"/>
              </a:rPr>
              <a:t>ATC</a:t>
            </a:r>
            <a:r>
              <a:rPr lang="ja-JP" altLang="en-US" sz="2400" dirty="0">
                <a:solidFill>
                  <a:schemeClr val="bg2">
                    <a:lumMod val="25000"/>
                  </a:schemeClr>
                </a:solidFill>
                <a:latin typeface="游ゴシック" panose="020B0400000000000000" pitchFamily="50" charset="-128"/>
                <a:ea typeface="游ゴシック" panose="020B0400000000000000" pitchFamily="50" charset="-128"/>
              </a:rPr>
              <a:t>ビル</a:t>
            </a:r>
            <a:r>
              <a:rPr lang="en-US" altLang="ja-JP" sz="2400" dirty="0" smtClean="0">
                <a:solidFill>
                  <a:schemeClr val="bg2">
                    <a:lumMod val="25000"/>
                  </a:schemeClr>
                </a:solidFill>
                <a:latin typeface="游ゴシック" panose="020B0400000000000000" pitchFamily="50" charset="-128"/>
                <a:ea typeface="游ゴシック" panose="020B0400000000000000" pitchFamily="50" charset="-128"/>
              </a:rPr>
              <a:t>ITM</a:t>
            </a:r>
            <a:r>
              <a:rPr lang="ja-JP" altLang="en-US" sz="2400" dirty="0">
                <a:solidFill>
                  <a:schemeClr val="bg2">
                    <a:lumMod val="25000"/>
                  </a:schemeClr>
                </a:solidFill>
                <a:latin typeface="游ゴシック" panose="020B0400000000000000" pitchFamily="50" charset="-128"/>
                <a:ea typeface="游ゴシック" panose="020B0400000000000000" pitchFamily="50" charset="-128"/>
              </a:rPr>
              <a:t>棟</a:t>
            </a:r>
            <a:r>
              <a:rPr lang="en-US" altLang="ja-JP" sz="2400" dirty="0" smtClean="0">
                <a:solidFill>
                  <a:schemeClr val="bg2">
                    <a:lumMod val="25000"/>
                  </a:schemeClr>
                </a:solidFill>
                <a:latin typeface="游ゴシック" panose="020B0400000000000000" pitchFamily="50" charset="-128"/>
                <a:ea typeface="游ゴシック" panose="020B0400000000000000" pitchFamily="50" charset="-128"/>
              </a:rPr>
              <a:t>10</a:t>
            </a:r>
            <a:r>
              <a:rPr lang="ja-JP" altLang="en-US" sz="2400" dirty="0">
                <a:solidFill>
                  <a:schemeClr val="bg2">
                    <a:lumMod val="25000"/>
                  </a:schemeClr>
                </a:solidFill>
                <a:latin typeface="游ゴシック" panose="020B0400000000000000" pitchFamily="50" charset="-128"/>
                <a:ea typeface="游ゴシック" panose="020B0400000000000000" pitchFamily="50" charset="-128"/>
              </a:rPr>
              <a:t>階</a:t>
            </a:r>
          </a:p>
          <a:p>
            <a:pPr marL="576000" lvl="0" indent="-288000">
              <a:lnSpc>
                <a:spcPts val="3000"/>
              </a:lnSpc>
            </a:pPr>
            <a:r>
              <a:rPr lang="ja-JP" altLang="en-US" sz="2400" dirty="0">
                <a:solidFill>
                  <a:schemeClr val="bg2">
                    <a:lumMod val="25000"/>
                  </a:schemeClr>
                </a:solidFill>
                <a:latin typeface="游ゴシック" panose="020B0400000000000000" pitchFamily="50" charset="-128"/>
                <a:ea typeface="游ゴシック" panose="020B0400000000000000" pitchFamily="50" charset="-128"/>
              </a:rPr>
              <a:t>電　話：</a:t>
            </a:r>
            <a:r>
              <a:rPr lang="en-US" altLang="ja-JP" sz="2400" dirty="0">
                <a:solidFill>
                  <a:schemeClr val="bg2">
                    <a:lumMod val="25000"/>
                  </a:schemeClr>
                </a:solidFill>
                <a:latin typeface="游ゴシック" panose="020B0400000000000000" pitchFamily="50" charset="-128"/>
                <a:ea typeface="游ゴシック" panose="020B0400000000000000" pitchFamily="50" charset="-128"/>
              </a:rPr>
              <a:t>06-6615-7798</a:t>
            </a:r>
          </a:p>
          <a:p>
            <a:pPr marL="576000" lvl="0" indent="-288000">
              <a:lnSpc>
                <a:spcPts val="3000"/>
              </a:lnSpc>
            </a:pPr>
            <a:r>
              <a:rPr lang="en-US" altLang="ja-JP" sz="2400" dirty="0">
                <a:solidFill>
                  <a:schemeClr val="bg2">
                    <a:lumMod val="25000"/>
                  </a:schemeClr>
                </a:solidFill>
                <a:latin typeface="游ゴシック" panose="020B0400000000000000" pitchFamily="50" charset="-128"/>
                <a:ea typeface="游ゴシック" panose="020B0400000000000000" pitchFamily="50" charset="-128"/>
              </a:rPr>
              <a:t>E-mail</a:t>
            </a:r>
            <a:r>
              <a:rPr lang="ja-JP" altLang="en-US" sz="2400" dirty="0">
                <a:solidFill>
                  <a:schemeClr val="bg2">
                    <a:lumMod val="25000"/>
                  </a:schemeClr>
                </a:solidFill>
                <a:latin typeface="游ゴシック" panose="020B0400000000000000" pitchFamily="50" charset="-128"/>
                <a:ea typeface="游ゴシック" panose="020B0400000000000000" pitchFamily="50" charset="-128"/>
              </a:rPr>
              <a:t>　：</a:t>
            </a:r>
            <a:r>
              <a:rPr lang="en-US" altLang="ja-JP" sz="2400" dirty="0">
                <a:solidFill>
                  <a:schemeClr val="bg2">
                    <a:lumMod val="25000"/>
                  </a:schemeClr>
                </a:solidFill>
                <a:latin typeface="游ゴシック" panose="020B0400000000000000" pitchFamily="50" charset="-128"/>
                <a:ea typeface="游ゴシック" panose="020B0400000000000000" pitchFamily="50" charset="-128"/>
              </a:rPr>
              <a:t>na0026@city.osaka.lg.jp</a:t>
            </a:r>
          </a:p>
          <a:p>
            <a:pPr marL="576000" lvl="0" indent="-288000">
              <a:lnSpc>
                <a:spcPts val="3000"/>
              </a:lnSpc>
            </a:pPr>
            <a:r>
              <a:rPr lang="ja-JP" altLang="en-US" sz="2400" dirty="0">
                <a:solidFill>
                  <a:schemeClr val="bg2">
                    <a:lumMod val="25000"/>
                  </a:schemeClr>
                </a:solidFill>
                <a:latin typeface="游ゴシック" panose="020B0400000000000000" pitchFamily="50" charset="-128"/>
                <a:ea typeface="游ゴシック" panose="020B0400000000000000" pitchFamily="50" charset="-128"/>
              </a:rPr>
              <a:t>担当者名：松田、足立</a:t>
            </a:r>
          </a:p>
        </p:txBody>
      </p:sp>
      <p:sp>
        <p:nvSpPr>
          <p:cNvPr id="26" name="テキスト ボックス 25"/>
          <p:cNvSpPr txBox="1"/>
          <p:nvPr/>
        </p:nvSpPr>
        <p:spPr>
          <a:xfrm>
            <a:off x="699944" y="4414135"/>
            <a:ext cx="13773293" cy="505075"/>
          </a:xfrm>
          <a:prstGeom prst="rect">
            <a:avLst/>
          </a:prstGeom>
          <a:noFill/>
        </p:spPr>
        <p:txBody>
          <a:bodyPr wrap="square" rtlCol="0">
            <a:spAutoFit/>
          </a:bodyPr>
          <a:lstStyle/>
          <a:p>
            <a:pPr lvl="0">
              <a:lnSpc>
                <a:spcPts val="3400"/>
              </a:lnSpc>
            </a:pPr>
            <a:r>
              <a:rPr lang="ja-JP" altLang="en-US" sz="2400" b="1" dirty="0">
                <a:solidFill>
                  <a:schemeClr val="accent4">
                    <a:lumMod val="50000"/>
                  </a:schemeClr>
                </a:solidFill>
                <a:latin typeface="游ゴシック" panose="020B0400000000000000" pitchFamily="50" charset="-128"/>
                <a:ea typeface="游ゴシック" panose="020B0400000000000000" pitchFamily="50" charset="-128"/>
              </a:rPr>
              <a:t>②　夢洲の開発に関すること</a:t>
            </a:r>
          </a:p>
        </p:txBody>
      </p:sp>
      <p:sp>
        <p:nvSpPr>
          <p:cNvPr id="27" name="正方形/長方形 26"/>
          <p:cNvSpPr/>
          <p:nvPr/>
        </p:nvSpPr>
        <p:spPr>
          <a:xfrm>
            <a:off x="699944" y="7619055"/>
            <a:ext cx="13736780" cy="2065258"/>
          </a:xfrm>
          <a:prstGeom prst="rect">
            <a:avLst/>
          </a:prstGeom>
          <a:noFill/>
          <a:ln w="38100">
            <a:solidFill>
              <a:schemeClr val="bg1">
                <a:lumMod val="75000"/>
              </a:schemeClr>
            </a:solidFill>
            <a:prstDash val="sysDash"/>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28" name="テキスト ボックス 27"/>
          <p:cNvSpPr txBox="1"/>
          <p:nvPr/>
        </p:nvSpPr>
        <p:spPr>
          <a:xfrm>
            <a:off x="699945" y="7677802"/>
            <a:ext cx="13538570" cy="2006511"/>
          </a:xfrm>
          <a:prstGeom prst="rect">
            <a:avLst/>
          </a:prstGeom>
          <a:noFill/>
        </p:spPr>
        <p:txBody>
          <a:bodyPr wrap="square" rIns="180000" rtlCol="0">
            <a:spAutoFit/>
          </a:bodyPr>
          <a:lstStyle/>
          <a:p>
            <a:pPr marL="576000" lvl="0" indent="-288000">
              <a:lnSpc>
                <a:spcPts val="3000"/>
              </a:lnSpc>
            </a:pPr>
            <a:r>
              <a:rPr lang="ja-JP" altLang="en-US" sz="2400" dirty="0">
                <a:solidFill>
                  <a:schemeClr val="bg2">
                    <a:lumMod val="25000"/>
                  </a:schemeClr>
                </a:solidFill>
                <a:latin typeface="游ゴシック" panose="020B0400000000000000" pitchFamily="50" charset="-128"/>
                <a:ea typeface="游ゴシック" panose="020B0400000000000000" pitchFamily="50" charset="-128"/>
              </a:rPr>
              <a:t>大阪港湾局　営業推進室　販売促進課</a:t>
            </a:r>
          </a:p>
          <a:p>
            <a:pPr marL="576000" lvl="0" indent="-288000">
              <a:lnSpc>
                <a:spcPts val="3000"/>
              </a:lnSpc>
            </a:pPr>
            <a:r>
              <a:rPr lang="ja-JP" altLang="en-US" sz="2400" dirty="0">
                <a:solidFill>
                  <a:schemeClr val="bg2">
                    <a:lumMod val="25000"/>
                  </a:schemeClr>
                </a:solidFill>
                <a:latin typeface="游ゴシック" panose="020B0400000000000000" pitchFamily="50" charset="-128"/>
                <a:ea typeface="游ゴシック" panose="020B0400000000000000" pitchFamily="50" charset="-128"/>
              </a:rPr>
              <a:t>住　所：同上</a:t>
            </a:r>
          </a:p>
          <a:p>
            <a:pPr marL="576000" lvl="0" indent="-288000">
              <a:lnSpc>
                <a:spcPts val="3000"/>
              </a:lnSpc>
            </a:pPr>
            <a:r>
              <a:rPr lang="ja-JP" altLang="en-US" sz="2400" dirty="0">
                <a:solidFill>
                  <a:schemeClr val="bg2">
                    <a:lumMod val="25000"/>
                  </a:schemeClr>
                </a:solidFill>
                <a:latin typeface="游ゴシック" panose="020B0400000000000000" pitchFamily="50" charset="-128"/>
                <a:ea typeface="游ゴシック" panose="020B0400000000000000" pitchFamily="50" charset="-128"/>
              </a:rPr>
              <a:t>電　話：</a:t>
            </a:r>
            <a:r>
              <a:rPr lang="en-US" altLang="ja-JP" sz="2400" dirty="0">
                <a:solidFill>
                  <a:schemeClr val="bg2">
                    <a:lumMod val="25000"/>
                  </a:schemeClr>
                </a:solidFill>
                <a:latin typeface="游ゴシック" panose="020B0400000000000000" pitchFamily="50" charset="-128"/>
                <a:ea typeface="游ゴシック" panose="020B0400000000000000" pitchFamily="50" charset="-128"/>
              </a:rPr>
              <a:t>06-6615-7797</a:t>
            </a:r>
          </a:p>
          <a:p>
            <a:pPr marL="576000" lvl="0" indent="-288000">
              <a:lnSpc>
                <a:spcPts val="3000"/>
              </a:lnSpc>
            </a:pPr>
            <a:r>
              <a:rPr lang="en-US" altLang="ja-JP" sz="2400" dirty="0">
                <a:solidFill>
                  <a:schemeClr val="bg2">
                    <a:lumMod val="25000"/>
                  </a:schemeClr>
                </a:solidFill>
                <a:latin typeface="游ゴシック" panose="020B0400000000000000" pitchFamily="50" charset="-128"/>
                <a:ea typeface="游ゴシック" panose="020B0400000000000000" pitchFamily="50" charset="-128"/>
              </a:rPr>
              <a:t>E-mail</a:t>
            </a:r>
            <a:r>
              <a:rPr lang="ja-JP" altLang="en-US" sz="2400" dirty="0">
                <a:solidFill>
                  <a:schemeClr val="bg2">
                    <a:lumMod val="25000"/>
                  </a:schemeClr>
                </a:solidFill>
                <a:latin typeface="游ゴシック" panose="020B0400000000000000" pitchFamily="50" charset="-128"/>
                <a:ea typeface="游ゴシック" panose="020B0400000000000000" pitchFamily="50" charset="-128"/>
              </a:rPr>
              <a:t>　：</a:t>
            </a:r>
            <a:r>
              <a:rPr lang="en-US" altLang="ja-JP" sz="2400" dirty="0">
                <a:solidFill>
                  <a:schemeClr val="bg2">
                    <a:lumMod val="25000"/>
                  </a:schemeClr>
                </a:solidFill>
                <a:latin typeface="游ゴシック" panose="020B0400000000000000" pitchFamily="50" charset="-128"/>
                <a:ea typeface="游ゴシック" panose="020B0400000000000000" pitchFamily="50" charset="-128"/>
              </a:rPr>
              <a:t>na0028@city.osaka.lg.jp</a:t>
            </a:r>
          </a:p>
          <a:p>
            <a:pPr marL="576000" lvl="0" indent="-288000">
              <a:lnSpc>
                <a:spcPts val="3000"/>
              </a:lnSpc>
            </a:pPr>
            <a:r>
              <a:rPr lang="ja-JP" altLang="en-US" sz="2400" dirty="0">
                <a:solidFill>
                  <a:schemeClr val="bg2">
                    <a:lumMod val="25000"/>
                  </a:schemeClr>
                </a:solidFill>
                <a:latin typeface="游ゴシック" panose="020B0400000000000000" pitchFamily="50" charset="-128"/>
                <a:ea typeface="游ゴシック" panose="020B0400000000000000" pitchFamily="50" charset="-128"/>
              </a:rPr>
              <a:t>担当者名：福岡、山口</a:t>
            </a:r>
          </a:p>
        </p:txBody>
      </p:sp>
      <p:sp>
        <p:nvSpPr>
          <p:cNvPr id="29" name="テキスト ボックス 28"/>
          <p:cNvSpPr txBox="1"/>
          <p:nvPr/>
        </p:nvSpPr>
        <p:spPr>
          <a:xfrm>
            <a:off x="699944" y="7103656"/>
            <a:ext cx="13773293" cy="528350"/>
          </a:xfrm>
          <a:prstGeom prst="rect">
            <a:avLst/>
          </a:prstGeom>
          <a:noFill/>
        </p:spPr>
        <p:txBody>
          <a:bodyPr wrap="square" rtlCol="0">
            <a:spAutoFit/>
          </a:bodyPr>
          <a:lstStyle/>
          <a:p>
            <a:pPr lvl="0">
              <a:lnSpc>
                <a:spcPts val="3400"/>
              </a:lnSpc>
            </a:pPr>
            <a:r>
              <a:rPr lang="ja-JP" altLang="en-US" sz="2400" b="1" dirty="0" smtClean="0">
                <a:solidFill>
                  <a:schemeClr val="accent4">
                    <a:lumMod val="50000"/>
                  </a:schemeClr>
                </a:solidFill>
                <a:latin typeface="游ゴシック" panose="020B0400000000000000" pitchFamily="50" charset="-128"/>
                <a:ea typeface="游ゴシック" panose="020B0400000000000000" pitchFamily="50" charset="-128"/>
              </a:rPr>
              <a:t>③　夢</a:t>
            </a:r>
            <a:r>
              <a:rPr lang="ja-JP" altLang="en-US" sz="2400" b="1" dirty="0">
                <a:solidFill>
                  <a:schemeClr val="accent4">
                    <a:lumMod val="50000"/>
                  </a:schemeClr>
                </a:solidFill>
                <a:latin typeface="游ゴシック" panose="020B0400000000000000" pitchFamily="50" charset="-128"/>
                <a:ea typeface="游ゴシック" panose="020B0400000000000000" pitchFamily="50" charset="-128"/>
              </a:rPr>
              <a:t>洲の土地処分に関すること</a:t>
            </a:r>
          </a:p>
        </p:txBody>
      </p:sp>
    </p:spTree>
    <p:extLst>
      <p:ext uri="{BB962C8B-B14F-4D97-AF65-F5344CB8AC3E}">
        <p14:creationId xmlns:p14="http://schemas.microsoft.com/office/powerpoint/2010/main" val="54856168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6" name="角丸四角形 135">
            <a:extLst>
              <a:ext uri="{FF2B5EF4-FFF2-40B4-BE49-F238E27FC236}">
                <a16:creationId xmlns:a16="http://schemas.microsoft.com/office/drawing/2014/main" id="{0E3B9BB5-31C6-4755-B802-77B59BD4301E}"/>
              </a:ext>
            </a:extLst>
          </p:cNvPr>
          <p:cNvSpPr/>
          <p:nvPr/>
        </p:nvSpPr>
        <p:spPr>
          <a:xfrm>
            <a:off x="1297669" y="4953134"/>
            <a:ext cx="12517435" cy="1188000"/>
          </a:xfrm>
          <a:prstGeom prst="roundRect">
            <a:avLst>
              <a:gd name="adj" fmla="val 12875"/>
            </a:avLst>
          </a:prstGeom>
          <a:solidFill>
            <a:schemeClr val="bg1"/>
          </a:solidFill>
          <a:ln w="19050">
            <a:solidFill>
              <a:schemeClr val="bg1">
                <a:lumMod val="50000"/>
              </a:schemeClr>
            </a:solidFill>
            <a:prstDash val="dash"/>
          </a:ln>
          <a:effectLst/>
        </p:spPr>
        <p:style>
          <a:lnRef idx="1">
            <a:schemeClr val="accent1"/>
          </a:lnRef>
          <a:fillRef idx="3">
            <a:schemeClr val="accent1"/>
          </a:fillRef>
          <a:effectRef idx="2">
            <a:schemeClr val="accent1"/>
          </a:effectRef>
          <a:fontRef idx="minor">
            <a:schemeClr val="lt1"/>
          </a:fontRef>
        </p:style>
        <p:txBody>
          <a:bodyPr rtlCol="0" anchor="ctr"/>
          <a:lstStyle/>
          <a:p>
            <a:pPr marL="12700">
              <a:lnSpc>
                <a:spcPts val="4000"/>
              </a:lnSpc>
              <a:spcBef>
                <a:spcPts val="260"/>
              </a:spcBef>
            </a:pPr>
            <a:r>
              <a:rPr lang="ja-JP" altLang="en-US" sz="2400" b="1" dirty="0">
                <a:solidFill>
                  <a:prstClr val="black"/>
                </a:solidFill>
                <a:latin typeface="游ゴシック" panose="020B0400000000000000" pitchFamily="50" charset="-128"/>
                <a:ea typeface="游ゴシック" panose="020B0400000000000000" pitchFamily="50" charset="-128"/>
                <a:cs typeface="メイリオ"/>
              </a:rPr>
              <a:t>○夢洲第２期区域（観光・産業ゾーン）のゾーニングの考え方：</a:t>
            </a:r>
            <a:endParaRPr lang="en-US" altLang="ja-JP" sz="2400" b="1" dirty="0">
              <a:solidFill>
                <a:prstClr val="black"/>
              </a:solidFill>
              <a:latin typeface="游ゴシック" panose="020B0400000000000000" pitchFamily="50" charset="-128"/>
              <a:ea typeface="游ゴシック" panose="020B0400000000000000" pitchFamily="50" charset="-128"/>
              <a:cs typeface="メイリオ"/>
            </a:endParaRPr>
          </a:p>
          <a:p>
            <a:pPr marL="12700" lvl="0" algn="ctr">
              <a:lnSpc>
                <a:spcPts val="4000"/>
              </a:lnSpc>
              <a:spcBef>
                <a:spcPts val="260"/>
              </a:spcBef>
            </a:pPr>
            <a:r>
              <a:rPr lang="en-US" altLang="ja-JP" sz="2400" b="1" dirty="0">
                <a:solidFill>
                  <a:prstClr val="black"/>
                </a:solidFill>
                <a:latin typeface="游ゴシック" panose="020B0400000000000000" pitchFamily="50" charset="-128"/>
                <a:ea typeface="游ゴシック" panose="020B0400000000000000" pitchFamily="50" charset="-128"/>
                <a:cs typeface="メイリオ"/>
              </a:rPr>
              <a:t>『</a:t>
            </a:r>
            <a:r>
              <a:rPr lang="ja-JP" altLang="en-US" sz="2400" b="1" dirty="0">
                <a:solidFill>
                  <a:prstClr val="black"/>
                </a:solidFill>
                <a:latin typeface="游ゴシック" panose="020B0400000000000000" pitchFamily="50" charset="-128"/>
                <a:ea typeface="游ゴシック" panose="020B0400000000000000" pitchFamily="50" charset="-128"/>
                <a:cs typeface="メイリオ"/>
              </a:rPr>
              <a:t>万博の理念を継承したまちづくり</a:t>
            </a:r>
            <a:r>
              <a:rPr lang="en-US" altLang="ja-JP" sz="2400" b="1" dirty="0">
                <a:solidFill>
                  <a:prstClr val="black"/>
                </a:solidFill>
                <a:latin typeface="游ゴシック" panose="020B0400000000000000" pitchFamily="50" charset="-128"/>
                <a:ea typeface="游ゴシック" panose="020B0400000000000000" pitchFamily="50" charset="-128"/>
                <a:cs typeface="メイリオ"/>
              </a:rPr>
              <a:t>』</a:t>
            </a:r>
            <a:r>
              <a:rPr lang="ja-JP" altLang="en-US" sz="2400" spc="15" dirty="0">
                <a:solidFill>
                  <a:prstClr val="black"/>
                </a:solidFill>
                <a:latin typeface="游ゴシック" panose="020B0400000000000000" pitchFamily="50" charset="-128"/>
                <a:ea typeface="游ゴシック" panose="020B0400000000000000" pitchFamily="50" charset="-128"/>
                <a:cs typeface="メイリオ"/>
              </a:rPr>
              <a:t>　 　</a:t>
            </a:r>
            <a:endParaRPr lang="en-US" altLang="ja-JP" sz="2400" spc="15" dirty="0">
              <a:solidFill>
                <a:prstClr val="black"/>
              </a:solidFill>
              <a:latin typeface="游ゴシック" panose="020B0400000000000000" pitchFamily="50" charset="-128"/>
              <a:ea typeface="游ゴシック" panose="020B0400000000000000" pitchFamily="50" charset="-128"/>
              <a:cs typeface="メイリオ"/>
            </a:endParaRPr>
          </a:p>
        </p:txBody>
      </p:sp>
      <p:sp>
        <p:nvSpPr>
          <p:cNvPr id="43" name="正方形/長方形 42"/>
          <p:cNvSpPr/>
          <p:nvPr/>
        </p:nvSpPr>
        <p:spPr>
          <a:xfrm>
            <a:off x="652003" y="3138113"/>
            <a:ext cx="5646778" cy="461665"/>
          </a:xfrm>
          <a:prstGeom prst="rect">
            <a:avLst/>
          </a:prstGeom>
        </p:spPr>
        <p:txBody>
          <a:bodyPr wrap="square">
            <a:spAutoFit/>
          </a:bodyPr>
          <a:lstStyle/>
          <a:p>
            <a:pPr marL="180975" indent="-180975"/>
            <a:r>
              <a:rPr lang="ja-JP" altLang="en-US" sz="2400" b="1" dirty="0">
                <a:latin typeface="游ゴシック" panose="020B0400000000000000" pitchFamily="50" charset="-128"/>
                <a:ea typeface="游ゴシック" panose="020B0400000000000000" pitchFamily="50" charset="-128"/>
              </a:rPr>
              <a:t>■　夢洲まちづくりの考え方</a:t>
            </a:r>
            <a:endParaRPr lang="en-US" altLang="ja-JP" sz="2400" b="1" dirty="0">
              <a:latin typeface="游ゴシック" panose="020B0400000000000000" pitchFamily="50" charset="-128"/>
              <a:ea typeface="游ゴシック" panose="020B0400000000000000" pitchFamily="50" charset="-128"/>
            </a:endParaRPr>
          </a:p>
        </p:txBody>
      </p:sp>
      <p:sp>
        <p:nvSpPr>
          <p:cNvPr id="51" name="AutoShape 10" descr="大阪】大阪ＩＲ〈21/12/22更新〉 | 未来の地図"/>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latin typeface="游ゴシック" panose="020B0400000000000000" pitchFamily="50" charset="-128"/>
              <a:ea typeface="游ゴシック" panose="020B0400000000000000" pitchFamily="50" charset="-128"/>
            </a:endParaRPr>
          </a:p>
        </p:txBody>
      </p:sp>
      <p:sp>
        <p:nvSpPr>
          <p:cNvPr id="77" name="角丸四角形 92">
            <a:extLst>
              <a:ext uri="{FF2B5EF4-FFF2-40B4-BE49-F238E27FC236}">
                <a16:creationId xmlns:a16="http://schemas.microsoft.com/office/drawing/2014/main" id="{E6E3FB1B-2B5F-4171-81A3-9EE5902029E1}"/>
              </a:ext>
            </a:extLst>
          </p:cNvPr>
          <p:cNvSpPr/>
          <p:nvPr/>
        </p:nvSpPr>
        <p:spPr>
          <a:xfrm>
            <a:off x="1304244" y="3626947"/>
            <a:ext cx="12510861" cy="1188000"/>
          </a:xfrm>
          <a:prstGeom prst="roundRect">
            <a:avLst>
              <a:gd name="adj" fmla="val 0"/>
            </a:avLst>
          </a:prstGeom>
          <a:solidFill>
            <a:schemeClr val="tx2">
              <a:lumMod val="40000"/>
              <a:lumOff val="60000"/>
            </a:schemeClr>
          </a:solidFill>
          <a:ln>
            <a:noFill/>
          </a:ln>
          <a:effectLst/>
        </p:spPr>
        <p:txBody>
          <a:bodyPr wrap="none" lIns="41464" tIns="20731" rIns="41464" bIns="20731" anchor="ctr"/>
          <a:lstStyle/>
          <a:p>
            <a:endParaRPr lang="ja-JP" altLang="en-US" sz="1400">
              <a:latin typeface="游ゴシック" panose="020B0400000000000000" pitchFamily="50" charset="-128"/>
              <a:ea typeface="游ゴシック" panose="020B0400000000000000" pitchFamily="50" charset="-128"/>
            </a:endParaRPr>
          </a:p>
        </p:txBody>
      </p:sp>
      <p:sp>
        <p:nvSpPr>
          <p:cNvPr id="78" name="正方形/長方形 77">
            <a:extLst>
              <a:ext uri="{FF2B5EF4-FFF2-40B4-BE49-F238E27FC236}">
                <a16:creationId xmlns:a16="http://schemas.microsoft.com/office/drawing/2014/main" id="{66FAB286-84A4-403E-BFF9-83821D2D8E19}"/>
              </a:ext>
            </a:extLst>
          </p:cNvPr>
          <p:cNvSpPr/>
          <p:nvPr/>
        </p:nvSpPr>
        <p:spPr>
          <a:xfrm>
            <a:off x="4495451" y="4163457"/>
            <a:ext cx="4935084" cy="523220"/>
          </a:xfrm>
          <a:prstGeom prst="rect">
            <a:avLst/>
          </a:prstGeom>
        </p:spPr>
        <p:txBody>
          <a:bodyPr wrap="square">
            <a:spAutoFit/>
          </a:bodyPr>
          <a:lstStyle/>
          <a:p>
            <a:pPr algn="ctr"/>
            <a:r>
              <a:rPr lang="en-US" sz="2800" b="1" dirty="0">
                <a:solidFill>
                  <a:schemeClr val="accent4"/>
                </a:solidFill>
                <a:effectLst/>
                <a:latin typeface="游ゴシック" panose="020B0400000000000000" pitchFamily="50" charset="-128"/>
                <a:ea typeface="游ゴシック" panose="020B0400000000000000" pitchFamily="50" charset="-128"/>
                <a:cs typeface="Times New Roman"/>
              </a:rPr>
              <a:t>“SMART RESORT CITY”</a:t>
            </a:r>
            <a:endParaRPr lang="ja-JP" altLang="en-US" sz="1100" b="1" dirty="0">
              <a:solidFill>
                <a:schemeClr val="accent4"/>
              </a:solidFill>
              <a:effectLst/>
              <a:latin typeface="游ゴシック" panose="020B0400000000000000" pitchFamily="50" charset="-128"/>
              <a:ea typeface="游ゴシック" panose="020B0400000000000000" pitchFamily="50" charset="-128"/>
              <a:cs typeface="ＭＳ Ｐゴシック"/>
            </a:endParaRPr>
          </a:p>
        </p:txBody>
      </p:sp>
      <p:sp>
        <p:nvSpPr>
          <p:cNvPr id="79" name="正方形/長方形 78">
            <a:extLst>
              <a:ext uri="{FF2B5EF4-FFF2-40B4-BE49-F238E27FC236}">
                <a16:creationId xmlns:a16="http://schemas.microsoft.com/office/drawing/2014/main" id="{1D2D2EE1-703C-4E68-A956-9ED825DA0B65}"/>
              </a:ext>
            </a:extLst>
          </p:cNvPr>
          <p:cNvSpPr/>
          <p:nvPr/>
        </p:nvSpPr>
        <p:spPr>
          <a:xfrm>
            <a:off x="9138384" y="4182832"/>
            <a:ext cx="4199720" cy="461665"/>
          </a:xfrm>
          <a:prstGeom prst="rect">
            <a:avLst/>
          </a:prstGeom>
        </p:spPr>
        <p:txBody>
          <a:bodyPr wrap="square">
            <a:spAutoFit/>
          </a:bodyPr>
          <a:lstStyle/>
          <a:p>
            <a:pPr algn="ctr"/>
            <a:r>
              <a:rPr lang="ja-JP" altLang="en-US" sz="2400" b="1" dirty="0">
                <a:solidFill>
                  <a:schemeClr val="accent4"/>
                </a:solidFill>
                <a:latin typeface="游ゴシック" panose="020B0400000000000000" pitchFamily="50" charset="-128"/>
                <a:ea typeface="游ゴシック" panose="020B0400000000000000" pitchFamily="50" charset="-128"/>
                <a:cs typeface="メイリオ"/>
              </a:rPr>
              <a:t>夢と創造に出会える未来都市</a:t>
            </a:r>
            <a:endParaRPr lang="ja-JP" altLang="en-US" sz="2400" dirty="0">
              <a:solidFill>
                <a:schemeClr val="accent4"/>
              </a:solidFill>
              <a:latin typeface="游ゴシック" panose="020B0400000000000000" pitchFamily="50" charset="-128"/>
              <a:ea typeface="游ゴシック" panose="020B0400000000000000" pitchFamily="50" charset="-128"/>
              <a:cs typeface="ＭＳ Ｐゴシック"/>
            </a:endParaRPr>
          </a:p>
        </p:txBody>
      </p:sp>
      <p:sp>
        <p:nvSpPr>
          <p:cNvPr id="165" name="テキスト ボックス 164">
            <a:extLst>
              <a:ext uri="{FF2B5EF4-FFF2-40B4-BE49-F238E27FC236}">
                <a16:creationId xmlns:a16="http://schemas.microsoft.com/office/drawing/2014/main" id="{050CC93C-4478-4614-9052-1F54AB18EED2}"/>
              </a:ext>
            </a:extLst>
          </p:cNvPr>
          <p:cNvSpPr txBox="1"/>
          <p:nvPr/>
        </p:nvSpPr>
        <p:spPr>
          <a:xfrm>
            <a:off x="1304244" y="6408695"/>
            <a:ext cx="12510861" cy="528743"/>
          </a:xfrm>
          <a:prstGeom prst="roundRect">
            <a:avLst/>
          </a:prstGeom>
          <a:solidFill>
            <a:srgbClr val="B6CAD5"/>
          </a:solidFill>
          <a:ln>
            <a:noFill/>
          </a:ln>
          <a:effectLst/>
        </p:spPr>
        <p:txBody>
          <a:bodyPr wrap="none" lIns="41464" tIns="20731" rIns="41464" bIns="20731" anchor="ctr"/>
          <a:lstStyle>
            <a:defPPr>
              <a:defRPr lang="en-US"/>
            </a:defPPr>
            <a:lvl1pPr>
              <a:defRPr sz="1385"/>
            </a:lvl1pPr>
          </a:lstStyle>
          <a:p>
            <a:pPr algn="ctr"/>
            <a:r>
              <a:rPr lang="ja-JP" altLang="en-US" sz="2400" b="1" dirty="0">
                <a:solidFill>
                  <a:schemeClr val="tx1">
                    <a:lumMod val="65000"/>
                    <a:lumOff val="35000"/>
                  </a:schemeClr>
                </a:solidFill>
                <a:latin typeface="游ゴシック" panose="020B0400000000000000" pitchFamily="50" charset="-128"/>
                <a:ea typeface="游ゴシック" panose="020B0400000000000000" pitchFamily="50" charset="-128"/>
              </a:rPr>
              <a:t>夢洲まちづくりのイメージ</a:t>
            </a:r>
          </a:p>
        </p:txBody>
      </p:sp>
      <p:sp>
        <p:nvSpPr>
          <p:cNvPr id="168" name="テキスト ボックス 167">
            <a:extLst>
              <a:ext uri="{FF2B5EF4-FFF2-40B4-BE49-F238E27FC236}">
                <a16:creationId xmlns:a16="http://schemas.microsoft.com/office/drawing/2014/main" id="{AC9B9ACE-3B89-4397-972D-B6870BB4BB91}"/>
              </a:ext>
            </a:extLst>
          </p:cNvPr>
          <p:cNvSpPr txBox="1"/>
          <p:nvPr/>
        </p:nvSpPr>
        <p:spPr>
          <a:xfrm>
            <a:off x="1297669" y="7057135"/>
            <a:ext cx="4581703" cy="461665"/>
          </a:xfrm>
          <a:prstGeom prst="rect">
            <a:avLst/>
          </a:prstGeom>
          <a:noFill/>
        </p:spPr>
        <p:txBody>
          <a:bodyPr wrap="none" rtlCol="0">
            <a:spAutoFit/>
          </a:bodyPr>
          <a:lstStyle/>
          <a:p>
            <a:r>
              <a:rPr lang="ja-JP" altLang="en-US" sz="2400" b="1" dirty="0">
                <a:latin typeface="游ゴシック" panose="020B0400000000000000" pitchFamily="50" charset="-128"/>
                <a:ea typeface="游ゴシック" panose="020B0400000000000000" pitchFamily="50" charset="-128"/>
              </a:rPr>
              <a:t>○ 第２期区域の土地利用の方針</a:t>
            </a:r>
          </a:p>
        </p:txBody>
      </p:sp>
      <p:sp>
        <p:nvSpPr>
          <p:cNvPr id="173" name="object 8">
            <a:extLst>
              <a:ext uri="{FF2B5EF4-FFF2-40B4-BE49-F238E27FC236}">
                <a16:creationId xmlns:a16="http://schemas.microsoft.com/office/drawing/2014/main" id="{6D40431C-E6F4-4B6B-8A0B-1DECF4ACC9E8}"/>
              </a:ext>
            </a:extLst>
          </p:cNvPr>
          <p:cNvSpPr txBox="1"/>
          <p:nvPr/>
        </p:nvSpPr>
        <p:spPr>
          <a:xfrm>
            <a:off x="1332421" y="7683274"/>
            <a:ext cx="5330496" cy="392907"/>
          </a:xfrm>
          <a:prstGeom prst="rect">
            <a:avLst/>
          </a:prstGeom>
        </p:spPr>
        <p:txBody>
          <a:bodyPr vert="horz" wrap="square" lIns="0" tIns="23347" rIns="0" bIns="0" rtlCol="0">
            <a:spAutoFit/>
          </a:bodyPr>
          <a:lstStyle/>
          <a:p>
            <a:pPr marL="8980">
              <a:spcBef>
                <a:spcPts val="184"/>
              </a:spcBef>
            </a:pPr>
            <a:r>
              <a:rPr lang="ja-JP" altLang="en-US" sz="2400" b="1" dirty="0">
                <a:solidFill>
                  <a:prstClr val="black"/>
                </a:solidFill>
                <a:latin typeface="游ゴシック" panose="020B0400000000000000" pitchFamily="50" charset="-128"/>
                <a:ea typeface="游ゴシック" panose="020B0400000000000000" pitchFamily="50" charset="-128"/>
              </a:rPr>
              <a:t>▶</a:t>
            </a:r>
            <a:r>
              <a:rPr lang="ja-JP" altLang="en-US" sz="2400" b="1" dirty="0">
                <a:latin typeface="游ゴシック" panose="020B0400000000000000" pitchFamily="50" charset="-128"/>
                <a:ea typeface="游ゴシック" panose="020B0400000000000000" pitchFamily="50" charset="-128"/>
                <a:cs typeface="メイリオ"/>
              </a:rPr>
              <a:t>万博の理念を継承したまちづくり</a:t>
            </a:r>
            <a:r>
              <a:rPr lang="ja-JP" altLang="en-US" sz="2400" dirty="0">
                <a:latin typeface="游ゴシック" panose="020B0400000000000000" pitchFamily="50" charset="-128"/>
                <a:ea typeface="游ゴシック" panose="020B0400000000000000" pitchFamily="50" charset="-128"/>
                <a:cs typeface="メイリオ"/>
              </a:rPr>
              <a:t> </a:t>
            </a:r>
            <a:endParaRPr lang="en-US" altLang="ja-JP" sz="2400" spc="11" dirty="0">
              <a:latin typeface="游ゴシック" panose="020B0400000000000000" pitchFamily="50" charset="-128"/>
              <a:ea typeface="游ゴシック" panose="020B0400000000000000" pitchFamily="50" charset="-128"/>
              <a:cs typeface="メイリオ"/>
            </a:endParaRPr>
          </a:p>
        </p:txBody>
      </p:sp>
      <p:sp>
        <p:nvSpPr>
          <p:cNvPr id="177" name="テキスト ボックス 176">
            <a:extLst>
              <a:ext uri="{FF2B5EF4-FFF2-40B4-BE49-F238E27FC236}">
                <a16:creationId xmlns:a16="http://schemas.microsoft.com/office/drawing/2014/main" id="{ED05E12E-0C43-4066-B7F1-8066C0D8E9F9}"/>
              </a:ext>
            </a:extLst>
          </p:cNvPr>
          <p:cNvSpPr txBox="1"/>
          <p:nvPr/>
        </p:nvSpPr>
        <p:spPr>
          <a:xfrm>
            <a:off x="1531741" y="3695095"/>
            <a:ext cx="5315781" cy="461665"/>
          </a:xfrm>
          <a:prstGeom prst="rect">
            <a:avLst/>
          </a:prstGeom>
          <a:noFill/>
        </p:spPr>
        <p:txBody>
          <a:bodyPr wrap="square">
            <a:spAutoFit/>
          </a:bodyPr>
          <a:lstStyle/>
          <a:p>
            <a:r>
              <a:rPr lang="ja-JP" altLang="en-US" sz="2400" b="1" dirty="0">
                <a:latin typeface="游ゴシック" panose="020B0400000000000000" pitchFamily="50" charset="-128"/>
                <a:ea typeface="游ゴシック" panose="020B0400000000000000" pitchFamily="50" charset="-128"/>
              </a:rPr>
              <a:t>国際観光拠点「夢洲」のコンセプト</a:t>
            </a:r>
            <a:endParaRPr lang="ja-JP" altLang="ja-JP" sz="2400" b="1" dirty="0">
              <a:latin typeface="游ゴシック" panose="020B0400000000000000" pitchFamily="50" charset="-128"/>
              <a:ea typeface="游ゴシック" panose="020B0400000000000000" pitchFamily="50" charset="-128"/>
              <a:cs typeface="メイリオ" panose="020B0604030504040204" pitchFamily="50" charset="-128"/>
            </a:endParaRPr>
          </a:p>
        </p:txBody>
      </p:sp>
      <p:sp>
        <p:nvSpPr>
          <p:cNvPr id="121" name="正方形/長方形 120">
            <a:extLst>
              <a:ext uri="{FF2B5EF4-FFF2-40B4-BE49-F238E27FC236}">
                <a16:creationId xmlns:a16="http://schemas.microsoft.com/office/drawing/2014/main" id="{7FD3522D-C580-4FC4-85B6-AB6DBF6447D8}"/>
              </a:ext>
            </a:extLst>
          </p:cNvPr>
          <p:cNvSpPr/>
          <p:nvPr/>
        </p:nvSpPr>
        <p:spPr>
          <a:xfrm>
            <a:off x="6821117" y="8309699"/>
            <a:ext cx="6504401" cy="1200329"/>
          </a:xfrm>
          <a:prstGeom prst="rect">
            <a:avLst/>
          </a:prstGeom>
        </p:spPr>
        <p:txBody>
          <a:bodyPr wrap="square">
            <a:spAutoFit/>
          </a:bodyPr>
          <a:lstStyle/>
          <a:p>
            <a:pPr defTabSz="760369"/>
            <a:r>
              <a:rPr lang="ja-JP" altLang="en-US" sz="2400" b="1" dirty="0">
                <a:latin typeface="游ゴシック" panose="020B0400000000000000" pitchFamily="50" charset="-128"/>
                <a:ea typeface="游ゴシック" panose="020B0400000000000000" pitchFamily="50" charset="-128"/>
              </a:rPr>
              <a:t>　</a:t>
            </a:r>
            <a:r>
              <a:rPr lang="ja-JP" altLang="en-US" sz="2400" dirty="0">
                <a:latin typeface="游ゴシック" panose="020B0400000000000000" pitchFamily="50" charset="-128"/>
                <a:ea typeface="游ゴシック" panose="020B0400000000000000" pitchFamily="50" charset="-128"/>
              </a:rPr>
              <a:t>「安全・安心なまちの実現」</a:t>
            </a:r>
          </a:p>
          <a:p>
            <a:pPr defTabSz="760369"/>
            <a:r>
              <a:rPr lang="ja-JP" altLang="en-US" sz="2400" dirty="0">
                <a:latin typeface="游ゴシック" panose="020B0400000000000000" pitchFamily="50" charset="-128"/>
                <a:ea typeface="游ゴシック" panose="020B0400000000000000" pitchFamily="50" charset="-128"/>
              </a:rPr>
              <a:t>　「円滑で利便性の高いサービスの提供」</a:t>
            </a:r>
          </a:p>
          <a:p>
            <a:pPr defTabSz="760369"/>
            <a:r>
              <a:rPr lang="ja-JP" altLang="en-US" sz="2400" dirty="0">
                <a:latin typeface="游ゴシック" panose="020B0400000000000000" pitchFamily="50" charset="-128"/>
                <a:ea typeface="游ゴシック" panose="020B0400000000000000" pitchFamily="50" charset="-128"/>
              </a:rPr>
              <a:t>　「環境と共生した持続可能なまちの実現」</a:t>
            </a:r>
            <a:r>
              <a:rPr lang="ja-JP" altLang="en-US" sz="2400" b="1" dirty="0">
                <a:latin typeface="游ゴシック" panose="020B0400000000000000" pitchFamily="50" charset="-128"/>
                <a:ea typeface="游ゴシック" panose="020B0400000000000000" pitchFamily="50" charset="-128"/>
              </a:rPr>
              <a:t>　</a:t>
            </a:r>
            <a:r>
              <a:rPr lang="ja-JP" altLang="en-US" sz="2400" dirty="0">
                <a:solidFill>
                  <a:srgbClr val="4472C4"/>
                </a:solidFill>
                <a:latin typeface="游ゴシック" panose="020B0400000000000000" pitchFamily="50" charset="-128"/>
                <a:ea typeface="游ゴシック" panose="020B0400000000000000" pitchFamily="50" charset="-128"/>
              </a:rPr>
              <a:t>　</a:t>
            </a:r>
          </a:p>
        </p:txBody>
      </p:sp>
      <p:sp>
        <p:nvSpPr>
          <p:cNvPr id="122" name="正方形/長方形 121">
            <a:extLst>
              <a:ext uri="{FF2B5EF4-FFF2-40B4-BE49-F238E27FC236}">
                <a16:creationId xmlns:a16="http://schemas.microsoft.com/office/drawing/2014/main" id="{822DFC66-7A0B-46CB-9EA7-E693811CD42B}"/>
              </a:ext>
            </a:extLst>
          </p:cNvPr>
          <p:cNvSpPr/>
          <p:nvPr/>
        </p:nvSpPr>
        <p:spPr>
          <a:xfrm>
            <a:off x="12905614" y="8759926"/>
            <a:ext cx="954107" cy="400110"/>
          </a:xfrm>
          <a:prstGeom prst="rect">
            <a:avLst/>
          </a:prstGeom>
        </p:spPr>
        <p:txBody>
          <a:bodyPr wrap="none">
            <a:spAutoFit/>
          </a:bodyPr>
          <a:lstStyle/>
          <a:p>
            <a:pPr defTabSz="760369"/>
            <a:r>
              <a:rPr lang="ja-JP" altLang="en-US" sz="2000" dirty="0">
                <a:solidFill>
                  <a:prstClr val="black"/>
                </a:solidFill>
                <a:latin typeface="游ゴシック" panose="020B0400000000000000" pitchFamily="50" charset="-128"/>
                <a:ea typeface="游ゴシック" panose="020B0400000000000000" pitchFamily="50" charset="-128"/>
              </a:rPr>
              <a:t>による</a:t>
            </a:r>
          </a:p>
        </p:txBody>
      </p:sp>
      <p:sp>
        <p:nvSpPr>
          <p:cNvPr id="144" name="正方形/長方形 143">
            <a:extLst>
              <a:ext uri="{FF2B5EF4-FFF2-40B4-BE49-F238E27FC236}">
                <a16:creationId xmlns:a16="http://schemas.microsoft.com/office/drawing/2014/main" id="{D9DB0E0F-2BF9-48F2-B8A5-35E1A9C7C2A4}"/>
              </a:ext>
            </a:extLst>
          </p:cNvPr>
          <p:cNvSpPr/>
          <p:nvPr/>
        </p:nvSpPr>
        <p:spPr>
          <a:xfrm>
            <a:off x="7928617" y="9424967"/>
            <a:ext cx="6019907" cy="646331"/>
          </a:xfrm>
          <a:prstGeom prst="rect">
            <a:avLst/>
          </a:prstGeom>
        </p:spPr>
        <p:txBody>
          <a:bodyPr wrap="square">
            <a:spAutoFit/>
          </a:bodyPr>
          <a:lstStyle/>
          <a:p>
            <a:pPr defTabSz="760369">
              <a:lnSpc>
                <a:spcPct val="150000"/>
              </a:lnSpc>
            </a:pPr>
            <a:r>
              <a:rPr lang="ja-JP" altLang="en-US" sz="2400" dirty="0">
                <a:ln>
                  <a:solidFill>
                    <a:schemeClr val="tx1">
                      <a:lumMod val="65000"/>
                      <a:lumOff val="35000"/>
                    </a:schemeClr>
                  </a:solidFill>
                </a:ln>
                <a:solidFill>
                  <a:schemeClr val="accent4">
                    <a:lumMod val="50000"/>
                  </a:schemeClr>
                </a:solidFill>
                <a:latin typeface="游ゴシック" panose="020B0400000000000000" pitchFamily="50" charset="-128"/>
                <a:ea typeface="游ゴシック" panose="020B0400000000000000" pitchFamily="50" charset="-128"/>
              </a:rPr>
              <a:t>　</a:t>
            </a:r>
            <a:r>
              <a:rPr lang="ja-JP" altLang="en-US" sz="2400" b="1" dirty="0">
                <a:solidFill>
                  <a:schemeClr val="accent4">
                    <a:lumMod val="50000"/>
                  </a:schemeClr>
                </a:solidFill>
                <a:latin typeface="游ゴシック" panose="020B0400000000000000" pitchFamily="50" charset="-128"/>
                <a:ea typeface="游ゴシック" panose="020B0400000000000000" pitchFamily="50" charset="-128"/>
              </a:rPr>
              <a:t>国際観光拠点機能の強化</a:t>
            </a:r>
            <a:r>
              <a:rPr lang="ja-JP" altLang="en-US" sz="2400" dirty="0">
                <a:latin typeface="游ゴシック" panose="020B0400000000000000" pitchFamily="50" charset="-128"/>
                <a:ea typeface="游ゴシック" panose="020B0400000000000000" pitchFamily="50" charset="-128"/>
              </a:rPr>
              <a:t>をめざす</a:t>
            </a:r>
          </a:p>
        </p:txBody>
      </p:sp>
      <p:sp>
        <p:nvSpPr>
          <p:cNvPr id="125" name="角丸四角形 135">
            <a:extLst>
              <a:ext uri="{FF2B5EF4-FFF2-40B4-BE49-F238E27FC236}">
                <a16:creationId xmlns:a16="http://schemas.microsoft.com/office/drawing/2014/main" id="{0E3B9BB5-31C6-4755-B802-77B59BD4301E}"/>
              </a:ext>
            </a:extLst>
          </p:cNvPr>
          <p:cNvSpPr/>
          <p:nvPr/>
        </p:nvSpPr>
        <p:spPr>
          <a:xfrm>
            <a:off x="7220424" y="8115564"/>
            <a:ext cx="6677397" cy="2334253"/>
          </a:xfrm>
          <a:prstGeom prst="roundRect">
            <a:avLst>
              <a:gd name="adj" fmla="val 8654"/>
            </a:avLst>
          </a:prstGeom>
          <a:noFill/>
          <a:ln w="19050">
            <a:solidFill>
              <a:schemeClr val="bg1">
                <a:lumMod val="50000"/>
              </a:schemeClr>
            </a:solidFill>
            <a:prstDash val="dash"/>
          </a:ln>
          <a:effectLst/>
        </p:spPr>
        <p:style>
          <a:lnRef idx="1">
            <a:schemeClr val="accent1"/>
          </a:lnRef>
          <a:fillRef idx="3">
            <a:schemeClr val="accent1"/>
          </a:fillRef>
          <a:effectRef idx="2">
            <a:schemeClr val="accent1"/>
          </a:effectRef>
          <a:fontRef idx="minor">
            <a:schemeClr val="lt1"/>
          </a:fontRef>
        </p:style>
        <p:txBody>
          <a:bodyPr rtlCol="0" anchor="ctr"/>
          <a:lstStyle/>
          <a:p>
            <a:pPr marL="12700">
              <a:lnSpc>
                <a:spcPts val="2800"/>
              </a:lnSpc>
              <a:spcBef>
                <a:spcPts val="260"/>
              </a:spcBef>
            </a:pPr>
            <a:endParaRPr lang="ja-JP" altLang="en-US" sz="2400" b="1">
              <a:solidFill>
                <a:prstClr val="black"/>
              </a:solidFill>
              <a:latin typeface="游ゴシック" panose="020B0400000000000000" pitchFamily="50" charset="-128"/>
              <a:ea typeface="游ゴシック" panose="020B0400000000000000" pitchFamily="50" charset="-128"/>
              <a:cs typeface="メイリオ"/>
            </a:endParaRPr>
          </a:p>
        </p:txBody>
      </p:sp>
      <p:sp>
        <p:nvSpPr>
          <p:cNvPr id="6" name="スライド番号プレースホルダー 5"/>
          <p:cNvSpPr>
            <a:spLocks noGrp="1"/>
          </p:cNvSpPr>
          <p:nvPr>
            <p:ph type="sldNum" sz="quarter" idx="12"/>
          </p:nvPr>
        </p:nvSpPr>
        <p:spPr/>
        <p:txBody>
          <a:bodyPr/>
          <a:lstStyle/>
          <a:p>
            <a:fld id="{C53EAF67-32A4-49AE-91E0-B7EEB943D48E}" type="slidenum">
              <a:rPr kumimoji="1" lang="ja-JP" altLang="en-US" smtClean="0"/>
              <a:t>2</a:t>
            </a:fld>
            <a:endParaRPr kumimoji="1" lang="ja-JP" altLang="en-US" dirty="0"/>
          </a:p>
        </p:txBody>
      </p:sp>
      <p:sp>
        <p:nvSpPr>
          <p:cNvPr id="126" name="タイトル 1"/>
          <p:cNvSpPr txBox="1">
            <a:spLocks/>
          </p:cNvSpPr>
          <p:nvPr/>
        </p:nvSpPr>
        <p:spPr>
          <a:xfrm>
            <a:off x="8851900" y="323028"/>
            <a:ext cx="5584824" cy="184561"/>
          </a:xfrm>
          <a:prstGeom prst="rect">
            <a:avLst/>
          </a:prstGeom>
        </p:spPr>
        <p:txBody>
          <a:bodyPr vert="horz" wrap="none" lIns="0" tIns="0" rIns="0" bIns="0" rtlCol="0" anchor="t" anchorCtr="0">
            <a:normAutofit/>
          </a:bodyPr>
          <a:lstStyle>
            <a:lvl1pPr algn="l" defTabSz="657959" rtl="0" eaLnBrk="1" latinLnBrk="0" hangingPunct="1">
              <a:spcBef>
                <a:spcPct val="0"/>
              </a:spcBef>
              <a:buNone/>
              <a:defRPr kumimoji="1" sz="1600" b="0" i="0" kern="1200" spc="360" baseline="0">
                <a:solidFill>
                  <a:schemeClr val="tx1"/>
                </a:solidFill>
                <a:latin typeface="+mj-ea"/>
                <a:ea typeface="+mj-ea"/>
                <a:cs typeface="Century Gothic レギュラー" charset="0"/>
              </a:defRPr>
            </a:lvl1pPr>
          </a:lstStyle>
          <a:p>
            <a:pPr algn="r"/>
            <a:r>
              <a:rPr lang="ja-JP" altLang="en-US" sz="900" dirty="0">
                <a:latin typeface="游ゴシック" panose="020B0400000000000000" pitchFamily="50" charset="-128"/>
                <a:ea typeface="游ゴシック" panose="020B0400000000000000" pitchFamily="50" charset="-128"/>
              </a:rPr>
              <a:t>夢洲第２期区域の</a:t>
            </a:r>
            <a:r>
              <a:rPr lang="ja-JP" altLang="en-US" sz="900" dirty="0" smtClean="0">
                <a:latin typeface="游ゴシック" panose="020B0400000000000000" pitchFamily="50" charset="-128"/>
                <a:ea typeface="游ゴシック" panose="020B0400000000000000" pitchFamily="50" charset="-128"/>
              </a:rPr>
              <a:t>まちづくりに向けたサウンディング型</a:t>
            </a:r>
            <a:r>
              <a:rPr lang="ja-JP" altLang="en-US" sz="900" dirty="0">
                <a:latin typeface="游ゴシック" panose="020B0400000000000000" pitchFamily="50" charset="-128"/>
                <a:ea typeface="游ゴシック" panose="020B0400000000000000" pitchFamily="50" charset="-128"/>
              </a:rPr>
              <a:t>市場調査</a:t>
            </a:r>
          </a:p>
        </p:txBody>
      </p:sp>
      <p:sp>
        <p:nvSpPr>
          <p:cNvPr id="58" name="正方形/長方形 57"/>
          <p:cNvSpPr/>
          <p:nvPr/>
        </p:nvSpPr>
        <p:spPr>
          <a:xfrm>
            <a:off x="695646" y="579589"/>
            <a:ext cx="13772029" cy="46574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2800" b="1" dirty="0">
                <a:solidFill>
                  <a:schemeClr val="tx1"/>
                </a:solidFill>
                <a:latin typeface="游ゴシック" panose="020B0400000000000000" pitchFamily="50" charset="-128"/>
                <a:ea typeface="游ゴシック" panose="020B0400000000000000" pitchFamily="50" charset="-128"/>
              </a:rPr>
              <a:t>夢洲第２期区域のまちづくりの方向性</a:t>
            </a:r>
            <a:endParaRPr lang="en-US" altLang="ja-JP" sz="2800" b="1" dirty="0">
              <a:solidFill>
                <a:schemeClr val="tx1"/>
              </a:solidFill>
              <a:latin typeface="游ゴシック" panose="020B0400000000000000" pitchFamily="50" charset="-128"/>
              <a:ea typeface="游ゴシック" panose="020B0400000000000000" pitchFamily="50" charset="-128"/>
            </a:endParaRPr>
          </a:p>
        </p:txBody>
      </p:sp>
      <p:sp>
        <p:nvSpPr>
          <p:cNvPr id="59" name="正方形/長方形 58">
            <a:extLst>
              <a:ext uri="{FF2B5EF4-FFF2-40B4-BE49-F238E27FC236}">
                <a16:creationId xmlns:a16="http://schemas.microsoft.com/office/drawing/2014/main" id="{573B5ECB-0455-4E3D-B082-FFF6F8610093}"/>
              </a:ext>
            </a:extLst>
          </p:cNvPr>
          <p:cNvSpPr/>
          <p:nvPr/>
        </p:nvSpPr>
        <p:spPr>
          <a:xfrm>
            <a:off x="698599" y="1132913"/>
            <a:ext cx="13788000" cy="72000"/>
          </a:xfrm>
          <a:prstGeom prst="rect">
            <a:avLst/>
          </a:prstGeom>
          <a:solidFill>
            <a:srgbClr val="B6CAD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ja-JP" altLang="en-US" sz="1385" b="1">
              <a:latin typeface="游ゴシック" panose="020B0400000000000000" pitchFamily="50" charset="-128"/>
              <a:ea typeface="游ゴシック" panose="020B0400000000000000" pitchFamily="50" charset="-128"/>
            </a:endParaRPr>
          </a:p>
        </p:txBody>
      </p:sp>
      <p:sp>
        <p:nvSpPr>
          <p:cNvPr id="8" name="フリーフォーム 7"/>
          <p:cNvSpPr/>
          <p:nvPr/>
        </p:nvSpPr>
        <p:spPr>
          <a:xfrm rot="10800000" flipV="1">
            <a:off x="1297669" y="7554096"/>
            <a:ext cx="5400000" cy="0"/>
          </a:xfrm>
          <a:custGeom>
            <a:avLst/>
            <a:gdLst>
              <a:gd name="connsiteX0" fmla="*/ 0 w 5070763"/>
              <a:gd name="connsiteY0" fmla="*/ 0 h 0"/>
              <a:gd name="connsiteX1" fmla="*/ 5070763 w 5070763"/>
              <a:gd name="connsiteY1" fmla="*/ 0 h 0"/>
            </a:gdLst>
            <a:ahLst/>
            <a:cxnLst>
              <a:cxn ang="0">
                <a:pos x="connsiteX0" y="connsiteY0"/>
              </a:cxn>
              <a:cxn ang="0">
                <a:pos x="connsiteX1" y="connsiteY1"/>
              </a:cxn>
            </a:cxnLst>
            <a:rect l="l" t="t" r="r" b="b"/>
            <a:pathLst>
              <a:path w="5070763">
                <a:moveTo>
                  <a:pt x="0" y="0"/>
                </a:moveTo>
                <a:lnTo>
                  <a:pt x="5070763" y="0"/>
                </a:lnTo>
              </a:path>
            </a:pathLst>
          </a:custGeom>
          <a:noFill/>
          <a:ln w="95250" cmpd="thickThin">
            <a:solidFill>
              <a:srgbClr val="AECDEA"/>
            </a:solidFill>
            <a:prstDash val="solid"/>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118" name="正方形/長方形 117">
            <a:extLst>
              <a:ext uri="{FF2B5EF4-FFF2-40B4-BE49-F238E27FC236}">
                <a16:creationId xmlns:a16="http://schemas.microsoft.com/office/drawing/2014/main" id="{30F24218-7271-43FD-859D-D3F76723DAF1}"/>
              </a:ext>
            </a:extLst>
          </p:cNvPr>
          <p:cNvSpPr/>
          <p:nvPr/>
        </p:nvSpPr>
        <p:spPr>
          <a:xfrm>
            <a:off x="7220424" y="7683274"/>
            <a:ext cx="6884173" cy="461665"/>
          </a:xfrm>
          <a:prstGeom prst="rect">
            <a:avLst/>
          </a:prstGeom>
          <a:noFill/>
        </p:spPr>
        <p:txBody>
          <a:bodyPr wrap="square">
            <a:spAutoFit/>
          </a:bodyPr>
          <a:lstStyle/>
          <a:p>
            <a:pPr defTabSz="760369"/>
            <a:r>
              <a:rPr lang="ja-JP" altLang="en-US" sz="2400" b="1" dirty="0">
                <a:solidFill>
                  <a:prstClr val="black"/>
                </a:solidFill>
                <a:latin typeface="游ゴシック" panose="020B0400000000000000" pitchFamily="50" charset="-128"/>
                <a:ea typeface="游ゴシック" panose="020B0400000000000000" pitchFamily="50" charset="-128"/>
              </a:rPr>
              <a:t>▶夢洲におけるスマートなまちづくりの方向性</a:t>
            </a:r>
          </a:p>
        </p:txBody>
      </p:sp>
      <p:sp>
        <p:nvSpPr>
          <p:cNvPr id="147" name="テキスト ボックス 146">
            <a:extLst>
              <a:ext uri="{FF2B5EF4-FFF2-40B4-BE49-F238E27FC236}">
                <a16:creationId xmlns:a16="http://schemas.microsoft.com/office/drawing/2014/main" id="{2312E57D-581B-4EEE-8572-70F536B057D8}"/>
              </a:ext>
            </a:extLst>
          </p:cNvPr>
          <p:cNvSpPr txBox="1"/>
          <p:nvPr/>
        </p:nvSpPr>
        <p:spPr>
          <a:xfrm>
            <a:off x="7261384" y="7057135"/>
            <a:ext cx="3658374" cy="461665"/>
          </a:xfrm>
          <a:prstGeom prst="rect">
            <a:avLst/>
          </a:prstGeom>
          <a:noFill/>
        </p:spPr>
        <p:txBody>
          <a:bodyPr wrap="none" rtlCol="0">
            <a:spAutoFit/>
          </a:bodyPr>
          <a:lstStyle/>
          <a:p>
            <a:r>
              <a:rPr lang="ja-JP" altLang="en-US" sz="2400" b="1" dirty="0">
                <a:latin typeface="游ゴシック" panose="020B0400000000000000" pitchFamily="50" charset="-128"/>
                <a:ea typeface="游ゴシック" panose="020B0400000000000000" pitchFamily="50" charset="-128"/>
              </a:rPr>
              <a:t>○ スマートなまちづくり</a:t>
            </a:r>
          </a:p>
        </p:txBody>
      </p:sp>
      <p:sp>
        <p:nvSpPr>
          <p:cNvPr id="61" name="フリーフォーム 60"/>
          <p:cNvSpPr/>
          <p:nvPr/>
        </p:nvSpPr>
        <p:spPr>
          <a:xfrm>
            <a:off x="7220424" y="7554096"/>
            <a:ext cx="6480000" cy="0"/>
          </a:xfrm>
          <a:custGeom>
            <a:avLst/>
            <a:gdLst>
              <a:gd name="connsiteX0" fmla="*/ 0 w 5070763"/>
              <a:gd name="connsiteY0" fmla="*/ 0 h 0"/>
              <a:gd name="connsiteX1" fmla="*/ 5070763 w 5070763"/>
              <a:gd name="connsiteY1" fmla="*/ 0 h 0"/>
            </a:gdLst>
            <a:ahLst/>
            <a:cxnLst>
              <a:cxn ang="0">
                <a:pos x="connsiteX0" y="connsiteY0"/>
              </a:cxn>
              <a:cxn ang="0">
                <a:pos x="connsiteX1" y="connsiteY1"/>
              </a:cxn>
            </a:cxnLst>
            <a:rect l="l" t="t" r="r" b="b"/>
            <a:pathLst>
              <a:path w="5070763">
                <a:moveTo>
                  <a:pt x="0" y="0"/>
                </a:moveTo>
                <a:lnTo>
                  <a:pt x="5070763" y="0"/>
                </a:lnTo>
              </a:path>
            </a:pathLst>
          </a:custGeom>
          <a:noFill/>
          <a:ln w="95250" cmpd="thickThin">
            <a:solidFill>
              <a:srgbClr val="AECDEA"/>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26" name="正方形/長方形 25">
            <a:extLst>
              <a:ext uri="{FF2B5EF4-FFF2-40B4-BE49-F238E27FC236}">
                <a16:creationId xmlns:a16="http://schemas.microsoft.com/office/drawing/2014/main" id="{7FD3522D-C580-4FC4-85B6-AB6DBF6447D8}"/>
              </a:ext>
            </a:extLst>
          </p:cNvPr>
          <p:cNvSpPr/>
          <p:nvPr/>
        </p:nvSpPr>
        <p:spPr>
          <a:xfrm>
            <a:off x="1296653" y="8158993"/>
            <a:ext cx="5777245" cy="2308324"/>
          </a:xfrm>
          <a:prstGeom prst="rect">
            <a:avLst/>
          </a:prstGeom>
        </p:spPr>
        <p:txBody>
          <a:bodyPr wrap="square">
            <a:spAutoFit/>
          </a:bodyPr>
          <a:lstStyle/>
          <a:p>
            <a:pPr defTabSz="760369"/>
            <a:r>
              <a:rPr lang="ja-JP" altLang="en-US" sz="2400" dirty="0" smtClean="0">
                <a:latin typeface="游ゴシック" panose="020B0400000000000000" pitchFamily="50" charset="-128"/>
                <a:ea typeface="游ゴシック" panose="020B0400000000000000" pitchFamily="50" charset="-128"/>
              </a:rPr>
              <a:t>大規模</a:t>
            </a:r>
            <a:r>
              <a:rPr lang="ja-JP" altLang="en-US" sz="2400" dirty="0">
                <a:latin typeface="游ゴシック" panose="020B0400000000000000" pitchFamily="50" charset="-128"/>
                <a:ea typeface="游ゴシック" panose="020B0400000000000000" pitchFamily="50" charset="-128"/>
              </a:rPr>
              <a:t>なエンターテイメント・レクリエーション機能導入、第１期において創出されたにぎわいの継承などによりまちづくりを進めることで、第１期のまちづくりと合わせて国際観光拠点機能の更なる強化を図る</a:t>
            </a:r>
          </a:p>
        </p:txBody>
      </p:sp>
      <p:sp>
        <p:nvSpPr>
          <p:cNvPr id="29" name="角丸四角形 135">
            <a:extLst>
              <a:ext uri="{FF2B5EF4-FFF2-40B4-BE49-F238E27FC236}">
                <a16:creationId xmlns:a16="http://schemas.microsoft.com/office/drawing/2014/main" id="{0E3B9BB5-31C6-4755-B802-77B59BD4301E}"/>
              </a:ext>
            </a:extLst>
          </p:cNvPr>
          <p:cNvSpPr/>
          <p:nvPr/>
        </p:nvSpPr>
        <p:spPr>
          <a:xfrm>
            <a:off x="1162417" y="8115564"/>
            <a:ext cx="5936883" cy="2334253"/>
          </a:xfrm>
          <a:prstGeom prst="roundRect">
            <a:avLst>
              <a:gd name="adj" fmla="val 8654"/>
            </a:avLst>
          </a:prstGeom>
          <a:noFill/>
          <a:ln w="19050">
            <a:solidFill>
              <a:schemeClr val="bg1">
                <a:lumMod val="50000"/>
              </a:schemeClr>
            </a:solidFill>
            <a:prstDash val="dash"/>
          </a:ln>
          <a:effectLst/>
        </p:spPr>
        <p:style>
          <a:lnRef idx="1">
            <a:schemeClr val="accent1"/>
          </a:lnRef>
          <a:fillRef idx="3">
            <a:schemeClr val="accent1"/>
          </a:fillRef>
          <a:effectRef idx="2">
            <a:schemeClr val="accent1"/>
          </a:effectRef>
          <a:fontRef idx="minor">
            <a:schemeClr val="lt1"/>
          </a:fontRef>
        </p:style>
        <p:txBody>
          <a:bodyPr rtlCol="0" anchor="ctr"/>
          <a:lstStyle/>
          <a:p>
            <a:pPr marL="12700">
              <a:lnSpc>
                <a:spcPts val="2800"/>
              </a:lnSpc>
              <a:spcBef>
                <a:spcPts val="260"/>
              </a:spcBef>
            </a:pPr>
            <a:endParaRPr lang="ja-JP" altLang="en-US" sz="2400" b="1">
              <a:solidFill>
                <a:prstClr val="black"/>
              </a:solidFill>
              <a:latin typeface="游ゴシック" panose="020B0400000000000000" pitchFamily="50" charset="-128"/>
              <a:ea typeface="游ゴシック" panose="020B0400000000000000" pitchFamily="50" charset="-128"/>
              <a:cs typeface="メイリオ"/>
            </a:endParaRPr>
          </a:p>
        </p:txBody>
      </p:sp>
      <p:sp>
        <p:nvSpPr>
          <p:cNvPr id="2" name="正方形/長方形 1"/>
          <p:cNvSpPr/>
          <p:nvPr/>
        </p:nvSpPr>
        <p:spPr>
          <a:xfrm>
            <a:off x="680551" y="1174910"/>
            <a:ext cx="13920454" cy="1862048"/>
          </a:xfrm>
          <a:prstGeom prst="rect">
            <a:avLst/>
          </a:prstGeom>
        </p:spPr>
        <p:txBody>
          <a:bodyPr wrap="square">
            <a:spAutoFit/>
          </a:bodyPr>
          <a:lstStyle/>
          <a:p>
            <a:pPr marL="180975" indent="-180975">
              <a:lnSpc>
                <a:spcPts val="4500"/>
              </a:lnSpc>
            </a:pPr>
            <a:r>
              <a:rPr lang="ja-JP" altLang="en-US" sz="2400" b="1" dirty="0">
                <a:latin typeface="游ゴシック" panose="020B0400000000000000" pitchFamily="50" charset="-128"/>
                <a:ea typeface="游ゴシック" panose="020B0400000000000000" pitchFamily="50" charset="-128"/>
              </a:rPr>
              <a:t>■　目的</a:t>
            </a:r>
            <a:endParaRPr lang="en-US" altLang="ja-JP" sz="2400" b="1" dirty="0">
              <a:latin typeface="游ゴシック" panose="020B0400000000000000" pitchFamily="50" charset="-128"/>
              <a:ea typeface="游ゴシック" panose="020B0400000000000000" pitchFamily="50" charset="-128"/>
            </a:endParaRPr>
          </a:p>
          <a:p>
            <a:pPr marL="360000" indent="-360000">
              <a:lnSpc>
                <a:spcPts val="4500"/>
              </a:lnSpc>
              <a:spcBef>
                <a:spcPts val="300"/>
              </a:spcBef>
            </a:pPr>
            <a:r>
              <a:rPr lang="ja-JP" altLang="en-US" sz="2400" dirty="0" smtClean="0">
                <a:latin typeface="游ゴシック" panose="020B0400000000000000" pitchFamily="50" charset="-128"/>
                <a:ea typeface="游ゴシック" panose="020B0400000000000000" pitchFamily="50" charset="-128"/>
              </a:rPr>
              <a:t>・マーケット</a:t>
            </a:r>
            <a:r>
              <a:rPr lang="ja-JP" altLang="en-US" sz="2400" dirty="0">
                <a:latin typeface="游ゴシック" panose="020B0400000000000000" pitchFamily="50" charset="-128"/>
                <a:ea typeface="游ゴシック" panose="020B0400000000000000" pitchFamily="50" charset="-128"/>
              </a:rPr>
              <a:t>・サウンディング実施に先立ち前提条件</a:t>
            </a:r>
            <a:r>
              <a:rPr lang="ja-JP" altLang="en-US" sz="2400" dirty="0" smtClean="0">
                <a:latin typeface="游ゴシック" panose="020B0400000000000000" pitchFamily="50" charset="-128"/>
                <a:ea typeface="游ゴシック" panose="020B0400000000000000" pitchFamily="50" charset="-128"/>
              </a:rPr>
              <a:t>を示すこと</a:t>
            </a:r>
            <a:r>
              <a:rPr lang="ja-JP" altLang="en-US" sz="2400" dirty="0">
                <a:latin typeface="游ゴシック" panose="020B0400000000000000" pitchFamily="50" charset="-128"/>
                <a:ea typeface="游ゴシック" panose="020B0400000000000000" pitchFamily="50" charset="-128"/>
              </a:rPr>
              <a:t>で、</a:t>
            </a:r>
            <a:r>
              <a:rPr lang="ja-JP" altLang="ja-JP" sz="2400" dirty="0">
                <a:latin typeface="游ゴシック" panose="020B0400000000000000" pitchFamily="50" charset="-128"/>
                <a:ea typeface="游ゴシック" panose="020B0400000000000000" pitchFamily="50" charset="-128"/>
              </a:rPr>
              <a:t>民間事業者の</a:t>
            </a:r>
            <a:r>
              <a:rPr lang="ja-JP" altLang="en-US" sz="2400" dirty="0">
                <a:latin typeface="游ゴシック" panose="020B0400000000000000" pitchFamily="50" charset="-128"/>
                <a:ea typeface="游ゴシック" panose="020B0400000000000000" pitchFamily="50" charset="-128"/>
              </a:rPr>
              <a:t>皆様の</a:t>
            </a:r>
            <a:r>
              <a:rPr lang="ja-JP" altLang="ja-JP" sz="2400" dirty="0">
                <a:latin typeface="游ゴシック" panose="020B0400000000000000" pitchFamily="50" charset="-128"/>
                <a:ea typeface="游ゴシック" panose="020B0400000000000000" pitchFamily="50" charset="-128"/>
              </a:rPr>
              <a:t>参画</a:t>
            </a:r>
            <a:r>
              <a:rPr lang="ja-JP" altLang="en-US" sz="2400" dirty="0">
                <a:latin typeface="游ゴシック" panose="020B0400000000000000" pitchFamily="50" charset="-128"/>
                <a:ea typeface="游ゴシック" panose="020B0400000000000000" pitchFamily="50" charset="-128"/>
              </a:rPr>
              <a:t>意欲の向上及び具体的な検討を</a:t>
            </a:r>
            <a:r>
              <a:rPr lang="ja-JP" altLang="en-US" sz="2400" dirty="0" smtClean="0">
                <a:latin typeface="游ゴシック" panose="020B0400000000000000" pitchFamily="50" charset="-128"/>
                <a:ea typeface="游ゴシック" panose="020B0400000000000000" pitchFamily="50" charset="-128"/>
              </a:rPr>
              <a:t>促進</a:t>
            </a:r>
            <a:endParaRPr lang="ja-JP" altLang="en-US" sz="2400" dirty="0">
              <a:latin typeface="游ゴシック" panose="020B0400000000000000" pitchFamily="50" charset="-128"/>
              <a:ea typeface="游ゴシック" panose="020B0400000000000000" pitchFamily="50" charset="-128"/>
            </a:endParaRPr>
          </a:p>
        </p:txBody>
      </p:sp>
    </p:spTree>
    <p:extLst>
      <p:ext uri="{BB962C8B-B14F-4D97-AF65-F5344CB8AC3E}">
        <p14:creationId xmlns:p14="http://schemas.microsoft.com/office/powerpoint/2010/main" val="39101612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 name="AutoShape 10" descr="大阪】大阪ＩＲ〈21/12/22更新〉 | 未来の地図"/>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latin typeface="游ゴシック" panose="020B0400000000000000" pitchFamily="50" charset="-128"/>
              <a:ea typeface="游ゴシック" panose="020B0400000000000000" pitchFamily="50" charset="-128"/>
            </a:endParaRPr>
          </a:p>
        </p:txBody>
      </p:sp>
      <p:sp>
        <p:nvSpPr>
          <p:cNvPr id="6" name="スライド番号プレースホルダー 5"/>
          <p:cNvSpPr>
            <a:spLocks noGrp="1"/>
          </p:cNvSpPr>
          <p:nvPr>
            <p:ph type="sldNum" sz="quarter" idx="12"/>
          </p:nvPr>
        </p:nvSpPr>
        <p:spPr/>
        <p:txBody>
          <a:bodyPr/>
          <a:lstStyle/>
          <a:p>
            <a:fld id="{C53EAF67-32A4-49AE-91E0-B7EEB943D48E}" type="slidenum">
              <a:rPr kumimoji="1" lang="ja-JP" altLang="en-US" smtClean="0"/>
              <a:t>3</a:t>
            </a:fld>
            <a:endParaRPr kumimoji="1" lang="ja-JP" altLang="en-US"/>
          </a:p>
        </p:txBody>
      </p:sp>
      <p:sp>
        <p:nvSpPr>
          <p:cNvPr id="126" name="タイトル 1"/>
          <p:cNvSpPr txBox="1">
            <a:spLocks/>
          </p:cNvSpPr>
          <p:nvPr/>
        </p:nvSpPr>
        <p:spPr>
          <a:xfrm>
            <a:off x="8851900" y="323028"/>
            <a:ext cx="5584824" cy="184561"/>
          </a:xfrm>
          <a:prstGeom prst="rect">
            <a:avLst/>
          </a:prstGeom>
        </p:spPr>
        <p:txBody>
          <a:bodyPr vert="horz" wrap="none" lIns="0" tIns="0" rIns="0" bIns="0" rtlCol="0" anchor="t" anchorCtr="0">
            <a:normAutofit/>
          </a:bodyPr>
          <a:lstStyle>
            <a:lvl1pPr algn="l" defTabSz="657959" rtl="0" eaLnBrk="1" latinLnBrk="0" hangingPunct="1">
              <a:spcBef>
                <a:spcPct val="0"/>
              </a:spcBef>
              <a:buNone/>
              <a:defRPr kumimoji="1" sz="1600" b="0" i="0" kern="1200" spc="360" baseline="0">
                <a:solidFill>
                  <a:schemeClr val="tx1"/>
                </a:solidFill>
                <a:latin typeface="+mj-ea"/>
                <a:ea typeface="+mj-ea"/>
                <a:cs typeface="Century Gothic レギュラー" charset="0"/>
              </a:defRPr>
            </a:lvl1pPr>
          </a:lstStyle>
          <a:p>
            <a:pPr algn="r"/>
            <a:r>
              <a:rPr lang="ja-JP" altLang="en-US" sz="900" dirty="0">
                <a:latin typeface="游ゴシック" panose="020B0400000000000000" pitchFamily="50" charset="-128"/>
                <a:ea typeface="游ゴシック" panose="020B0400000000000000" pitchFamily="50" charset="-128"/>
              </a:rPr>
              <a:t>夢洲第２期区域の</a:t>
            </a:r>
            <a:r>
              <a:rPr lang="ja-JP" altLang="en-US" sz="900" dirty="0" smtClean="0">
                <a:latin typeface="游ゴシック" panose="020B0400000000000000" pitchFamily="50" charset="-128"/>
                <a:ea typeface="游ゴシック" panose="020B0400000000000000" pitchFamily="50" charset="-128"/>
              </a:rPr>
              <a:t>まちづくりに</a:t>
            </a:r>
            <a:r>
              <a:rPr lang="ja-JP" altLang="en-US" sz="900" dirty="0">
                <a:latin typeface="游ゴシック" panose="020B0400000000000000" pitchFamily="50" charset="-128"/>
                <a:ea typeface="游ゴシック" panose="020B0400000000000000" pitchFamily="50" charset="-128"/>
              </a:rPr>
              <a:t>向けたサウンディング型市場調査</a:t>
            </a:r>
          </a:p>
        </p:txBody>
      </p:sp>
      <p:sp>
        <p:nvSpPr>
          <p:cNvPr id="58" name="正方形/長方形 57"/>
          <p:cNvSpPr/>
          <p:nvPr/>
        </p:nvSpPr>
        <p:spPr>
          <a:xfrm>
            <a:off x="695646" y="579589"/>
            <a:ext cx="13772029" cy="46574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2800" b="1" dirty="0">
                <a:solidFill>
                  <a:schemeClr val="tx1"/>
                </a:solidFill>
                <a:latin typeface="游ゴシック" panose="020B0400000000000000" pitchFamily="50" charset="-128"/>
                <a:ea typeface="游ゴシック" panose="020B0400000000000000" pitchFamily="50" charset="-128"/>
              </a:rPr>
              <a:t>夢洲第２期区域のまちづくりの方向性</a:t>
            </a:r>
            <a:endParaRPr lang="en-US" altLang="ja-JP" sz="2800" b="1" dirty="0">
              <a:solidFill>
                <a:schemeClr val="tx1"/>
              </a:solidFill>
              <a:latin typeface="游ゴシック" panose="020B0400000000000000" pitchFamily="50" charset="-128"/>
              <a:ea typeface="游ゴシック" panose="020B0400000000000000" pitchFamily="50" charset="-128"/>
            </a:endParaRPr>
          </a:p>
        </p:txBody>
      </p:sp>
      <p:sp>
        <p:nvSpPr>
          <p:cNvPr id="59" name="正方形/長方形 58">
            <a:extLst>
              <a:ext uri="{FF2B5EF4-FFF2-40B4-BE49-F238E27FC236}">
                <a16:creationId xmlns:a16="http://schemas.microsoft.com/office/drawing/2014/main" id="{573B5ECB-0455-4E3D-B082-FFF6F8610093}"/>
              </a:ext>
            </a:extLst>
          </p:cNvPr>
          <p:cNvSpPr/>
          <p:nvPr/>
        </p:nvSpPr>
        <p:spPr>
          <a:xfrm>
            <a:off x="698599" y="1132913"/>
            <a:ext cx="13788000" cy="72000"/>
          </a:xfrm>
          <a:prstGeom prst="rect">
            <a:avLst/>
          </a:prstGeom>
          <a:solidFill>
            <a:srgbClr val="B6CAD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ja-JP" altLang="en-US" sz="1385" b="1">
              <a:latin typeface="游ゴシック" panose="020B0400000000000000" pitchFamily="50" charset="-128"/>
              <a:ea typeface="游ゴシック" panose="020B0400000000000000" pitchFamily="50" charset="-128"/>
            </a:endParaRPr>
          </a:p>
        </p:txBody>
      </p:sp>
      <p:grpSp>
        <p:nvGrpSpPr>
          <p:cNvPr id="4" name="グループ化 3"/>
          <p:cNvGrpSpPr/>
          <p:nvPr/>
        </p:nvGrpSpPr>
        <p:grpSpPr>
          <a:xfrm>
            <a:off x="9786423" y="1536773"/>
            <a:ext cx="4700176" cy="8436699"/>
            <a:chOff x="682625" y="1536773"/>
            <a:chExt cx="4700176" cy="8436699"/>
          </a:xfrm>
        </p:grpSpPr>
        <p:sp>
          <p:nvSpPr>
            <p:cNvPr id="154" name="角丸四角形 62">
              <a:extLst>
                <a:ext uri="{FF2B5EF4-FFF2-40B4-BE49-F238E27FC236}">
                  <a16:creationId xmlns:a16="http://schemas.microsoft.com/office/drawing/2014/main" id="{FF06E223-0248-45C2-9605-647B87767A5E}"/>
                </a:ext>
              </a:extLst>
            </p:cNvPr>
            <p:cNvSpPr/>
            <p:nvPr/>
          </p:nvSpPr>
          <p:spPr>
            <a:xfrm>
              <a:off x="682625" y="5468634"/>
              <a:ext cx="4694772" cy="1679666"/>
            </a:xfrm>
            <a:prstGeom prst="roundRect">
              <a:avLst>
                <a:gd name="adj" fmla="val 0"/>
              </a:avLst>
            </a:prstGeom>
            <a:solidFill>
              <a:srgbClr val="B6CAD5">
                <a:alpha val="80000"/>
              </a:srgbClr>
            </a:solidFill>
            <a:ln>
              <a:solidFill>
                <a:schemeClr val="bg1">
                  <a:lumMod val="85000"/>
                </a:schemeClr>
              </a:solidFill>
            </a:ln>
            <a:effectLst/>
          </p:spPr>
          <p:style>
            <a:lnRef idx="1">
              <a:schemeClr val="accent1"/>
            </a:lnRef>
            <a:fillRef idx="3">
              <a:schemeClr val="accent1"/>
            </a:fillRef>
            <a:effectRef idx="2">
              <a:schemeClr val="accent1"/>
            </a:effectRef>
            <a:fontRef idx="minor">
              <a:schemeClr val="lt1"/>
            </a:fontRef>
          </p:style>
          <p:txBody>
            <a:bodyPr rtlCol="0" anchor="ctr"/>
            <a:lstStyle/>
            <a:p>
              <a:pPr marL="8980" lvl="0">
                <a:spcBef>
                  <a:spcPts val="184"/>
                </a:spcBef>
              </a:pPr>
              <a:r>
                <a:rPr lang="ja-JP" altLang="en-US" sz="2400" b="1" dirty="0">
                  <a:solidFill>
                    <a:prstClr val="black"/>
                  </a:solidFill>
                  <a:latin typeface="游ゴシック" panose="020B0400000000000000" pitchFamily="50" charset="-128"/>
                  <a:ea typeface="游ゴシック" panose="020B0400000000000000" pitchFamily="50" charset="-128"/>
                  <a:cs typeface="メイリオ"/>
                </a:rPr>
                <a:t>○まちの連携の考え方</a:t>
              </a:r>
              <a:endParaRPr lang="en-US" altLang="ja-JP" sz="2400" b="1" dirty="0">
                <a:solidFill>
                  <a:prstClr val="black"/>
                </a:solidFill>
                <a:latin typeface="游ゴシック" panose="020B0400000000000000" pitchFamily="50" charset="-128"/>
                <a:ea typeface="游ゴシック" panose="020B0400000000000000" pitchFamily="50" charset="-128"/>
                <a:cs typeface="メイリオ"/>
              </a:endParaRPr>
            </a:p>
            <a:p>
              <a:pPr marL="108000" lvl="0">
                <a:spcBef>
                  <a:spcPts val="184"/>
                </a:spcBef>
              </a:pPr>
              <a:r>
                <a:rPr lang="ja-JP" altLang="en-US" sz="2000" dirty="0">
                  <a:solidFill>
                    <a:prstClr val="black"/>
                  </a:solidFill>
                  <a:latin typeface="游ゴシック" panose="020B0400000000000000" pitchFamily="50" charset="-128"/>
                  <a:ea typeface="游ゴシック" panose="020B0400000000000000" pitchFamily="50" charset="-128"/>
                  <a:cs typeface="メイリオ"/>
                </a:rPr>
                <a:t>第１期エリアと第２期エリアの空間的な連携</a:t>
              </a:r>
              <a:endParaRPr lang="en-US" altLang="ja-JP" sz="2000" dirty="0">
                <a:solidFill>
                  <a:prstClr val="black"/>
                </a:solidFill>
                <a:latin typeface="游ゴシック" panose="020B0400000000000000" pitchFamily="50" charset="-128"/>
                <a:ea typeface="游ゴシック" panose="020B0400000000000000" pitchFamily="50" charset="-128"/>
                <a:cs typeface="メイリオ"/>
              </a:endParaRPr>
            </a:p>
            <a:p>
              <a:pPr marL="108000" lvl="0">
                <a:spcBef>
                  <a:spcPts val="184"/>
                </a:spcBef>
              </a:pPr>
              <a:r>
                <a:rPr lang="ja-JP" altLang="en-US" sz="2000" dirty="0">
                  <a:solidFill>
                    <a:prstClr val="black"/>
                  </a:solidFill>
                  <a:latin typeface="游ゴシック" panose="020B0400000000000000" pitchFamily="50" charset="-128"/>
                  <a:ea typeface="游ゴシック" panose="020B0400000000000000" pitchFamily="50" charset="-128"/>
                  <a:cs typeface="メイリオ"/>
                </a:rPr>
                <a:t>多様な交流型コミュニティの実現</a:t>
              </a:r>
            </a:p>
          </p:txBody>
        </p:sp>
        <p:sp>
          <p:nvSpPr>
            <p:cNvPr id="157" name="角丸四角形 58">
              <a:extLst>
                <a:ext uri="{FF2B5EF4-FFF2-40B4-BE49-F238E27FC236}">
                  <a16:creationId xmlns:a16="http://schemas.microsoft.com/office/drawing/2014/main" id="{CAD2DA59-1CDC-482F-A80E-1BD1F275A1C0}"/>
                </a:ext>
              </a:extLst>
            </p:cNvPr>
            <p:cNvSpPr/>
            <p:nvPr/>
          </p:nvSpPr>
          <p:spPr>
            <a:xfrm>
              <a:off x="684225" y="1536773"/>
              <a:ext cx="4694082" cy="1285838"/>
            </a:xfrm>
            <a:prstGeom prst="roundRect">
              <a:avLst>
                <a:gd name="adj" fmla="val 0"/>
              </a:avLst>
            </a:prstGeom>
            <a:solidFill>
              <a:srgbClr val="B6CAD5">
                <a:alpha val="80000"/>
              </a:srgbClr>
            </a:solidFill>
            <a:ln>
              <a:solidFill>
                <a:schemeClr val="bg1">
                  <a:lumMod val="85000"/>
                </a:schemeClr>
              </a:solidFill>
            </a:ln>
            <a:effectLst/>
          </p:spPr>
          <p:style>
            <a:lnRef idx="1">
              <a:schemeClr val="accent1"/>
            </a:lnRef>
            <a:fillRef idx="3">
              <a:schemeClr val="accent1"/>
            </a:fillRef>
            <a:effectRef idx="2">
              <a:schemeClr val="accent1"/>
            </a:effectRef>
            <a:fontRef idx="minor">
              <a:schemeClr val="lt1"/>
            </a:fontRef>
          </p:style>
          <p:txBody>
            <a:bodyPr rtlCol="0" anchor="ctr"/>
            <a:lstStyle/>
            <a:p>
              <a:pPr marL="8980" lvl="0">
                <a:spcBef>
                  <a:spcPts val="184"/>
                </a:spcBef>
              </a:pPr>
              <a:r>
                <a:rPr lang="ja-JP" altLang="en-US" sz="2400" b="1" dirty="0">
                  <a:solidFill>
                    <a:prstClr val="black"/>
                  </a:solidFill>
                  <a:latin typeface="游ゴシック" panose="020B0400000000000000" pitchFamily="50" charset="-128"/>
                  <a:ea typeface="游ゴシック" panose="020B0400000000000000" pitchFamily="50" charset="-128"/>
                  <a:cs typeface="メイリオ"/>
                </a:rPr>
                <a:t>○空間形成の考え方</a:t>
              </a:r>
              <a:endParaRPr lang="en-US" altLang="ja-JP" sz="2400" b="1" dirty="0">
                <a:solidFill>
                  <a:prstClr val="black"/>
                </a:solidFill>
                <a:latin typeface="游ゴシック" panose="020B0400000000000000" pitchFamily="50" charset="-128"/>
                <a:ea typeface="游ゴシック" panose="020B0400000000000000" pitchFamily="50" charset="-128"/>
                <a:cs typeface="メイリオ"/>
              </a:endParaRPr>
            </a:p>
            <a:p>
              <a:pPr marL="108000" lvl="0">
                <a:spcBef>
                  <a:spcPts val="184"/>
                </a:spcBef>
              </a:pPr>
              <a:r>
                <a:rPr lang="ja-JP" altLang="en-US" sz="2000" dirty="0">
                  <a:solidFill>
                    <a:prstClr val="black"/>
                  </a:solidFill>
                  <a:latin typeface="游ゴシック" panose="020B0400000000000000" pitchFamily="50" charset="-128"/>
                  <a:ea typeface="游ゴシック" panose="020B0400000000000000" pitchFamily="50" charset="-128"/>
                  <a:cs typeface="メイリオ"/>
                </a:rPr>
                <a:t>都心部にはない非日常感と圧倒的なみどりの空間</a:t>
              </a:r>
            </a:p>
          </p:txBody>
        </p:sp>
        <p:sp>
          <p:nvSpPr>
            <p:cNvPr id="160" name="角丸四角形 69">
              <a:extLst>
                <a:ext uri="{FF2B5EF4-FFF2-40B4-BE49-F238E27FC236}">
                  <a16:creationId xmlns:a16="http://schemas.microsoft.com/office/drawing/2014/main" id="{6E4A12C5-B3C4-48EB-8DEE-C3B46315217C}"/>
                </a:ext>
              </a:extLst>
            </p:cNvPr>
            <p:cNvSpPr/>
            <p:nvPr/>
          </p:nvSpPr>
          <p:spPr>
            <a:xfrm>
              <a:off x="701546" y="7353300"/>
              <a:ext cx="4681255" cy="2620172"/>
            </a:xfrm>
            <a:prstGeom prst="roundRect">
              <a:avLst>
                <a:gd name="adj" fmla="val 0"/>
              </a:avLst>
            </a:prstGeom>
            <a:solidFill>
              <a:srgbClr val="B6CAD5">
                <a:alpha val="80000"/>
              </a:srgbClr>
            </a:solidFill>
            <a:ln>
              <a:solidFill>
                <a:schemeClr val="bg1">
                  <a:lumMod val="85000"/>
                </a:schemeClr>
              </a:solidFill>
            </a:ln>
            <a:effectLst/>
          </p:spPr>
          <p:style>
            <a:lnRef idx="1">
              <a:schemeClr val="accent1"/>
            </a:lnRef>
            <a:fillRef idx="3">
              <a:schemeClr val="accent1"/>
            </a:fillRef>
            <a:effectRef idx="2">
              <a:schemeClr val="accent1"/>
            </a:effectRef>
            <a:fontRef idx="minor">
              <a:schemeClr val="lt1"/>
            </a:fontRef>
          </p:style>
          <p:txBody>
            <a:bodyPr rtlCol="0" anchor="ctr"/>
            <a:lstStyle/>
            <a:p>
              <a:pPr marL="8980" lvl="0">
                <a:spcBef>
                  <a:spcPts val="184"/>
                </a:spcBef>
              </a:pPr>
              <a:r>
                <a:rPr lang="ja-JP" altLang="en-US" sz="2400" b="1" dirty="0">
                  <a:solidFill>
                    <a:prstClr val="black"/>
                  </a:solidFill>
                  <a:latin typeface="游ゴシック" panose="020B0400000000000000" pitchFamily="50" charset="-128"/>
                  <a:ea typeface="游ゴシック" panose="020B0400000000000000" pitchFamily="50" charset="-128"/>
                  <a:cs typeface="メイリオ"/>
                </a:rPr>
                <a:t>○まちのインフラの考え方</a:t>
              </a:r>
              <a:endParaRPr lang="en-US" altLang="ja-JP" sz="2400" b="1" dirty="0">
                <a:solidFill>
                  <a:prstClr val="black"/>
                </a:solidFill>
                <a:latin typeface="游ゴシック" panose="020B0400000000000000" pitchFamily="50" charset="-128"/>
                <a:ea typeface="游ゴシック" panose="020B0400000000000000" pitchFamily="50" charset="-128"/>
                <a:cs typeface="メイリオ"/>
              </a:endParaRPr>
            </a:p>
            <a:p>
              <a:pPr marL="108000" lvl="0">
                <a:spcBef>
                  <a:spcPts val="184"/>
                </a:spcBef>
              </a:pPr>
              <a:r>
                <a:rPr lang="ja-JP" altLang="en-US" sz="2000" dirty="0">
                  <a:solidFill>
                    <a:prstClr val="black"/>
                  </a:solidFill>
                  <a:latin typeface="游ゴシック" panose="020B0400000000000000" pitchFamily="50" charset="-128"/>
                  <a:ea typeface="游ゴシック" panose="020B0400000000000000" pitchFamily="50" charset="-128"/>
                  <a:cs typeface="メイリオ"/>
                </a:rPr>
                <a:t>多様な交通アクセス・快適な移動交通による利便性向上</a:t>
              </a:r>
              <a:endParaRPr lang="en-US" altLang="ja-JP" sz="2000" dirty="0">
                <a:solidFill>
                  <a:prstClr val="black"/>
                </a:solidFill>
                <a:latin typeface="游ゴシック" panose="020B0400000000000000" pitchFamily="50" charset="-128"/>
                <a:ea typeface="游ゴシック" panose="020B0400000000000000" pitchFamily="50" charset="-128"/>
                <a:cs typeface="メイリオ"/>
              </a:endParaRPr>
            </a:p>
            <a:p>
              <a:pPr marL="108000" lvl="0">
                <a:spcBef>
                  <a:spcPts val="184"/>
                </a:spcBef>
              </a:pPr>
              <a:r>
                <a:rPr lang="ja-JP" altLang="en-US" sz="2000" dirty="0">
                  <a:solidFill>
                    <a:prstClr val="black"/>
                  </a:solidFill>
                  <a:latin typeface="游ゴシック" panose="020B0400000000000000" pitchFamily="50" charset="-128"/>
                  <a:ea typeface="游ゴシック" panose="020B0400000000000000" pitchFamily="50" charset="-128"/>
                  <a:cs typeface="メイリオ"/>
                </a:rPr>
                <a:t>土地利用の柔軟性を確保する外周道路</a:t>
              </a:r>
              <a:endParaRPr lang="en-US" altLang="ja-JP" sz="2000" dirty="0">
                <a:solidFill>
                  <a:prstClr val="black"/>
                </a:solidFill>
                <a:latin typeface="游ゴシック" panose="020B0400000000000000" pitchFamily="50" charset="-128"/>
                <a:ea typeface="游ゴシック" panose="020B0400000000000000" pitchFamily="50" charset="-128"/>
                <a:cs typeface="メイリオ"/>
              </a:endParaRPr>
            </a:p>
            <a:p>
              <a:pPr marL="108000" lvl="0">
                <a:spcBef>
                  <a:spcPts val="184"/>
                </a:spcBef>
              </a:pPr>
              <a:r>
                <a:rPr lang="ja-JP" altLang="en-US" sz="2000" dirty="0">
                  <a:solidFill>
                    <a:prstClr val="black"/>
                  </a:solidFill>
                  <a:latin typeface="游ゴシック" panose="020B0400000000000000" pitchFamily="50" charset="-128"/>
                  <a:ea typeface="游ゴシック" panose="020B0400000000000000" pitchFamily="50" charset="-128"/>
                  <a:cs typeface="メイリオ"/>
                </a:rPr>
                <a:t>安全・安心なライフラインの構築</a:t>
              </a:r>
              <a:endParaRPr lang="en-US" altLang="ja-JP" sz="2000" dirty="0">
                <a:solidFill>
                  <a:prstClr val="black"/>
                </a:solidFill>
                <a:latin typeface="游ゴシック" panose="020B0400000000000000" pitchFamily="50" charset="-128"/>
                <a:ea typeface="游ゴシック" panose="020B0400000000000000" pitchFamily="50" charset="-128"/>
                <a:cs typeface="メイリオ"/>
              </a:endParaRPr>
            </a:p>
            <a:p>
              <a:pPr marL="108000" lvl="0">
                <a:spcBef>
                  <a:spcPts val="184"/>
                </a:spcBef>
              </a:pPr>
              <a:r>
                <a:rPr lang="ja-JP" altLang="en-US" sz="2000" dirty="0">
                  <a:solidFill>
                    <a:prstClr val="black"/>
                  </a:solidFill>
                  <a:latin typeface="游ゴシック" panose="020B0400000000000000" pitchFamily="50" charset="-128"/>
                  <a:ea typeface="游ゴシック" panose="020B0400000000000000" pitchFamily="50" charset="-128"/>
                  <a:cs typeface="メイリオ"/>
                </a:rPr>
                <a:t>夢洲の玄関口・にぎわいの拠点となる駅前空間</a:t>
              </a:r>
            </a:p>
          </p:txBody>
        </p:sp>
        <p:sp>
          <p:nvSpPr>
            <p:cNvPr id="164" name="object 8">
              <a:extLst>
                <a:ext uri="{FF2B5EF4-FFF2-40B4-BE49-F238E27FC236}">
                  <a16:creationId xmlns:a16="http://schemas.microsoft.com/office/drawing/2014/main" id="{4ED239C1-70C5-41EA-98F1-467A2D977799}"/>
                </a:ext>
              </a:extLst>
            </p:cNvPr>
            <p:cNvSpPr txBox="1"/>
            <p:nvPr/>
          </p:nvSpPr>
          <p:spPr>
            <a:xfrm>
              <a:off x="685452" y="3027610"/>
              <a:ext cx="4693205" cy="2236025"/>
            </a:xfrm>
            <a:prstGeom prst="rect">
              <a:avLst/>
            </a:prstGeom>
            <a:solidFill>
              <a:srgbClr val="B6CAD5">
                <a:alpha val="80000"/>
              </a:srgbClr>
            </a:solidFill>
            <a:ln>
              <a:solidFill>
                <a:schemeClr val="bg1">
                  <a:lumMod val="85000"/>
                </a:schemeClr>
              </a:solidFill>
            </a:ln>
            <a:effectLst/>
          </p:spPr>
          <p:txBody>
            <a:bodyPr vert="horz" wrap="square" lIns="36000" tIns="72000" rIns="0" bIns="0" rtlCol="0" anchor="ctr">
              <a:noAutofit/>
            </a:bodyPr>
            <a:lstStyle/>
            <a:p>
              <a:pPr marL="8980">
                <a:spcBef>
                  <a:spcPts val="184"/>
                </a:spcBef>
              </a:pPr>
              <a:r>
                <a:rPr lang="ja-JP" altLang="en-US" sz="2400" b="1" dirty="0">
                  <a:latin typeface="游ゴシック" panose="020B0400000000000000" pitchFamily="50" charset="-128"/>
                  <a:ea typeface="游ゴシック" panose="020B0400000000000000" pitchFamily="50" charset="-128"/>
                  <a:cs typeface="メイリオ"/>
                </a:rPr>
                <a:t>○まちの骨格の考え方</a:t>
              </a:r>
              <a:endParaRPr lang="en-US" altLang="ja-JP" sz="2400" b="1" dirty="0">
                <a:latin typeface="游ゴシック" panose="020B0400000000000000" pitchFamily="50" charset="-128"/>
                <a:ea typeface="游ゴシック" panose="020B0400000000000000" pitchFamily="50" charset="-128"/>
                <a:cs typeface="メイリオ"/>
              </a:endParaRPr>
            </a:p>
            <a:p>
              <a:pPr marL="108000">
                <a:spcBef>
                  <a:spcPts val="184"/>
                </a:spcBef>
              </a:pPr>
              <a:r>
                <a:rPr lang="ja-JP" altLang="en-US" sz="2000" dirty="0">
                  <a:latin typeface="游ゴシック" panose="020B0400000000000000" pitchFamily="50" charset="-128"/>
                  <a:ea typeface="游ゴシック" panose="020B0400000000000000" pitchFamily="50" charset="-128"/>
                  <a:cs typeface="メイリオ"/>
                </a:rPr>
                <a:t>うるおい軸：シンボルプロムナード</a:t>
              </a:r>
              <a:endParaRPr lang="en-US" altLang="ja-JP" sz="2000" dirty="0">
                <a:latin typeface="游ゴシック" panose="020B0400000000000000" pitchFamily="50" charset="-128"/>
                <a:ea typeface="游ゴシック" panose="020B0400000000000000" pitchFamily="50" charset="-128"/>
                <a:cs typeface="メイリオ"/>
              </a:endParaRPr>
            </a:p>
            <a:p>
              <a:pPr marL="108000">
                <a:spcBef>
                  <a:spcPts val="184"/>
                </a:spcBef>
              </a:pPr>
              <a:r>
                <a:rPr lang="ja-JP" altLang="en-US" sz="2000" dirty="0">
                  <a:latin typeface="游ゴシック" panose="020B0400000000000000" pitchFamily="50" charset="-128"/>
                  <a:ea typeface="游ゴシック" panose="020B0400000000000000" pitchFamily="50" charset="-128"/>
                  <a:cs typeface="メイリオ"/>
                </a:rPr>
                <a:t>水辺軸：水都大阪にふさわしい質の</a:t>
              </a:r>
              <a:endParaRPr lang="en-US" altLang="ja-JP" sz="2000" dirty="0">
                <a:latin typeface="游ゴシック" panose="020B0400000000000000" pitchFamily="50" charset="-128"/>
                <a:ea typeface="游ゴシック" panose="020B0400000000000000" pitchFamily="50" charset="-128"/>
                <a:cs typeface="メイリオ"/>
              </a:endParaRPr>
            </a:p>
            <a:p>
              <a:pPr marL="108000">
                <a:spcBef>
                  <a:spcPts val="184"/>
                </a:spcBef>
              </a:pPr>
              <a:r>
                <a:rPr lang="ja-JP" altLang="en-US" sz="2000" dirty="0">
                  <a:latin typeface="游ゴシック" panose="020B0400000000000000" pitchFamily="50" charset="-128"/>
                  <a:ea typeface="游ゴシック" panose="020B0400000000000000" pitchFamily="50" charset="-128"/>
                  <a:cs typeface="メイリオ"/>
                </a:rPr>
                <a:t>　　　　高い水辺環境</a:t>
              </a:r>
              <a:endParaRPr lang="ja-JP" altLang="en-US" sz="2000" spc="11" dirty="0">
                <a:latin typeface="游ゴシック" panose="020B0400000000000000" pitchFamily="50" charset="-128"/>
                <a:ea typeface="游ゴシック" panose="020B0400000000000000" pitchFamily="50" charset="-128"/>
                <a:cs typeface="メイリオ"/>
              </a:endParaRPr>
            </a:p>
            <a:p>
              <a:pPr marL="108000">
                <a:spcBef>
                  <a:spcPts val="184"/>
                </a:spcBef>
              </a:pPr>
              <a:r>
                <a:rPr lang="ja-JP" altLang="en-US" sz="2000" dirty="0">
                  <a:latin typeface="游ゴシック" panose="020B0400000000000000" pitchFamily="50" charset="-128"/>
                  <a:ea typeface="游ゴシック" panose="020B0400000000000000" pitchFamily="50" charset="-128"/>
                  <a:cs typeface="メイリオ"/>
                </a:rPr>
                <a:t>にぎわい軸：上質なにぎわいのある</a:t>
              </a:r>
              <a:endParaRPr lang="en-US" altLang="ja-JP" sz="2000" dirty="0">
                <a:latin typeface="游ゴシック" panose="020B0400000000000000" pitchFamily="50" charset="-128"/>
                <a:ea typeface="游ゴシック" panose="020B0400000000000000" pitchFamily="50" charset="-128"/>
                <a:cs typeface="メイリオ"/>
              </a:endParaRPr>
            </a:p>
            <a:p>
              <a:pPr marL="108000">
                <a:spcBef>
                  <a:spcPts val="184"/>
                </a:spcBef>
              </a:pPr>
              <a:r>
                <a:rPr lang="ja-JP" altLang="en-US" sz="2000" dirty="0">
                  <a:latin typeface="游ゴシック" panose="020B0400000000000000" pitchFamily="50" charset="-128"/>
                  <a:ea typeface="游ゴシック" panose="020B0400000000000000" pitchFamily="50" charset="-128"/>
                  <a:cs typeface="メイリオ"/>
                </a:rPr>
                <a:t>　　　　歩行者空間</a:t>
              </a:r>
            </a:p>
          </p:txBody>
        </p:sp>
      </p:grpSp>
      <p:sp>
        <p:nvSpPr>
          <p:cNvPr id="56" name="正方形/長方形 55"/>
          <p:cNvSpPr/>
          <p:nvPr/>
        </p:nvSpPr>
        <p:spPr>
          <a:xfrm>
            <a:off x="652003" y="1489133"/>
            <a:ext cx="5646778" cy="461665"/>
          </a:xfrm>
          <a:prstGeom prst="rect">
            <a:avLst/>
          </a:prstGeom>
        </p:spPr>
        <p:txBody>
          <a:bodyPr wrap="square">
            <a:spAutoFit/>
          </a:bodyPr>
          <a:lstStyle/>
          <a:p>
            <a:pPr marL="180975" indent="-180975"/>
            <a:r>
              <a:rPr lang="ja-JP" altLang="en-US" sz="2400" b="1" dirty="0">
                <a:latin typeface="游ゴシック" panose="020B0400000000000000" pitchFamily="50" charset="-128"/>
                <a:ea typeface="游ゴシック" panose="020B0400000000000000" pitchFamily="50" charset="-128"/>
              </a:rPr>
              <a:t>■　夢洲まちづくりの考え方</a:t>
            </a:r>
            <a:endParaRPr lang="en-US" altLang="ja-JP" sz="2400" b="1" dirty="0">
              <a:latin typeface="游ゴシック" panose="020B0400000000000000" pitchFamily="50" charset="-128"/>
              <a:ea typeface="游ゴシック" panose="020B0400000000000000" pitchFamily="50" charset="-128"/>
            </a:endParaRPr>
          </a:p>
        </p:txBody>
      </p:sp>
      <p:pic>
        <p:nvPicPr>
          <p:cNvPr id="10" name="図 9"/>
          <p:cNvPicPr>
            <a:picLocks noChangeAspect="1"/>
          </p:cNvPicPr>
          <p:nvPr/>
        </p:nvPicPr>
        <p:blipFill>
          <a:blip r:embed="rId3"/>
          <a:stretch>
            <a:fillRect/>
          </a:stretch>
        </p:blipFill>
        <p:spPr>
          <a:xfrm>
            <a:off x="460375" y="2502127"/>
            <a:ext cx="9116223" cy="7612680"/>
          </a:xfrm>
          <a:prstGeom prst="rect">
            <a:avLst/>
          </a:prstGeom>
        </p:spPr>
      </p:pic>
    </p:spTree>
    <p:extLst>
      <p:ext uri="{BB962C8B-B14F-4D97-AF65-F5344CB8AC3E}">
        <p14:creationId xmlns:p14="http://schemas.microsoft.com/office/powerpoint/2010/main" val="5221307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角丸四角形 26"/>
          <p:cNvSpPr/>
          <p:nvPr/>
        </p:nvSpPr>
        <p:spPr>
          <a:xfrm>
            <a:off x="682625" y="1777836"/>
            <a:ext cx="13790613" cy="3672000"/>
          </a:xfrm>
          <a:prstGeom prst="roundRect">
            <a:avLst>
              <a:gd name="adj" fmla="val 0"/>
            </a:avLst>
          </a:prstGeom>
          <a:noFill/>
          <a:ln w="38100">
            <a:solidFill>
              <a:schemeClr val="accent4">
                <a:lumMod val="75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メイリオ" panose="020B0604030504040204" pitchFamily="50" charset="-128"/>
              <a:ea typeface="メイリオ" panose="020B0604030504040204" pitchFamily="50" charset="-128"/>
            </a:endParaRPr>
          </a:p>
        </p:txBody>
      </p:sp>
      <p:sp>
        <p:nvSpPr>
          <p:cNvPr id="51" name="AutoShape 10" descr="大阪】大阪ＩＲ〈21/12/22更新〉 | 未来の地図"/>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63" name="正方形/長方形 62"/>
          <p:cNvSpPr/>
          <p:nvPr/>
        </p:nvSpPr>
        <p:spPr>
          <a:xfrm>
            <a:off x="5854721" y="10278366"/>
            <a:ext cx="3409908" cy="400110"/>
          </a:xfrm>
          <a:prstGeom prst="rect">
            <a:avLst/>
          </a:prstGeom>
        </p:spPr>
        <p:txBody>
          <a:bodyPr wrap="none">
            <a:spAutoFit/>
          </a:bodyPr>
          <a:lstStyle/>
          <a:p>
            <a:pPr defTabSz="422034"/>
            <a:r>
              <a:rPr lang="ja-JP" altLang="en-US" sz="2000" b="1" dirty="0">
                <a:latin typeface="游ゴシック" panose="020B0400000000000000" pitchFamily="50" charset="-128"/>
                <a:ea typeface="游ゴシック" panose="020B0400000000000000" pitchFamily="50" charset="-128"/>
              </a:rPr>
              <a:t>図：</a:t>
            </a:r>
            <a:r>
              <a:rPr kumimoji="1" lang="ja-JP" altLang="en-US" sz="2000" b="1" dirty="0">
                <a:latin typeface="游ゴシック" panose="020B0400000000000000" pitchFamily="50" charset="-128"/>
                <a:ea typeface="游ゴシック" panose="020B0400000000000000" pitchFamily="50" charset="-128"/>
              </a:rPr>
              <a:t>夢洲第</a:t>
            </a:r>
            <a:r>
              <a:rPr kumimoji="1" lang="en-US" altLang="ja-JP" sz="2000" b="1" dirty="0">
                <a:latin typeface="游ゴシック" panose="020B0400000000000000" pitchFamily="50" charset="-128"/>
                <a:ea typeface="游ゴシック" panose="020B0400000000000000" pitchFamily="50" charset="-128"/>
              </a:rPr>
              <a:t>2</a:t>
            </a:r>
            <a:r>
              <a:rPr kumimoji="1" lang="ja-JP" altLang="en-US" sz="2000" b="1" dirty="0">
                <a:latin typeface="游ゴシック" panose="020B0400000000000000" pitchFamily="50" charset="-128"/>
                <a:ea typeface="游ゴシック" panose="020B0400000000000000" pitchFamily="50" charset="-128"/>
              </a:rPr>
              <a:t>期開発予定区域</a:t>
            </a:r>
            <a:endParaRPr lang="en-US" altLang="ja-JP" sz="2000" b="1" dirty="0">
              <a:latin typeface="游ゴシック" panose="020B0400000000000000" pitchFamily="50" charset="-128"/>
              <a:ea typeface="游ゴシック" panose="020B0400000000000000" pitchFamily="50" charset="-128"/>
            </a:endParaRPr>
          </a:p>
        </p:txBody>
      </p:sp>
      <p:grpSp>
        <p:nvGrpSpPr>
          <p:cNvPr id="10" name="グループ化 9"/>
          <p:cNvGrpSpPr/>
          <p:nvPr/>
        </p:nvGrpSpPr>
        <p:grpSpPr>
          <a:xfrm>
            <a:off x="4005771" y="5619389"/>
            <a:ext cx="7061178" cy="4679464"/>
            <a:chOff x="8584184" y="2881411"/>
            <a:chExt cx="5815493" cy="3853945"/>
          </a:xfrm>
        </p:grpSpPr>
        <p:pic>
          <p:nvPicPr>
            <p:cNvPr id="15" name="図 1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584184" y="2881411"/>
              <a:ext cx="5815493" cy="3837575"/>
            </a:xfrm>
            <a:prstGeom prst="rect">
              <a:avLst/>
            </a:prstGeom>
          </p:spPr>
        </p:pic>
        <p:cxnSp>
          <p:nvCxnSpPr>
            <p:cNvPr id="62" name="直線矢印コネクタ 61"/>
            <p:cNvCxnSpPr>
              <a:cxnSpLocks/>
              <a:stCxn id="66" idx="3"/>
            </p:cNvCxnSpPr>
            <p:nvPr/>
          </p:nvCxnSpPr>
          <p:spPr>
            <a:xfrm>
              <a:off x="10497474" y="5170414"/>
              <a:ext cx="533907" cy="305735"/>
            </a:xfrm>
            <a:prstGeom prst="straightConnector1">
              <a:avLst/>
            </a:prstGeom>
            <a:ln w="12700">
              <a:solidFill>
                <a:schemeClr val="tx1"/>
              </a:solidFill>
              <a:tailEnd type="oval" w="med" len="med"/>
            </a:ln>
          </p:spPr>
          <p:style>
            <a:lnRef idx="1">
              <a:schemeClr val="accent1"/>
            </a:lnRef>
            <a:fillRef idx="0">
              <a:schemeClr val="accent1"/>
            </a:fillRef>
            <a:effectRef idx="0">
              <a:schemeClr val="accent1"/>
            </a:effectRef>
            <a:fontRef idx="minor">
              <a:schemeClr val="tx1"/>
            </a:fontRef>
          </p:style>
        </p:cxnSp>
        <p:sp>
          <p:nvSpPr>
            <p:cNvPr id="65" name="四角形吹き出し 52">
              <a:extLst>
                <a:ext uri="{FF2B5EF4-FFF2-40B4-BE49-F238E27FC236}">
                  <a16:creationId xmlns:a16="http://schemas.microsoft.com/office/drawing/2014/main" id="{E778F66F-A04D-4974-BCBE-F662CEFEFB62}"/>
                </a:ext>
              </a:extLst>
            </p:cNvPr>
            <p:cNvSpPr/>
            <p:nvPr/>
          </p:nvSpPr>
          <p:spPr>
            <a:xfrm>
              <a:off x="9036185" y="6347450"/>
              <a:ext cx="2145826" cy="387906"/>
            </a:xfrm>
            <a:prstGeom prst="wedgeRectCallout">
              <a:avLst>
                <a:gd name="adj1" fmla="val 28321"/>
                <a:gd name="adj2" fmla="val -112201"/>
              </a:avLst>
            </a:prstGeom>
            <a:solidFill>
              <a:schemeClr val="bg1">
                <a:lumMod val="50000"/>
              </a:schemeClr>
            </a:solidFill>
            <a:ln w="28575">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tIns="72000" rtlCol="0" anchor="ctr"/>
            <a:lstStyle/>
            <a:p>
              <a:r>
                <a:rPr kumimoji="1" lang="ja-JP" altLang="en-US" sz="2000" b="1" dirty="0">
                  <a:solidFill>
                    <a:schemeClr val="bg1"/>
                  </a:solidFill>
                  <a:latin typeface="游ゴシック" panose="020B0400000000000000" pitchFamily="50" charset="-128"/>
                  <a:ea typeface="游ゴシック" panose="020B0400000000000000" pitchFamily="50" charset="-128"/>
                </a:rPr>
                <a:t>観光外周道路を想定</a:t>
              </a:r>
            </a:p>
          </p:txBody>
        </p:sp>
        <p:sp>
          <p:nvSpPr>
            <p:cNvPr id="66" name="テキスト ボックス 65"/>
            <p:cNvSpPr txBox="1"/>
            <p:nvPr/>
          </p:nvSpPr>
          <p:spPr>
            <a:xfrm>
              <a:off x="8697540" y="4814364"/>
              <a:ext cx="1799934" cy="712099"/>
            </a:xfrm>
            <a:prstGeom prst="rect">
              <a:avLst/>
            </a:prstGeom>
            <a:solidFill>
              <a:schemeClr val="bg1"/>
            </a:solidFill>
            <a:ln>
              <a:solidFill>
                <a:schemeClr val="tx1"/>
              </a:solidFill>
            </a:ln>
          </p:spPr>
          <p:txBody>
            <a:bodyPr wrap="square" tIns="72000" rtlCol="0">
              <a:spAutoFit/>
            </a:bodyPr>
            <a:lstStyle/>
            <a:p>
              <a:pPr algn="ctr"/>
              <a:r>
                <a:rPr kumimoji="1" lang="ja-JP" altLang="en-US" sz="2400" b="1" dirty="0">
                  <a:latin typeface="游ゴシック" panose="020B0400000000000000" pitchFamily="50" charset="-128"/>
                  <a:ea typeface="游ゴシック" panose="020B0400000000000000" pitchFamily="50" charset="-128"/>
                </a:rPr>
                <a:t>夢洲第</a:t>
              </a:r>
              <a:r>
                <a:rPr kumimoji="1" lang="en-US" altLang="ja-JP" sz="2400" b="1" dirty="0">
                  <a:latin typeface="游ゴシック" panose="020B0400000000000000" pitchFamily="50" charset="-128"/>
                  <a:ea typeface="游ゴシック" panose="020B0400000000000000" pitchFamily="50" charset="-128"/>
                </a:rPr>
                <a:t>2</a:t>
              </a:r>
              <a:r>
                <a:rPr kumimoji="1" lang="ja-JP" altLang="en-US" sz="2400" b="1" dirty="0">
                  <a:latin typeface="游ゴシック" panose="020B0400000000000000" pitchFamily="50" charset="-128"/>
                  <a:ea typeface="游ゴシック" panose="020B0400000000000000" pitchFamily="50" charset="-128"/>
                </a:rPr>
                <a:t>期</a:t>
              </a:r>
              <a:endParaRPr kumimoji="1" lang="en-US" altLang="ja-JP" sz="2400" b="1" dirty="0">
                <a:latin typeface="游ゴシック" panose="020B0400000000000000" pitchFamily="50" charset="-128"/>
                <a:ea typeface="游ゴシック" panose="020B0400000000000000" pitchFamily="50" charset="-128"/>
              </a:endParaRPr>
            </a:p>
            <a:p>
              <a:pPr algn="ctr"/>
              <a:r>
                <a:rPr kumimoji="1" lang="ja-JP" altLang="en-US" sz="2400" b="1" dirty="0">
                  <a:latin typeface="游ゴシック" panose="020B0400000000000000" pitchFamily="50" charset="-128"/>
                  <a:ea typeface="游ゴシック" panose="020B0400000000000000" pitchFamily="50" charset="-128"/>
                </a:rPr>
                <a:t>開発予定区域</a:t>
              </a:r>
            </a:p>
          </p:txBody>
        </p:sp>
        <p:sp>
          <p:nvSpPr>
            <p:cNvPr id="39" name="正方形/長方形 38"/>
            <p:cNvSpPr/>
            <p:nvPr/>
          </p:nvSpPr>
          <p:spPr>
            <a:xfrm>
              <a:off x="12067282" y="3670527"/>
              <a:ext cx="1138420" cy="351380"/>
            </a:xfrm>
            <a:prstGeom prst="rect">
              <a:avLst/>
            </a:prstGeom>
          </p:spPr>
          <p:style>
            <a:lnRef idx="2">
              <a:schemeClr val="dk1"/>
            </a:lnRef>
            <a:fillRef idx="1">
              <a:schemeClr val="lt1"/>
            </a:fillRef>
            <a:effectRef idx="0">
              <a:schemeClr val="dk1"/>
            </a:effectRef>
            <a:fontRef idx="minor">
              <a:schemeClr val="dk1"/>
            </a:fontRef>
          </p:style>
          <p:txBody>
            <a:bodyPr wrap="square" tIns="72000">
              <a:spAutoFit/>
            </a:bodyPr>
            <a:lstStyle/>
            <a:p>
              <a:r>
                <a:rPr kumimoji="1" lang="ja-JP" altLang="en-US" sz="2000" dirty="0">
                  <a:solidFill>
                    <a:schemeClr val="tx1"/>
                  </a:solidFill>
                  <a:latin typeface="游ゴシック" panose="020B0400000000000000" pitchFamily="50" charset="-128"/>
                  <a:ea typeface="游ゴシック" panose="020B0400000000000000" pitchFamily="50" charset="-128"/>
                </a:rPr>
                <a:t>第</a:t>
              </a:r>
              <a:r>
                <a:rPr kumimoji="1" lang="en-US" altLang="ja-JP" sz="2000" dirty="0">
                  <a:solidFill>
                    <a:schemeClr val="tx1"/>
                  </a:solidFill>
                  <a:latin typeface="游ゴシック" panose="020B0400000000000000" pitchFamily="50" charset="-128"/>
                  <a:ea typeface="游ゴシック" panose="020B0400000000000000" pitchFamily="50" charset="-128"/>
                </a:rPr>
                <a:t>1</a:t>
              </a:r>
              <a:r>
                <a:rPr kumimoji="1" lang="ja-JP" altLang="en-US" sz="2000" dirty="0">
                  <a:solidFill>
                    <a:schemeClr val="tx1"/>
                  </a:solidFill>
                  <a:latin typeface="游ゴシック" panose="020B0400000000000000" pitchFamily="50" charset="-128"/>
                  <a:ea typeface="游ゴシック" panose="020B0400000000000000" pitchFamily="50" charset="-128"/>
                </a:rPr>
                <a:t>期区域</a:t>
              </a:r>
              <a:endParaRPr kumimoji="1" lang="en-US" altLang="ja-JP" sz="2000" dirty="0">
                <a:solidFill>
                  <a:schemeClr val="tx1"/>
                </a:solidFill>
                <a:latin typeface="游ゴシック" panose="020B0400000000000000" pitchFamily="50" charset="-128"/>
                <a:ea typeface="游ゴシック" panose="020B0400000000000000" pitchFamily="50" charset="-128"/>
              </a:endParaRPr>
            </a:p>
          </p:txBody>
        </p:sp>
        <p:sp>
          <p:nvSpPr>
            <p:cNvPr id="8" name="フリーフォーム 7"/>
            <p:cNvSpPr/>
            <p:nvPr/>
          </p:nvSpPr>
          <p:spPr>
            <a:xfrm>
              <a:off x="12022098" y="4576063"/>
              <a:ext cx="472694" cy="661658"/>
            </a:xfrm>
            <a:custGeom>
              <a:avLst/>
              <a:gdLst>
                <a:gd name="connsiteX0" fmla="*/ 0 w 262890"/>
                <a:gd name="connsiteY0" fmla="*/ 0 h 480060"/>
                <a:gd name="connsiteX1" fmla="*/ 262890 w 262890"/>
                <a:gd name="connsiteY1" fmla="*/ 0 h 480060"/>
                <a:gd name="connsiteX2" fmla="*/ 262890 w 262890"/>
                <a:gd name="connsiteY2" fmla="*/ 480060 h 480060"/>
              </a:gdLst>
              <a:ahLst/>
              <a:cxnLst>
                <a:cxn ang="0">
                  <a:pos x="connsiteX0" y="connsiteY0"/>
                </a:cxn>
                <a:cxn ang="0">
                  <a:pos x="connsiteX1" y="connsiteY1"/>
                </a:cxn>
                <a:cxn ang="0">
                  <a:pos x="connsiteX2" y="connsiteY2"/>
                </a:cxn>
              </a:cxnLst>
              <a:rect l="l" t="t" r="r" b="b"/>
              <a:pathLst>
                <a:path w="262890" h="480060">
                  <a:moveTo>
                    <a:pt x="0" y="0"/>
                  </a:moveTo>
                  <a:lnTo>
                    <a:pt x="262890" y="0"/>
                  </a:lnTo>
                  <a:lnTo>
                    <a:pt x="262890" y="480060"/>
                  </a:lnTo>
                </a:path>
              </a:pathLst>
            </a:custGeom>
            <a:ln w="19050">
              <a:solidFill>
                <a:schemeClr val="accent4">
                  <a:lumMod val="50000"/>
                </a:schemeClr>
              </a:solidFill>
              <a:tailEnd type="oval" w="sm" len="sm"/>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sz="3600"/>
            </a:p>
          </p:txBody>
        </p:sp>
        <p:sp>
          <p:nvSpPr>
            <p:cNvPr id="11" name="フリーフォーム 10"/>
            <p:cNvSpPr/>
            <p:nvPr/>
          </p:nvSpPr>
          <p:spPr>
            <a:xfrm>
              <a:off x="13210467" y="4623508"/>
              <a:ext cx="0" cy="451363"/>
            </a:xfrm>
            <a:custGeom>
              <a:avLst/>
              <a:gdLst>
                <a:gd name="connsiteX0" fmla="*/ 0 w 0"/>
                <a:gd name="connsiteY0" fmla="*/ 0 h 357187"/>
                <a:gd name="connsiteX1" fmla="*/ 0 w 0"/>
                <a:gd name="connsiteY1" fmla="*/ 357187 h 357187"/>
              </a:gdLst>
              <a:ahLst/>
              <a:cxnLst>
                <a:cxn ang="0">
                  <a:pos x="connsiteX0" y="connsiteY0"/>
                </a:cxn>
                <a:cxn ang="0">
                  <a:pos x="connsiteX1" y="connsiteY1"/>
                </a:cxn>
              </a:cxnLst>
              <a:rect l="l" t="t" r="r" b="b"/>
              <a:pathLst>
                <a:path h="357187">
                  <a:moveTo>
                    <a:pt x="0" y="0"/>
                  </a:moveTo>
                  <a:lnTo>
                    <a:pt x="0" y="357187"/>
                  </a:lnTo>
                </a:path>
              </a:pathLst>
            </a:custGeom>
            <a:ln w="19050">
              <a:solidFill>
                <a:schemeClr val="accent4">
                  <a:lumMod val="50000"/>
                </a:schemeClr>
              </a:solidFill>
              <a:tailEnd type="oval" w="sm" len="sm"/>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sz="3600">
                <a:solidFill>
                  <a:schemeClr val="tx1"/>
                </a:solidFill>
              </a:endParaRPr>
            </a:p>
          </p:txBody>
        </p:sp>
        <p:sp>
          <p:nvSpPr>
            <p:cNvPr id="105" name="テキスト ボックス 104"/>
            <p:cNvSpPr txBox="1"/>
            <p:nvPr/>
          </p:nvSpPr>
          <p:spPr>
            <a:xfrm>
              <a:off x="12722254" y="4344538"/>
              <a:ext cx="1677423" cy="312707"/>
            </a:xfrm>
            <a:prstGeom prst="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72000" rIns="36000" rtlCol="0" anchor="ctr"/>
            <a:lstStyle>
              <a:defPPr>
                <a:defRPr lang="en-US"/>
              </a:defPPr>
              <a:lvl1pPr algn="ctr">
                <a:defRPr sz="1000" b="1">
                  <a:solidFill>
                    <a:schemeClr val="lt1"/>
                  </a:solidFill>
                  <a:latin typeface="メイリオ" panose="020B0604030504040204" pitchFamily="50" charset="-128"/>
                  <a:ea typeface="メイリオ" panose="020B0604030504040204" pitchFamily="50" charset="-128"/>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pPr algn="l"/>
              <a:r>
                <a:rPr lang="ja-JP" altLang="en-US" sz="2000" dirty="0">
                  <a:latin typeface="游ゴシック" panose="020B0400000000000000" pitchFamily="50" charset="-128"/>
                  <a:ea typeface="游ゴシック" panose="020B0400000000000000" pitchFamily="50" charset="-128"/>
                </a:rPr>
                <a:t>（仮称）夢洲駅</a:t>
              </a:r>
            </a:p>
          </p:txBody>
        </p:sp>
        <p:sp>
          <p:nvSpPr>
            <p:cNvPr id="14" name="テキスト ボックス 13"/>
            <p:cNvSpPr txBox="1"/>
            <p:nvPr/>
          </p:nvSpPr>
          <p:spPr>
            <a:xfrm>
              <a:off x="11182011" y="5385251"/>
              <a:ext cx="1123192" cy="400110"/>
            </a:xfrm>
            <a:prstGeom prst="rect">
              <a:avLst/>
            </a:prstGeom>
            <a:noFill/>
          </p:spPr>
          <p:txBody>
            <a:bodyPr wrap="square" rtlCol="0">
              <a:spAutoFit/>
            </a:bodyPr>
            <a:lstStyle/>
            <a:p>
              <a:r>
                <a:rPr kumimoji="1" lang="ja-JP" altLang="en-US" sz="2000" b="1" dirty="0">
                  <a:latin typeface="Century Gothic" panose="020B0502020202020204" pitchFamily="34" charset="0"/>
                  <a:ea typeface="メイリオ" panose="020B0604030504040204" pitchFamily="50" charset="-128"/>
                </a:rPr>
                <a:t>約</a:t>
              </a:r>
              <a:r>
                <a:rPr kumimoji="1" lang="en-US" altLang="ja-JP" sz="2000" b="1" dirty="0">
                  <a:latin typeface="Century Gothic" panose="020B0502020202020204" pitchFamily="34" charset="0"/>
                  <a:ea typeface="メイリオ" panose="020B0604030504040204" pitchFamily="50" charset="-128"/>
                </a:rPr>
                <a:t>50ha</a:t>
              </a:r>
              <a:endParaRPr kumimoji="1" lang="ja-JP" altLang="en-US" sz="2000" b="1" dirty="0">
                <a:latin typeface="Century Gothic" panose="020B0502020202020204" pitchFamily="34" charset="0"/>
                <a:ea typeface="メイリオ" panose="020B0604030504040204" pitchFamily="50" charset="-128"/>
              </a:endParaRPr>
            </a:p>
          </p:txBody>
        </p:sp>
        <p:sp>
          <p:nvSpPr>
            <p:cNvPr id="101" name="テキスト ボックス 100"/>
            <p:cNvSpPr txBox="1"/>
            <p:nvPr/>
          </p:nvSpPr>
          <p:spPr>
            <a:xfrm>
              <a:off x="10626137" y="4288231"/>
              <a:ext cx="1746655" cy="582619"/>
            </a:xfrm>
            <a:prstGeom prst="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72000" rIns="36000" rtlCol="0" anchor="ctr"/>
            <a:lstStyle>
              <a:defPPr>
                <a:defRPr lang="en-US"/>
              </a:defPPr>
              <a:lvl1pPr algn="ctr">
                <a:defRPr sz="1000" b="1">
                  <a:solidFill>
                    <a:schemeClr val="lt1"/>
                  </a:solidFill>
                  <a:latin typeface="メイリオ" panose="020B0604030504040204" pitchFamily="50" charset="-128"/>
                  <a:ea typeface="メイリオ" panose="020B0604030504040204" pitchFamily="50" charset="-128"/>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r>
                <a:rPr lang="ja-JP" altLang="en-US" sz="2000" dirty="0">
                  <a:latin typeface="游ゴシック" panose="020B0400000000000000" pitchFamily="50" charset="-128"/>
                  <a:ea typeface="游ゴシック" panose="020B0400000000000000" pitchFamily="50" charset="-128"/>
                </a:rPr>
                <a:t>大阪ヘルスケア</a:t>
              </a:r>
              <a:endParaRPr lang="en-US" altLang="ja-JP" sz="2000" dirty="0">
                <a:latin typeface="游ゴシック" panose="020B0400000000000000" pitchFamily="50" charset="-128"/>
                <a:ea typeface="游ゴシック" panose="020B0400000000000000" pitchFamily="50" charset="-128"/>
              </a:endParaRPr>
            </a:p>
            <a:p>
              <a:r>
                <a:rPr lang="ja-JP" altLang="en-US" sz="2000" dirty="0">
                  <a:latin typeface="游ゴシック" panose="020B0400000000000000" pitchFamily="50" charset="-128"/>
                  <a:ea typeface="游ゴシック" panose="020B0400000000000000" pitchFamily="50" charset="-128"/>
                </a:rPr>
                <a:t>パビリオン</a:t>
              </a:r>
            </a:p>
          </p:txBody>
        </p:sp>
      </p:grpSp>
      <p:grpSp>
        <p:nvGrpSpPr>
          <p:cNvPr id="5" name="グループ化 4"/>
          <p:cNvGrpSpPr/>
          <p:nvPr/>
        </p:nvGrpSpPr>
        <p:grpSpPr>
          <a:xfrm>
            <a:off x="635742" y="5583169"/>
            <a:ext cx="3454136" cy="2349629"/>
            <a:chOff x="4653529" y="1889812"/>
            <a:chExt cx="2667151" cy="1814293"/>
          </a:xfrm>
        </p:grpSpPr>
        <p:pic>
          <p:nvPicPr>
            <p:cNvPr id="102" name="図 101" descr="文字の書かれた紙&#10;&#10;低い精度で自動的に生成された説明">
              <a:extLst>
                <a:ext uri="{FF2B5EF4-FFF2-40B4-BE49-F238E27FC236}">
                  <a16:creationId xmlns:a16="http://schemas.microsoft.com/office/drawing/2014/main" id="{912DDBD9-DA46-4AA0-B258-963550A67C4E}"/>
                </a:ext>
              </a:extLst>
            </p:cNvPr>
            <p:cNvPicPr>
              <a:picLocks noChangeAspect="1"/>
            </p:cNvPicPr>
            <p:nvPr/>
          </p:nvPicPr>
          <p:blipFill rotWithShape="1">
            <a:blip r:embed="rId4" cstate="print">
              <a:extLst>
                <a:ext uri="{28A0092B-C50C-407E-A947-70E740481C1C}">
                  <a14:useLocalDpi xmlns:a14="http://schemas.microsoft.com/office/drawing/2010/main" val="0"/>
                </a:ext>
              </a:extLst>
            </a:blip>
            <a:srcRect r="12188"/>
            <a:stretch/>
          </p:blipFill>
          <p:spPr>
            <a:xfrm>
              <a:off x="4877237" y="2136613"/>
              <a:ext cx="2130745" cy="1364754"/>
            </a:xfrm>
            <a:prstGeom prst="rect">
              <a:avLst/>
            </a:prstGeom>
            <a:ln w="19050">
              <a:solidFill>
                <a:schemeClr val="bg1"/>
              </a:solidFill>
            </a:ln>
            <a:effectLst/>
          </p:spPr>
        </p:pic>
        <p:sp>
          <p:nvSpPr>
            <p:cNvPr id="106" name="テキスト ボックス 105">
              <a:extLst>
                <a:ext uri="{FF2B5EF4-FFF2-40B4-BE49-F238E27FC236}">
                  <a16:creationId xmlns:a16="http://schemas.microsoft.com/office/drawing/2014/main" id="{0536451D-E38B-4556-BB27-DB1CC2DE6DB3}"/>
                </a:ext>
              </a:extLst>
            </p:cNvPr>
            <p:cNvSpPr txBox="1"/>
            <p:nvPr/>
          </p:nvSpPr>
          <p:spPr>
            <a:xfrm>
              <a:off x="4653529" y="3513983"/>
              <a:ext cx="2667151" cy="190122"/>
            </a:xfrm>
            <a:prstGeom prst="rect">
              <a:avLst/>
            </a:prstGeom>
            <a:noFill/>
          </p:spPr>
          <p:txBody>
            <a:bodyPr wrap="square">
              <a:spAutoFit/>
            </a:bodyPr>
            <a:lstStyle/>
            <a:p>
              <a:r>
                <a:rPr lang="ja-JP" altLang="en-US" sz="1000" dirty="0">
                  <a:latin typeface="游ゴシック" panose="020B0400000000000000" pitchFamily="50" charset="-128"/>
                  <a:ea typeface="游ゴシック" panose="020B0400000000000000" pitchFamily="50" charset="-128"/>
                  <a:cs typeface="Iskoola Pota" panose="020B0604020202020204" pitchFamily="34" charset="0"/>
                </a:rPr>
                <a:t>出所：2025年日本国際博覧会大阪パビリオン推進委員会</a:t>
              </a:r>
            </a:p>
          </p:txBody>
        </p:sp>
        <p:sp>
          <p:nvSpPr>
            <p:cNvPr id="110" name="テキスト ボックス 109">
              <a:extLst>
                <a:ext uri="{FF2B5EF4-FFF2-40B4-BE49-F238E27FC236}">
                  <a16:creationId xmlns:a16="http://schemas.microsoft.com/office/drawing/2014/main" id="{562367DC-95FC-435F-B1FF-028AEEB3366B}"/>
                </a:ext>
              </a:extLst>
            </p:cNvPr>
            <p:cNvSpPr txBox="1"/>
            <p:nvPr/>
          </p:nvSpPr>
          <p:spPr>
            <a:xfrm>
              <a:off x="4825363" y="1889812"/>
              <a:ext cx="2285802" cy="285184"/>
            </a:xfrm>
            <a:prstGeom prst="rect">
              <a:avLst/>
            </a:prstGeom>
            <a:noFill/>
          </p:spPr>
          <p:txBody>
            <a:bodyPr wrap="square">
              <a:spAutoFit/>
            </a:bodyPr>
            <a:lstStyle/>
            <a:p>
              <a:r>
                <a:rPr kumimoji="1" lang="ja-JP" altLang="en-US" sz="1800" b="1" dirty="0">
                  <a:solidFill>
                    <a:schemeClr val="accent4">
                      <a:lumMod val="50000"/>
                    </a:schemeClr>
                  </a:solidFill>
                  <a:effectLst/>
                  <a:latin typeface="游ゴシック" panose="020B0400000000000000" pitchFamily="50" charset="-128"/>
                  <a:ea typeface="游ゴシック" panose="020B0400000000000000" pitchFamily="50" charset="-128"/>
                </a:rPr>
                <a:t>大阪ヘルスケアパビリオン</a:t>
              </a:r>
              <a:endParaRPr lang="ja-JP" altLang="en-US" sz="1800" b="1" dirty="0">
                <a:solidFill>
                  <a:schemeClr val="accent4">
                    <a:lumMod val="50000"/>
                  </a:schemeClr>
                </a:solidFill>
                <a:effectLst/>
                <a:latin typeface="游ゴシック" panose="020B0400000000000000" pitchFamily="50" charset="-128"/>
                <a:ea typeface="游ゴシック" panose="020B0400000000000000" pitchFamily="50" charset="-128"/>
              </a:endParaRPr>
            </a:p>
          </p:txBody>
        </p:sp>
      </p:grpSp>
      <p:sp>
        <p:nvSpPr>
          <p:cNvPr id="112" name="テキスト ボックス 111">
            <a:extLst>
              <a:ext uri="{FF2B5EF4-FFF2-40B4-BE49-F238E27FC236}">
                <a16:creationId xmlns:a16="http://schemas.microsoft.com/office/drawing/2014/main" id="{68D85EB4-966D-492A-A3A8-96A5718E8F67}"/>
              </a:ext>
            </a:extLst>
          </p:cNvPr>
          <p:cNvSpPr txBox="1"/>
          <p:nvPr/>
        </p:nvSpPr>
        <p:spPr>
          <a:xfrm>
            <a:off x="11343133" y="5569313"/>
            <a:ext cx="3343979" cy="389186"/>
          </a:xfrm>
          <a:prstGeom prst="rect">
            <a:avLst/>
          </a:prstGeom>
          <a:noFill/>
        </p:spPr>
        <p:txBody>
          <a:bodyPr wrap="square">
            <a:spAutoFit/>
          </a:bodyPr>
          <a:lstStyle>
            <a:defPPr>
              <a:defRPr lang="en-US"/>
            </a:defPPr>
            <a:lvl1pPr>
              <a:defRPr kumimoji="1" sz="700" b="1">
                <a:solidFill>
                  <a:schemeClr val="accent4">
                    <a:lumMod val="50000"/>
                  </a:schemeClr>
                </a:solidFill>
                <a:effectLst>
                  <a:glow rad="101600">
                    <a:schemeClr val="bg1">
                      <a:alpha val="40000"/>
                    </a:schemeClr>
                  </a:glow>
                </a:effectLst>
                <a:latin typeface="メイリオ" panose="020B0604030504040204" pitchFamily="50" charset="-128"/>
                <a:ea typeface="メイリオ" panose="020B0604030504040204" pitchFamily="50" charset="-128"/>
              </a:defRPr>
            </a:lvl1pPr>
          </a:lstStyle>
          <a:p>
            <a:r>
              <a:rPr lang="ja-JP" altLang="en-US" sz="1800" dirty="0">
                <a:effectLst/>
                <a:latin typeface="游ゴシック" panose="020B0400000000000000" pitchFamily="50" charset="-128"/>
                <a:ea typeface="游ゴシック" panose="020B0400000000000000" pitchFamily="50" charset="-128"/>
              </a:rPr>
              <a:t>統合型リゾート（</a:t>
            </a:r>
            <a:r>
              <a:rPr lang="en-US" altLang="ja-JP" sz="1800" dirty="0">
                <a:effectLst/>
                <a:latin typeface="游ゴシック" panose="020B0400000000000000" pitchFamily="50" charset="-128"/>
                <a:ea typeface="游ゴシック" panose="020B0400000000000000" pitchFamily="50" charset="-128"/>
              </a:rPr>
              <a:t>1</a:t>
            </a:r>
            <a:r>
              <a:rPr lang="ja-JP" altLang="en-US" sz="1800" dirty="0">
                <a:effectLst/>
                <a:latin typeface="游ゴシック" panose="020B0400000000000000" pitchFamily="50" charset="-128"/>
                <a:ea typeface="游ゴシック" panose="020B0400000000000000" pitchFamily="50" charset="-128"/>
              </a:rPr>
              <a:t>期区域）</a:t>
            </a:r>
          </a:p>
        </p:txBody>
      </p:sp>
      <p:grpSp>
        <p:nvGrpSpPr>
          <p:cNvPr id="9" name="グループ化 8"/>
          <p:cNvGrpSpPr/>
          <p:nvPr/>
        </p:nvGrpSpPr>
        <p:grpSpPr>
          <a:xfrm>
            <a:off x="11338769" y="8014268"/>
            <a:ext cx="3359253" cy="2480119"/>
            <a:chOff x="15576147" y="5968167"/>
            <a:chExt cx="2578477" cy="1903676"/>
          </a:xfrm>
        </p:grpSpPr>
        <p:pic>
          <p:nvPicPr>
            <p:cNvPr id="113" name="Picture 12" descr="大阪・関西万博の玄関口「（仮称）夢洲駅」内部の基本デザインが決定 | 鉄道ニュース | 鉄道チャンネル">
              <a:extLst>
                <a:ext uri="{FF2B5EF4-FFF2-40B4-BE49-F238E27FC236}">
                  <a16:creationId xmlns:a16="http://schemas.microsoft.com/office/drawing/2014/main" id="{1974F13A-D102-4001-8B45-BD80DB5D97FA}"/>
                </a:ext>
              </a:extLst>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15635159" y="6263273"/>
              <a:ext cx="2204372" cy="1364754"/>
            </a:xfrm>
            <a:prstGeom prst="rect">
              <a:avLst/>
            </a:prstGeom>
            <a:ln w="19050">
              <a:solidFill>
                <a:schemeClr val="bg1"/>
              </a:solidFill>
            </a:ln>
            <a:effectLst/>
            <a:extLst>
              <a:ext uri="{909E8E84-426E-40DD-AFC4-6F175D3DCCD1}">
                <a14:hiddenFill xmlns:a14="http://schemas.microsoft.com/office/drawing/2010/main">
                  <a:solidFill>
                    <a:srgbClr val="FFFFFF"/>
                  </a:solidFill>
                </a14:hiddenFill>
              </a:ext>
            </a:extLst>
          </p:spPr>
        </p:pic>
        <p:sp>
          <p:nvSpPr>
            <p:cNvPr id="114" name="テキスト ボックス 113">
              <a:extLst>
                <a:ext uri="{FF2B5EF4-FFF2-40B4-BE49-F238E27FC236}">
                  <a16:creationId xmlns:a16="http://schemas.microsoft.com/office/drawing/2014/main" id="{E56BEF7A-127A-4F1E-BB13-ADC49637D757}"/>
                </a:ext>
              </a:extLst>
            </p:cNvPr>
            <p:cNvSpPr txBox="1"/>
            <p:nvPr/>
          </p:nvSpPr>
          <p:spPr>
            <a:xfrm>
              <a:off x="15584343" y="7625622"/>
              <a:ext cx="2570281" cy="246221"/>
            </a:xfrm>
            <a:prstGeom prst="rect">
              <a:avLst/>
            </a:prstGeom>
            <a:noFill/>
          </p:spPr>
          <p:txBody>
            <a:bodyPr wrap="square">
              <a:spAutoFit/>
            </a:bodyPr>
            <a:lstStyle/>
            <a:p>
              <a:r>
                <a:rPr lang="ja-JP" altLang="en-US" sz="1000" dirty="0">
                  <a:latin typeface="游ゴシック" panose="020B0400000000000000" pitchFamily="50" charset="-128"/>
                  <a:ea typeface="游ゴシック" panose="020B0400000000000000" pitchFamily="50" charset="-128"/>
                  <a:cs typeface="Iskoola Pota" panose="020B0604020202020204" pitchFamily="34" charset="0"/>
                </a:rPr>
                <a:t>出所：大阪港トランスポートシステム</a:t>
              </a:r>
            </a:p>
          </p:txBody>
        </p:sp>
        <p:sp>
          <p:nvSpPr>
            <p:cNvPr id="115" name="テキスト ボックス 114">
              <a:extLst>
                <a:ext uri="{FF2B5EF4-FFF2-40B4-BE49-F238E27FC236}">
                  <a16:creationId xmlns:a16="http://schemas.microsoft.com/office/drawing/2014/main" id="{A0DCD74F-2FCC-4AFB-A7A6-CFF74D3C686E}"/>
                </a:ext>
              </a:extLst>
            </p:cNvPr>
            <p:cNvSpPr txBox="1"/>
            <p:nvPr/>
          </p:nvSpPr>
          <p:spPr>
            <a:xfrm>
              <a:off x="15576147" y="5968167"/>
              <a:ext cx="2570281" cy="369332"/>
            </a:xfrm>
            <a:prstGeom prst="rect">
              <a:avLst/>
            </a:prstGeom>
            <a:noFill/>
          </p:spPr>
          <p:txBody>
            <a:bodyPr wrap="square">
              <a:spAutoFit/>
            </a:bodyPr>
            <a:lstStyle>
              <a:defPPr>
                <a:defRPr lang="en-US"/>
              </a:defPPr>
              <a:lvl1pPr>
                <a:defRPr kumimoji="1" sz="700" b="1">
                  <a:solidFill>
                    <a:schemeClr val="accent4">
                      <a:lumMod val="50000"/>
                    </a:schemeClr>
                  </a:solidFill>
                  <a:effectLst>
                    <a:glow rad="101600">
                      <a:schemeClr val="bg1">
                        <a:alpha val="40000"/>
                      </a:schemeClr>
                    </a:glow>
                  </a:effectLst>
                  <a:latin typeface="メイリオ" panose="020B0604030504040204" pitchFamily="50" charset="-128"/>
                  <a:ea typeface="メイリオ" panose="020B0604030504040204" pitchFamily="50" charset="-128"/>
                </a:defRPr>
              </a:lvl1pPr>
            </a:lstStyle>
            <a:p>
              <a:r>
                <a:rPr lang="ja-JP" altLang="en-US" sz="1800" dirty="0">
                  <a:effectLst/>
                  <a:latin typeface="游ゴシック" panose="020B0400000000000000" pitchFamily="50" charset="-128"/>
                  <a:ea typeface="游ゴシック" panose="020B0400000000000000" pitchFamily="50" charset="-128"/>
                </a:rPr>
                <a:t>（仮称）夢洲駅</a:t>
              </a:r>
            </a:p>
          </p:txBody>
        </p:sp>
      </p:grpSp>
      <p:grpSp>
        <p:nvGrpSpPr>
          <p:cNvPr id="6" name="グループ化 5"/>
          <p:cNvGrpSpPr/>
          <p:nvPr/>
        </p:nvGrpSpPr>
        <p:grpSpPr>
          <a:xfrm>
            <a:off x="839580" y="8015382"/>
            <a:ext cx="3568247" cy="2451493"/>
            <a:chOff x="9150023" y="6043589"/>
            <a:chExt cx="2755263" cy="1892948"/>
          </a:xfrm>
        </p:grpSpPr>
        <p:pic>
          <p:nvPicPr>
            <p:cNvPr id="116" name="図 115" descr="ダイアグラム, 設計図&#10;&#10;自動的に生成された説明">
              <a:extLst>
                <a:ext uri="{FF2B5EF4-FFF2-40B4-BE49-F238E27FC236}">
                  <a16:creationId xmlns:a16="http://schemas.microsoft.com/office/drawing/2014/main" id="{780E5B14-30C4-461C-BB77-A68B1FC8970B}"/>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9221525" y="6318476"/>
              <a:ext cx="2129616" cy="1364754"/>
            </a:xfrm>
            <a:prstGeom prst="rect">
              <a:avLst/>
            </a:prstGeom>
            <a:ln w="19050">
              <a:solidFill>
                <a:schemeClr val="bg1"/>
              </a:solidFill>
            </a:ln>
            <a:effectLst/>
          </p:spPr>
        </p:pic>
        <p:sp>
          <p:nvSpPr>
            <p:cNvPr id="117" name="テキスト ボックス 116">
              <a:extLst>
                <a:ext uri="{FF2B5EF4-FFF2-40B4-BE49-F238E27FC236}">
                  <a16:creationId xmlns:a16="http://schemas.microsoft.com/office/drawing/2014/main" id="{3071A85A-6C5C-482B-B14D-ECA07AF1B199}"/>
                </a:ext>
              </a:extLst>
            </p:cNvPr>
            <p:cNvSpPr txBox="1"/>
            <p:nvPr/>
          </p:nvSpPr>
          <p:spPr>
            <a:xfrm>
              <a:off x="9164462" y="7690316"/>
              <a:ext cx="2570281" cy="246221"/>
            </a:xfrm>
            <a:prstGeom prst="rect">
              <a:avLst/>
            </a:prstGeom>
            <a:noFill/>
          </p:spPr>
          <p:txBody>
            <a:bodyPr wrap="square">
              <a:spAutoFit/>
            </a:bodyPr>
            <a:lstStyle/>
            <a:p>
              <a:r>
                <a:rPr lang="ja-JP" altLang="en-US" sz="1000" dirty="0">
                  <a:latin typeface="游ゴシック" panose="020B0400000000000000" pitchFamily="50" charset="-128"/>
                  <a:ea typeface="游ゴシック" panose="020B0400000000000000" pitchFamily="50" charset="-128"/>
                  <a:cs typeface="Iskoola Pota" panose="020B0604020202020204" pitchFamily="34" charset="0"/>
                </a:rPr>
                <a:t>出所：</a:t>
              </a:r>
              <a:r>
                <a:rPr lang="en-US" altLang="ja-JP" sz="1000" dirty="0">
                  <a:latin typeface="游ゴシック" panose="020B0400000000000000" pitchFamily="50" charset="-128"/>
                  <a:ea typeface="游ゴシック" panose="020B0400000000000000" pitchFamily="50" charset="-128"/>
                  <a:cs typeface="Iskoola Pota" panose="020B0604020202020204" pitchFamily="34" charset="0"/>
                </a:rPr>
                <a:t>2025</a:t>
              </a:r>
              <a:r>
                <a:rPr lang="zh-CN" altLang="en-US" sz="1000" dirty="0">
                  <a:latin typeface="游ゴシック" panose="020B0400000000000000" pitchFamily="50" charset="-128"/>
                  <a:ea typeface="游ゴシック" panose="020B0400000000000000" pitchFamily="50" charset="-128"/>
                  <a:cs typeface="Iskoola Pota" panose="020B0604020202020204" pitchFamily="34" charset="0"/>
                </a:rPr>
                <a:t>年日本国際博覧会協会</a:t>
              </a:r>
            </a:p>
          </p:txBody>
        </p:sp>
        <p:sp>
          <p:nvSpPr>
            <p:cNvPr id="119" name="テキスト ボックス 118">
              <a:extLst>
                <a:ext uri="{FF2B5EF4-FFF2-40B4-BE49-F238E27FC236}">
                  <a16:creationId xmlns:a16="http://schemas.microsoft.com/office/drawing/2014/main" id="{92BFA9B6-CABD-4C0F-B566-AD9B9A4C2155}"/>
                </a:ext>
              </a:extLst>
            </p:cNvPr>
            <p:cNvSpPr txBox="1"/>
            <p:nvPr/>
          </p:nvSpPr>
          <p:spPr>
            <a:xfrm>
              <a:off x="9150023" y="6043589"/>
              <a:ext cx="2755263" cy="369332"/>
            </a:xfrm>
            <a:prstGeom prst="rect">
              <a:avLst/>
            </a:prstGeom>
            <a:noFill/>
          </p:spPr>
          <p:txBody>
            <a:bodyPr wrap="square">
              <a:spAutoFit/>
            </a:bodyPr>
            <a:lstStyle>
              <a:defPPr>
                <a:defRPr lang="en-US"/>
              </a:defPPr>
              <a:lvl1pPr>
                <a:defRPr kumimoji="1" sz="700" b="1">
                  <a:solidFill>
                    <a:schemeClr val="accent4">
                      <a:lumMod val="50000"/>
                    </a:schemeClr>
                  </a:solidFill>
                  <a:effectLst>
                    <a:glow rad="101600">
                      <a:schemeClr val="bg1">
                        <a:alpha val="40000"/>
                      </a:schemeClr>
                    </a:glow>
                  </a:effectLst>
                  <a:latin typeface="メイリオ" panose="020B0604030504040204" pitchFamily="50" charset="-128"/>
                  <a:ea typeface="メイリオ" panose="020B0604030504040204" pitchFamily="50" charset="-128"/>
                </a:defRPr>
              </a:lvl1pPr>
            </a:lstStyle>
            <a:p>
              <a:r>
                <a:rPr lang="en-US" altLang="ja-JP" sz="1800" dirty="0">
                  <a:effectLst/>
                  <a:latin typeface="游ゴシック" panose="020B0400000000000000" pitchFamily="50" charset="-128"/>
                  <a:ea typeface="游ゴシック" panose="020B0400000000000000" pitchFamily="50" charset="-128"/>
                </a:rPr>
                <a:t>2025</a:t>
              </a:r>
              <a:r>
                <a:rPr lang="ja-JP" altLang="en-US" sz="1800" dirty="0">
                  <a:effectLst/>
                  <a:latin typeface="游ゴシック" panose="020B0400000000000000" pitchFamily="50" charset="-128"/>
                  <a:ea typeface="游ゴシック" panose="020B0400000000000000" pitchFamily="50" charset="-128"/>
                </a:rPr>
                <a:t>年大阪・関西万博</a:t>
              </a:r>
            </a:p>
          </p:txBody>
        </p:sp>
      </p:grpSp>
      <p:sp>
        <p:nvSpPr>
          <p:cNvPr id="130" name="テキスト ボックス 129">
            <a:extLst>
              <a:ext uri="{FF2B5EF4-FFF2-40B4-BE49-F238E27FC236}">
                <a16:creationId xmlns:a16="http://schemas.microsoft.com/office/drawing/2014/main" id="{0C1947A4-9E2D-4AE3-A114-A0DB02C118E3}"/>
              </a:ext>
            </a:extLst>
          </p:cNvPr>
          <p:cNvSpPr txBox="1"/>
          <p:nvPr/>
        </p:nvSpPr>
        <p:spPr>
          <a:xfrm>
            <a:off x="831620" y="1856567"/>
            <a:ext cx="7219771" cy="1384995"/>
          </a:xfrm>
          <a:prstGeom prst="rect">
            <a:avLst/>
          </a:prstGeom>
          <a:noFill/>
        </p:spPr>
        <p:txBody>
          <a:bodyPr wrap="square" rtlCol="0">
            <a:spAutoFit/>
          </a:bodyPr>
          <a:lstStyle/>
          <a:p>
            <a:pPr marL="180975" indent="-180975"/>
            <a:r>
              <a:rPr lang="ja-JP" altLang="en-US" sz="2400" b="1" dirty="0">
                <a:latin typeface="游ゴシック" panose="020B0400000000000000" pitchFamily="50" charset="-128"/>
                <a:ea typeface="游ゴシック" panose="020B0400000000000000" pitchFamily="50" charset="-128"/>
              </a:rPr>
              <a:t>①夢洲第</a:t>
            </a:r>
            <a:r>
              <a:rPr lang="en-US" altLang="ja-JP" sz="2400" b="1" dirty="0">
                <a:latin typeface="游ゴシック" panose="020B0400000000000000" pitchFamily="50" charset="-128"/>
                <a:ea typeface="游ゴシック" panose="020B0400000000000000" pitchFamily="50" charset="-128"/>
              </a:rPr>
              <a:t>2</a:t>
            </a:r>
            <a:r>
              <a:rPr lang="ja-JP" altLang="en-US" sz="2400" b="1" dirty="0">
                <a:latin typeface="游ゴシック" panose="020B0400000000000000" pitchFamily="50" charset="-128"/>
                <a:ea typeface="游ゴシック" panose="020B0400000000000000" pitchFamily="50" charset="-128"/>
              </a:rPr>
              <a:t>期開発予定区域</a:t>
            </a:r>
            <a:endParaRPr lang="en-US" altLang="ja-JP" sz="2400" dirty="0">
              <a:latin typeface="游ゴシック" panose="020B0400000000000000" pitchFamily="50" charset="-128"/>
              <a:ea typeface="游ゴシック" panose="020B0400000000000000" pitchFamily="50" charset="-128"/>
            </a:endParaRPr>
          </a:p>
          <a:p>
            <a:pPr marL="180975" indent="-180975"/>
            <a:r>
              <a:rPr lang="ja-JP" altLang="en-US" sz="2000" dirty="0">
                <a:latin typeface="游ゴシック" panose="020B0400000000000000" pitchFamily="50" charset="-128"/>
                <a:ea typeface="游ゴシック" panose="020B0400000000000000" pitchFamily="50" charset="-128"/>
              </a:rPr>
              <a:t>・万博敷地を考慮し、夢洲第</a:t>
            </a:r>
            <a:r>
              <a:rPr lang="en-US" altLang="ja-JP" sz="2000" dirty="0">
                <a:latin typeface="游ゴシック" panose="020B0400000000000000" pitchFamily="50" charset="-128"/>
                <a:ea typeface="游ゴシック" panose="020B0400000000000000" pitchFamily="50" charset="-128"/>
              </a:rPr>
              <a:t>2</a:t>
            </a:r>
            <a:r>
              <a:rPr lang="ja-JP" altLang="en-US" sz="2000" dirty="0">
                <a:latin typeface="游ゴシック" panose="020B0400000000000000" pitchFamily="50" charset="-128"/>
                <a:ea typeface="游ゴシック" panose="020B0400000000000000" pitchFamily="50" charset="-128"/>
              </a:rPr>
              <a:t>期開発区域を設定</a:t>
            </a:r>
            <a:endParaRPr lang="en-US" altLang="ja-JP" sz="2000" dirty="0">
              <a:latin typeface="游ゴシック" panose="020B0400000000000000" pitchFamily="50" charset="-128"/>
              <a:ea typeface="游ゴシック" panose="020B0400000000000000" pitchFamily="50" charset="-128"/>
            </a:endParaRPr>
          </a:p>
          <a:p>
            <a:pPr marL="180975" indent="-180975"/>
            <a:r>
              <a:rPr lang="ja-JP" altLang="en-US" sz="2000" dirty="0">
                <a:latin typeface="游ゴシック" panose="020B0400000000000000" pitchFamily="50" charset="-128"/>
                <a:ea typeface="游ゴシック" panose="020B0400000000000000" pitchFamily="50" charset="-128"/>
              </a:rPr>
              <a:t>　（</a:t>
            </a:r>
            <a:r>
              <a:rPr lang="ja-JP" altLang="en-US" sz="2000" dirty="0" smtClean="0">
                <a:latin typeface="游ゴシック" panose="020B0400000000000000" pitchFamily="50" charset="-128"/>
                <a:ea typeface="游ゴシック" panose="020B0400000000000000" pitchFamily="50" charset="-128"/>
              </a:rPr>
              <a:t>大阪ヘルスケアパビリオン</a:t>
            </a:r>
            <a:r>
              <a:rPr lang="ja-JP" altLang="en-US" sz="2000" dirty="0">
                <a:latin typeface="游ゴシック" panose="020B0400000000000000" pitchFamily="50" charset="-128"/>
                <a:ea typeface="游ゴシック" panose="020B0400000000000000" pitchFamily="50" charset="-128"/>
              </a:rPr>
              <a:t>、（仮称）夢洲駅の</a:t>
            </a:r>
            <a:r>
              <a:rPr lang="ja-JP" altLang="en-US" sz="2000" dirty="0" smtClean="0">
                <a:latin typeface="游ゴシック" panose="020B0400000000000000" pitchFamily="50" charset="-128"/>
                <a:ea typeface="游ゴシック" panose="020B0400000000000000" pitchFamily="50" charset="-128"/>
              </a:rPr>
              <a:t>一部</a:t>
            </a:r>
            <a:endParaRPr lang="en-US" altLang="ja-JP" sz="2000" dirty="0" smtClean="0">
              <a:latin typeface="游ゴシック" panose="020B0400000000000000" pitchFamily="50" charset="-128"/>
              <a:ea typeface="游ゴシック" panose="020B0400000000000000" pitchFamily="50" charset="-128"/>
            </a:endParaRPr>
          </a:p>
          <a:p>
            <a:pPr marL="180975" indent="-180975"/>
            <a:r>
              <a:rPr lang="ja-JP" altLang="en-US" sz="2000" dirty="0">
                <a:latin typeface="游ゴシック" panose="020B0400000000000000" pitchFamily="50" charset="-128"/>
                <a:ea typeface="游ゴシック" panose="020B0400000000000000" pitchFamily="50" charset="-128"/>
              </a:rPr>
              <a:t>　</a:t>
            </a:r>
            <a:r>
              <a:rPr lang="ja-JP" altLang="en-US" sz="2000" dirty="0" smtClean="0">
                <a:latin typeface="游ゴシック" panose="020B0400000000000000" pitchFamily="50" charset="-128"/>
                <a:ea typeface="游ゴシック" panose="020B0400000000000000" pitchFamily="50" charset="-128"/>
              </a:rPr>
              <a:t>　敷地</a:t>
            </a:r>
            <a:r>
              <a:rPr lang="ja-JP" altLang="en-US" sz="2000" dirty="0">
                <a:latin typeface="游ゴシック" panose="020B0400000000000000" pitchFamily="50" charset="-128"/>
                <a:ea typeface="游ゴシック" panose="020B0400000000000000" pitchFamily="50" charset="-128"/>
              </a:rPr>
              <a:t>は除く）</a:t>
            </a:r>
            <a:endParaRPr lang="en-US" altLang="ja-JP" sz="2000" dirty="0">
              <a:latin typeface="游ゴシック" panose="020B0400000000000000" pitchFamily="50" charset="-128"/>
              <a:ea typeface="游ゴシック" panose="020B0400000000000000" pitchFamily="50" charset="-128"/>
            </a:endParaRPr>
          </a:p>
        </p:txBody>
      </p:sp>
      <p:sp>
        <p:nvSpPr>
          <p:cNvPr id="131" name="テキスト ボックス 130">
            <a:extLst>
              <a:ext uri="{FF2B5EF4-FFF2-40B4-BE49-F238E27FC236}">
                <a16:creationId xmlns:a16="http://schemas.microsoft.com/office/drawing/2014/main" id="{70FF921A-2F31-4146-9F0E-7A8081269DBD}"/>
              </a:ext>
            </a:extLst>
          </p:cNvPr>
          <p:cNvSpPr txBox="1"/>
          <p:nvPr/>
        </p:nvSpPr>
        <p:spPr>
          <a:xfrm>
            <a:off x="831620" y="3202013"/>
            <a:ext cx="5934556" cy="830997"/>
          </a:xfrm>
          <a:prstGeom prst="rect">
            <a:avLst/>
          </a:prstGeom>
          <a:noFill/>
        </p:spPr>
        <p:txBody>
          <a:bodyPr wrap="square" rtlCol="0">
            <a:spAutoFit/>
          </a:bodyPr>
          <a:lstStyle/>
          <a:p>
            <a:pPr marL="180975" indent="-180975"/>
            <a:r>
              <a:rPr lang="ja-JP" altLang="en-US" sz="2400" b="1" dirty="0">
                <a:latin typeface="游ゴシック" panose="020B0400000000000000" pitchFamily="50" charset="-128"/>
                <a:ea typeface="游ゴシック" panose="020B0400000000000000" pitchFamily="50" charset="-128"/>
              </a:rPr>
              <a:t>②基盤整備（観光外周道路形状等）</a:t>
            </a:r>
            <a:r>
              <a:rPr kumimoji="1" lang="ja-JP" altLang="en-US" sz="2400" dirty="0">
                <a:latin typeface="游ゴシック" panose="020B0400000000000000" pitchFamily="50" charset="-128"/>
                <a:ea typeface="游ゴシック" panose="020B0400000000000000" pitchFamily="50" charset="-128"/>
              </a:rPr>
              <a:t>　</a:t>
            </a:r>
            <a:endParaRPr kumimoji="1" lang="en-US" altLang="ja-JP" sz="2400" dirty="0">
              <a:latin typeface="游ゴシック" panose="020B0400000000000000" pitchFamily="50" charset="-128"/>
              <a:ea typeface="游ゴシック" panose="020B0400000000000000" pitchFamily="50" charset="-128"/>
            </a:endParaRPr>
          </a:p>
          <a:p>
            <a:pPr marL="180975" indent="-180975"/>
            <a:r>
              <a:rPr kumimoji="1" lang="ja-JP" altLang="en-US" sz="2400" dirty="0">
                <a:latin typeface="游ゴシック" panose="020B0400000000000000" pitchFamily="50" charset="-128"/>
                <a:ea typeface="游ゴシック" panose="020B0400000000000000" pitchFamily="50" charset="-128"/>
              </a:rPr>
              <a:t>・</a:t>
            </a:r>
            <a:r>
              <a:rPr kumimoji="1" lang="ja-JP" altLang="en-US" sz="2000" dirty="0">
                <a:latin typeface="游ゴシック" panose="020B0400000000000000" pitchFamily="50" charset="-128"/>
                <a:ea typeface="游ゴシック" panose="020B0400000000000000" pitchFamily="50" charset="-128"/>
              </a:rPr>
              <a:t>夢洲第１期開発と整合する観光外周道路を想定</a:t>
            </a:r>
            <a:endParaRPr kumimoji="1" lang="en-US" altLang="ja-JP" sz="2000" dirty="0">
              <a:latin typeface="游ゴシック" panose="020B0400000000000000" pitchFamily="50" charset="-128"/>
              <a:ea typeface="游ゴシック" panose="020B0400000000000000" pitchFamily="50" charset="-128"/>
            </a:endParaRPr>
          </a:p>
        </p:txBody>
      </p:sp>
      <p:sp>
        <p:nvSpPr>
          <p:cNvPr id="132" name="テキスト ボックス 131">
            <a:extLst>
              <a:ext uri="{FF2B5EF4-FFF2-40B4-BE49-F238E27FC236}">
                <a16:creationId xmlns:a16="http://schemas.microsoft.com/office/drawing/2014/main" id="{F5561726-2721-434F-BF82-F068C379638E}"/>
              </a:ext>
            </a:extLst>
          </p:cNvPr>
          <p:cNvSpPr txBox="1"/>
          <p:nvPr/>
        </p:nvSpPr>
        <p:spPr>
          <a:xfrm>
            <a:off x="7721231" y="4127719"/>
            <a:ext cx="6544787" cy="769441"/>
          </a:xfrm>
          <a:prstGeom prst="rect">
            <a:avLst/>
          </a:prstGeom>
          <a:noFill/>
        </p:spPr>
        <p:txBody>
          <a:bodyPr wrap="square" rtlCol="0">
            <a:spAutoFit/>
          </a:bodyPr>
          <a:lstStyle/>
          <a:p>
            <a:pPr marL="180975" indent="-180975"/>
            <a:r>
              <a:rPr lang="ja-JP" altLang="en-US" sz="2400" b="1" dirty="0">
                <a:latin typeface="游ゴシック" panose="020B0400000000000000" pitchFamily="50" charset="-128"/>
                <a:ea typeface="游ゴシック" panose="020B0400000000000000" pitchFamily="50" charset="-128"/>
              </a:rPr>
              <a:t>⑥開発スケジュール</a:t>
            </a:r>
            <a:endParaRPr lang="en-US" altLang="ja-JP" sz="2400" b="1" dirty="0">
              <a:latin typeface="游ゴシック" panose="020B0400000000000000" pitchFamily="50" charset="-128"/>
              <a:ea typeface="游ゴシック" panose="020B0400000000000000" pitchFamily="50" charset="-128"/>
            </a:endParaRPr>
          </a:p>
          <a:p>
            <a:pPr marL="180975" indent="-180975"/>
            <a:r>
              <a:rPr kumimoji="1" lang="ja-JP" altLang="en-US" sz="2000" dirty="0">
                <a:latin typeface="游ゴシック" panose="020B0400000000000000" pitchFamily="50" charset="-128"/>
                <a:ea typeface="游ゴシック" panose="020B0400000000000000" pitchFamily="50" charset="-128"/>
              </a:rPr>
              <a:t>・夢洲第２期開発は万博開催後、早期の工事着手を想定</a:t>
            </a:r>
            <a:endParaRPr kumimoji="1" lang="en-US" altLang="ja-JP" sz="2000" dirty="0">
              <a:latin typeface="游ゴシック" panose="020B0400000000000000" pitchFamily="50" charset="-128"/>
              <a:ea typeface="游ゴシック" panose="020B0400000000000000" pitchFamily="50" charset="-128"/>
            </a:endParaRPr>
          </a:p>
        </p:txBody>
      </p:sp>
      <p:sp>
        <p:nvSpPr>
          <p:cNvPr id="133" name="テキスト ボックス 132">
            <a:extLst>
              <a:ext uri="{FF2B5EF4-FFF2-40B4-BE49-F238E27FC236}">
                <a16:creationId xmlns:a16="http://schemas.microsoft.com/office/drawing/2014/main" id="{F2D7F21D-273D-410D-A4A9-02B0CE26D539}"/>
              </a:ext>
            </a:extLst>
          </p:cNvPr>
          <p:cNvSpPr txBox="1"/>
          <p:nvPr/>
        </p:nvSpPr>
        <p:spPr>
          <a:xfrm>
            <a:off x="831620" y="4041193"/>
            <a:ext cx="6719431" cy="1384995"/>
          </a:xfrm>
          <a:prstGeom prst="rect">
            <a:avLst/>
          </a:prstGeom>
          <a:noFill/>
        </p:spPr>
        <p:txBody>
          <a:bodyPr wrap="square" rtlCol="0">
            <a:spAutoFit/>
          </a:bodyPr>
          <a:lstStyle/>
          <a:p>
            <a:pPr marL="180975" indent="-180975"/>
            <a:r>
              <a:rPr lang="ja-JP" altLang="en-US" sz="2400" b="1" dirty="0">
                <a:latin typeface="游ゴシック" panose="020B0400000000000000" pitchFamily="50" charset="-128"/>
                <a:ea typeface="游ゴシック" panose="020B0400000000000000" pitchFamily="50" charset="-128"/>
              </a:rPr>
              <a:t>③周辺開発との連携</a:t>
            </a:r>
            <a:endParaRPr lang="en-US" altLang="ja-JP" sz="2400" b="1" dirty="0">
              <a:latin typeface="游ゴシック" panose="020B0400000000000000" pitchFamily="50" charset="-128"/>
              <a:ea typeface="游ゴシック" panose="020B0400000000000000" pitchFamily="50" charset="-128"/>
            </a:endParaRPr>
          </a:p>
          <a:p>
            <a:pPr marL="180975" indent="-180975"/>
            <a:r>
              <a:rPr kumimoji="1" lang="ja-JP" altLang="en-US" sz="2000" dirty="0">
                <a:latin typeface="游ゴシック" panose="020B0400000000000000" pitchFamily="50" charset="-128"/>
                <a:ea typeface="游ゴシック" panose="020B0400000000000000" pitchFamily="50" charset="-128"/>
              </a:rPr>
              <a:t>・大阪ヘルスケアパビリオンや（仮称）夢洲駅、夢洲第１期開発等の周辺開発と連携した、動線計画や土地利用計画を想定</a:t>
            </a:r>
            <a:endParaRPr kumimoji="1" lang="en-US" altLang="ja-JP" sz="2000" dirty="0">
              <a:latin typeface="游ゴシック" panose="020B0400000000000000" pitchFamily="50" charset="-128"/>
              <a:ea typeface="游ゴシック" panose="020B0400000000000000" pitchFamily="50" charset="-128"/>
            </a:endParaRPr>
          </a:p>
        </p:txBody>
      </p:sp>
      <p:sp>
        <p:nvSpPr>
          <p:cNvPr id="134" name="テキスト ボックス 133">
            <a:extLst>
              <a:ext uri="{FF2B5EF4-FFF2-40B4-BE49-F238E27FC236}">
                <a16:creationId xmlns:a16="http://schemas.microsoft.com/office/drawing/2014/main" id="{76ABF709-6C91-43CF-ACB6-A91B8D5E91B0}"/>
              </a:ext>
            </a:extLst>
          </p:cNvPr>
          <p:cNvSpPr txBox="1"/>
          <p:nvPr/>
        </p:nvSpPr>
        <p:spPr>
          <a:xfrm>
            <a:off x="7721231" y="3206020"/>
            <a:ext cx="6443229" cy="769441"/>
          </a:xfrm>
          <a:prstGeom prst="rect">
            <a:avLst/>
          </a:prstGeom>
          <a:noFill/>
        </p:spPr>
        <p:txBody>
          <a:bodyPr wrap="square" rtlCol="0">
            <a:spAutoFit/>
          </a:bodyPr>
          <a:lstStyle/>
          <a:p>
            <a:pPr marL="180975" indent="-180975"/>
            <a:r>
              <a:rPr lang="ja-JP" altLang="en-US" sz="2400" b="1" dirty="0">
                <a:latin typeface="游ゴシック" panose="020B0400000000000000" pitchFamily="50" charset="-128"/>
                <a:ea typeface="游ゴシック" panose="020B0400000000000000" pitchFamily="50" charset="-128"/>
              </a:rPr>
              <a:t>⑤土地の取扱い</a:t>
            </a:r>
            <a:r>
              <a:rPr kumimoji="1" lang="ja-JP" altLang="en-US" sz="2400" dirty="0">
                <a:latin typeface="游ゴシック" panose="020B0400000000000000" pitchFamily="50" charset="-128"/>
                <a:ea typeface="游ゴシック" panose="020B0400000000000000" pitchFamily="50" charset="-128"/>
              </a:rPr>
              <a:t>　</a:t>
            </a:r>
            <a:endParaRPr kumimoji="1" lang="en-US" altLang="ja-JP" sz="2400" dirty="0">
              <a:latin typeface="游ゴシック" panose="020B0400000000000000" pitchFamily="50" charset="-128"/>
              <a:ea typeface="游ゴシック" panose="020B0400000000000000" pitchFamily="50" charset="-128"/>
            </a:endParaRPr>
          </a:p>
          <a:p>
            <a:pPr marL="180975" indent="-180975"/>
            <a:r>
              <a:rPr kumimoji="1" lang="ja-JP" altLang="en-US" sz="2000" dirty="0">
                <a:latin typeface="游ゴシック" panose="020B0400000000000000" pitchFamily="50" charset="-128"/>
                <a:ea typeface="游ゴシック" panose="020B0400000000000000" pitchFamily="50" charset="-128"/>
              </a:rPr>
              <a:t>・土地の契約手法は売却または事業用定期借地を想定</a:t>
            </a:r>
            <a:endParaRPr kumimoji="1" lang="en-US" altLang="ja-JP" sz="2000" dirty="0">
              <a:latin typeface="游ゴシック" panose="020B0400000000000000" pitchFamily="50" charset="-128"/>
              <a:ea typeface="游ゴシック" panose="020B0400000000000000" pitchFamily="50" charset="-128"/>
            </a:endParaRPr>
          </a:p>
        </p:txBody>
      </p:sp>
      <p:sp>
        <p:nvSpPr>
          <p:cNvPr id="100" name="正方形/長方形 99"/>
          <p:cNvSpPr/>
          <p:nvPr/>
        </p:nvSpPr>
        <p:spPr>
          <a:xfrm>
            <a:off x="7721231" y="1859849"/>
            <a:ext cx="6551109" cy="1077218"/>
          </a:xfrm>
          <a:prstGeom prst="rect">
            <a:avLst/>
          </a:prstGeom>
        </p:spPr>
        <p:txBody>
          <a:bodyPr wrap="square">
            <a:spAutoFit/>
          </a:bodyPr>
          <a:lstStyle/>
          <a:p>
            <a:pPr marL="180975" indent="-180975"/>
            <a:r>
              <a:rPr lang="ja-JP" altLang="en-US" sz="2400" b="1" dirty="0">
                <a:latin typeface="游ゴシック" panose="020B0400000000000000" pitchFamily="50" charset="-128"/>
                <a:ea typeface="游ゴシック" panose="020B0400000000000000" pitchFamily="50" charset="-128"/>
              </a:rPr>
              <a:t>④</a:t>
            </a:r>
            <a:r>
              <a:rPr lang="ja-JP" altLang="ja-JP" sz="2400" b="1" dirty="0">
                <a:latin typeface="游ゴシック" panose="020B0400000000000000" pitchFamily="50" charset="-128"/>
                <a:ea typeface="游ゴシック" panose="020B0400000000000000" pitchFamily="50" charset="-128"/>
              </a:rPr>
              <a:t>万博理念</a:t>
            </a:r>
            <a:r>
              <a:rPr lang="ja-JP" altLang="en-US" sz="2400" b="1" dirty="0">
                <a:latin typeface="游ゴシック" panose="020B0400000000000000" pitchFamily="50" charset="-128"/>
                <a:ea typeface="游ゴシック" panose="020B0400000000000000" pitchFamily="50" charset="-128"/>
              </a:rPr>
              <a:t>の</a:t>
            </a:r>
            <a:r>
              <a:rPr lang="ja-JP" altLang="ja-JP" sz="2400" b="1" dirty="0">
                <a:latin typeface="游ゴシック" panose="020B0400000000000000" pitchFamily="50" charset="-128"/>
                <a:ea typeface="游ゴシック" panose="020B0400000000000000" pitchFamily="50" charset="-128"/>
              </a:rPr>
              <a:t>継承</a:t>
            </a:r>
            <a:endParaRPr lang="en-US" altLang="ja-JP" sz="2400" b="1" dirty="0">
              <a:latin typeface="游ゴシック" panose="020B0400000000000000" pitchFamily="50" charset="-128"/>
              <a:ea typeface="游ゴシック" panose="020B0400000000000000" pitchFamily="50" charset="-128"/>
            </a:endParaRPr>
          </a:p>
          <a:p>
            <a:pPr marL="180975" indent="-180975"/>
            <a:r>
              <a:rPr lang="ja-JP" altLang="en-US" sz="2000" dirty="0">
                <a:latin typeface="游ゴシック" panose="020B0400000000000000" pitchFamily="50" charset="-128"/>
                <a:ea typeface="游ゴシック" panose="020B0400000000000000" pitchFamily="50" charset="-128"/>
              </a:rPr>
              <a:t>・</a:t>
            </a:r>
            <a:r>
              <a:rPr lang="ja-JP" altLang="ja-JP" sz="2000" dirty="0">
                <a:latin typeface="游ゴシック" panose="020B0400000000000000" pitchFamily="50" charset="-128"/>
                <a:ea typeface="游ゴシック" panose="020B0400000000000000" pitchFamily="50" charset="-128"/>
              </a:rPr>
              <a:t>万博の理念を継承するソフト・ハードレガシー</a:t>
            </a:r>
            <a:r>
              <a:rPr lang="ja-JP" altLang="en-US" sz="2000" dirty="0">
                <a:latin typeface="游ゴシック" panose="020B0400000000000000" pitchFamily="50" charset="-128"/>
                <a:ea typeface="游ゴシック" panose="020B0400000000000000" pitchFamily="50" charset="-128"/>
              </a:rPr>
              <a:t>の</a:t>
            </a:r>
            <a:r>
              <a:rPr lang="ja-JP" altLang="ja-JP" sz="2000" dirty="0">
                <a:latin typeface="游ゴシック" panose="020B0400000000000000" pitchFamily="50" charset="-128"/>
                <a:ea typeface="游ゴシック" panose="020B0400000000000000" pitchFamily="50" charset="-128"/>
              </a:rPr>
              <a:t>活用</a:t>
            </a:r>
            <a:r>
              <a:rPr lang="ja-JP" altLang="en-US" sz="2000" dirty="0">
                <a:latin typeface="游ゴシック" panose="020B0400000000000000" pitchFamily="50" charset="-128"/>
                <a:ea typeface="游ゴシック" panose="020B0400000000000000" pitchFamily="50" charset="-128"/>
              </a:rPr>
              <a:t>の提案を求める</a:t>
            </a:r>
            <a:endParaRPr lang="ja-JP" altLang="ja-JP" sz="2000" dirty="0">
              <a:latin typeface="游ゴシック" panose="020B0400000000000000" pitchFamily="50" charset="-128"/>
              <a:ea typeface="游ゴシック" panose="020B0400000000000000" pitchFamily="50" charset="-128"/>
            </a:endParaRPr>
          </a:p>
        </p:txBody>
      </p:sp>
      <p:sp>
        <p:nvSpPr>
          <p:cNvPr id="7" name="スライド番号プレースホルダー 6"/>
          <p:cNvSpPr>
            <a:spLocks noGrp="1"/>
          </p:cNvSpPr>
          <p:nvPr>
            <p:ph type="sldNum" sz="quarter" idx="12"/>
          </p:nvPr>
        </p:nvSpPr>
        <p:spPr/>
        <p:txBody>
          <a:bodyPr/>
          <a:lstStyle/>
          <a:p>
            <a:fld id="{C53EAF67-32A4-49AE-91E0-B7EEB943D48E}" type="slidenum">
              <a:rPr kumimoji="1" lang="ja-JP" altLang="en-US" smtClean="0"/>
              <a:t>4</a:t>
            </a:fld>
            <a:endParaRPr kumimoji="1" lang="ja-JP" altLang="en-US" dirty="0"/>
          </a:p>
        </p:txBody>
      </p:sp>
      <p:sp>
        <p:nvSpPr>
          <p:cNvPr id="126" name="タイトル 1"/>
          <p:cNvSpPr txBox="1">
            <a:spLocks/>
          </p:cNvSpPr>
          <p:nvPr/>
        </p:nvSpPr>
        <p:spPr>
          <a:xfrm>
            <a:off x="8851900" y="323028"/>
            <a:ext cx="5584824" cy="184561"/>
          </a:xfrm>
          <a:prstGeom prst="rect">
            <a:avLst/>
          </a:prstGeom>
        </p:spPr>
        <p:txBody>
          <a:bodyPr vert="horz" wrap="none" lIns="0" tIns="0" rIns="0" bIns="0" rtlCol="0" anchor="t" anchorCtr="0">
            <a:normAutofit/>
          </a:bodyPr>
          <a:lstStyle>
            <a:lvl1pPr algn="l" defTabSz="657959" rtl="0" eaLnBrk="1" latinLnBrk="0" hangingPunct="1">
              <a:spcBef>
                <a:spcPct val="0"/>
              </a:spcBef>
              <a:buNone/>
              <a:defRPr kumimoji="1" sz="1600" b="0" i="0" kern="1200" spc="360" baseline="0">
                <a:solidFill>
                  <a:schemeClr val="tx1"/>
                </a:solidFill>
                <a:latin typeface="+mj-ea"/>
                <a:ea typeface="+mj-ea"/>
                <a:cs typeface="Century Gothic レギュラー" charset="0"/>
              </a:defRPr>
            </a:lvl1pPr>
          </a:lstStyle>
          <a:p>
            <a:pPr algn="r"/>
            <a:r>
              <a:rPr lang="ja-JP" altLang="en-US" sz="900" dirty="0">
                <a:latin typeface="游ゴシック" panose="020B0400000000000000" pitchFamily="50" charset="-128"/>
                <a:ea typeface="游ゴシック" panose="020B0400000000000000" pitchFamily="50" charset="-128"/>
              </a:rPr>
              <a:t>夢洲第２期区域の</a:t>
            </a:r>
            <a:r>
              <a:rPr lang="ja-JP" altLang="en-US" sz="900" dirty="0" smtClean="0">
                <a:latin typeface="游ゴシック" panose="020B0400000000000000" pitchFamily="50" charset="-128"/>
                <a:ea typeface="游ゴシック" panose="020B0400000000000000" pitchFamily="50" charset="-128"/>
              </a:rPr>
              <a:t>まちづくりに</a:t>
            </a:r>
            <a:r>
              <a:rPr lang="ja-JP" altLang="en-US" sz="900" dirty="0">
                <a:latin typeface="游ゴシック" panose="020B0400000000000000" pitchFamily="50" charset="-128"/>
                <a:ea typeface="游ゴシック" panose="020B0400000000000000" pitchFamily="50" charset="-128"/>
              </a:rPr>
              <a:t>向けたサウンディング型市場調査</a:t>
            </a:r>
          </a:p>
        </p:txBody>
      </p:sp>
      <p:sp>
        <p:nvSpPr>
          <p:cNvPr id="41" name="正方形/長方形 40"/>
          <p:cNvSpPr/>
          <p:nvPr/>
        </p:nvSpPr>
        <p:spPr>
          <a:xfrm>
            <a:off x="695646" y="579589"/>
            <a:ext cx="13772029" cy="46574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2800" b="1" dirty="0">
                <a:solidFill>
                  <a:schemeClr val="tx1"/>
                </a:solidFill>
                <a:latin typeface="游ゴシック" panose="020B0400000000000000" pitchFamily="50" charset="-128"/>
                <a:ea typeface="游ゴシック" panose="020B0400000000000000" pitchFamily="50" charset="-128"/>
              </a:rPr>
              <a:t>夢洲第２期区域のまちづくりの方向性</a:t>
            </a:r>
            <a:endParaRPr lang="en-US" altLang="ja-JP" sz="2800" b="1" dirty="0">
              <a:solidFill>
                <a:schemeClr val="tx1"/>
              </a:solidFill>
              <a:latin typeface="游ゴシック" panose="020B0400000000000000" pitchFamily="50" charset="-128"/>
              <a:ea typeface="游ゴシック" panose="020B0400000000000000" pitchFamily="50" charset="-128"/>
            </a:endParaRPr>
          </a:p>
        </p:txBody>
      </p:sp>
      <p:sp>
        <p:nvSpPr>
          <p:cNvPr id="42" name="正方形/長方形 41">
            <a:extLst>
              <a:ext uri="{FF2B5EF4-FFF2-40B4-BE49-F238E27FC236}">
                <a16:creationId xmlns:a16="http://schemas.microsoft.com/office/drawing/2014/main" id="{573B5ECB-0455-4E3D-B082-FFF6F8610093}"/>
              </a:ext>
            </a:extLst>
          </p:cNvPr>
          <p:cNvSpPr/>
          <p:nvPr/>
        </p:nvSpPr>
        <p:spPr>
          <a:xfrm>
            <a:off x="698599" y="1132913"/>
            <a:ext cx="13788000" cy="72000"/>
          </a:xfrm>
          <a:prstGeom prst="rect">
            <a:avLst/>
          </a:prstGeom>
          <a:solidFill>
            <a:srgbClr val="B6CAD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ja-JP" altLang="en-US" sz="1385" b="1">
              <a:latin typeface="游ゴシック" panose="020B0400000000000000" pitchFamily="50" charset="-128"/>
              <a:ea typeface="游ゴシック" panose="020B0400000000000000" pitchFamily="50" charset="-128"/>
            </a:endParaRPr>
          </a:p>
        </p:txBody>
      </p:sp>
      <p:sp>
        <p:nvSpPr>
          <p:cNvPr id="43" name="正方形/長方形 42"/>
          <p:cNvSpPr/>
          <p:nvPr/>
        </p:nvSpPr>
        <p:spPr>
          <a:xfrm>
            <a:off x="652003" y="1287101"/>
            <a:ext cx="12934840" cy="461665"/>
          </a:xfrm>
          <a:prstGeom prst="rect">
            <a:avLst/>
          </a:prstGeom>
        </p:spPr>
        <p:txBody>
          <a:bodyPr wrap="square">
            <a:spAutoFit/>
          </a:bodyPr>
          <a:lstStyle/>
          <a:p>
            <a:pPr marL="180975" indent="-180975"/>
            <a:r>
              <a:rPr lang="ja-JP" altLang="en-US" sz="2400" b="1" dirty="0">
                <a:latin typeface="游ゴシック" panose="020B0400000000000000" pitchFamily="50" charset="-128"/>
                <a:ea typeface="游ゴシック" panose="020B0400000000000000" pitchFamily="50" charset="-128"/>
              </a:rPr>
              <a:t>■　</a:t>
            </a:r>
            <a:r>
              <a:rPr lang="ja-JP" altLang="en-US" sz="2400" b="1" dirty="0" smtClean="0">
                <a:latin typeface="游ゴシック" panose="020B0400000000000000" pitchFamily="50" charset="-128"/>
                <a:ea typeface="游ゴシック" panose="020B0400000000000000" pitchFamily="50" charset="-128"/>
              </a:rPr>
              <a:t>マーケット</a:t>
            </a:r>
            <a:r>
              <a:rPr lang="ja-JP" altLang="en-US" sz="2400" b="1" dirty="0">
                <a:latin typeface="游ゴシック" panose="020B0400000000000000" pitchFamily="50" charset="-128"/>
                <a:ea typeface="游ゴシック" panose="020B0400000000000000" pitchFamily="50" charset="-128"/>
              </a:rPr>
              <a:t>・サウンディングの前提</a:t>
            </a:r>
            <a:r>
              <a:rPr lang="ja-JP" altLang="en-US" sz="2400" b="1" dirty="0" smtClean="0">
                <a:latin typeface="游ゴシック" panose="020B0400000000000000" pitchFamily="50" charset="-128"/>
                <a:ea typeface="游ゴシック" panose="020B0400000000000000" pitchFamily="50" charset="-128"/>
              </a:rPr>
              <a:t>条件</a:t>
            </a:r>
            <a:endParaRPr lang="ja-JP" altLang="en-US" sz="2400" b="1" dirty="0">
              <a:latin typeface="游ゴシック" panose="020B0400000000000000" pitchFamily="50" charset="-128"/>
              <a:ea typeface="游ゴシック" panose="020B0400000000000000" pitchFamily="50" charset="-128"/>
            </a:endParaRPr>
          </a:p>
        </p:txBody>
      </p:sp>
      <p:sp>
        <p:nvSpPr>
          <p:cNvPr id="2" name="正方形/長方形 1"/>
          <p:cNvSpPr/>
          <p:nvPr/>
        </p:nvSpPr>
        <p:spPr>
          <a:xfrm>
            <a:off x="11415650" y="5914958"/>
            <a:ext cx="2875672" cy="1776146"/>
          </a:xfrm>
          <a:prstGeom prst="rect">
            <a:avLst/>
          </a:prstGeom>
          <a:solidFill>
            <a:schemeClr val="bg1">
              <a:lumMod val="8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kumimoji="1" lang="ja-JP" altLang="en-US" sz="1400" dirty="0" smtClean="0">
                <a:solidFill>
                  <a:schemeClr val="tx1"/>
                </a:solidFill>
                <a:latin typeface="游ゴシック" panose="020B0400000000000000" pitchFamily="50" charset="-128"/>
                <a:ea typeface="游ゴシック" panose="020B0400000000000000" pitchFamily="50" charset="-128"/>
              </a:rPr>
              <a:t>画像調整中</a:t>
            </a:r>
            <a:endParaRPr kumimoji="1" lang="ja-JP" altLang="en-US" sz="1400" dirty="0">
              <a:solidFill>
                <a:schemeClr val="tx1"/>
              </a:solidFill>
              <a:latin typeface="游ゴシック" panose="020B0400000000000000" pitchFamily="50" charset="-128"/>
              <a:ea typeface="游ゴシック" panose="020B0400000000000000" pitchFamily="50" charset="-128"/>
            </a:endParaRPr>
          </a:p>
        </p:txBody>
      </p:sp>
    </p:spTree>
    <p:extLst>
      <p:ext uri="{BB962C8B-B14F-4D97-AF65-F5344CB8AC3E}">
        <p14:creationId xmlns:p14="http://schemas.microsoft.com/office/powerpoint/2010/main" val="400525631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2" name="角丸四角形 181"/>
          <p:cNvSpPr/>
          <p:nvPr/>
        </p:nvSpPr>
        <p:spPr>
          <a:xfrm>
            <a:off x="1235075" y="2190783"/>
            <a:ext cx="12649200" cy="3234611"/>
          </a:xfrm>
          <a:prstGeom prst="roundRect">
            <a:avLst>
              <a:gd name="adj" fmla="val 0"/>
            </a:avLst>
          </a:prstGeom>
          <a:solidFill>
            <a:srgbClr val="B6CAD5">
              <a:alpha val="70000"/>
            </a:srgbClr>
          </a:solidFill>
          <a:ln w="38100">
            <a:solidFill>
              <a:schemeClr val="bg1">
                <a:lumMod val="75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80975" indent="-180975">
              <a:lnSpc>
                <a:spcPts val="3200"/>
              </a:lnSpc>
              <a:spcBef>
                <a:spcPts val="1200"/>
              </a:spcBef>
            </a:pPr>
            <a:r>
              <a:rPr kumimoji="1" lang="ja-JP" altLang="en-US" sz="2400" b="1" dirty="0">
                <a:solidFill>
                  <a:schemeClr val="tx1"/>
                </a:solidFill>
                <a:latin typeface="游ゴシック" panose="020B0400000000000000" pitchFamily="50" charset="-128"/>
                <a:ea typeface="游ゴシック" panose="020B0400000000000000" pitchFamily="50" charset="-128"/>
              </a:rPr>
              <a:t>・</a:t>
            </a:r>
            <a:r>
              <a:rPr kumimoji="1" lang="en-US" altLang="ja-JP" sz="2400" b="1" dirty="0">
                <a:solidFill>
                  <a:schemeClr val="tx1"/>
                </a:solidFill>
                <a:latin typeface="游ゴシック" panose="020B0400000000000000" pitchFamily="50" charset="-128"/>
                <a:ea typeface="游ゴシック" panose="020B0400000000000000" pitchFamily="50" charset="-128"/>
              </a:rPr>
              <a:t>2022</a:t>
            </a:r>
            <a:r>
              <a:rPr kumimoji="1" lang="ja-JP" altLang="en-US" sz="2400" b="1" dirty="0">
                <a:solidFill>
                  <a:schemeClr val="tx1"/>
                </a:solidFill>
                <a:latin typeface="游ゴシック" panose="020B0400000000000000" pitchFamily="50" charset="-128"/>
                <a:ea typeface="游ゴシック" panose="020B0400000000000000" pitchFamily="50" charset="-128"/>
              </a:rPr>
              <a:t>年</a:t>
            </a:r>
            <a:r>
              <a:rPr kumimoji="1" lang="en-US" altLang="ja-JP" sz="2400" b="1" dirty="0">
                <a:solidFill>
                  <a:schemeClr val="tx1"/>
                </a:solidFill>
                <a:latin typeface="游ゴシック" panose="020B0400000000000000" pitchFamily="50" charset="-128"/>
                <a:ea typeface="游ゴシック" panose="020B0400000000000000" pitchFamily="50" charset="-128"/>
              </a:rPr>
              <a:t>12</a:t>
            </a:r>
            <a:r>
              <a:rPr kumimoji="1" lang="ja-JP" altLang="en-US" sz="2400" b="1" dirty="0">
                <a:solidFill>
                  <a:schemeClr val="tx1"/>
                </a:solidFill>
                <a:latin typeface="游ゴシック" panose="020B0400000000000000" pitchFamily="50" charset="-128"/>
                <a:ea typeface="游ゴシック" panose="020B0400000000000000" pitchFamily="50" charset="-128"/>
              </a:rPr>
              <a:t>月　夢洲第</a:t>
            </a:r>
            <a:r>
              <a:rPr kumimoji="1" lang="en-US" altLang="ja-JP" sz="2400" b="1" dirty="0">
                <a:solidFill>
                  <a:schemeClr val="tx1"/>
                </a:solidFill>
                <a:latin typeface="游ゴシック" panose="020B0400000000000000" pitchFamily="50" charset="-128"/>
                <a:ea typeface="游ゴシック" panose="020B0400000000000000" pitchFamily="50" charset="-128"/>
              </a:rPr>
              <a:t>2</a:t>
            </a:r>
            <a:r>
              <a:rPr kumimoji="1" lang="ja-JP" altLang="en-US" sz="2400" b="1" dirty="0">
                <a:solidFill>
                  <a:schemeClr val="tx1"/>
                </a:solidFill>
                <a:latin typeface="游ゴシック" panose="020B0400000000000000" pitchFamily="50" charset="-128"/>
                <a:ea typeface="游ゴシック" panose="020B0400000000000000" pitchFamily="50" charset="-128"/>
              </a:rPr>
              <a:t>期区域のマーケット・サウンディング開始</a:t>
            </a:r>
            <a:endParaRPr kumimoji="1" lang="en-US" altLang="ja-JP" sz="2400" b="1" dirty="0">
              <a:solidFill>
                <a:schemeClr val="tx1"/>
              </a:solidFill>
              <a:latin typeface="游ゴシック" panose="020B0400000000000000" pitchFamily="50" charset="-128"/>
              <a:ea typeface="游ゴシック" panose="020B0400000000000000" pitchFamily="50" charset="-128"/>
            </a:endParaRPr>
          </a:p>
          <a:p>
            <a:pPr marL="180975" indent="-180975">
              <a:lnSpc>
                <a:spcPts val="3200"/>
              </a:lnSpc>
            </a:pPr>
            <a:r>
              <a:rPr kumimoji="1" lang="ja-JP" altLang="en-US" sz="2400" b="1" dirty="0">
                <a:solidFill>
                  <a:schemeClr val="tx1"/>
                </a:solidFill>
                <a:latin typeface="游ゴシック" panose="020B0400000000000000" pitchFamily="50" charset="-128"/>
                <a:ea typeface="游ゴシック" panose="020B0400000000000000" pitchFamily="50" charset="-128"/>
              </a:rPr>
              <a:t>　　　　　　　 マーケット・サウンディングの結果等を踏まえ、</a:t>
            </a:r>
            <a:endParaRPr kumimoji="1" lang="en-US" altLang="ja-JP" sz="2400" b="1" dirty="0">
              <a:solidFill>
                <a:schemeClr val="tx1"/>
              </a:solidFill>
              <a:latin typeface="游ゴシック" panose="020B0400000000000000" pitchFamily="50" charset="-128"/>
              <a:ea typeface="游ゴシック" panose="020B0400000000000000" pitchFamily="50" charset="-128"/>
            </a:endParaRPr>
          </a:p>
          <a:p>
            <a:pPr marL="180975" indent="-180975">
              <a:lnSpc>
                <a:spcPts val="3200"/>
              </a:lnSpc>
            </a:pPr>
            <a:r>
              <a:rPr lang="ja-JP" altLang="en-US" sz="2400" b="1" dirty="0">
                <a:solidFill>
                  <a:schemeClr val="tx1"/>
                </a:solidFill>
                <a:latin typeface="游ゴシック" panose="020B0400000000000000" pitchFamily="50" charset="-128"/>
                <a:ea typeface="游ゴシック" panose="020B0400000000000000" pitchFamily="50" charset="-128"/>
              </a:rPr>
              <a:t>　　　　　　　 </a:t>
            </a:r>
            <a:r>
              <a:rPr kumimoji="1" lang="ja-JP" altLang="en-US" sz="2400" b="1" dirty="0">
                <a:solidFill>
                  <a:schemeClr val="tx1"/>
                </a:solidFill>
                <a:latin typeface="游ゴシック" panose="020B0400000000000000" pitchFamily="50" charset="-128"/>
                <a:ea typeface="游ゴシック" panose="020B0400000000000000" pitchFamily="50" charset="-128"/>
              </a:rPr>
              <a:t>募集条件等を検討</a:t>
            </a:r>
            <a:endParaRPr kumimoji="1" lang="en-US" altLang="ja-JP" sz="2400" b="1" dirty="0">
              <a:solidFill>
                <a:schemeClr val="tx1"/>
              </a:solidFill>
              <a:latin typeface="游ゴシック" panose="020B0400000000000000" pitchFamily="50" charset="-128"/>
              <a:ea typeface="游ゴシック" panose="020B0400000000000000" pitchFamily="50" charset="-128"/>
            </a:endParaRPr>
          </a:p>
          <a:p>
            <a:pPr marL="180975" lvl="0" indent="-180975">
              <a:lnSpc>
                <a:spcPts val="3200"/>
              </a:lnSpc>
            </a:pPr>
            <a:r>
              <a:rPr kumimoji="1" lang="ja-JP" altLang="en-US" sz="2400" b="1" dirty="0">
                <a:solidFill>
                  <a:schemeClr val="tx1"/>
                </a:solidFill>
                <a:latin typeface="游ゴシック" panose="020B0400000000000000" pitchFamily="50" charset="-128"/>
                <a:ea typeface="游ゴシック" panose="020B0400000000000000" pitchFamily="50" charset="-128"/>
              </a:rPr>
              <a:t>・</a:t>
            </a:r>
            <a:r>
              <a:rPr kumimoji="1" lang="en-US" altLang="ja-JP" sz="2400" b="1" dirty="0">
                <a:solidFill>
                  <a:schemeClr val="tx1"/>
                </a:solidFill>
                <a:latin typeface="游ゴシック" panose="020B0400000000000000" pitchFamily="50" charset="-128"/>
                <a:ea typeface="游ゴシック" panose="020B0400000000000000" pitchFamily="50" charset="-128"/>
              </a:rPr>
              <a:t>2023</a:t>
            </a:r>
            <a:r>
              <a:rPr kumimoji="1" lang="ja-JP" altLang="en-US" sz="2400" b="1" dirty="0" smtClean="0">
                <a:solidFill>
                  <a:schemeClr val="tx1"/>
                </a:solidFill>
                <a:latin typeface="游ゴシック" panose="020B0400000000000000" pitchFamily="50" charset="-128"/>
                <a:ea typeface="游ゴシック" panose="020B0400000000000000" pitchFamily="50" charset="-128"/>
              </a:rPr>
              <a:t>年度～</a:t>
            </a:r>
            <a:r>
              <a:rPr kumimoji="1" lang="ja-JP" altLang="en-US" sz="2400" b="1" dirty="0">
                <a:solidFill>
                  <a:schemeClr val="tx1"/>
                </a:solidFill>
                <a:latin typeface="游ゴシック" panose="020B0400000000000000" pitchFamily="50" charset="-128"/>
                <a:ea typeface="游ゴシック" panose="020B0400000000000000" pitchFamily="50" charset="-128"/>
              </a:rPr>
              <a:t>　夢洲第</a:t>
            </a:r>
            <a:r>
              <a:rPr kumimoji="1" lang="en-US" altLang="ja-JP" sz="2400" b="1" dirty="0">
                <a:solidFill>
                  <a:schemeClr val="tx1"/>
                </a:solidFill>
                <a:latin typeface="游ゴシック" panose="020B0400000000000000" pitchFamily="50" charset="-128"/>
                <a:ea typeface="游ゴシック" panose="020B0400000000000000" pitchFamily="50" charset="-128"/>
              </a:rPr>
              <a:t>2</a:t>
            </a:r>
            <a:r>
              <a:rPr kumimoji="1" lang="ja-JP" altLang="en-US" sz="2400" b="1" dirty="0">
                <a:solidFill>
                  <a:schemeClr val="tx1"/>
                </a:solidFill>
                <a:latin typeface="游ゴシック" panose="020B0400000000000000" pitchFamily="50" charset="-128"/>
                <a:ea typeface="游ゴシック" panose="020B0400000000000000" pitchFamily="50" charset="-128"/>
              </a:rPr>
              <a:t>期開発事業者の募集開始</a:t>
            </a:r>
            <a:endParaRPr kumimoji="1" lang="en-US" altLang="ja-JP" sz="2400" b="1" dirty="0">
              <a:solidFill>
                <a:schemeClr val="tx1"/>
              </a:solidFill>
              <a:latin typeface="游ゴシック" panose="020B0400000000000000" pitchFamily="50" charset="-128"/>
              <a:ea typeface="游ゴシック" panose="020B0400000000000000" pitchFamily="50" charset="-128"/>
            </a:endParaRPr>
          </a:p>
          <a:p>
            <a:pPr marL="180975" lvl="0" indent="-180975">
              <a:lnSpc>
                <a:spcPts val="3200"/>
              </a:lnSpc>
            </a:pPr>
            <a:r>
              <a:rPr lang="ja-JP" altLang="en-US" sz="2400" b="1" dirty="0">
                <a:solidFill>
                  <a:schemeClr val="tx1"/>
                </a:solidFill>
                <a:latin typeface="游ゴシック" panose="020B0400000000000000" pitchFamily="50" charset="-128"/>
                <a:ea typeface="游ゴシック" panose="020B0400000000000000" pitchFamily="50" charset="-128"/>
              </a:rPr>
              <a:t>　</a:t>
            </a:r>
            <a:r>
              <a:rPr lang="ja-JP" altLang="en-US" sz="2400" b="1" dirty="0" smtClean="0">
                <a:solidFill>
                  <a:schemeClr val="tx1"/>
                </a:solidFill>
                <a:latin typeface="游ゴシック" panose="020B0400000000000000" pitchFamily="50" charset="-128"/>
                <a:ea typeface="游ゴシック" panose="020B0400000000000000" pitchFamily="50" charset="-128"/>
              </a:rPr>
              <a:t>　　　　　　 </a:t>
            </a:r>
            <a:r>
              <a:rPr kumimoji="1" lang="ja-JP" altLang="en-US" sz="2400" b="1" dirty="0" smtClean="0">
                <a:solidFill>
                  <a:schemeClr val="tx1"/>
                </a:solidFill>
                <a:latin typeface="游ゴシック" panose="020B0400000000000000" pitchFamily="50" charset="-128"/>
                <a:ea typeface="游ゴシック" panose="020B0400000000000000" pitchFamily="50" charset="-128"/>
              </a:rPr>
              <a:t>夢</a:t>
            </a:r>
            <a:r>
              <a:rPr kumimoji="1" lang="ja-JP" altLang="en-US" sz="2400" b="1" dirty="0">
                <a:solidFill>
                  <a:schemeClr val="tx1"/>
                </a:solidFill>
                <a:latin typeface="游ゴシック" panose="020B0400000000000000" pitchFamily="50" charset="-128"/>
                <a:ea typeface="游ゴシック" panose="020B0400000000000000" pitchFamily="50" charset="-128"/>
              </a:rPr>
              <a:t>洲第</a:t>
            </a:r>
            <a:r>
              <a:rPr kumimoji="1" lang="en-US" altLang="ja-JP" sz="2400" b="1" dirty="0">
                <a:solidFill>
                  <a:schemeClr val="tx1"/>
                </a:solidFill>
                <a:latin typeface="游ゴシック" panose="020B0400000000000000" pitchFamily="50" charset="-128"/>
                <a:ea typeface="游ゴシック" panose="020B0400000000000000" pitchFamily="50" charset="-128"/>
              </a:rPr>
              <a:t>2</a:t>
            </a:r>
            <a:r>
              <a:rPr kumimoji="1" lang="ja-JP" altLang="en-US" sz="2400" b="1" dirty="0">
                <a:solidFill>
                  <a:schemeClr val="tx1"/>
                </a:solidFill>
                <a:latin typeface="游ゴシック" panose="020B0400000000000000" pitchFamily="50" charset="-128"/>
                <a:ea typeface="游ゴシック" panose="020B0400000000000000" pitchFamily="50" charset="-128"/>
              </a:rPr>
              <a:t>期開発事業者の決定</a:t>
            </a:r>
            <a:endParaRPr kumimoji="1" lang="en-US" altLang="ja-JP" sz="2400" b="1" dirty="0">
              <a:solidFill>
                <a:schemeClr val="tx1"/>
              </a:solidFill>
              <a:latin typeface="游ゴシック" panose="020B0400000000000000" pitchFamily="50" charset="-128"/>
              <a:ea typeface="游ゴシック" panose="020B0400000000000000" pitchFamily="50" charset="-128"/>
            </a:endParaRPr>
          </a:p>
          <a:p>
            <a:pPr marL="180975" lvl="0" indent="-180975">
              <a:lnSpc>
                <a:spcPts val="3200"/>
              </a:lnSpc>
            </a:pPr>
            <a:r>
              <a:rPr kumimoji="1" lang="ja-JP" altLang="en-US" sz="2400" b="1" dirty="0">
                <a:solidFill>
                  <a:schemeClr val="tx1"/>
                </a:solidFill>
                <a:latin typeface="游ゴシック" panose="020B0400000000000000" pitchFamily="50" charset="-128"/>
                <a:ea typeface="游ゴシック" panose="020B0400000000000000" pitchFamily="50" charset="-128"/>
              </a:rPr>
              <a:t>・</a:t>
            </a:r>
            <a:r>
              <a:rPr kumimoji="1" lang="en-US" altLang="ja-JP" sz="2400" b="1" dirty="0">
                <a:solidFill>
                  <a:schemeClr val="tx1"/>
                </a:solidFill>
                <a:latin typeface="游ゴシック" panose="020B0400000000000000" pitchFamily="50" charset="-128"/>
                <a:ea typeface="游ゴシック" panose="020B0400000000000000" pitchFamily="50" charset="-128"/>
              </a:rPr>
              <a:t>2025</a:t>
            </a:r>
            <a:r>
              <a:rPr kumimoji="1" lang="ja-JP" altLang="en-US" sz="2400" b="1" dirty="0">
                <a:solidFill>
                  <a:schemeClr val="tx1"/>
                </a:solidFill>
                <a:latin typeface="游ゴシック" panose="020B0400000000000000" pitchFamily="50" charset="-128"/>
                <a:ea typeface="游ゴシック" panose="020B0400000000000000" pitchFamily="50" charset="-128"/>
              </a:rPr>
              <a:t>年   　　 </a:t>
            </a:r>
            <a:r>
              <a:rPr kumimoji="1" lang="en-US" altLang="ja-JP" sz="2400" b="1" dirty="0">
                <a:solidFill>
                  <a:schemeClr val="tx1"/>
                </a:solidFill>
                <a:latin typeface="游ゴシック" panose="020B0400000000000000" pitchFamily="50" charset="-128"/>
                <a:ea typeface="游ゴシック" panose="020B0400000000000000" pitchFamily="50" charset="-128"/>
              </a:rPr>
              <a:t>2025</a:t>
            </a:r>
            <a:r>
              <a:rPr kumimoji="1" lang="ja-JP" altLang="en-US" sz="2400" b="1" dirty="0">
                <a:solidFill>
                  <a:schemeClr val="tx1"/>
                </a:solidFill>
                <a:latin typeface="游ゴシック" panose="020B0400000000000000" pitchFamily="50" charset="-128"/>
                <a:ea typeface="游ゴシック" panose="020B0400000000000000" pitchFamily="50" charset="-128"/>
              </a:rPr>
              <a:t>年大阪・関西万博開催（</a:t>
            </a:r>
            <a:r>
              <a:rPr kumimoji="1" lang="en-US" altLang="ja-JP" sz="2400" b="1" dirty="0">
                <a:solidFill>
                  <a:schemeClr val="tx1"/>
                </a:solidFill>
                <a:latin typeface="游ゴシック" panose="020B0400000000000000" pitchFamily="50" charset="-128"/>
                <a:ea typeface="游ゴシック" panose="020B0400000000000000" pitchFamily="50" charset="-128"/>
              </a:rPr>
              <a:t>4</a:t>
            </a:r>
            <a:r>
              <a:rPr kumimoji="1" lang="ja-JP" altLang="en-US" sz="2400" b="1" dirty="0">
                <a:solidFill>
                  <a:schemeClr val="tx1"/>
                </a:solidFill>
                <a:latin typeface="游ゴシック" panose="020B0400000000000000" pitchFamily="50" charset="-128"/>
                <a:ea typeface="游ゴシック" panose="020B0400000000000000" pitchFamily="50" charset="-128"/>
              </a:rPr>
              <a:t>月</a:t>
            </a:r>
            <a:r>
              <a:rPr kumimoji="1" lang="en-US" altLang="ja-JP" sz="2400" b="1" dirty="0">
                <a:solidFill>
                  <a:schemeClr val="tx1"/>
                </a:solidFill>
                <a:latin typeface="游ゴシック" panose="020B0400000000000000" pitchFamily="50" charset="-128"/>
                <a:ea typeface="游ゴシック" panose="020B0400000000000000" pitchFamily="50" charset="-128"/>
              </a:rPr>
              <a:t>13</a:t>
            </a:r>
            <a:r>
              <a:rPr kumimoji="1" lang="ja-JP" altLang="en-US" sz="2400" b="1" dirty="0">
                <a:solidFill>
                  <a:schemeClr val="tx1"/>
                </a:solidFill>
                <a:latin typeface="游ゴシック" panose="020B0400000000000000" pitchFamily="50" charset="-128"/>
                <a:ea typeface="游ゴシック" panose="020B0400000000000000" pitchFamily="50" charset="-128"/>
              </a:rPr>
              <a:t>日</a:t>
            </a:r>
            <a:r>
              <a:rPr kumimoji="1" lang="en-US" altLang="ja-JP" sz="2400" b="1" dirty="0">
                <a:solidFill>
                  <a:schemeClr val="tx1"/>
                </a:solidFill>
                <a:latin typeface="游ゴシック" panose="020B0400000000000000" pitchFamily="50" charset="-128"/>
                <a:ea typeface="游ゴシック" panose="020B0400000000000000" pitchFamily="50" charset="-128"/>
              </a:rPr>
              <a:t>– 10</a:t>
            </a:r>
            <a:r>
              <a:rPr kumimoji="1" lang="ja-JP" altLang="en-US" sz="2400" b="1" dirty="0">
                <a:solidFill>
                  <a:schemeClr val="tx1"/>
                </a:solidFill>
                <a:latin typeface="游ゴシック" panose="020B0400000000000000" pitchFamily="50" charset="-128"/>
                <a:ea typeface="游ゴシック" panose="020B0400000000000000" pitchFamily="50" charset="-128"/>
              </a:rPr>
              <a:t>月</a:t>
            </a:r>
            <a:r>
              <a:rPr kumimoji="1" lang="en-US" altLang="ja-JP" sz="2400" b="1" dirty="0">
                <a:solidFill>
                  <a:schemeClr val="tx1"/>
                </a:solidFill>
                <a:latin typeface="游ゴシック" panose="020B0400000000000000" pitchFamily="50" charset="-128"/>
                <a:ea typeface="游ゴシック" panose="020B0400000000000000" pitchFamily="50" charset="-128"/>
              </a:rPr>
              <a:t>13</a:t>
            </a:r>
            <a:r>
              <a:rPr kumimoji="1" lang="ja-JP" altLang="en-US" sz="2400" b="1" dirty="0">
                <a:solidFill>
                  <a:schemeClr val="tx1"/>
                </a:solidFill>
                <a:latin typeface="游ゴシック" panose="020B0400000000000000" pitchFamily="50" charset="-128"/>
                <a:ea typeface="游ゴシック" panose="020B0400000000000000" pitchFamily="50" charset="-128"/>
              </a:rPr>
              <a:t>日）</a:t>
            </a:r>
            <a:endParaRPr kumimoji="1" lang="en-US" altLang="ja-JP" sz="2400" b="1" dirty="0">
              <a:solidFill>
                <a:schemeClr val="tx1"/>
              </a:solidFill>
              <a:latin typeface="游ゴシック" panose="020B0400000000000000" pitchFamily="50" charset="-128"/>
              <a:ea typeface="游ゴシック" panose="020B0400000000000000" pitchFamily="50" charset="-128"/>
            </a:endParaRPr>
          </a:p>
          <a:p>
            <a:pPr marL="180975" lvl="0" indent="-180975">
              <a:lnSpc>
                <a:spcPts val="3200"/>
              </a:lnSpc>
            </a:pPr>
            <a:r>
              <a:rPr kumimoji="1" lang="ja-JP" altLang="en-US" sz="2400" b="1" dirty="0" smtClean="0">
                <a:solidFill>
                  <a:schemeClr val="tx1"/>
                </a:solidFill>
                <a:latin typeface="游ゴシック" panose="020B0400000000000000" pitchFamily="50" charset="-128"/>
                <a:ea typeface="游ゴシック" panose="020B0400000000000000" pitchFamily="50" charset="-128"/>
              </a:rPr>
              <a:t>・万博終了後</a:t>
            </a:r>
            <a:r>
              <a:rPr lang="ja-JP" altLang="en-US" sz="2400" b="1" dirty="0" smtClean="0">
                <a:solidFill>
                  <a:schemeClr val="tx1"/>
                </a:solidFill>
                <a:latin typeface="游ゴシック" panose="020B0400000000000000" pitchFamily="50" charset="-128"/>
                <a:ea typeface="游ゴシック" panose="020B0400000000000000" pitchFamily="50" charset="-128"/>
              </a:rPr>
              <a:t>　 夢</a:t>
            </a:r>
            <a:r>
              <a:rPr lang="ja-JP" altLang="en-US" sz="2400" b="1" dirty="0">
                <a:solidFill>
                  <a:schemeClr val="tx1"/>
                </a:solidFill>
                <a:latin typeface="游ゴシック" panose="020B0400000000000000" pitchFamily="50" charset="-128"/>
                <a:ea typeface="游ゴシック" panose="020B0400000000000000" pitchFamily="50" charset="-128"/>
              </a:rPr>
              <a:t>洲第２期区域 開発工事着手</a:t>
            </a:r>
            <a:endParaRPr kumimoji="1" lang="en-US" altLang="ja-JP" sz="2400" b="1" dirty="0">
              <a:solidFill>
                <a:schemeClr val="tx1"/>
              </a:solidFill>
              <a:latin typeface="游ゴシック" panose="020B0400000000000000" pitchFamily="50" charset="-128"/>
              <a:ea typeface="游ゴシック" panose="020B0400000000000000" pitchFamily="50" charset="-128"/>
            </a:endParaRPr>
          </a:p>
        </p:txBody>
      </p:sp>
      <p:sp>
        <p:nvSpPr>
          <p:cNvPr id="44" name="テキスト ボックス 43"/>
          <p:cNvSpPr txBox="1"/>
          <p:nvPr/>
        </p:nvSpPr>
        <p:spPr>
          <a:xfrm>
            <a:off x="1238390" y="1459739"/>
            <a:ext cx="5760336" cy="461665"/>
          </a:xfrm>
          <a:prstGeom prst="rect">
            <a:avLst/>
          </a:prstGeom>
          <a:noFill/>
        </p:spPr>
        <p:txBody>
          <a:bodyPr wrap="square" rtlCol="0">
            <a:spAutoFit/>
          </a:bodyPr>
          <a:lstStyle/>
          <a:p>
            <a:pPr marL="180975" indent="-180975"/>
            <a:r>
              <a:rPr kumimoji="1" lang="ja-JP" altLang="en-US" sz="2400" b="1" dirty="0">
                <a:latin typeface="游ゴシック" panose="020B0400000000000000" pitchFamily="50" charset="-128"/>
                <a:ea typeface="游ゴシック" panose="020B0400000000000000" pitchFamily="50" charset="-128"/>
              </a:rPr>
              <a:t>■　今後のスケジュール（想定）　</a:t>
            </a:r>
            <a:endParaRPr kumimoji="1" lang="en-US" altLang="ja-JP" sz="2400" b="1" dirty="0">
              <a:latin typeface="游ゴシック" panose="020B0400000000000000" pitchFamily="50" charset="-128"/>
              <a:ea typeface="游ゴシック" panose="020B0400000000000000" pitchFamily="50" charset="-128"/>
            </a:endParaRPr>
          </a:p>
        </p:txBody>
      </p:sp>
      <p:sp>
        <p:nvSpPr>
          <p:cNvPr id="51" name="AutoShape 10" descr="大阪】大阪ＩＲ〈21/12/22更新〉 | 未来の地図"/>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grpSp>
        <p:nvGrpSpPr>
          <p:cNvPr id="6" name="グループ化 5"/>
          <p:cNvGrpSpPr/>
          <p:nvPr/>
        </p:nvGrpSpPr>
        <p:grpSpPr>
          <a:xfrm>
            <a:off x="1328735" y="5956515"/>
            <a:ext cx="12555539" cy="3383212"/>
            <a:chOff x="8360492" y="7208026"/>
            <a:chExt cx="6882944" cy="1379540"/>
          </a:xfrm>
        </p:grpSpPr>
        <p:sp>
          <p:nvSpPr>
            <p:cNvPr id="16" name="角丸四角形 15"/>
            <p:cNvSpPr/>
            <p:nvPr/>
          </p:nvSpPr>
          <p:spPr>
            <a:xfrm>
              <a:off x="12059970" y="7560271"/>
              <a:ext cx="1443578" cy="1027295"/>
            </a:xfrm>
            <a:prstGeom prst="roundRect">
              <a:avLst/>
            </a:prstGeom>
            <a:solidFill>
              <a:schemeClr val="accent5"/>
            </a:solidFill>
            <a:ln w="38100">
              <a:solidFill>
                <a:schemeClr val="bg1">
                  <a:lumMod val="95000"/>
                </a:schemeClr>
              </a:solidFill>
            </a:ln>
            <a:effectLst/>
          </p:spPr>
          <p:style>
            <a:lnRef idx="2">
              <a:schemeClr val="accent3"/>
            </a:lnRef>
            <a:fillRef idx="1">
              <a:schemeClr val="lt1"/>
            </a:fillRef>
            <a:effectRef idx="0">
              <a:schemeClr val="accent3"/>
            </a:effectRef>
            <a:fontRef idx="minor">
              <a:schemeClr val="dk1"/>
            </a:fontRef>
          </p:style>
          <p:txBody>
            <a:bodyPr wrap="none" rtlCol="0" anchor="ctr"/>
            <a:lstStyle/>
            <a:p>
              <a:pPr algn="ctr"/>
              <a:r>
                <a:rPr kumimoji="1" lang="en-US" altLang="ja-JP" sz="2400" b="1" dirty="0">
                  <a:solidFill>
                    <a:schemeClr val="bg1"/>
                  </a:solidFill>
                  <a:latin typeface="游ゴシック" panose="020B0400000000000000" pitchFamily="50" charset="-128"/>
                  <a:ea typeface="游ゴシック" panose="020B0400000000000000" pitchFamily="50" charset="-128"/>
                </a:rPr>
                <a:t>2025</a:t>
              </a:r>
              <a:r>
                <a:rPr kumimoji="1" lang="ja-JP" altLang="en-US" sz="2400" b="1" dirty="0">
                  <a:solidFill>
                    <a:schemeClr val="bg1"/>
                  </a:solidFill>
                  <a:latin typeface="游ゴシック" panose="020B0400000000000000" pitchFamily="50" charset="-128"/>
                  <a:ea typeface="游ゴシック" panose="020B0400000000000000" pitchFamily="50" charset="-128"/>
                </a:rPr>
                <a:t>年</a:t>
              </a:r>
              <a:endParaRPr kumimoji="1" lang="en-US" altLang="ja-JP" sz="2400" b="1" dirty="0">
                <a:solidFill>
                  <a:schemeClr val="bg1"/>
                </a:solidFill>
                <a:latin typeface="游ゴシック" panose="020B0400000000000000" pitchFamily="50" charset="-128"/>
                <a:ea typeface="游ゴシック" panose="020B0400000000000000" pitchFamily="50" charset="-128"/>
              </a:endParaRPr>
            </a:p>
            <a:p>
              <a:pPr algn="ctr"/>
              <a:r>
                <a:rPr kumimoji="1" lang="ja-JP" altLang="en-US" sz="2400" b="1" dirty="0">
                  <a:solidFill>
                    <a:schemeClr val="bg1"/>
                  </a:solidFill>
                  <a:latin typeface="游ゴシック" panose="020B0400000000000000" pitchFamily="50" charset="-128"/>
                  <a:ea typeface="游ゴシック" panose="020B0400000000000000" pitchFamily="50" charset="-128"/>
                </a:rPr>
                <a:t>大阪・関西</a:t>
              </a:r>
              <a:endParaRPr kumimoji="1" lang="en-US" altLang="ja-JP" sz="2400" b="1" dirty="0">
                <a:solidFill>
                  <a:schemeClr val="bg1"/>
                </a:solidFill>
                <a:latin typeface="游ゴシック" panose="020B0400000000000000" pitchFamily="50" charset="-128"/>
                <a:ea typeface="游ゴシック" panose="020B0400000000000000" pitchFamily="50" charset="-128"/>
              </a:endParaRPr>
            </a:p>
            <a:p>
              <a:pPr algn="ctr"/>
              <a:r>
                <a:rPr kumimoji="1" lang="ja-JP" altLang="en-US" sz="2400" b="1" dirty="0">
                  <a:solidFill>
                    <a:schemeClr val="bg1"/>
                  </a:solidFill>
                  <a:latin typeface="游ゴシック" panose="020B0400000000000000" pitchFamily="50" charset="-128"/>
                  <a:ea typeface="游ゴシック" panose="020B0400000000000000" pitchFamily="50" charset="-128"/>
                </a:rPr>
                <a:t>万博開催</a:t>
              </a:r>
              <a:endParaRPr kumimoji="1" lang="en-US" altLang="ja-JP" sz="2400" b="1" dirty="0">
                <a:solidFill>
                  <a:schemeClr val="bg1"/>
                </a:solidFill>
                <a:latin typeface="游ゴシック" panose="020B0400000000000000" pitchFamily="50" charset="-128"/>
                <a:ea typeface="游ゴシック" panose="020B0400000000000000" pitchFamily="50" charset="-128"/>
              </a:endParaRPr>
            </a:p>
            <a:p>
              <a:pPr algn="ctr"/>
              <a:r>
                <a:rPr kumimoji="1" lang="ja-JP" altLang="en-US" sz="2400" b="1" dirty="0">
                  <a:solidFill>
                    <a:schemeClr val="bg1"/>
                  </a:solidFill>
                  <a:latin typeface="游ゴシック" panose="020B0400000000000000" pitchFamily="50" charset="-128"/>
                  <a:ea typeface="游ゴシック" panose="020B0400000000000000" pitchFamily="50" charset="-128"/>
                </a:rPr>
                <a:t>（</a:t>
              </a:r>
              <a:r>
                <a:rPr kumimoji="1" lang="en-US" altLang="ja-JP" sz="2400" b="1" dirty="0">
                  <a:solidFill>
                    <a:schemeClr val="bg1"/>
                  </a:solidFill>
                  <a:latin typeface="游ゴシック" panose="020B0400000000000000" pitchFamily="50" charset="-128"/>
                  <a:ea typeface="游ゴシック" panose="020B0400000000000000" pitchFamily="50" charset="-128"/>
                </a:rPr>
                <a:t>4</a:t>
              </a:r>
              <a:r>
                <a:rPr kumimoji="1" lang="ja-JP" altLang="en-US" sz="2400" b="1" dirty="0">
                  <a:solidFill>
                    <a:schemeClr val="bg1"/>
                  </a:solidFill>
                  <a:latin typeface="游ゴシック" panose="020B0400000000000000" pitchFamily="50" charset="-128"/>
                  <a:ea typeface="游ゴシック" panose="020B0400000000000000" pitchFamily="50" charset="-128"/>
                </a:rPr>
                <a:t>月～</a:t>
              </a:r>
              <a:r>
                <a:rPr kumimoji="1" lang="en-US" altLang="ja-JP" sz="2400" b="1" dirty="0">
                  <a:solidFill>
                    <a:schemeClr val="bg1"/>
                  </a:solidFill>
                  <a:latin typeface="游ゴシック" panose="020B0400000000000000" pitchFamily="50" charset="-128"/>
                  <a:ea typeface="游ゴシック" panose="020B0400000000000000" pitchFamily="50" charset="-128"/>
                </a:rPr>
                <a:t>10</a:t>
              </a:r>
              <a:r>
                <a:rPr kumimoji="1" lang="ja-JP" altLang="en-US" sz="2400" b="1" dirty="0">
                  <a:solidFill>
                    <a:schemeClr val="bg1"/>
                  </a:solidFill>
                  <a:latin typeface="游ゴシック" panose="020B0400000000000000" pitchFamily="50" charset="-128"/>
                  <a:ea typeface="游ゴシック" panose="020B0400000000000000" pitchFamily="50" charset="-128"/>
                </a:rPr>
                <a:t>月）</a:t>
              </a:r>
            </a:p>
          </p:txBody>
        </p:sp>
        <p:sp>
          <p:nvSpPr>
            <p:cNvPr id="170" name="角丸四角形 169"/>
            <p:cNvSpPr/>
            <p:nvPr/>
          </p:nvSpPr>
          <p:spPr>
            <a:xfrm>
              <a:off x="10183457" y="7571740"/>
              <a:ext cx="1362358" cy="1015826"/>
            </a:xfrm>
            <a:prstGeom prst="roundRect">
              <a:avLst/>
            </a:prstGeom>
            <a:solidFill>
              <a:schemeClr val="tx2">
                <a:lumMod val="40000"/>
                <a:lumOff val="60000"/>
              </a:schemeClr>
            </a:solidFill>
            <a:ln w="38100">
              <a:solidFill>
                <a:schemeClr val="bg1">
                  <a:lumMod val="95000"/>
                </a:schemeClr>
              </a:solidFill>
            </a:ln>
            <a:effectLst/>
          </p:spPr>
          <p:style>
            <a:lnRef idx="1">
              <a:schemeClr val="accent1"/>
            </a:lnRef>
            <a:fillRef idx="3">
              <a:schemeClr val="accent1"/>
            </a:fillRef>
            <a:effectRef idx="2">
              <a:schemeClr val="accent1"/>
            </a:effectRef>
            <a:fontRef idx="minor">
              <a:schemeClr val="lt1"/>
            </a:fontRef>
          </p:style>
          <p:txBody>
            <a:bodyPr wrap="none" lIns="108000" rIns="72000" rtlCol="0" anchor="ctr"/>
            <a:lstStyle/>
            <a:p>
              <a:pPr algn="ctr"/>
              <a:r>
                <a:rPr lang="ja-JP" altLang="en-US" sz="2400" b="1" dirty="0">
                  <a:solidFill>
                    <a:schemeClr val="tx1">
                      <a:lumMod val="85000"/>
                      <a:lumOff val="15000"/>
                    </a:schemeClr>
                  </a:solidFill>
                  <a:latin typeface="游ゴシック" panose="020B0400000000000000" pitchFamily="50" charset="-128"/>
                  <a:ea typeface="游ゴシック" panose="020B0400000000000000" pitchFamily="50" charset="-128"/>
                </a:rPr>
                <a:t>開発事業者</a:t>
              </a:r>
              <a:endParaRPr lang="en-US" altLang="ja-JP" sz="2400" b="1" dirty="0">
                <a:solidFill>
                  <a:schemeClr val="tx1">
                    <a:lumMod val="85000"/>
                    <a:lumOff val="15000"/>
                  </a:schemeClr>
                </a:solidFill>
                <a:latin typeface="游ゴシック" panose="020B0400000000000000" pitchFamily="50" charset="-128"/>
                <a:ea typeface="游ゴシック" panose="020B0400000000000000" pitchFamily="50" charset="-128"/>
              </a:endParaRPr>
            </a:p>
            <a:p>
              <a:pPr algn="ctr"/>
              <a:r>
                <a:rPr lang="ja-JP" altLang="en-US" sz="2400" b="1" dirty="0" smtClean="0">
                  <a:solidFill>
                    <a:schemeClr val="tx1"/>
                  </a:solidFill>
                  <a:latin typeface="游ゴシック" panose="020B0400000000000000" pitchFamily="50" charset="-128"/>
                  <a:ea typeface="游ゴシック" panose="020B0400000000000000" pitchFamily="50" charset="-128"/>
                </a:rPr>
                <a:t>募集・</a:t>
              </a:r>
              <a:r>
                <a:rPr lang="ja-JP" altLang="en-US" sz="2400" b="1" dirty="0" smtClean="0">
                  <a:solidFill>
                    <a:schemeClr val="tx1">
                      <a:lumMod val="85000"/>
                      <a:lumOff val="15000"/>
                    </a:schemeClr>
                  </a:solidFill>
                  <a:latin typeface="游ゴシック" panose="020B0400000000000000" pitchFamily="50" charset="-128"/>
                  <a:ea typeface="游ゴシック" panose="020B0400000000000000" pitchFamily="50" charset="-128"/>
                </a:rPr>
                <a:t>決定</a:t>
              </a:r>
              <a:endParaRPr lang="ja-JP" altLang="en-US" sz="2400" b="1" dirty="0">
                <a:solidFill>
                  <a:schemeClr val="tx1">
                    <a:lumMod val="85000"/>
                    <a:lumOff val="15000"/>
                  </a:schemeClr>
                </a:solidFill>
                <a:latin typeface="游ゴシック" panose="020B0400000000000000" pitchFamily="50" charset="-128"/>
                <a:ea typeface="游ゴシック" panose="020B0400000000000000" pitchFamily="50" charset="-128"/>
              </a:endParaRPr>
            </a:p>
          </p:txBody>
        </p:sp>
        <p:sp>
          <p:nvSpPr>
            <p:cNvPr id="174" name="角丸四角形 173"/>
            <p:cNvSpPr/>
            <p:nvPr/>
          </p:nvSpPr>
          <p:spPr>
            <a:xfrm>
              <a:off x="8360492" y="7560270"/>
              <a:ext cx="1413809" cy="1015827"/>
            </a:xfrm>
            <a:prstGeom prst="roundRect">
              <a:avLst/>
            </a:prstGeom>
            <a:solidFill>
              <a:schemeClr val="bg2">
                <a:lumMod val="90000"/>
              </a:schemeClr>
            </a:solidFill>
            <a:ln w="38100">
              <a:solidFill>
                <a:schemeClr val="bg1">
                  <a:lumMod val="95000"/>
                </a:schemeClr>
              </a:solidFill>
            </a:ln>
            <a:effectLst/>
          </p:spPr>
          <p:style>
            <a:lnRef idx="2">
              <a:schemeClr val="accent3"/>
            </a:lnRef>
            <a:fillRef idx="1">
              <a:schemeClr val="lt1"/>
            </a:fillRef>
            <a:effectRef idx="0">
              <a:schemeClr val="accent3"/>
            </a:effectRef>
            <a:fontRef idx="minor">
              <a:schemeClr val="dk1"/>
            </a:fontRef>
          </p:style>
          <p:txBody>
            <a:bodyPr wrap="none" rtlCol="0" anchor="ctr"/>
            <a:lstStyle/>
            <a:p>
              <a:pPr algn="ctr"/>
              <a:r>
                <a:rPr kumimoji="1" lang="ja-JP" altLang="en-US" sz="2400" b="1" dirty="0">
                  <a:solidFill>
                    <a:schemeClr val="bg2">
                      <a:lumMod val="10000"/>
                    </a:schemeClr>
                  </a:solidFill>
                  <a:latin typeface="游ゴシック" panose="020B0400000000000000" pitchFamily="50" charset="-128"/>
                  <a:ea typeface="游ゴシック" panose="020B0400000000000000" pitchFamily="50" charset="-128"/>
                </a:rPr>
                <a:t>マーケット</a:t>
              </a:r>
              <a:endParaRPr kumimoji="1" lang="en-US" altLang="ja-JP" sz="2400" b="1" dirty="0">
                <a:solidFill>
                  <a:schemeClr val="bg2">
                    <a:lumMod val="10000"/>
                  </a:schemeClr>
                </a:solidFill>
                <a:latin typeface="游ゴシック" panose="020B0400000000000000" pitchFamily="50" charset="-128"/>
                <a:ea typeface="游ゴシック" panose="020B0400000000000000" pitchFamily="50" charset="-128"/>
              </a:endParaRPr>
            </a:p>
            <a:p>
              <a:pPr algn="ctr"/>
              <a:r>
                <a:rPr kumimoji="1" lang="ja-JP" altLang="en-US" sz="2400" b="1" dirty="0">
                  <a:solidFill>
                    <a:schemeClr val="bg2">
                      <a:lumMod val="10000"/>
                    </a:schemeClr>
                  </a:solidFill>
                  <a:latin typeface="游ゴシック" panose="020B0400000000000000" pitchFamily="50" charset="-128"/>
                  <a:ea typeface="游ゴシック" panose="020B0400000000000000" pitchFamily="50" charset="-128"/>
                </a:rPr>
                <a:t>・サウンディ</a:t>
              </a:r>
              <a:endParaRPr kumimoji="1" lang="en-US" altLang="ja-JP" sz="2400" b="1" dirty="0">
                <a:solidFill>
                  <a:schemeClr val="bg2">
                    <a:lumMod val="10000"/>
                  </a:schemeClr>
                </a:solidFill>
                <a:latin typeface="游ゴシック" panose="020B0400000000000000" pitchFamily="50" charset="-128"/>
                <a:ea typeface="游ゴシック" panose="020B0400000000000000" pitchFamily="50" charset="-128"/>
              </a:endParaRPr>
            </a:p>
            <a:p>
              <a:pPr algn="ctr"/>
              <a:r>
                <a:rPr kumimoji="1" lang="ja-JP" altLang="en-US" sz="2400" b="1" dirty="0">
                  <a:solidFill>
                    <a:schemeClr val="bg2">
                      <a:lumMod val="10000"/>
                    </a:schemeClr>
                  </a:solidFill>
                  <a:latin typeface="游ゴシック" panose="020B0400000000000000" pitchFamily="50" charset="-128"/>
                  <a:ea typeface="游ゴシック" panose="020B0400000000000000" pitchFamily="50" charset="-128"/>
                </a:rPr>
                <a:t>ング開始</a:t>
              </a:r>
              <a:endParaRPr kumimoji="1" lang="en-US" altLang="ja-JP" sz="2400" b="1" dirty="0">
                <a:solidFill>
                  <a:schemeClr val="bg2">
                    <a:lumMod val="10000"/>
                  </a:schemeClr>
                </a:solidFill>
                <a:latin typeface="游ゴシック" panose="020B0400000000000000" pitchFamily="50" charset="-128"/>
                <a:ea typeface="游ゴシック" panose="020B0400000000000000" pitchFamily="50" charset="-128"/>
              </a:endParaRPr>
            </a:p>
          </p:txBody>
        </p:sp>
        <p:sp>
          <p:nvSpPr>
            <p:cNvPr id="17" name="二等辺三角形 16"/>
            <p:cNvSpPr/>
            <p:nvPr/>
          </p:nvSpPr>
          <p:spPr>
            <a:xfrm rot="5400000">
              <a:off x="9716352" y="7950814"/>
              <a:ext cx="581779" cy="234738"/>
            </a:xfrm>
            <a:prstGeom prst="triangle">
              <a:avLst/>
            </a:prstGeom>
            <a:solidFill>
              <a:schemeClr val="bg1">
                <a:lumMod val="8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400">
                <a:latin typeface="游ゴシック" panose="020B0400000000000000" pitchFamily="50" charset="-128"/>
                <a:ea typeface="游ゴシック" panose="020B0400000000000000" pitchFamily="50" charset="-128"/>
              </a:endParaRPr>
            </a:p>
          </p:txBody>
        </p:sp>
        <p:sp>
          <p:nvSpPr>
            <p:cNvPr id="175" name="二等辺三角形 174"/>
            <p:cNvSpPr/>
            <p:nvPr/>
          </p:nvSpPr>
          <p:spPr>
            <a:xfrm rot="5400000">
              <a:off x="11549481" y="7956551"/>
              <a:ext cx="581779" cy="234738"/>
            </a:xfrm>
            <a:prstGeom prst="triangle">
              <a:avLst/>
            </a:prstGeom>
            <a:solidFill>
              <a:schemeClr val="bg1">
                <a:lumMod val="8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400">
                <a:latin typeface="游ゴシック" panose="020B0400000000000000" pitchFamily="50" charset="-128"/>
                <a:ea typeface="游ゴシック" panose="020B0400000000000000" pitchFamily="50" charset="-128"/>
              </a:endParaRPr>
            </a:p>
          </p:txBody>
        </p:sp>
        <p:sp>
          <p:nvSpPr>
            <p:cNvPr id="178" name="二等辺三角形 177"/>
            <p:cNvSpPr/>
            <p:nvPr/>
          </p:nvSpPr>
          <p:spPr>
            <a:xfrm rot="5400000">
              <a:off x="13442701" y="7956551"/>
              <a:ext cx="581779" cy="234738"/>
            </a:xfrm>
            <a:prstGeom prst="triangle">
              <a:avLst/>
            </a:prstGeom>
            <a:solidFill>
              <a:schemeClr val="bg1">
                <a:lumMod val="8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400">
                <a:latin typeface="游ゴシック" panose="020B0400000000000000" pitchFamily="50" charset="-128"/>
                <a:ea typeface="游ゴシック" panose="020B0400000000000000" pitchFamily="50" charset="-128"/>
              </a:endParaRPr>
            </a:p>
          </p:txBody>
        </p:sp>
        <p:cxnSp>
          <p:nvCxnSpPr>
            <p:cNvPr id="19" name="直線コネクタ 18"/>
            <p:cNvCxnSpPr/>
            <p:nvPr/>
          </p:nvCxnSpPr>
          <p:spPr>
            <a:xfrm>
              <a:off x="8375553" y="7397253"/>
              <a:ext cx="6851490" cy="0"/>
            </a:xfrm>
            <a:prstGeom prst="line">
              <a:avLst/>
            </a:prstGeom>
            <a:ln w="19050"/>
          </p:spPr>
          <p:style>
            <a:lnRef idx="1">
              <a:schemeClr val="dk1"/>
            </a:lnRef>
            <a:fillRef idx="0">
              <a:schemeClr val="dk1"/>
            </a:fillRef>
            <a:effectRef idx="0">
              <a:schemeClr val="dk1"/>
            </a:effectRef>
            <a:fontRef idx="minor">
              <a:schemeClr val="tx1"/>
            </a:fontRef>
          </p:style>
        </p:cxnSp>
        <p:sp>
          <p:nvSpPr>
            <p:cNvPr id="22" name="正方形/長方形 21"/>
            <p:cNvSpPr/>
            <p:nvPr/>
          </p:nvSpPr>
          <p:spPr>
            <a:xfrm>
              <a:off x="8600827" y="7208026"/>
              <a:ext cx="1018665" cy="188249"/>
            </a:xfrm>
            <a:prstGeom prst="rect">
              <a:avLst/>
            </a:prstGeom>
          </p:spPr>
          <p:txBody>
            <a:bodyPr wrap="none">
              <a:spAutoFit/>
            </a:bodyPr>
            <a:lstStyle/>
            <a:p>
              <a:pPr algn="ctr"/>
              <a:r>
                <a:rPr kumimoji="1" lang="en-US" altLang="ja-JP" sz="2400" b="1" dirty="0">
                  <a:latin typeface="游ゴシック" panose="020B0400000000000000" pitchFamily="50" charset="-128"/>
                  <a:ea typeface="游ゴシック" panose="020B0400000000000000" pitchFamily="50" charset="-128"/>
                </a:rPr>
                <a:t>2022</a:t>
              </a:r>
              <a:r>
                <a:rPr kumimoji="1" lang="ja-JP" altLang="en-US" sz="2400" b="1" dirty="0">
                  <a:latin typeface="游ゴシック" panose="020B0400000000000000" pitchFamily="50" charset="-128"/>
                  <a:ea typeface="游ゴシック" panose="020B0400000000000000" pitchFamily="50" charset="-128"/>
                </a:rPr>
                <a:t>年</a:t>
              </a:r>
              <a:r>
                <a:rPr kumimoji="1" lang="en-US" altLang="ja-JP" sz="2400" b="1" dirty="0">
                  <a:latin typeface="游ゴシック" panose="020B0400000000000000" pitchFamily="50" charset="-128"/>
                  <a:ea typeface="游ゴシック" panose="020B0400000000000000" pitchFamily="50" charset="-128"/>
                </a:rPr>
                <a:t>12</a:t>
              </a:r>
              <a:r>
                <a:rPr kumimoji="1" lang="ja-JP" altLang="en-US" sz="2400" b="1" dirty="0">
                  <a:latin typeface="游ゴシック" panose="020B0400000000000000" pitchFamily="50" charset="-128"/>
                  <a:ea typeface="游ゴシック" panose="020B0400000000000000" pitchFamily="50" charset="-128"/>
                </a:rPr>
                <a:t>月</a:t>
              </a:r>
            </a:p>
          </p:txBody>
        </p:sp>
        <p:sp>
          <p:nvSpPr>
            <p:cNvPr id="24" name="正方形/長方形 23"/>
            <p:cNvSpPr/>
            <p:nvPr/>
          </p:nvSpPr>
          <p:spPr>
            <a:xfrm>
              <a:off x="10366675" y="7208026"/>
              <a:ext cx="994061" cy="188249"/>
            </a:xfrm>
            <a:prstGeom prst="rect">
              <a:avLst/>
            </a:prstGeom>
          </p:spPr>
          <p:txBody>
            <a:bodyPr wrap="none">
              <a:spAutoFit/>
            </a:bodyPr>
            <a:lstStyle/>
            <a:p>
              <a:pPr lvl="0" algn="ctr" defTabSz="1280160">
                <a:defRPr/>
              </a:pPr>
              <a:r>
                <a:rPr kumimoji="1" lang="en-US" altLang="ja-JP" sz="2400" b="1" dirty="0" smtClean="0">
                  <a:latin typeface="游ゴシック" panose="020B0400000000000000" pitchFamily="50" charset="-128"/>
                  <a:ea typeface="游ゴシック" panose="020B0400000000000000" pitchFamily="50" charset="-128"/>
                </a:rPr>
                <a:t>2023</a:t>
              </a:r>
              <a:r>
                <a:rPr kumimoji="1" lang="ja-JP" altLang="en-US" sz="2400" b="1" dirty="0" smtClean="0">
                  <a:latin typeface="游ゴシック" panose="020B0400000000000000" pitchFamily="50" charset="-128"/>
                  <a:ea typeface="游ゴシック" panose="020B0400000000000000" pitchFamily="50" charset="-128"/>
                </a:rPr>
                <a:t>年度～</a:t>
              </a:r>
              <a:endParaRPr kumimoji="1" lang="ja-JP" altLang="en-US" sz="2400" b="1" dirty="0">
                <a:latin typeface="游ゴシック" panose="020B0400000000000000" pitchFamily="50" charset="-128"/>
                <a:ea typeface="游ゴシック" panose="020B0400000000000000" pitchFamily="50" charset="-128"/>
              </a:endParaRPr>
            </a:p>
          </p:txBody>
        </p:sp>
        <p:sp>
          <p:nvSpPr>
            <p:cNvPr id="25" name="正方形/長方形 24"/>
            <p:cNvSpPr/>
            <p:nvPr/>
          </p:nvSpPr>
          <p:spPr>
            <a:xfrm>
              <a:off x="12453451" y="7208026"/>
              <a:ext cx="656614" cy="188249"/>
            </a:xfrm>
            <a:prstGeom prst="rect">
              <a:avLst/>
            </a:prstGeom>
          </p:spPr>
          <p:txBody>
            <a:bodyPr wrap="none">
              <a:spAutoFit/>
            </a:bodyPr>
            <a:lstStyle/>
            <a:p>
              <a:pPr lvl="0" algn="ctr" defTabSz="1280160">
                <a:defRPr/>
              </a:pPr>
              <a:r>
                <a:rPr kumimoji="1" lang="en-US" altLang="ja-JP" sz="2400" b="1" dirty="0">
                  <a:latin typeface="游ゴシック" panose="020B0400000000000000" pitchFamily="50" charset="-128"/>
                  <a:ea typeface="游ゴシック" panose="020B0400000000000000" pitchFamily="50" charset="-128"/>
                </a:rPr>
                <a:t>2025</a:t>
              </a:r>
              <a:r>
                <a:rPr kumimoji="1" lang="ja-JP" altLang="en-US" sz="2400" b="1" dirty="0">
                  <a:latin typeface="游ゴシック" panose="020B0400000000000000" pitchFamily="50" charset="-128"/>
                  <a:ea typeface="游ゴシック" panose="020B0400000000000000" pitchFamily="50" charset="-128"/>
                </a:rPr>
                <a:t>年</a:t>
              </a:r>
            </a:p>
          </p:txBody>
        </p:sp>
        <p:sp>
          <p:nvSpPr>
            <p:cNvPr id="26" name="正方形/長方形 25"/>
            <p:cNvSpPr/>
            <p:nvPr/>
          </p:nvSpPr>
          <p:spPr>
            <a:xfrm>
              <a:off x="14022983" y="7208026"/>
              <a:ext cx="1113572" cy="188249"/>
            </a:xfrm>
            <a:prstGeom prst="rect">
              <a:avLst/>
            </a:prstGeom>
          </p:spPr>
          <p:txBody>
            <a:bodyPr wrap="none">
              <a:spAutoFit/>
            </a:bodyPr>
            <a:lstStyle/>
            <a:p>
              <a:pPr lvl="0" algn="ctr" defTabSz="1280160">
                <a:defRPr/>
              </a:pPr>
              <a:r>
                <a:rPr kumimoji="1" lang="ja-JP" altLang="en-US" sz="2400" b="1" dirty="0">
                  <a:latin typeface="游ゴシック" panose="020B0400000000000000" pitchFamily="50" charset="-128"/>
                  <a:ea typeface="游ゴシック" panose="020B0400000000000000" pitchFamily="50" charset="-128"/>
                </a:rPr>
                <a:t>万博終了後～</a:t>
              </a:r>
            </a:p>
          </p:txBody>
        </p:sp>
        <p:sp>
          <p:nvSpPr>
            <p:cNvPr id="180" name="ホームベース 179"/>
            <p:cNvSpPr/>
            <p:nvPr/>
          </p:nvSpPr>
          <p:spPr>
            <a:xfrm>
              <a:off x="13915473" y="7560270"/>
              <a:ext cx="1327963" cy="1015826"/>
            </a:xfrm>
            <a:prstGeom prst="homePlate">
              <a:avLst>
                <a:gd name="adj" fmla="val 25066"/>
              </a:avLst>
            </a:prstGeom>
            <a:solidFill>
              <a:schemeClr val="tx2"/>
            </a:solidFill>
            <a:ln w="41275">
              <a:solidFill>
                <a:schemeClr val="bg1">
                  <a:lumMod val="95000"/>
                </a:schemeClr>
              </a:solidFill>
            </a:ln>
            <a:effectLst/>
          </p:spPr>
          <p:style>
            <a:lnRef idx="2">
              <a:schemeClr val="accent1"/>
            </a:lnRef>
            <a:fillRef idx="1">
              <a:schemeClr val="lt1"/>
            </a:fillRef>
            <a:effectRef idx="0">
              <a:schemeClr val="accent1"/>
            </a:effectRef>
            <a:fontRef idx="minor">
              <a:schemeClr val="dk1"/>
            </a:fontRef>
          </p:style>
          <p:txBody>
            <a:bodyPr wrap="none" rtlCol="0" anchor="ctr"/>
            <a:lstStyle/>
            <a:p>
              <a:pPr algn="ctr"/>
              <a:r>
                <a:rPr kumimoji="1" lang="ja-JP" altLang="en-US" sz="2400" b="1" dirty="0" smtClean="0">
                  <a:solidFill>
                    <a:schemeClr val="bg1"/>
                  </a:solidFill>
                  <a:latin typeface="游ゴシック" panose="020B0400000000000000" pitchFamily="50" charset="-128"/>
                  <a:ea typeface="游ゴシック" panose="020B0400000000000000" pitchFamily="50" charset="-128"/>
                </a:rPr>
                <a:t>開発工事</a:t>
              </a:r>
              <a:endParaRPr kumimoji="1" lang="en-US" altLang="ja-JP" sz="2400" b="1" dirty="0" smtClean="0">
                <a:solidFill>
                  <a:schemeClr val="bg1"/>
                </a:solidFill>
                <a:latin typeface="游ゴシック" panose="020B0400000000000000" pitchFamily="50" charset="-128"/>
                <a:ea typeface="游ゴシック" panose="020B0400000000000000" pitchFamily="50" charset="-128"/>
              </a:endParaRPr>
            </a:p>
            <a:p>
              <a:pPr algn="ctr"/>
              <a:r>
                <a:rPr lang="ja-JP" altLang="en-US" sz="2400" b="1" dirty="0">
                  <a:solidFill>
                    <a:schemeClr val="bg1"/>
                  </a:solidFill>
                  <a:latin typeface="游ゴシック" panose="020B0400000000000000" pitchFamily="50" charset="-128"/>
                  <a:ea typeface="游ゴシック" panose="020B0400000000000000" pitchFamily="50" charset="-128"/>
                </a:rPr>
                <a:t>着手</a:t>
              </a:r>
              <a:endParaRPr kumimoji="1" lang="ja-JP" altLang="en-US" sz="2400" b="1" dirty="0">
                <a:solidFill>
                  <a:schemeClr val="bg1"/>
                </a:solidFill>
                <a:latin typeface="游ゴシック" panose="020B0400000000000000" pitchFamily="50" charset="-128"/>
                <a:ea typeface="游ゴシック" panose="020B0400000000000000" pitchFamily="50" charset="-128"/>
              </a:endParaRPr>
            </a:p>
          </p:txBody>
        </p:sp>
      </p:grpSp>
      <p:sp>
        <p:nvSpPr>
          <p:cNvPr id="7" name="スライド番号プレースホルダー 6"/>
          <p:cNvSpPr>
            <a:spLocks noGrp="1"/>
          </p:cNvSpPr>
          <p:nvPr>
            <p:ph type="sldNum" sz="quarter" idx="12"/>
          </p:nvPr>
        </p:nvSpPr>
        <p:spPr/>
        <p:txBody>
          <a:bodyPr/>
          <a:lstStyle/>
          <a:p>
            <a:fld id="{C53EAF67-32A4-49AE-91E0-B7EEB943D48E}" type="slidenum">
              <a:rPr kumimoji="1" lang="ja-JP" altLang="en-US" smtClean="0"/>
              <a:t>5</a:t>
            </a:fld>
            <a:endParaRPr kumimoji="1" lang="ja-JP" altLang="en-US"/>
          </a:p>
        </p:txBody>
      </p:sp>
      <p:sp>
        <p:nvSpPr>
          <p:cNvPr id="126" name="タイトル 1"/>
          <p:cNvSpPr txBox="1">
            <a:spLocks/>
          </p:cNvSpPr>
          <p:nvPr/>
        </p:nvSpPr>
        <p:spPr>
          <a:xfrm>
            <a:off x="8851900" y="323028"/>
            <a:ext cx="5584824" cy="184561"/>
          </a:xfrm>
          <a:prstGeom prst="rect">
            <a:avLst/>
          </a:prstGeom>
        </p:spPr>
        <p:txBody>
          <a:bodyPr vert="horz" wrap="none" lIns="0" tIns="0" rIns="0" bIns="0" rtlCol="0" anchor="t" anchorCtr="0">
            <a:normAutofit/>
          </a:bodyPr>
          <a:lstStyle>
            <a:lvl1pPr algn="l" defTabSz="657959" rtl="0" eaLnBrk="1" latinLnBrk="0" hangingPunct="1">
              <a:spcBef>
                <a:spcPct val="0"/>
              </a:spcBef>
              <a:buNone/>
              <a:defRPr kumimoji="1" sz="1600" b="0" i="0" kern="1200" spc="360" baseline="0">
                <a:solidFill>
                  <a:schemeClr val="tx1"/>
                </a:solidFill>
                <a:latin typeface="+mj-ea"/>
                <a:ea typeface="+mj-ea"/>
                <a:cs typeface="Century Gothic レギュラー" charset="0"/>
              </a:defRPr>
            </a:lvl1pPr>
          </a:lstStyle>
          <a:p>
            <a:pPr algn="r"/>
            <a:r>
              <a:rPr lang="ja-JP" altLang="en-US" sz="900" dirty="0">
                <a:latin typeface="游ゴシック" panose="020B0400000000000000" pitchFamily="50" charset="-128"/>
                <a:ea typeface="游ゴシック" panose="020B0400000000000000" pitchFamily="50" charset="-128"/>
              </a:rPr>
              <a:t>夢洲第２期区域の</a:t>
            </a:r>
            <a:r>
              <a:rPr lang="ja-JP" altLang="en-US" sz="900" dirty="0" smtClean="0">
                <a:latin typeface="游ゴシック" panose="020B0400000000000000" pitchFamily="50" charset="-128"/>
                <a:ea typeface="游ゴシック" panose="020B0400000000000000" pitchFamily="50" charset="-128"/>
              </a:rPr>
              <a:t>まちづくりに</a:t>
            </a:r>
            <a:r>
              <a:rPr lang="ja-JP" altLang="en-US" sz="900" dirty="0">
                <a:latin typeface="游ゴシック" panose="020B0400000000000000" pitchFamily="50" charset="-128"/>
                <a:ea typeface="游ゴシック" panose="020B0400000000000000" pitchFamily="50" charset="-128"/>
              </a:rPr>
              <a:t>向けたサウンディング型市場調査</a:t>
            </a:r>
          </a:p>
        </p:txBody>
      </p:sp>
      <p:sp>
        <p:nvSpPr>
          <p:cNvPr id="23" name="正方形/長方形 22"/>
          <p:cNvSpPr/>
          <p:nvPr/>
        </p:nvSpPr>
        <p:spPr>
          <a:xfrm>
            <a:off x="695646" y="579589"/>
            <a:ext cx="13772029" cy="46574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2800" b="1" dirty="0">
                <a:solidFill>
                  <a:schemeClr val="tx1"/>
                </a:solidFill>
                <a:latin typeface="游ゴシック" panose="020B0400000000000000" pitchFamily="50" charset="-128"/>
                <a:ea typeface="游ゴシック" panose="020B0400000000000000" pitchFamily="50" charset="-128"/>
              </a:rPr>
              <a:t>夢洲第２期区域のまちづくりの方向性</a:t>
            </a:r>
            <a:endParaRPr lang="en-US" altLang="ja-JP" sz="2800" b="1" dirty="0">
              <a:solidFill>
                <a:schemeClr val="tx1"/>
              </a:solidFill>
              <a:latin typeface="游ゴシック" panose="020B0400000000000000" pitchFamily="50" charset="-128"/>
              <a:ea typeface="游ゴシック" panose="020B0400000000000000" pitchFamily="50" charset="-128"/>
            </a:endParaRPr>
          </a:p>
        </p:txBody>
      </p:sp>
      <p:sp>
        <p:nvSpPr>
          <p:cNvPr id="27" name="正方形/長方形 26">
            <a:extLst>
              <a:ext uri="{FF2B5EF4-FFF2-40B4-BE49-F238E27FC236}">
                <a16:creationId xmlns:a16="http://schemas.microsoft.com/office/drawing/2014/main" id="{573B5ECB-0455-4E3D-B082-FFF6F8610093}"/>
              </a:ext>
            </a:extLst>
          </p:cNvPr>
          <p:cNvSpPr/>
          <p:nvPr/>
        </p:nvSpPr>
        <p:spPr>
          <a:xfrm>
            <a:off x="698599" y="1132913"/>
            <a:ext cx="13788000" cy="72000"/>
          </a:xfrm>
          <a:prstGeom prst="rect">
            <a:avLst/>
          </a:prstGeom>
          <a:solidFill>
            <a:srgbClr val="B6CAD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ja-JP" altLang="en-US" sz="1385" b="1">
              <a:latin typeface="游ゴシック" panose="020B0400000000000000" pitchFamily="50" charset="-128"/>
              <a:ea typeface="游ゴシック" panose="020B0400000000000000" pitchFamily="50" charset="-128"/>
            </a:endParaRPr>
          </a:p>
        </p:txBody>
      </p:sp>
    </p:spTree>
    <p:extLst>
      <p:ext uri="{BB962C8B-B14F-4D97-AF65-F5344CB8AC3E}">
        <p14:creationId xmlns:p14="http://schemas.microsoft.com/office/powerpoint/2010/main" val="360309306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タイトル 1"/>
          <p:cNvSpPr>
            <a:spLocks noGrp="1"/>
          </p:cNvSpPr>
          <p:nvPr>
            <p:ph type="title"/>
          </p:nvPr>
        </p:nvSpPr>
        <p:spPr>
          <a:xfrm>
            <a:off x="910447" y="1303063"/>
            <a:ext cx="4080653" cy="421536"/>
          </a:xfrm>
        </p:spPr>
        <p:txBody>
          <a:bodyPr>
            <a:noAutofit/>
          </a:bodyPr>
          <a:lstStyle/>
          <a:p>
            <a:r>
              <a:rPr lang="ja-JP" altLang="en-US" sz="2400" b="1" dirty="0">
                <a:solidFill>
                  <a:srgbClr val="B6CAD5"/>
                </a:solidFill>
                <a:latin typeface="游ゴシック" panose="020B0400000000000000" pitchFamily="50" charset="-128"/>
                <a:ea typeface="游ゴシック" panose="020B0400000000000000" pitchFamily="50" charset="-128"/>
              </a:rPr>
              <a:t>■</a:t>
            </a:r>
            <a:r>
              <a:rPr lang="ja-JP" altLang="en-US" sz="2400" b="1" dirty="0">
                <a:latin typeface="游ゴシック" panose="020B0400000000000000" pitchFamily="50" charset="-128"/>
                <a:ea typeface="游ゴシック" panose="020B0400000000000000" pitchFamily="50" charset="-128"/>
              </a:rPr>
              <a:t>　対象用地の概要</a:t>
            </a:r>
            <a:endParaRPr kumimoji="1" lang="ja-JP" altLang="en-US" sz="2400" b="1" dirty="0">
              <a:latin typeface="游ゴシック" panose="020B0400000000000000" pitchFamily="50" charset="-128"/>
              <a:ea typeface="游ゴシック" panose="020B0400000000000000" pitchFamily="50" charset="-128"/>
            </a:endParaRPr>
          </a:p>
        </p:txBody>
      </p:sp>
      <p:sp>
        <p:nvSpPr>
          <p:cNvPr id="3" name="スライド番号プレースホルダー 2"/>
          <p:cNvSpPr>
            <a:spLocks noGrp="1"/>
          </p:cNvSpPr>
          <p:nvPr>
            <p:ph type="sldNum" sz="quarter" idx="10"/>
          </p:nvPr>
        </p:nvSpPr>
        <p:spPr/>
        <p:txBody>
          <a:bodyPr/>
          <a:lstStyle/>
          <a:p>
            <a:fld id="{AF8E12BC-F924-5F4E-B784-1AA462780521}" type="slidenum">
              <a:rPr lang="ja-JP" altLang="en-US" smtClean="0"/>
              <a:pPr/>
              <a:t>6</a:t>
            </a:fld>
            <a:endParaRPr lang="ja-JP" altLang="en-US" dirty="0"/>
          </a:p>
        </p:txBody>
      </p:sp>
      <p:sp>
        <p:nvSpPr>
          <p:cNvPr id="13" name="タイトル 1"/>
          <p:cNvSpPr txBox="1">
            <a:spLocks/>
          </p:cNvSpPr>
          <p:nvPr/>
        </p:nvSpPr>
        <p:spPr>
          <a:xfrm>
            <a:off x="8851900" y="323028"/>
            <a:ext cx="5584824" cy="184561"/>
          </a:xfrm>
          <a:prstGeom prst="rect">
            <a:avLst/>
          </a:prstGeom>
        </p:spPr>
        <p:txBody>
          <a:bodyPr vert="horz" wrap="none" lIns="0" tIns="0" rIns="0" bIns="0" rtlCol="0" anchor="t" anchorCtr="0">
            <a:normAutofit/>
          </a:bodyPr>
          <a:lstStyle>
            <a:lvl1pPr algn="l" defTabSz="657959" rtl="0" eaLnBrk="1" latinLnBrk="0" hangingPunct="1">
              <a:spcBef>
                <a:spcPct val="0"/>
              </a:spcBef>
              <a:buNone/>
              <a:defRPr kumimoji="1" sz="1600" b="0" i="0" kern="1200" spc="360" baseline="0">
                <a:solidFill>
                  <a:schemeClr val="tx1"/>
                </a:solidFill>
                <a:latin typeface="+mj-ea"/>
                <a:ea typeface="+mj-ea"/>
                <a:cs typeface="Century Gothic レギュラー" charset="0"/>
              </a:defRPr>
            </a:lvl1pPr>
          </a:lstStyle>
          <a:p>
            <a:pPr algn="r"/>
            <a:r>
              <a:rPr lang="ja-JP" altLang="en-US" sz="900" dirty="0">
                <a:latin typeface="游ゴシック" panose="020B0400000000000000" pitchFamily="50" charset="-128"/>
                <a:ea typeface="游ゴシック" panose="020B0400000000000000" pitchFamily="50" charset="-128"/>
              </a:rPr>
              <a:t>夢洲第２期区域の</a:t>
            </a:r>
            <a:r>
              <a:rPr lang="ja-JP" altLang="en-US" sz="900" dirty="0" smtClean="0">
                <a:latin typeface="游ゴシック" panose="020B0400000000000000" pitchFamily="50" charset="-128"/>
                <a:ea typeface="游ゴシック" panose="020B0400000000000000" pitchFamily="50" charset="-128"/>
              </a:rPr>
              <a:t>まちづくりに</a:t>
            </a:r>
            <a:r>
              <a:rPr lang="ja-JP" altLang="en-US" sz="900" dirty="0">
                <a:latin typeface="游ゴシック" panose="020B0400000000000000" pitchFamily="50" charset="-128"/>
                <a:ea typeface="游ゴシック" panose="020B0400000000000000" pitchFamily="50" charset="-128"/>
              </a:rPr>
              <a:t>向けたサウンディング型市場調査</a:t>
            </a:r>
          </a:p>
        </p:txBody>
      </p:sp>
      <p:grpSp>
        <p:nvGrpSpPr>
          <p:cNvPr id="9" name="グループ化 8"/>
          <p:cNvGrpSpPr/>
          <p:nvPr/>
        </p:nvGrpSpPr>
        <p:grpSpPr>
          <a:xfrm>
            <a:off x="1557337" y="2098235"/>
            <a:ext cx="12004675" cy="7941464"/>
            <a:chOff x="682625" y="1070058"/>
            <a:chExt cx="13790613" cy="9122917"/>
          </a:xfrm>
        </p:grpSpPr>
        <p:grpSp>
          <p:nvGrpSpPr>
            <p:cNvPr id="32" name="グループ化 31"/>
            <p:cNvGrpSpPr/>
            <p:nvPr/>
          </p:nvGrpSpPr>
          <p:grpSpPr>
            <a:xfrm>
              <a:off x="682625" y="1070058"/>
              <a:ext cx="13790613" cy="9122917"/>
              <a:chOff x="0" y="4846"/>
              <a:chExt cx="4261104" cy="2818684"/>
            </a:xfrm>
          </p:grpSpPr>
          <p:pic>
            <p:nvPicPr>
              <p:cNvPr id="33" name="図 3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4846"/>
                <a:ext cx="4261104" cy="2810256"/>
              </a:xfrm>
              <a:prstGeom prst="rect">
                <a:avLst/>
              </a:prstGeom>
            </p:spPr>
          </p:pic>
          <p:sp>
            <p:nvSpPr>
              <p:cNvPr id="34" name="フリーフォーム 33"/>
              <p:cNvSpPr/>
              <p:nvPr/>
            </p:nvSpPr>
            <p:spPr>
              <a:xfrm>
                <a:off x="729283" y="2164715"/>
                <a:ext cx="2477437" cy="658815"/>
              </a:xfrm>
              <a:custGeom>
                <a:avLst/>
                <a:gdLst>
                  <a:gd name="connsiteX0" fmla="*/ 281940 w 2438400"/>
                  <a:gd name="connsiteY0" fmla="*/ 0 h 731520"/>
                  <a:gd name="connsiteX1" fmla="*/ 0 w 2438400"/>
                  <a:gd name="connsiteY1" fmla="*/ 426720 h 731520"/>
                  <a:gd name="connsiteX2" fmla="*/ 144780 w 2438400"/>
                  <a:gd name="connsiteY2" fmla="*/ 701040 h 731520"/>
                  <a:gd name="connsiteX3" fmla="*/ 2209800 w 2438400"/>
                  <a:gd name="connsiteY3" fmla="*/ 731520 h 731520"/>
                  <a:gd name="connsiteX4" fmla="*/ 2438400 w 2438400"/>
                  <a:gd name="connsiteY4" fmla="*/ 419100 h 731520"/>
                  <a:gd name="connsiteX5" fmla="*/ 2011680 w 2438400"/>
                  <a:gd name="connsiteY5" fmla="*/ 533400 h 731520"/>
                  <a:gd name="connsiteX6" fmla="*/ 281940 w 2438400"/>
                  <a:gd name="connsiteY6" fmla="*/ 0 h 731520"/>
                  <a:gd name="connsiteX0" fmla="*/ 281940 w 2457450"/>
                  <a:gd name="connsiteY0" fmla="*/ 0 h 731520"/>
                  <a:gd name="connsiteX1" fmla="*/ 0 w 2457450"/>
                  <a:gd name="connsiteY1" fmla="*/ 426720 h 731520"/>
                  <a:gd name="connsiteX2" fmla="*/ 144780 w 2457450"/>
                  <a:gd name="connsiteY2" fmla="*/ 701040 h 731520"/>
                  <a:gd name="connsiteX3" fmla="*/ 2209800 w 2457450"/>
                  <a:gd name="connsiteY3" fmla="*/ 731520 h 731520"/>
                  <a:gd name="connsiteX4" fmla="*/ 2457450 w 2457450"/>
                  <a:gd name="connsiteY4" fmla="*/ 336550 h 731520"/>
                  <a:gd name="connsiteX5" fmla="*/ 2011680 w 2457450"/>
                  <a:gd name="connsiteY5" fmla="*/ 533400 h 731520"/>
                  <a:gd name="connsiteX6" fmla="*/ 281940 w 2457450"/>
                  <a:gd name="connsiteY6" fmla="*/ 0 h 731520"/>
                  <a:gd name="connsiteX0" fmla="*/ 272415 w 2457450"/>
                  <a:gd name="connsiteY0" fmla="*/ 0 h 731520"/>
                  <a:gd name="connsiteX1" fmla="*/ 0 w 2457450"/>
                  <a:gd name="connsiteY1" fmla="*/ 426720 h 731520"/>
                  <a:gd name="connsiteX2" fmla="*/ 144780 w 2457450"/>
                  <a:gd name="connsiteY2" fmla="*/ 701040 h 731520"/>
                  <a:gd name="connsiteX3" fmla="*/ 2209800 w 2457450"/>
                  <a:gd name="connsiteY3" fmla="*/ 731520 h 731520"/>
                  <a:gd name="connsiteX4" fmla="*/ 2457450 w 2457450"/>
                  <a:gd name="connsiteY4" fmla="*/ 336550 h 731520"/>
                  <a:gd name="connsiteX5" fmla="*/ 2011680 w 2457450"/>
                  <a:gd name="connsiteY5" fmla="*/ 533400 h 731520"/>
                  <a:gd name="connsiteX6" fmla="*/ 272415 w 2457450"/>
                  <a:gd name="connsiteY6" fmla="*/ 0 h 731520"/>
                  <a:gd name="connsiteX0" fmla="*/ 272415 w 2457450"/>
                  <a:gd name="connsiteY0" fmla="*/ 0 h 731520"/>
                  <a:gd name="connsiteX1" fmla="*/ 0 w 2457450"/>
                  <a:gd name="connsiteY1" fmla="*/ 426720 h 731520"/>
                  <a:gd name="connsiteX2" fmla="*/ 144780 w 2457450"/>
                  <a:gd name="connsiteY2" fmla="*/ 701040 h 731520"/>
                  <a:gd name="connsiteX3" fmla="*/ 2209800 w 2457450"/>
                  <a:gd name="connsiteY3" fmla="*/ 731520 h 731520"/>
                  <a:gd name="connsiteX4" fmla="*/ 2457450 w 2457450"/>
                  <a:gd name="connsiteY4" fmla="*/ 336550 h 731520"/>
                  <a:gd name="connsiteX5" fmla="*/ 2027555 w 2457450"/>
                  <a:gd name="connsiteY5" fmla="*/ 552450 h 731520"/>
                  <a:gd name="connsiteX6" fmla="*/ 272415 w 2457450"/>
                  <a:gd name="connsiteY6" fmla="*/ 0 h 731520"/>
                  <a:gd name="connsiteX0" fmla="*/ 272415 w 2457450"/>
                  <a:gd name="connsiteY0" fmla="*/ 0 h 731520"/>
                  <a:gd name="connsiteX1" fmla="*/ 0 w 2457450"/>
                  <a:gd name="connsiteY1" fmla="*/ 426720 h 731520"/>
                  <a:gd name="connsiteX2" fmla="*/ 144780 w 2457450"/>
                  <a:gd name="connsiteY2" fmla="*/ 701040 h 731520"/>
                  <a:gd name="connsiteX3" fmla="*/ 2209800 w 2457450"/>
                  <a:gd name="connsiteY3" fmla="*/ 731520 h 731520"/>
                  <a:gd name="connsiteX4" fmla="*/ 2457450 w 2457450"/>
                  <a:gd name="connsiteY4" fmla="*/ 336550 h 731520"/>
                  <a:gd name="connsiteX5" fmla="*/ 2021205 w 2457450"/>
                  <a:gd name="connsiteY5" fmla="*/ 539750 h 731520"/>
                  <a:gd name="connsiteX6" fmla="*/ 272415 w 2457450"/>
                  <a:gd name="connsiteY6" fmla="*/ 0 h 731520"/>
                  <a:gd name="connsiteX0" fmla="*/ 259715 w 2457450"/>
                  <a:gd name="connsiteY0" fmla="*/ 0 h 715645"/>
                  <a:gd name="connsiteX1" fmla="*/ 0 w 2457450"/>
                  <a:gd name="connsiteY1" fmla="*/ 410845 h 715645"/>
                  <a:gd name="connsiteX2" fmla="*/ 144780 w 2457450"/>
                  <a:gd name="connsiteY2" fmla="*/ 685165 h 715645"/>
                  <a:gd name="connsiteX3" fmla="*/ 2209800 w 2457450"/>
                  <a:gd name="connsiteY3" fmla="*/ 715645 h 715645"/>
                  <a:gd name="connsiteX4" fmla="*/ 2457450 w 2457450"/>
                  <a:gd name="connsiteY4" fmla="*/ 320675 h 715645"/>
                  <a:gd name="connsiteX5" fmla="*/ 2021205 w 2457450"/>
                  <a:gd name="connsiteY5" fmla="*/ 523875 h 715645"/>
                  <a:gd name="connsiteX6" fmla="*/ 259715 w 2457450"/>
                  <a:gd name="connsiteY6" fmla="*/ 0 h 715645"/>
                  <a:gd name="connsiteX0" fmla="*/ 262890 w 2457450"/>
                  <a:gd name="connsiteY0" fmla="*/ 0 h 725170"/>
                  <a:gd name="connsiteX1" fmla="*/ 0 w 2457450"/>
                  <a:gd name="connsiteY1" fmla="*/ 420370 h 725170"/>
                  <a:gd name="connsiteX2" fmla="*/ 144780 w 2457450"/>
                  <a:gd name="connsiteY2" fmla="*/ 694690 h 725170"/>
                  <a:gd name="connsiteX3" fmla="*/ 2209800 w 2457450"/>
                  <a:gd name="connsiteY3" fmla="*/ 725170 h 725170"/>
                  <a:gd name="connsiteX4" fmla="*/ 2457450 w 2457450"/>
                  <a:gd name="connsiteY4" fmla="*/ 330200 h 725170"/>
                  <a:gd name="connsiteX5" fmla="*/ 2021205 w 2457450"/>
                  <a:gd name="connsiteY5" fmla="*/ 533400 h 725170"/>
                  <a:gd name="connsiteX6" fmla="*/ 262890 w 2457450"/>
                  <a:gd name="connsiteY6" fmla="*/ 0 h 725170"/>
                  <a:gd name="connsiteX0" fmla="*/ 262890 w 2416175"/>
                  <a:gd name="connsiteY0" fmla="*/ 0 h 725170"/>
                  <a:gd name="connsiteX1" fmla="*/ 0 w 2416175"/>
                  <a:gd name="connsiteY1" fmla="*/ 420370 h 725170"/>
                  <a:gd name="connsiteX2" fmla="*/ 144780 w 2416175"/>
                  <a:gd name="connsiteY2" fmla="*/ 694690 h 725170"/>
                  <a:gd name="connsiteX3" fmla="*/ 2209800 w 2416175"/>
                  <a:gd name="connsiteY3" fmla="*/ 725170 h 725170"/>
                  <a:gd name="connsiteX4" fmla="*/ 2416175 w 2416175"/>
                  <a:gd name="connsiteY4" fmla="*/ 387350 h 725170"/>
                  <a:gd name="connsiteX5" fmla="*/ 2021205 w 2416175"/>
                  <a:gd name="connsiteY5" fmla="*/ 533400 h 725170"/>
                  <a:gd name="connsiteX6" fmla="*/ 262890 w 2416175"/>
                  <a:gd name="connsiteY6" fmla="*/ 0 h 725170"/>
                  <a:gd name="connsiteX0" fmla="*/ 262890 w 2416175"/>
                  <a:gd name="connsiteY0" fmla="*/ 0 h 725170"/>
                  <a:gd name="connsiteX1" fmla="*/ 0 w 2416175"/>
                  <a:gd name="connsiteY1" fmla="*/ 420370 h 725170"/>
                  <a:gd name="connsiteX2" fmla="*/ 144780 w 2416175"/>
                  <a:gd name="connsiteY2" fmla="*/ 694690 h 725170"/>
                  <a:gd name="connsiteX3" fmla="*/ 2209800 w 2416175"/>
                  <a:gd name="connsiteY3" fmla="*/ 725170 h 725170"/>
                  <a:gd name="connsiteX4" fmla="*/ 2416175 w 2416175"/>
                  <a:gd name="connsiteY4" fmla="*/ 387350 h 725170"/>
                  <a:gd name="connsiteX5" fmla="*/ 2021205 w 2416175"/>
                  <a:gd name="connsiteY5" fmla="*/ 533400 h 725170"/>
                  <a:gd name="connsiteX6" fmla="*/ 262890 w 2416175"/>
                  <a:gd name="connsiteY6" fmla="*/ 0 h 725170"/>
                  <a:gd name="connsiteX0" fmla="*/ 262890 w 2416175"/>
                  <a:gd name="connsiteY0" fmla="*/ 0 h 725170"/>
                  <a:gd name="connsiteX1" fmla="*/ 0 w 2416175"/>
                  <a:gd name="connsiteY1" fmla="*/ 420370 h 725170"/>
                  <a:gd name="connsiteX2" fmla="*/ 144780 w 2416175"/>
                  <a:gd name="connsiteY2" fmla="*/ 694690 h 725170"/>
                  <a:gd name="connsiteX3" fmla="*/ 2209800 w 2416175"/>
                  <a:gd name="connsiteY3" fmla="*/ 725170 h 725170"/>
                  <a:gd name="connsiteX4" fmla="*/ 2416175 w 2416175"/>
                  <a:gd name="connsiteY4" fmla="*/ 387350 h 725170"/>
                  <a:gd name="connsiteX5" fmla="*/ 2021205 w 2416175"/>
                  <a:gd name="connsiteY5" fmla="*/ 533400 h 725170"/>
                  <a:gd name="connsiteX6" fmla="*/ 262890 w 2416175"/>
                  <a:gd name="connsiteY6" fmla="*/ 0 h 725170"/>
                  <a:gd name="connsiteX0" fmla="*/ 262890 w 2460625"/>
                  <a:gd name="connsiteY0" fmla="*/ 0 h 725170"/>
                  <a:gd name="connsiteX1" fmla="*/ 0 w 2460625"/>
                  <a:gd name="connsiteY1" fmla="*/ 420370 h 725170"/>
                  <a:gd name="connsiteX2" fmla="*/ 144780 w 2460625"/>
                  <a:gd name="connsiteY2" fmla="*/ 694690 h 725170"/>
                  <a:gd name="connsiteX3" fmla="*/ 2209800 w 2460625"/>
                  <a:gd name="connsiteY3" fmla="*/ 725170 h 725170"/>
                  <a:gd name="connsiteX4" fmla="*/ 2460625 w 2460625"/>
                  <a:gd name="connsiteY4" fmla="*/ 336550 h 725170"/>
                  <a:gd name="connsiteX5" fmla="*/ 2021205 w 2460625"/>
                  <a:gd name="connsiteY5" fmla="*/ 533400 h 725170"/>
                  <a:gd name="connsiteX6" fmla="*/ 262890 w 2460625"/>
                  <a:gd name="connsiteY6" fmla="*/ 0 h 725170"/>
                  <a:gd name="connsiteX0" fmla="*/ 262890 w 2352675"/>
                  <a:gd name="connsiteY0" fmla="*/ 0 h 725170"/>
                  <a:gd name="connsiteX1" fmla="*/ 0 w 2352675"/>
                  <a:gd name="connsiteY1" fmla="*/ 420370 h 725170"/>
                  <a:gd name="connsiteX2" fmla="*/ 144780 w 2352675"/>
                  <a:gd name="connsiteY2" fmla="*/ 694690 h 725170"/>
                  <a:gd name="connsiteX3" fmla="*/ 2209800 w 2352675"/>
                  <a:gd name="connsiteY3" fmla="*/ 725170 h 725170"/>
                  <a:gd name="connsiteX4" fmla="*/ 2352675 w 2352675"/>
                  <a:gd name="connsiteY4" fmla="*/ 419100 h 725170"/>
                  <a:gd name="connsiteX5" fmla="*/ 2021205 w 2352675"/>
                  <a:gd name="connsiteY5" fmla="*/ 533400 h 725170"/>
                  <a:gd name="connsiteX6" fmla="*/ 262890 w 2352675"/>
                  <a:gd name="connsiteY6" fmla="*/ 0 h 725170"/>
                  <a:gd name="connsiteX0" fmla="*/ 262890 w 2470150"/>
                  <a:gd name="connsiteY0" fmla="*/ 0 h 725170"/>
                  <a:gd name="connsiteX1" fmla="*/ 0 w 2470150"/>
                  <a:gd name="connsiteY1" fmla="*/ 420370 h 725170"/>
                  <a:gd name="connsiteX2" fmla="*/ 144780 w 2470150"/>
                  <a:gd name="connsiteY2" fmla="*/ 694690 h 725170"/>
                  <a:gd name="connsiteX3" fmla="*/ 2209800 w 2470150"/>
                  <a:gd name="connsiteY3" fmla="*/ 725170 h 725170"/>
                  <a:gd name="connsiteX4" fmla="*/ 2470150 w 2470150"/>
                  <a:gd name="connsiteY4" fmla="*/ 320675 h 725170"/>
                  <a:gd name="connsiteX5" fmla="*/ 2021205 w 2470150"/>
                  <a:gd name="connsiteY5" fmla="*/ 533400 h 725170"/>
                  <a:gd name="connsiteX6" fmla="*/ 262890 w 2470150"/>
                  <a:gd name="connsiteY6" fmla="*/ 0 h 725170"/>
                  <a:gd name="connsiteX0" fmla="*/ 262890 w 2470150"/>
                  <a:gd name="connsiteY0" fmla="*/ 0 h 725170"/>
                  <a:gd name="connsiteX1" fmla="*/ 0 w 2470150"/>
                  <a:gd name="connsiteY1" fmla="*/ 420370 h 725170"/>
                  <a:gd name="connsiteX2" fmla="*/ 144780 w 2470150"/>
                  <a:gd name="connsiteY2" fmla="*/ 694690 h 725170"/>
                  <a:gd name="connsiteX3" fmla="*/ 2209800 w 2470150"/>
                  <a:gd name="connsiteY3" fmla="*/ 725170 h 725170"/>
                  <a:gd name="connsiteX4" fmla="*/ 2470150 w 2470150"/>
                  <a:gd name="connsiteY4" fmla="*/ 320675 h 725170"/>
                  <a:gd name="connsiteX5" fmla="*/ 2021205 w 2470150"/>
                  <a:gd name="connsiteY5" fmla="*/ 533400 h 725170"/>
                  <a:gd name="connsiteX6" fmla="*/ 262890 w 2470150"/>
                  <a:gd name="connsiteY6" fmla="*/ 0 h 725170"/>
                  <a:gd name="connsiteX0" fmla="*/ 262890 w 2472598"/>
                  <a:gd name="connsiteY0" fmla="*/ 0 h 725170"/>
                  <a:gd name="connsiteX1" fmla="*/ 0 w 2472598"/>
                  <a:gd name="connsiteY1" fmla="*/ 420370 h 725170"/>
                  <a:gd name="connsiteX2" fmla="*/ 144780 w 2472598"/>
                  <a:gd name="connsiteY2" fmla="*/ 694690 h 725170"/>
                  <a:gd name="connsiteX3" fmla="*/ 2209800 w 2472598"/>
                  <a:gd name="connsiteY3" fmla="*/ 725170 h 725170"/>
                  <a:gd name="connsiteX4" fmla="*/ 2470150 w 2472598"/>
                  <a:gd name="connsiteY4" fmla="*/ 320675 h 725170"/>
                  <a:gd name="connsiteX5" fmla="*/ 2341245 w 2472598"/>
                  <a:gd name="connsiteY5" fmla="*/ 434340 h 725170"/>
                  <a:gd name="connsiteX6" fmla="*/ 2021205 w 2472598"/>
                  <a:gd name="connsiteY6" fmla="*/ 533400 h 725170"/>
                  <a:gd name="connsiteX7" fmla="*/ 262890 w 2472598"/>
                  <a:gd name="connsiteY7" fmla="*/ 0 h 725170"/>
                  <a:gd name="connsiteX0" fmla="*/ 262890 w 2472598"/>
                  <a:gd name="connsiteY0" fmla="*/ 0 h 725170"/>
                  <a:gd name="connsiteX1" fmla="*/ 0 w 2472598"/>
                  <a:gd name="connsiteY1" fmla="*/ 420370 h 725170"/>
                  <a:gd name="connsiteX2" fmla="*/ 144780 w 2472598"/>
                  <a:gd name="connsiteY2" fmla="*/ 694690 h 725170"/>
                  <a:gd name="connsiteX3" fmla="*/ 2209800 w 2472598"/>
                  <a:gd name="connsiteY3" fmla="*/ 725170 h 725170"/>
                  <a:gd name="connsiteX4" fmla="*/ 2470150 w 2472598"/>
                  <a:gd name="connsiteY4" fmla="*/ 320675 h 725170"/>
                  <a:gd name="connsiteX5" fmla="*/ 2341245 w 2472598"/>
                  <a:gd name="connsiteY5" fmla="*/ 434340 h 725170"/>
                  <a:gd name="connsiteX6" fmla="*/ 2021205 w 2472598"/>
                  <a:gd name="connsiteY6" fmla="*/ 533400 h 725170"/>
                  <a:gd name="connsiteX7" fmla="*/ 262890 w 2472598"/>
                  <a:gd name="connsiteY7" fmla="*/ 0 h 725170"/>
                  <a:gd name="connsiteX0" fmla="*/ 262890 w 2472515"/>
                  <a:gd name="connsiteY0" fmla="*/ 0 h 725170"/>
                  <a:gd name="connsiteX1" fmla="*/ 0 w 2472515"/>
                  <a:gd name="connsiteY1" fmla="*/ 420370 h 725170"/>
                  <a:gd name="connsiteX2" fmla="*/ 144780 w 2472515"/>
                  <a:gd name="connsiteY2" fmla="*/ 694690 h 725170"/>
                  <a:gd name="connsiteX3" fmla="*/ 2209800 w 2472515"/>
                  <a:gd name="connsiteY3" fmla="*/ 725170 h 725170"/>
                  <a:gd name="connsiteX4" fmla="*/ 2470150 w 2472515"/>
                  <a:gd name="connsiteY4" fmla="*/ 320675 h 725170"/>
                  <a:gd name="connsiteX5" fmla="*/ 2341245 w 2472515"/>
                  <a:gd name="connsiteY5" fmla="*/ 434340 h 725170"/>
                  <a:gd name="connsiteX6" fmla="*/ 2021205 w 2472515"/>
                  <a:gd name="connsiteY6" fmla="*/ 533400 h 725170"/>
                  <a:gd name="connsiteX7" fmla="*/ 262890 w 2472515"/>
                  <a:gd name="connsiteY7" fmla="*/ 0 h 725170"/>
                  <a:gd name="connsiteX0" fmla="*/ 262890 w 2472515"/>
                  <a:gd name="connsiteY0" fmla="*/ 0 h 725170"/>
                  <a:gd name="connsiteX1" fmla="*/ 0 w 2472515"/>
                  <a:gd name="connsiteY1" fmla="*/ 420370 h 725170"/>
                  <a:gd name="connsiteX2" fmla="*/ 144780 w 2472515"/>
                  <a:gd name="connsiteY2" fmla="*/ 694690 h 725170"/>
                  <a:gd name="connsiteX3" fmla="*/ 2209800 w 2472515"/>
                  <a:gd name="connsiteY3" fmla="*/ 725170 h 725170"/>
                  <a:gd name="connsiteX4" fmla="*/ 2470150 w 2472515"/>
                  <a:gd name="connsiteY4" fmla="*/ 320675 h 725170"/>
                  <a:gd name="connsiteX5" fmla="*/ 2341245 w 2472515"/>
                  <a:gd name="connsiteY5" fmla="*/ 434340 h 725170"/>
                  <a:gd name="connsiteX6" fmla="*/ 2021205 w 2472515"/>
                  <a:gd name="connsiteY6" fmla="*/ 533400 h 725170"/>
                  <a:gd name="connsiteX7" fmla="*/ 262890 w 2472515"/>
                  <a:gd name="connsiteY7" fmla="*/ 0 h 725170"/>
                  <a:gd name="connsiteX0" fmla="*/ 262890 w 2472515"/>
                  <a:gd name="connsiteY0" fmla="*/ 0 h 725170"/>
                  <a:gd name="connsiteX1" fmla="*/ 0 w 2472515"/>
                  <a:gd name="connsiteY1" fmla="*/ 420370 h 725170"/>
                  <a:gd name="connsiteX2" fmla="*/ 135811 w 2472515"/>
                  <a:gd name="connsiteY2" fmla="*/ 658815 h 725170"/>
                  <a:gd name="connsiteX3" fmla="*/ 2209800 w 2472515"/>
                  <a:gd name="connsiteY3" fmla="*/ 725170 h 725170"/>
                  <a:gd name="connsiteX4" fmla="*/ 2470150 w 2472515"/>
                  <a:gd name="connsiteY4" fmla="*/ 320675 h 725170"/>
                  <a:gd name="connsiteX5" fmla="*/ 2341245 w 2472515"/>
                  <a:gd name="connsiteY5" fmla="*/ 434340 h 725170"/>
                  <a:gd name="connsiteX6" fmla="*/ 2021205 w 2472515"/>
                  <a:gd name="connsiteY6" fmla="*/ 533400 h 725170"/>
                  <a:gd name="connsiteX7" fmla="*/ 262890 w 2472515"/>
                  <a:gd name="connsiteY7" fmla="*/ 0 h 725170"/>
                  <a:gd name="connsiteX0" fmla="*/ 262890 w 2472515"/>
                  <a:gd name="connsiteY0" fmla="*/ 0 h 658815"/>
                  <a:gd name="connsiteX1" fmla="*/ 0 w 2472515"/>
                  <a:gd name="connsiteY1" fmla="*/ 420370 h 658815"/>
                  <a:gd name="connsiteX2" fmla="*/ 135811 w 2472515"/>
                  <a:gd name="connsiteY2" fmla="*/ 658815 h 658815"/>
                  <a:gd name="connsiteX3" fmla="*/ 2218770 w 2472515"/>
                  <a:gd name="connsiteY3" fmla="*/ 653419 h 658815"/>
                  <a:gd name="connsiteX4" fmla="*/ 2470150 w 2472515"/>
                  <a:gd name="connsiteY4" fmla="*/ 320675 h 658815"/>
                  <a:gd name="connsiteX5" fmla="*/ 2341245 w 2472515"/>
                  <a:gd name="connsiteY5" fmla="*/ 434340 h 658815"/>
                  <a:gd name="connsiteX6" fmla="*/ 2021205 w 2472515"/>
                  <a:gd name="connsiteY6" fmla="*/ 533400 h 658815"/>
                  <a:gd name="connsiteX7" fmla="*/ 262890 w 2472515"/>
                  <a:gd name="connsiteY7" fmla="*/ 0 h 658815"/>
                  <a:gd name="connsiteX0" fmla="*/ 262890 w 2468154"/>
                  <a:gd name="connsiteY0" fmla="*/ 0 h 658815"/>
                  <a:gd name="connsiteX1" fmla="*/ 0 w 2468154"/>
                  <a:gd name="connsiteY1" fmla="*/ 420370 h 658815"/>
                  <a:gd name="connsiteX2" fmla="*/ 135811 w 2468154"/>
                  <a:gd name="connsiteY2" fmla="*/ 658815 h 658815"/>
                  <a:gd name="connsiteX3" fmla="*/ 2218770 w 2468154"/>
                  <a:gd name="connsiteY3" fmla="*/ 653419 h 658815"/>
                  <a:gd name="connsiteX4" fmla="*/ 2465665 w 2468154"/>
                  <a:gd name="connsiteY4" fmla="*/ 365520 h 658815"/>
                  <a:gd name="connsiteX5" fmla="*/ 2341245 w 2468154"/>
                  <a:gd name="connsiteY5" fmla="*/ 434340 h 658815"/>
                  <a:gd name="connsiteX6" fmla="*/ 2021205 w 2468154"/>
                  <a:gd name="connsiteY6" fmla="*/ 533400 h 658815"/>
                  <a:gd name="connsiteX7" fmla="*/ 262890 w 2468154"/>
                  <a:gd name="connsiteY7" fmla="*/ 0 h 658815"/>
                  <a:gd name="connsiteX0" fmla="*/ 262890 w 2468290"/>
                  <a:gd name="connsiteY0" fmla="*/ 0 h 658815"/>
                  <a:gd name="connsiteX1" fmla="*/ 0 w 2468290"/>
                  <a:gd name="connsiteY1" fmla="*/ 420370 h 658815"/>
                  <a:gd name="connsiteX2" fmla="*/ 135811 w 2468290"/>
                  <a:gd name="connsiteY2" fmla="*/ 658815 h 658815"/>
                  <a:gd name="connsiteX3" fmla="*/ 2218770 w 2468290"/>
                  <a:gd name="connsiteY3" fmla="*/ 653419 h 658815"/>
                  <a:gd name="connsiteX4" fmla="*/ 2465665 w 2468290"/>
                  <a:gd name="connsiteY4" fmla="*/ 365520 h 658815"/>
                  <a:gd name="connsiteX5" fmla="*/ 2345730 w 2468290"/>
                  <a:gd name="connsiteY5" fmla="*/ 447793 h 658815"/>
                  <a:gd name="connsiteX6" fmla="*/ 2021205 w 2468290"/>
                  <a:gd name="connsiteY6" fmla="*/ 533400 h 658815"/>
                  <a:gd name="connsiteX7" fmla="*/ 262890 w 2468290"/>
                  <a:gd name="connsiteY7" fmla="*/ 0 h 658815"/>
                  <a:gd name="connsiteX0" fmla="*/ 262890 w 2467888"/>
                  <a:gd name="connsiteY0" fmla="*/ 0 h 658815"/>
                  <a:gd name="connsiteX1" fmla="*/ 0 w 2467888"/>
                  <a:gd name="connsiteY1" fmla="*/ 420370 h 658815"/>
                  <a:gd name="connsiteX2" fmla="*/ 135811 w 2467888"/>
                  <a:gd name="connsiteY2" fmla="*/ 658815 h 658815"/>
                  <a:gd name="connsiteX3" fmla="*/ 2218770 w 2467888"/>
                  <a:gd name="connsiteY3" fmla="*/ 653419 h 658815"/>
                  <a:gd name="connsiteX4" fmla="*/ 2465665 w 2467888"/>
                  <a:gd name="connsiteY4" fmla="*/ 365520 h 658815"/>
                  <a:gd name="connsiteX5" fmla="*/ 2331015 w 2467888"/>
                  <a:gd name="connsiteY5" fmla="*/ 438964 h 658815"/>
                  <a:gd name="connsiteX6" fmla="*/ 2021205 w 2467888"/>
                  <a:gd name="connsiteY6" fmla="*/ 533400 h 658815"/>
                  <a:gd name="connsiteX7" fmla="*/ 262890 w 2467888"/>
                  <a:gd name="connsiteY7" fmla="*/ 0 h 658815"/>
                  <a:gd name="connsiteX0" fmla="*/ 262890 w 2465665"/>
                  <a:gd name="connsiteY0" fmla="*/ 0 h 658815"/>
                  <a:gd name="connsiteX1" fmla="*/ 0 w 2465665"/>
                  <a:gd name="connsiteY1" fmla="*/ 420370 h 658815"/>
                  <a:gd name="connsiteX2" fmla="*/ 135811 w 2465665"/>
                  <a:gd name="connsiteY2" fmla="*/ 658815 h 658815"/>
                  <a:gd name="connsiteX3" fmla="*/ 2218770 w 2465665"/>
                  <a:gd name="connsiteY3" fmla="*/ 653419 h 658815"/>
                  <a:gd name="connsiteX4" fmla="*/ 2465665 w 2465665"/>
                  <a:gd name="connsiteY4" fmla="*/ 365520 h 658815"/>
                  <a:gd name="connsiteX5" fmla="*/ 2331015 w 2465665"/>
                  <a:gd name="connsiteY5" fmla="*/ 438964 h 658815"/>
                  <a:gd name="connsiteX6" fmla="*/ 2021205 w 2465665"/>
                  <a:gd name="connsiteY6" fmla="*/ 533400 h 658815"/>
                  <a:gd name="connsiteX7" fmla="*/ 262890 w 2465665"/>
                  <a:gd name="connsiteY7" fmla="*/ 0 h 658815"/>
                  <a:gd name="connsiteX0" fmla="*/ 262890 w 2468608"/>
                  <a:gd name="connsiteY0" fmla="*/ 0 h 658815"/>
                  <a:gd name="connsiteX1" fmla="*/ 0 w 2468608"/>
                  <a:gd name="connsiteY1" fmla="*/ 420370 h 658815"/>
                  <a:gd name="connsiteX2" fmla="*/ 135811 w 2468608"/>
                  <a:gd name="connsiteY2" fmla="*/ 658815 h 658815"/>
                  <a:gd name="connsiteX3" fmla="*/ 2218770 w 2468608"/>
                  <a:gd name="connsiteY3" fmla="*/ 653419 h 658815"/>
                  <a:gd name="connsiteX4" fmla="*/ 2468608 w 2468608"/>
                  <a:gd name="connsiteY4" fmla="*/ 368463 h 658815"/>
                  <a:gd name="connsiteX5" fmla="*/ 2331015 w 2468608"/>
                  <a:gd name="connsiteY5" fmla="*/ 438964 h 658815"/>
                  <a:gd name="connsiteX6" fmla="*/ 2021205 w 2468608"/>
                  <a:gd name="connsiteY6" fmla="*/ 533400 h 658815"/>
                  <a:gd name="connsiteX7" fmla="*/ 262890 w 2468608"/>
                  <a:gd name="connsiteY7" fmla="*/ 0 h 658815"/>
                  <a:gd name="connsiteX0" fmla="*/ 262890 w 2468608"/>
                  <a:gd name="connsiteY0" fmla="*/ 0 h 658815"/>
                  <a:gd name="connsiteX1" fmla="*/ 0 w 2468608"/>
                  <a:gd name="connsiteY1" fmla="*/ 420370 h 658815"/>
                  <a:gd name="connsiteX2" fmla="*/ 135811 w 2468608"/>
                  <a:gd name="connsiteY2" fmla="*/ 658815 h 658815"/>
                  <a:gd name="connsiteX3" fmla="*/ 2218770 w 2468608"/>
                  <a:gd name="connsiteY3" fmla="*/ 653419 h 658815"/>
                  <a:gd name="connsiteX4" fmla="*/ 2468608 w 2468608"/>
                  <a:gd name="connsiteY4" fmla="*/ 368463 h 658815"/>
                  <a:gd name="connsiteX5" fmla="*/ 2331015 w 2468608"/>
                  <a:gd name="connsiteY5" fmla="*/ 438964 h 658815"/>
                  <a:gd name="connsiteX6" fmla="*/ 2021205 w 2468608"/>
                  <a:gd name="connsiteY6" fmla="*/ 533400 h 658815"/>
                  <a:gd name="connsiteX7" fmla="*/ 262890 w 2468608"/>
                  <a:gd name="connsiteY7" fmla="*/ 0 h 658815"/>
                  <a:gd name="connsiteX0" fmla="*/ 262890 w 2465665"/>
                  <a:gd name="connsiteY0" fmla="*/ 0 h 658815"/>
                  <a:gd name="connsiteX1" fmla="*/ 0 w 2465665"/>
                  <a:gd name="connsiteY1" fmla="*/ 420370 h 658815"/>
                  <a:gd name="connsiteX2" fmla="*/ 135811 w 2465665"/>
                  <a:gd name="connsiteY2" fmla="*/ 658815 h 658815"/>
                  <a:gd name="connsiteX3" fmla="*/ 2218770 w 2465665"/>
                  <a:gd name="connsiteY3" fmla="*/ 653419 h 658815"/>
                  <a:gd name="connsiteX4" fmla="*/ 2465665 w 2465665"/>
                  <a:gd name="connsiteY4" fmla="*/ 350806 h 658815"/>
                  <a:gd name="connsiteX5" fmla="*/ 2331015 w 2465665"/>
                  <a:gd name="connsiteY5" fmla="*/ 438964 h 658815"/>
                  <a:gd name="connsiteX6" fmla="*/ 2021205 w 2465665"/>
                  <a:gd name="connsiteY6" fmla="*/ 533400 h 658815"/>
                  <a:gd name="connsiteX7" fmla="*/ 262890 w 2465665"/>
                  <a:gd name="connsiteY7" fmla="*/ 0 h 658815"/>
                  <a:gd name="connsiteX0" fmla="*/ 262890 w 2465665"/>
                  <a:gd name="connsiteY0" fmla="*/ 0 h 658815"/>
                  <a:gd name="connsiteX1" fmla="*/ 0 w 2465665"/>
                  <a:gd name="connsiteY1" fmla="*/ 420370 h 658815"/>
                  <a:gd name="connsiteX2" fmla="*/ 135811 w 2465665"/>
                  <a:gd name="connsiteY2" fmla="*/ 658815 h 658815"/>
                  <a:gd name="connsiteX3" fmla="*/ 2218770 w 2465665"/>
                  <a:gd name="connsiteY3" fmla="*/ 653419 h 658815"/>
                  <a:gd name="connsiteX4" fmla="*/ 2465665 w 2465665"/>
                  <a:gd name="connsiteY4" fmla="*/ 350806 h 658815"/>
                  <a:gd name="connsiteX5" fmla="*/ 2328072 w 2465665"/>
                  <a:gd name="connsiteY5" fmla="*/ 447793 h 658815"/>
                  <a:gd name="connsiteX6" fmla="*/ 2021205 w 2465665"/>
                  <a:gd name="connsiteY6" fmla="*/ 533400 h 658815"/>
                  <a:gd name="connsiteX7" fmla="*/ 262890 w 2465665"/>
                  <a:gd name="connsiteY7" fmla="*/ 0 h 658815"/>
                  <a:gd name="connsiteX0" fmla="*/ 274662 w 2477437"/>
                  <a:gd name="connsiteY0" fmla="*/ 0 h 658815"/>
                  <a:gd name="connsiteX1" fmla="*/ 0 w 2477437"/>
                  <a:gd name="connsiteY1" fmla="*/ 390941 h 658815"/>
                  <a:gd name="connsiteX2" fmla="*/ 147583 w 2477437"/>
                  <a:gd name="connsiteY2" fmla="*/ 658815 h 658815"/>
                  <a:gd name="connsiteX3" fmla="*/ 2230542 w 2477437"/>
                  <a:gd name="connsiteY3" fmla="*/ 653419 h 658815"/>
                  <a:gd name="connsiteX4" fmla="*/ 2477437 w 2477437"/>
                  <a:gd name="connsiteY4" fmla="*/ 350806 h 658815"/>
                  <a:gd name="connsiteX5" fmla="*/ 2339844 w 2477437"/>
                  <a:gd name="connsiteY5" fmla="*/ 447793 h 658815"/>
                  <a:gd name="connsiteX6" fmla="*/ 2032977 w 2477437"/>
                  <a:gd name="connsiteY6" fmla="*/ 533400 h 658815"/>
                  <a:gd name="connsiteX7" fmla="*/ 274662 w 2477437"/>
                  <a:gd name="connsiteY7" fmla="*/ 0 h 6588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477437" h="658815">
                    <a:moveTo>
                      <a:pt x="274662" y="0"/>
                    </a:moveTo>
                    <a:lnTo>
                      <a:pt x="0" y="390941"/>
                    </a:lnTo>
                    <a:lnTo>
                      <a:pt x="147583" y="658815"/>
                    </a:lnTo>
                    <a:lnTo>
                      <a:pt x="2230542" y="653419"/>
                    </a:lnTo>
                    <a:lnTo>
                      <a:pt x="2477437" y="350806"/>
                    </a:lnTo>
                    <a:cubicBezTo>
                      <a:pt x="2405760" y="393036"/>
                      <a:pt x="2411493" y="390114"/>
                      <a:pt x="2339844" y="447793"/>
                    </a:cubicBezTo>
                    <a:cubicBezTo>
                      <a:pt x="2261845" y="483247"/>
                      <a:pt x="2415353" y="414761"/>
                      <a:pt x="2032977" y="533400"/>
                    </a:cubicBezTo>
                    <a:lnTo>
                      <a:pt x="274662" y="0"/>
                    </a:lnTo>
                    <a:close/>
                  </a:path>
                </a:pathLst>
              </a:cu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ja-JP" altLang="en-US"/>
              </a:p>
            </p:txBody>
          </p:sp>
          <p:sp>
            <p:nvSpPr>
              <p:cNvPr id="35" name="フリーフォーム 34"/>
              <p:cNvSpPr/>
              <p:nvPr/>
            </p:nvSpPr>
            <p:spPr>
              <a:xfrm>
                <a:off x="138024" y="14964"/>
                <a:ext cx="2326958" cy="2516504"/>
              </a:xfrm>
              <a:custGeom>
                <a:avLst/>
                <a:gdLst>
                  <a:gd name="connsiteX0" fmla="*/ 2352675 w 2352675"/>
                  <a:gd name="connsiteY0" fmla="*/ 0 h 2619375"/>
                  <a:gd name="connsiteX1" fmla="*/ 619125 w 2352675"/>
                  <a:gd name="connsiteY1" fmla="*/ 2619375 h 2619375"/>
                  <a:gd name="connsiteX2" fmla="*/ 0 w 2352675"/>
                  <a:gd name="connsiteY2" fmla="*/ 1428750 h 2619375"/>
                  <a:gd name="connsiteX3" fmla="*/ 895350 w 2352675"/>
                  <a:gd name="connsiteY3" fmla="*/ 38100 h 2619375"/>
                  <a:gd name="connsiteX4" fmla="*/ 2352675 w 2352675"/>
                  <a:gd name="connsiteY4" fmla="*/ 0 h 2619375"/>
                  <a:gd name="connsiteX0" fmla="*/ 2352675 w 2352675"/>
                  <a:gd name="connsiteY0" fmla="*/ 0 h 2571750"/>
                  <a:gd name="connsiteX1" fmla="*/ 595312 w 2352675"/>
                  <a:gd name="connsiteY1" fmla="*/ 2571750 h 2571750"/>
                  <a:gd name="connsiteX2" fmla="*/ 0 w 2352675"/>
                  <a:gd name="connsiteY2" fmla="*/ 1428750 h 2571750"/>
                  <a:gd name="connsiteX3" fmla="*/ 895350 w 2352675"/>
                  <a:gd name="connsiteY3" fmla="*/ 38100 h 2571750"/>
                  <a:gd name="connsiteX4" fmla="*/ 2352675 w 2352675"/>
                  <a:gd name="connsiteY4" fmla="*/ 0 h 2571750"/>
                  <a:gd name="connsiteX0" fmla="*/ 2352675 w 2352675"/>
                  <a:gd name="connsiteY0" fmla="*/ 0 h 2586037"/>
                  <a:gd name="connsiteX1" fmla="*/ 609600 w 2352675"/>
                  <a:gd name="connsiteY1" fmla="*/ 2586037 h 2586037"/>
                  <a:gd name="connsiteX2" fmla="*/ 0 w 2352675"/>
                  <a:gd name="connsiteY2" fmla="*/ 1428750 h 2586037"/>
                  <a:gd name="connsiteX3" fmla="*/ 895350 w 2352675"/>
                  <a:gd name="connsiteY3" fmla="*/ 38100 h 2586037"/>
                  <a:gd name="connsiteX4" fmla="*/ 2352675 w 2352675"/>
                  <a:gd name="connsiteY4" fmla="*/ 0 h 2586037"/>
                  <a:gd name="connsiteX0" fmla="*/ 2383155 w 2383155"/>
                  <a:gd name="connsiteY0" fmla="*/ 0 h 2563177"/>
                  <a:gd name="connsiteX1" fmla="*/ 609600 w 2383155"/>
                  <a:gd name="connsiteY1" fmla="*/ 2563177 h 2563177"/>
                  <a:gd name="connsiteX2" fmla="*/ 0 w 2383155"/>
                  <a:gd name="connsiteY2" fmla="*/ 1405890 h 2563177"/>
                  <a:gd name="connsiteX3" fmla="*/ 895350 w 2383155"/>
                  <a:gd name="connsiteY3" fmla="*/ 15240 h 2563177"/>
                  <a:gd name="connsiteX4" fmla="*/ 2383155 w 2383155"/>
                  <a:gd name="connsiteY4" fmla="*/ 0 h 2563177"/>
                  <a:gd name="connsiteX0" fmla="*/ 2329815 w 2329815"/>
                  <a:gd name="connsiteY0" fmla="*/ 45720 h 2547937"/>
                  <a:gd name="connsiteX1" fmla="*/ 609600 w 2329815"/>
                  <a:gd name="connsiteY1" fmla="*/ 2547937 h 2547937"/>
                  <a:gd name="connsiteX2" fmla="*/ 0 w 2329815"/>
                  <a:gd name="connsiteY2" fmla="*/ 1390650 h 2547937"/>
                  <a:gd name="connsiteX3" fmla="*/ 895350 w 2329815"/>
                  <a:gd name="connsiteY3" fmla="*/ 0 h 2547937"/>
                  <a:gd name="connsiteX4" fmla="*/ 2329815 w 2329815"/>
                  <a:gd name="connsiteY4" fmla="*/ 45720 h 2547937"/>
                  <a:gd name="connsiteX0" fmla="*/ 2329815 w 2329815"/>
                  <a:gd name="connsiteY0" fmla="*/ 22860 h 2525077"/>
                  <a:gd name="connsiteX1" fmla="*/ 609600 w 2329815"/>
                  <a:gd name="connsiteY1" fmla="*/ 2525077 h 2525077"/>
                  <a:gd name="connsiteX2" fmla="*/ 0 w 2329815"/>
                  <a:gd name="connsiteY2" fmla="*/ 1367790 h 2525077"/>
                  <a:gd name="connsiteX3" fmla="*/ 887730 w 2329815"/>
                  <a:gd name="connsiteY3" fmla="*/ 0 h 2525077"/>
                  <a:gd name="connsiteX4" fmla="*/ 2329815 w 2329815"/>
                  <a:gd name="connsiteY4" fmla="*/ 22860 h 2525077"/>
                  <a:gd name="connsiteX0" fmla="*/ 2329815 w 2329815"/>
                  <a:gd name="connsiteY0" fmla="*/ 22860 h 2529839"/>
                  <a:gd name="connsiteX1" fmla="*/ 609600 w 2329815"/>
                  <a:gd name="connsiteY1" fmla="*/ 2529839 h 2529839"/>
                  <a:gd name="connsiteX2" fmla="*/ 0 w 2329815"/>
                  <a:gd name="connsiteY2" fmla="*/ 1367790 h 2529839"/>
                  <a:gd name="connsiteX3" fmla="*/ 887730 w 2329815"/>
                  <a:gd name="connsiteY3" fmla="*/ 0 h 2529839"/>
                  <a:gd name="connsiteX4" fmla="*/ 2329815 w 2329815"/>
                  <a:gd name="connsiteY4" fmla="*/ 22860 h 2529839"/>
                  <a:gd name="connsiteX0" fmla="*/ 2315528 w 2315528"/>
                  <a:gd name="connsiteY0" fmla="*/ 3810 h 2529839"/>
                  <a:gd name="connsiteX1" fmla="*/ 609600 w 2315528"/>
                  <a:gd name="connsiteY1" fmla="*/ 2529839 h 2529839"/>
                  <a:gd name="connsiteX2" fmla="*/ 0 w 2315528"/>
                  <a:gd name="connsiteY2" fmla="*/ 1367790 h 2529839"/>
                  <a:gd name="connsiteX3" fmla="*/ 887730 w 2315528"/>
                  <a:gd name="connsiteY3" fmla="*/ 0 h 2529839"/>
                  <a:gd name="connsiteX4" fmla="*/ 2315528 w 2315528"/>
                  <a:gd name="connsiteY4" fmla="*/ 3810 h 2529839"/>
                  <a:gd name="connsiteX0" fmla="*/ 2315528 w 2315528"/>
                  <a:gd name="connsiteY0" fmla="*/ 3810 h 2482214"/>
                  <a:gd name="connsiteX1" fmla="*/ 623887 w 2315528"/>
                  <a:gd name="connsiteY1" fmla="*/ 2482214 h 2482214"/>
                  <a:gd name="connsiteX2" fmla="*/ 0 w 2315528"/>
                  <a:gd name="connsiteY2" fmla="*/ 1367790 h 2482214"/>
                  <a:gd name="connsiteX3" fmla="*/ 887730 w 2315528"/>
                  <a:gd name="connsiteY3" fmla="*/ 0 h 2482214"/>
                  <a:gd name="connsiteX4" fmla="*/ 2315528 w 2315528"/>
                  <a:gd name="connsiteY4" fmla="*/ 3810 h 2482214"/>
                  <a:gd name="connsiteX0" fmla="*/ 2346008 w 2346008"/>
                  <a:gd name="connsiteY0" fmla="*/ 0 h 2516504"/>
                  <a:gd name="connsiteX1" fmla="*/ 623887 w 2346008"/>
                  <a:gd name="connsiteY1" fmla="*/ 2516504 h 2516504"/>
                  <a:gd name="connsiteX2" fmla="*/ 0 w 2346008"/>
                  <a:gd name="connsiteY2" fmla="*/ 1402080 h 2516504"/>
                  <a:gd name="connsiteX3" fmla="*/ 887730 w 2346008"/>
                  <a:gd name="connsiteY3" fmla="*/ 34290 h 2516504"/>
                  <a:gd name="connsiteX4" fmla="*/ 2346008 w 2346008"/>
                  <a:gd name="connsiteY4" fmla="*/ 0 h 2516504"/>
                  <a:gd name="connsiteX0" fmla="*/ 2346008 w 2346008"/>
                  <a:gd name="connsiteY0" fmla="*/ 3810 h 2520314"/>
                  <a:gd name="connsiteX1" fmla="*/ 623887 w 2346008"/>
                  <a:gd name="connsiteY1" fmla="*/ 2520314 h 2520314"/>
                  <a:gd name="connsiteX2" fmla="*/ 0 w 2346008"/>
                  <a:gd name="connsiteY2" fmla="*/ 1405890 h 2520314"/>
                  <a:gd name="connsiteX3" fmla="*/ 918210 w 2346008"/>
                  <a:gd name="connsiteY3" fmla="*/ 0 h 2520314"/>
                  <a:gd name="connsiteX4" fmla="*/ 2346008 w 2346008"/>
                  <a:gd name="connsiteY4" fmla="*/ 3810 h 2520314"/>
                  <a:gd name="connsiteX0" fmla="*/ 2346008 w 2346008"/>
                  <a:gd name="connsiteY0" fmla="*/ 0 h 2516504"/>
                  <a:gd name="connsiteX1" fmla="*/ 623887 w 2346008"/>
                  <a:gd name="connsiteY1" fmla="*/ 2516504 h 2516504"/>
                  <a:gd name="connsiteX2" fmla="*/ 0 w 2346008"/>
                  <a:gd name="connsiteY2" fmla="*/ 1402080 h 2516504"/>
                  <a:gd name="connsiteX3" fmla="*/ 965835 w 2346008"/>
                  <a:gd name="connsiteY3" fmla="*/ 5715 h 2516504"/>
                  <a:gd name="connsiteX4" fmla="*/ 2346008 w 2346008"/>
                  <a:gd name="connsiteY4" fmla="*/ 0 h 2516504"/>
                  <a:gd name="connsiteX0" fmla="*/ 2326958 w 2326958"/>
                  <a:gd name="connsiteY0" fmla="*/ 0 h 2516504"/>
                  <a:gd name="connsiteX1" fmla="*/ 604837 w 2326958"/>
                  <a:gd name="connsiteY1" fmla="*/ 2516504 h 2516504"/>
                  <a:gd name="connsiteX2" fmla="*/ 0 w 2326958"/>
                  <a:gd name="connsiteY2" fmla="*/ 1433830 h 2516504"/>
                  <a:gd name="connsiteX3" fmla="*/ 946785 w 2326958"/>
                  <a:gd name="connsiteY3" fmla="*/ 5715 h 2516504"/>
                  <a:gd name="connsiteX4" fmla="*/ 2326958 w 2326958"/>
                  <a:gd name="connsiteY4" fmla="*/ 0 h 251650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26958" h="2516504">
                    <a:moveTo>
                      <a:pt x="2326958" y="0"/>
                    </a:moveTo>
                    <a:lnTo>
                      <a:pt x="604837" y="2516504"/>
                    </a:lnTo>
                    <a:lnTo>
                      <a:pt x="0" y="1433830"/>
                    </a:lnTo>
                    <a:lnTo>
                      <a:pt x="946785" y="5715"/>
                    </a:lnTo>
                    <a:lnTo>
                      <a:pt x="2326958" y="0"/>
                    </a:lnTo>
                    <a:close/>
                  </a:path>
                </a:pathLst>
              </a:custGeom>
              <a:solidFill>
                <a:srgbClr val="CCFF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ja-JP" altLang="en-US"/>
              </a:p>
            </p:txBody>
          </p:sp>
          <p:sp>
            <p:nvSpPr>
              <p:cNvPr id="36" name="フリーフォーム 35"/>
              <p:cNvSpPr/>
              <p:nvPr/>
            </p:nvSpPr>
            <p:spPr>
              <a:xfrm>
                <a:off x="2623750" y="1127010"/>
                <a:ext cx="267822" cy="534821"/>
              </a:xfrm>
              <a:custGeom>
                <a:avLst/>
                <a:gdLst>
                  <a:gd name="connsiteX0" fmla="*/ 0 w 262890"/>
                  <a:gd name="connsiteY0" fmla="*/ 0 h 480060"/>
                  <a:gd name="connsiteX1" fmla="*/ 262890 w 262890"/>
                  <a:gd name="connsiteY1" fmla="*/ 0 h 480060"/>
                  <a:gd name="connsiteX2" fmla="*/ 262890 w 262890"/>
                  <a:gd name="connsiteY2" fmla="*/ 480060 h 480060"/>
                </a:gdLst>
                <a:ahLst/>
                <a:cxnLst>
                  <a:cxn ang="0">
                    <a:pos x="connsiteX0" y="connsiteY0"/>
                  </a:cxn>
                  <a:cxn ang="0">
                    <a:pos x="connsiteX1" y="connsiteY1"/>
                  </a:cxn>
                  <a:cxn ang="0">
                    <a:pos x="connsiteX2" y="connsiteY2"/>
                  </a:cxn>
                </a:cxnLst>
                <a:rect l="l" t="t" r="r" b="b"/>
                <a:pathLst>
                  <a:path w="262890" h="480060">
                    <a:moveTo>
                      <a:pt x="0" y="0"/>
                    </a:moveTo>
                    <a:lnTo>
                      <a:pt x="262890" y="0"/>
                    </a:lnTo>
                    <a:lnTo>
                      <a:pt x="262890" y="480060"/>
                    </a:lnTo>
                  </a:path>
                </a:pathLst>
              </a:custGeom>
              <a:ln w="38100">
                <a:solidFill>
                  <a:schemeClr val="accent2">
                    <a:lumMod val="50000"/>
                  </a:schemeClr>
                </a:solidFill>
                <a:tailEnd type="oval" w="sm" len="sm"/>
              </a:ln>
            </p:spPr>
            <p:style>
              <a:lnRef idx="1">
                <a:schemeClr val="accent1"/>
              </a:lnRef>
              <a:fillRef idx="0">
                <a:schemeClr val="accent1"/>
              </a:fillRef>
              <a:effectRef idx="0">
                <a:schemeClr val="accent1"/>
              </a:effectRef>
              <a:fontRef idx="minor">
                <a:schemeClr val="tx1"/>
              </a:fontRef>
            </p:style>
            <p:txBody>
              <a:bodyPr rtlCol="0" anchor="ctr"/>
              <a:lstStyle/>
              <a:p>
                <a:endParaRPr lang="ja-JP" altLang="en-US">
                  <a:ln w="38100">
                    <a:solidFill>
                      <a:schemeClr val="tx1"/>
                    </a:solidFill>
                  </a:ln>
                </a:endParaRPr>
              </a:p>
            </p:txBody>
          </p:sp>
          <p:sp>
            <p:nvSpPr>
              <p:cNvPr id="37" name="フリーフォーム 36"/>
              <p:cNvSpPr/>
              <p:nvPr/>
            </p:nvSpPr>
            <p:spPr>
              <a:xfrm>
                <a:off x="3381478" y="1159402"/>
                <a:ext cx="0" cy="357187"/>
              </a:xfrm>
              <a:custGeom>
                <a:avLst/>
                <a:gdLst>
                  <a:gd name="connsiteX0" fmla="*/ 0 w 0"/>
                  <a:gd name="connsiteY0" fmla="*/ 0 h 357187"/>
                  <a:gd name="connsiteX1" fmla="*/ 0 w 0"/>
                  <a:gd name="connsiteY1" fmla="*/ 357187 h 357187"/>
                </a:gdLst>
                <a:ahLst/>
                <a:cxnLst>
                  <a:cxn ang="0">
                    <a:pos x="connsiteX0" y="connsiteY0"/>
                  </a:cxn>
                  <a:cxn ang="0">
                    <a:pos x="connsiteX1" y="connsiteY1"/>
                  </a:cxn>
                </a:cxnLst>
                <a:rect l="l" t="t" r="r" b="b"/>
                <a:pathLst>
                  <a:path h="357187">
                    <a:moveTo>
                      <a:pt x="0" y="0"/>
                    </a:moveTo>
                    <a:lnTo>
                      <a:pt x="0" y="357187"/>
                    </a:lnTo>
                  </a:path>
                </a:pathLst>
              </a:custGeom>
              <a:ln w="38100">
                <a:solidFill>
                  <a:schemeClr val="accent2">
                    <a:lumMod val="50000"/>
                  </a:schemeClr>
                </a:solidFill>
                <a:tailEnd type="oval" w="sm" len="sm"/>
              </a:ln>
            </p:spPr>
            <p:style>
              <a:lnRef idx="1">
                <a:schemeClr val="accent1"/>
              </a:lnRef>
              <a:fillRef idx="0">
                <a:schemeClr val="accent1"/>
              </a:fillRef>
              <a:effectRef idx="0">
                <a:schemeClr val="accent1"/>
              </a:effectRef>
              <a:fontRef idx="minor">
                <a:schemeClr val="tx1"/>
              </a:fontRef>
            </p:style>
            <p:txBody>
              <a:bodyPr rtlCol="0" anchor="ctr"/>
              <a:lstStyle/>
              <a:p>
                <a:endParaRPr lang="ja-JP" altLang="en-US">
                  <a:ln w="38100">
                    <a:solidFill>
                      <a:schemeClr val="tx1"/>
                    </a:solidFill>
                  </a:ln>
                </a:endParaRPr>
              </a:p>
            </p:txBody>
          </p:sp>
          <p:sp>
            <p:nvSpPr>
              <p:cNvPr id="38" name="正方形/長方形 37">
                <a:extLst>
                  <a:ext uri="{FF2B5EF4-FFF2-40B4-BE49-F238E27FC236}">
                    <a16:creationId xmlns:a16="http://schemas.microsoft.com/office/drawing/2014/main" id="{DA86936A-77D2-4D58-B006-D54F2B3CBA67}"/>
                  </a:ext>
                </a:extLst>
              </p:cNvPr>
              <p:cNvSpPr/>
              <p:nvPr/>
            </p:nvSpPr>
            <p:spPr>
              <a:xfrm>
                <a:off x="927942" y="2537355"/>
                <a:ext cx="757273" cy="220377"/>
              </a:xfrm>
              <a:prstGeom prst="rect">
                <a:avLst/>
              </a:prstGeom>
              <a:noFill/>
              <a:ln>
                <a:noFill/>
              </a:ln>
            </p:spPr>
            <p:txBody>
              <a:bodyPr wrap="square">
                <a:noAutofit/>
              </a:bodyPr>
              <a:lstStyle/>
              <a:p>
                <a:pPr algn="just">
                  <a:lnSpc>
                    <a:spcPts val="850"/>
                  </a:lnSpc>
                  <a:spcAft>
                    <a:spcPts val="0"/>
                  </a:spcAft>
                </a:pPr>
                <a:r>
                  <a:rPr lang="ja-JP" sz="2400" kern="1200" dirty="0">
                    <a:solidFill>
                      <a:srgbClr val="000000"/>
                    </a:solidFill>
                    <a:effectLst>
                      <a:glow rad="152400">
                        <a:srgbClr val="FFFFFF">
                          <a:alpha val="87000"/>
                        </a:srgbClr>
                      </a:glow>
                    </a:effectLst>
                    <a:latin typeface="游ゴシック" panose="020B0400000000000000" pitchFamily="50" charset="-128"/>
                    <a:ea typeface="游ゴシック" panose="020B0400000000000000" pitchFamily="50" charset="-128"/>
                    <a:cs typeface="メイリオ" panose="020B0604030504040204" pitchFamily="50" charset="-128"/>
                  </a:rPr>
                  <a:t>第３期区域</a:t>
                </a:r>
                <a:endParaRPr lang="ja-JP" sz="2400" dirty="0">
                  <a:effectLst/>
                  <a:latin typeface="游ゴシック" panose="020B0400000000000000" pitchFamily="50" charset="-128"/>
                  <a:ea typeface="游ゴシック" panose="020B0400000000000000" pitchFamily="50" charset="-128"/>
                  <a:cs typeface="ＭＳ Ｐゴシック" panose="020B0600070205080204" pitchFamily="50" charset="-128"/>
                </a:endParaRPr>
              </a:p>
            </p:txBody>
          </p:sp>
          <p:sp>
            <p:nvSpPr>
              <p:cNvPr id="39" name="正方形/長方形 38">
                <a:extLst>
                  <a:ext uri="{FF2B5EF4-FFF2-40B4-BE49-F238E27FC236}">
                    <a16:creationId xmlns:a16="http://schemas.microsoft.com/office/drawing/2014/main" id="{8F7AF0A0-9FB3-4970-AA00-7D4764C8E080}"/>
                  </a:ext>
                </a:extLst>
              </p:cNvPr>
              <p:cNvSpPr/>
              <p:nvPr/>
            </p:nvSpPr>
            <p:spPr>
              <a:xfrm>
                <a:off x="482282" y="1075136"/>
                <a:ext cx="974090" cy="402047"/>
              </a:xfrm>
              <a:prstGeom prst="rect">
                <a:avLst/>
              </a:prstGeom>
            </p:spPr>
            <p:txBody>
              <a:bodyPr wrap="square">
                <a:noAutofit/>
              </a:bodyPr>
              <a:lstStyle/>
              <a:p>
                <a:pPr algn="ctr">
                  <a:lnSpc>
                    <a:spcPts val="3000"/>
                  </a:lnSpc>
                  <a:spcAft>
                    <a:spcPts val="0"/>
                  </a:spcAft>
                </a:pPr>
                <a:r>
                  <a:rPr lang="ja-JP" sz="2400" kern="1200" dirty="0">
                    <a:solidFill>
                      <a:srgbClr val="00B050"/>
                    </a:solidFill>
                    <a:effectLst>
                      <a:glow rad="203200">
                        <a:srgbClr val="FFFFFF">
                          <a:alpha val="87000"/>
                        </a:srgbClr>
                      </a:glow>
                    </a:effectLst>
                    <a:latin typeface="游ゴシック" panose="020B0400000000000000" pitchFamily="50" charset="-128"/>
                    <a:ea typeface="游ゴシック" panose="020B0400000000000000" pitchFamily="50" charset="-128"/>
                    <a:cs typeface="メイリオ" panose="020B0604030504040204" pitchFamily="50" charset="-128"/>
                  </a:rPr>
                  <a:t>グリーンテラス</a:t>
                </a:r>
                <a:endParaRPr lang="ja-JP" sz="2400" dirty="0">
                  <a:effectLst/>
                  <a:latin typeface="游ゴシック" panose="020B0400000000000000" pitchFamily="50" charset="-128"/>
                  <a:ea typeface="游ゴシック" panose="020B0400000000000000" pitchFamily="50" charset="-128"/>
                  <a:cs typeface="ＭＳ Ｐゴシック" panose="020B0600070205080204" pitchFamily="50" charset="-128"/>
                </a:endParaRPr>
              </a:p>
              <a:p>
                <a:pPr algn="ctr">
                  <a:lnSpc>
                    <a:spcPts val="3000"/>
                  </a:lnSpc>
                  <a:spcAft>
                    <a:spcPts val="0"/>
                  </a:spcAft>
                </a:pPr>
                <a:r>
                  <a:rPr lang="ja-JP" sz="2400" kern="1200" dirty="0">
                    <a:solidFill>
                      <a:srgbClr val="00B050"/>
                    </a:solidFill>
                    <a:effectLst>
                      <a:glow rad="203200">
                        <a:srgbClr val="FFFFFF">
                          <a:alpha val="87000"/>
                        </a:srgbClr>
                      </a:glow>
                    </a:effectLst>
                    <a:latin typeface="游ゴシック" panose="020B0400000000000000" pitchFamily="50" charset="-128"/>
                    <a:ea typeface="游ゴシック" panose="020B0400000000000000" pitchFamily="50" charset="-128"/>
                    <a:cs typeface="メイリオ" panose="020B0604030504040204" pitchFamily="50" charset="-128"/>
                  </a:rPr>
                  <a:t>ゾーン</a:t>
                </a:r>
                <a:endParaRPr lang="ja-JP" sz="2400" dirty="0">
                  <a:effectLst/>
                  <a:latin typeface="游ゴシック" panose="020B0400000000000000" pitchFamily="50" charset="-128"/>
                  <a:ea typeface="游ゴシック" panose="020B0400000000000000" pitchFamily="50" charset="-128"/>
                  <a:cs typeface="ＭＳ Ｐゴシック" panose="020B0600070205080204" pitchFamily="50" charset="-128"/>
                </a:endParaRPr>
              </a:p>
            </p:txBody>
          </p:sp>
          <p:cxnSp>
            <p:nvCxnSpPr>
              <p:cNvPr id="40" name="直線矢印コネクタ 39"/>
              <p:cNvCxnSpPr>
                <a:cxnSpLocks/>
                <a:stCxn id="41" idx="3"/>
              </p:cNvCxnSpPr>
              <p:nvPr/>
            </p:nvCxnSpPr>
            <p:spPr>
              <a:xfrm>
                <a:off x="1282074" y="1590834"/>
                <a:ext cx="448415" cy="167106"/>
              </a:xfrm>
              <a:prstGeom prst="straightConnector1">
                <a:avLst/>
              </a:prstGeom>
              <a:ln w="28575">
                <a:solidFill>
                  <a:schemeClr val="tx1"/>
                </a:solidFill>
                <a:tailEnd type="oval" w="med" len="med"/>
              </a:ln>
            </p:spPr>
            <p:style>
              <a:lnRef idx="1">
                <a:schemeClr val="accent1"/>
              </a:lnRef>
              <a:fillRef idx="0">
                <a:schemeClr val="accent1"/>
              </a:fillRef>
              <a:effectRef idx="0">
                <a:schemeClr val="accent1"/>
              </a:effectRef>
              <a:fontRef idx="minor">
                <a:schemeClr val="tx1"/>
              </a:fontRef>
            </p:style>
          </p:cxnSp>
          <p:sp>
            <p:nvSpPr>
              <p:cNvPr id="41" name="テキスト ボックス 15"/>
              <p:cNvSpPr txBox="1"/>
              <p:nvPr/>
            </p:nvSpPr>
            <p:spPr>
              <a:xfrm>
                <a:off x="62239" y="1412664"/>
                <a:ext cx="1219835" cy="356339"/>
              </a:xfrm>
              <a:prstGeom prst="rect">
                <a:avLst/>
              </a:prstGeom>
              <a:solidFill>
                <a:schemeClr val="bg1"/>
              </a:solidFill>
              <a:ln>
                <a:solidFill>
                  <a:schemeClr val="tx1"/>
                </a:solidFill>
              </a:ln>
            </p:spPr>
            <p:txBody>
              <a:bodyPr wrap="square" tIns="72000" rtlCol="0" anchor="ctr">
                <a:spAutoFit/>
              </a:bodyPr>
              <a:lstStyle/>
              <a:p>
                <a:pPr algn="ctr">
                  <a:lnSpc>
                    <a:spcPts val="3600"/>
                  </a:lnSpc>
                  <a:spcAft>
                    <a:spcPts val="0"/>
                  </a:spcAft>
                </a:pPr>
                <a:r>
                  <a:rPr lang="ja-JP" sz="2800" b="1" kern="1200" spc="30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夢洲第</a:t>
                </a:r>
                <a:r>
                  <a:rPr lang="en-US" sz="2800" b="1" kern="1200" spc="30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2</a:t>
                </a:r>
                <a:r>
                  <a:rPr lang="ja-JP" sz="2800" b="1" kern="1200" spc="30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期</a:t>
                </a:r>
                <a:endParaRPr lang="ja-JP" sz="2800" spc="300" dirty="0">
                  <a:effectLst/>
                  <a:latin typeface="游ゴシック" panose="020B0400000000000000" pitchFamily="50" charset="-128"/>
                  <a:ea typeface="游ゴシック" panose="020B0400000000000000" pitchFamily="50" charset="-128"/>
                  <a:cs typeface="ＭＳ Ｐゴシック" panose="020B0600070205080204" pitchFamily="50" charset="-128"/>
                </a:endParaRPr>
              </a:p>
              <a:p>
                <a:pPr algn="ctr">
                  <a:lnSpc>
                    <a:spcPts val="3600"/>
                  </a:lnSpc>
                  <a:spcAft>
                    <a:spcPts val="0"/>
                  </a:spcAft>
                </a:pPr>
                <a:r>
                  <a:rPr lang="ja-JP" sz="2800" b="1" kern="1200" spc="30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開発予定区域</a:t>
                </a:r>
                <a:endParaRPr lang="ja-JP" sz="2800" spc="300" dirty="0">
                  <a:effectLst/>
                  <a:latin typeface="游ゴシック" panose="020B0400000000000000" pitchFamily="50" charset="-128"/>
                  <a:ea typeface="游ゴシック" panose="020B0400000000000000" pitchFamily="50" charset="-128"/>
                  <a:cs typeface="ＭＳ Ｐゴシック" panose="020B0600070205080204" pitchFamily="50" charset="-128"/>
                </a:endParaRPr>
              </a:p>
            </p:txBody>
          </p:sp>
          <p:sp>
            <p:nvSpPr>
              <p:cNvPr id="20" name="正方形/長方形 19">
                <a:extLst>
                  <a:ext uri="{FF2B5EF4-FFF2-40B4-BE49-F238E27FC236}">
                    <a16:creationId xmlns:a16="http://schemas.microsoft.com/office/drawing/2014/main" id="{DA86936A-77D2-4D58-B006-D54F2B3CBA67}"/>
                  </a:ext>
                </a:extLst>
              </p:cNvPr>
              <p:cNvSpPr/>
              <p:nvPr/>
            </p:nvSpPr>
            <p:spPr>
              <a:xfrm>
                <a:off x="1557222" y="1849179"/>
                <a:ext cx="1699181" cy="324002"/>
              </a:xfrm>
              <a:prstGeom prst="rect">
                <a:avLst/>
              </a:prstGeom>
              <a:noFill/>
              <a:ln>
                <a:noFill/>
              </a:ln>
            </p:spPr>
            <p:txBody>
              <a:bodyPr wrap="square">
                <a:noAutofit/>
              </a:bodyPr>
              <a:lstStyle/>
              <a:p>
                <a:pPr algn="ctr">
                  <a:lnSpc>
                    <a:spcPts val="3000"/>
                  </a:lnSpc>
                  <a:spcAft>
                    <a:spcPts val="0"/>
                  </a:spcAft>
                </a:pPr>
                <a:r>
                  <a:rPr lang="ja-JP" altLang="en-US" sz="2800" b="1" kern="1200" dirty="0">
                    <a:solidFill>
                      <a:srgbClr val="000000"/>
                    </a:solidFill>
                    <a:effectLst>
                      <a:glow rad="152400">
                        <a:srgbClr val="FFFFFF">
                          <a:alpha val="87000"/>
                        </a:srgbClr>
                      </a:glow>
                    </a:effectLst>
                    <a:latin typeface="游ゴシック" panose="020B0400000000000000" pitchFamily="50" charset="-128"/>
                    <a:ea typeface="游ゴシック" panose="020B0400000000000000" pitchFamily="50" charset="-128"/>
                    <a:cs typeface="メイリオ" panose="020B0604030504040204" pitchFamily="50" charset="-128"/>
                  </a:rPr>
                  <a:t>約</a:t>
                </a:r>
                <a:r>
                  <a:rPr lang="en-US" altLang="ja-JP" sz="2800" b="1" kern="1200" dirty="0">
                    <a:solidFill>
                      <a:srgbClr val="000000"/>
                    </a:solidFill>
                    <a:effectLst>
                      <a:glow rad="152400">
                        <a:srgbClr val="FFFFFF">
                          <a:alpha val="87000"/>
                        </a:srgbClr>
                      </a:glow>
                    </a:effectLst>
                    <a:latin typeface="游ゴシック" panose="020B0400000000000000" pitchFamily="50" charset="-128"/>
                    <a:ea typeface="游ゴシック" panose="020B0400000000000000" pitchFamily="50" charset="-128"/>
                    <a:cs typeface="メイリオ" panose="020B0604030504040204" pitchFamily="50" charset="-128"/>
                  </a:rPr>
                  <a:t>50ha</a:t>
                </a:r>
              </a:p>
              <a:p>
                <a:pPr algn="ctr">
                  <a:lnSpc>
                    <a:spcPts val="3000"/>
                  </a:lnSpc>
                  <a:spcAft>
                    <a:spcPts val="0"/>
                  </a:spcAft>
                </a:pPr>
                <a:r>
                  <a:rPr lang="ja-JP" altLang="en-US" sz="2400" b="1" dirty="0" smtClean="0">
                    <a:solidFill>
                      <a:srgbClr val="000000"/>
                    </a:solidFill>
                    <a:effectLst>
                      <a:glow rad="152400">
                        <a:srgbClr val="FFFFFF">
                          <a:alpha val="87000"/>
                        </a:srgbClr>
                      </a:glow>
                    </a:effectLst>
                    <a:latin typeface="游ゴシック" panose="020B0400000000000000" pitchFamily="50" charset="-128"/>
                    <a:ea typeface="游ゴシック" panose="020B0400000000000000" pitchFamily="50" charset="-128"/>
                    <a:cs typeface="ＭＳ Ｐゴシック" panose="020B0600070205080204" pitchFamily="50" charset="-128"/>
                  </a:rPr>
                  <a:t>（所有者：大阪市</a:t>
                </a:r>
                <a:r>
                  <a:rPr lang="ja-JP" altLang="en-US" sz="2000" b="1" dirty="0" smtClean="0">
                    <a:solidFill>
                      <a:srgbClr val="000000"/>
                    </a:solidFill>
                    <a:effectLst>
                      <a:glow rad="152400">
                        <a:srgbClr val="FFFFFF">
                          <a:alpha val="87000"/>
                        </a:srgbClr>
                      </a:glow>
                    </a:effectLst>
                    <a:latin typeface="游ゴシック" panose="020B0400000000000000" pitchFamily="50" charset="-128"/>
                    <a:ea typeface="游ゴシック" panose="020B0400000000000000" pitchFamily="50" charset="-128"/>
                    <a:cs typeface="ＭＳ Ｐゴシック" panose="020B0600070205080204" pitchFamily="50" charset="-128"/>
                  </a:rPr>
                  <a:t>（大阪港湾局）</a:t>
                </a:r>
                <a:r>
                  <a:rPr lang="ja-JP" altLang="en-US" sz="2400" b="1" dirty="0" smtClean="0">
                    <a:solidFill>
                      <a:srgbClr val="000000"/>
                    </a:solidFill>
                    <a:effectLst>
                      <a:glow rad="152400">
                        <a:srgbClr val="FFFFFF">
                          <a:alpha val="87000"/>
                        </a:srgbClr>
                      </a:glow>
                    </a:effectLst>
                    <a:latin typeface="游ゴシック" panose="020B0400000000000000" pitchFamily="50" charset="-128"/>
                    <a:ea typeface="游ゴシック" panose="020B0400000000000000" pitchFamily="50" charset="-128"/>
                    <a:cs typeface="ＭＳ Ｐゴシック" panose="020B0600070205080204" pitchFamily="50" charset="-128"/>
                  </a:rPr>
                  <a:t>）</a:t>
                </a:r>
                <a:endParaRPr lang="ja-JP" sz="2400" b="1" dirty="0">
                  <a:effectLst/>
                  <a:latin typeface="游ゴシック" panose="020B0400000000000000" pitchFamily="50" charset="-128"/>
                  <a:ea typeface="游ゴシック" panose="020B0400000000000000" pitchFamily="50" charset="-128"/>
                  <a:cs typeface="ＭＳ Ｐゴシック" panose="020B0600070205080204" pitchFamily="50" charset="-128"/>
                </a:endParaRPr>
              </a:p>
            </p:txBody>
          </p:sp>
        </p:grpSp>
        <p:sp>
          <p:nvSpPr>
            <p:cNvPr id="44" name="正方形/長方形 43">
              <a:extLst>
                <a:ext uri="{FF2B5EF4-FFF2-40B4-BE49-F238E27FC236}">
                  <a16:creationId xmlns:a16="http://schemas.microsoft.com/office/drawing/2014/main" id="{8F7AF0A0-9FB3-4970-AA00-7D4764C8E080}"/>
                </a:ext>
              </a:extLst>
            </p:cNvPr>
            <p:cNvSpPr/>
            <p:nvPr/>
          </p:nvSpPr>
          <p:spPr>
            <a:xfrm>
              <a:off x="6621951" y="4535736"/>
              <a:ext cx="3062741" cy="1084846"/>
            </a:xfrm>
            <a:prstGeom prst="rect">
              <a:avLst/>
            </a:prstGeom>
            <a:solidFill>
              <a:schemeClr val="bg1">
                <a:lumMod val="50000"/>
              </a:schemeClr>
            </a:solidFill>
          </p:spPr>
          <p:txBody>
            <a:bodyPr wrap="square" anchor="ctr">
              <a:noAutofit/>
            </a:bodyPr>
            <a:lstStyle/>
            <a:p>
              <a:pPr algn="ctr">
                <a:lnSpc>
                  <a:spcPts val="3000"/>
                </a:lnSpc>
                <a:spcAft>
                  <a:spcPts val="0"/>
                </a:spcAft>
              </a:pPr>
              <a:r>
                <a:rPr lang="ja-JP" sz="2400" b="1" kern="1200" dirty="0">
                  <a:solidFill>
                    <a:srgbClr val="FFFFFF"/>
                  </a:solidFill>
                  <a:effectLst/>
                  <a:latin typeface="游ゴシック" panose="020B0400000000000000" pitchFamily="50" charset="-128"/>
                  <a:ea typeface="游ゴシック" panose="020B0400000000000000" pitchFamily="50" charset="-128"/>
                  <a:cs typeface="メイリオ" panose="020B0604030504040204" pitchFamily="50" charset="-128"/>
                </a:rPr>
                <a:t>大阪ヘルスケア</a:t>
              </a:r>
              <a:endParaRPr lang="ja-JP" sz="2400" dirty="0">
                <a:effectLst/>
                <a:latin typeface="游ゴシック" panose="020B0400000000000000" pitchFamily="50" charset="-128"/>
                <a:ea typeface="游ゴシック" panose="020B0400000000000000" pitchFamily="50" charset="-128"/>
                <a:cs typeface="ＭＳ Ｐゴシック" panose="020B0600070205080204" pitchFamily="50" charset="-128"/>
              </a:endParaRPr>
            </a:p>
            <a:p>
              <a:pPr algn="ctr">
                <a:lnSpc>
                  <a:spcPts val="3000"/>
                </a:lnSpc>
                <a:spcAft>
                  <a:spcPts val="0"/>
                </a:spcAft>
              </a:pPr>
              <a:r>
                <a:rPr lang="ja-JP" sz="2400" b="1" kern="1200" dirty="0">
                  <a:solidFill>
                    <a:srgbClr val="FFFFFF"/>
                  </a:solidFill>
                  <a:effectLst/>
                  <a:latin typeface="游ゴシック" panose="020B0400000000000000" pitchFamily="50" charset="-128"/>
                  <a:ea typeface="游ゴシック" panose="020B0400000000000000" pitchFamily="50" charset="-128"/>
                  <a:cs typeface="メイリオ" panose="020B0604030504040204" pitchFamily="50" charset="-128"/>
                </a:rPr>
                <a:t>パビリオン</a:t>
              </a:r>
              <a:endParaRPr lang="ja-JP" sz="2400" dirty="0">
                <a:effectLst/>
                <a:latin typeface="游ゴシック" panose="020B0400000000000000" pitchFamily="50" charset="-128"/>
                <a:ea typeface="游ゴシック" panose="020B0400000000000000" pitchFamily="50" charset="-128"/>
                <a:cs typeface="ＭＳ Ｐゴシック" panose="020B0600070205080204" pitchFamily="50" charset="-128"/>
              </a:endParaRPr>
            </a:p>
          </p:txBody>
        </p:sp>
        <p:sp>
          <p:nvSpPr>
            <p:cNvPr id="45" name="正方形/長方形 44">
              <a:extLst>
                <a:ext uri="{FF2B5EF4-FFF2-40B4-BE49-F238E27FC236}">
                  <a16:creationId xmlns:a16="http://schemas.microsoft.com/office/drawing/2014/main" id="{8F7AF0A0-9FB3-4970-AA00-7D4764C8E080}"/>
                </a:ext>
              </a:extLst>
            </p:cNvPr>
            <p:cNvSpPr/>
            <p:nvPr/>
          </p:nvSpPr>
          <p:spPr>
            <a:xfrm>
              <a:off x="10682458" y="4574402"/>
              <a:ext cx="3062741" cy="627332"/>
            </a:xfrm>
            <a:prstGeom prst="rect">
              <a:avLst/>
            </a:prstGeom>
            <a:solidFill>
              <a:schemeClr val="bg1">
                <a:lumMod val="50000"/>
              </a:schemeClr>
            </a:solidFill>
          </p:spPr>
          <p:txBody>
            <a:bodyPr wrap="square" anchor="ctr">
              <a:noAutofit/>
            </a:bodyPr>
            <a:lstStyle/>
            <a:p>
              <a:pPr algn="ctr">
                <a:lnSpc>
                  <a:spcPts val="3000"/>
                </a:lnSpc>
                <a:spcAft>
                  <a:spcPts val="0"/>
                </a:spcAft>
              </a:pPr>
              <a:r>
                <a:rPr lang="ja-JP" sz="2400" b="1" kern="1200" dirty="0">
                  <a:solidFill>
                    <a:srgbClr val="FFFFFF"/>
                  </a:solidFill>
                  <a:effectLst/>
                  <a:latin typeface="游ゴシック" panose="020B0400000000000000" pitchFamily="50" charset="-128"/>
                  <a:ea typeface="游ゴシック" panose="020B0400000000000000" pitchFamily="50" charset="-128"/>
                  <a:cs typeface="メイリオ" panose="020B0604030504040204" pitchFamily="50" charset="-128"/>
                </a:rPr>
                <a:t>（仮称）夢洲駅</a:t>
              </a:r>
              <a:endParaRPr lang="ja-JP" sz="2400" dirty="0">
                <a:effectLst/>
                <a:latin typeface="游ゴシック" panose="020B0400000000000000" pitchFamily="50" charset="-128"/>
                <a:ea typeface="游ゴシック" panose="020B0400000000000000" pitchFamily="50" charset="-128"/>
                <a:cs typeface="ＭＳ Ｐゴシック" panose="020B0600070205080204" pitchFamily="50" charset="-128"/>
              </a:endParaRPr>
            </a:p>
          </p:txBody>
        </p:sp>
        <p:sp>
          <p:nvSpPr>
            <p:cNvPr id="46" name="正方形/長方形 45">
              <a:extLst>
                <a:ext uri="{FF2B5EF4-FFF2-40B4-BE49-F238E27FC236}">
                  <a16:creationId xmlns:a16="http://schemas.microsoft.com/office/drawing/2014/main" id="{8F7AF0A0-9FB3-4970-AA00-7D4764C8E080}"/>
                </a:ext>
              </a:extLst>
            </p:cNvPr>
            <p:cNvSpPr/>
            <p:nvPr/>
          </p:nvSpPr>
          <p:spPr>
            <a:xfrm>
              <a:off x="9420169" y="3326534"/>
              <a:ext cx="2115749" cy="837109"/>
            </a:xfrm>
            <a:prstGeom prst="rect">
              <a:avLst/>
            </a:prstGeom>
          </p:spPr>
          <p:style>
            <a:lnRef idx="2">
              <a:schemeClr val="dk1"/>
            </a:lnRef>
            <a:fillRef idx="1">
              <a:schemeClr val="lt1"/>
            </a:fillRef>
            <a:effectRef idx="0">
              <a:schemeClr val="dk1"/>
            </a:effectRef>
            <a:fontRef idx="minor">
              <a:schemeClr val="dk1"/>
            </a:fontRef>
          </p:style>
          <p:txBody>
            <a:bodyPr wrap="none" tIns="36000" anchor="ctr">
              <a:noAutofit/>
            </a:bodyPr>
            <a:lstStyle/>
            <a:p>
              <a:pPr algn="ctr">
                <a:lnSpc>
                  <a:spcPts val="3000"/>
                </a:lnSpc>
                <a:spcAft>
                  <a:spcPts val="0"/>
                </a:spcAft>
              </a:pPr>
              <a:r>
                <a:rPr lang="ja-JP" sz="2400" kern="1200" dirty="0">
                  <a:effectLst/>
                  <a:latin typeface="游ゴシック" panose="020B0400000000000000" pitchFamily="50" charset="-128"/>
                  <a:ea typeface="游ゴシック" panose="020B0400000000000000" pitchFamily="50" charset="-128"/>
                  <a:cs typeface="メイリオ" panose="020B0604030504040204" pitchFamily="50" charset="-128"/>
                </a:rPr>
                <a:t>第</a:t>
              </a:r>
              <a:r>
                <a:rPr lang="en-US" sz="2400" kern="1200" dirty="0">
                  <a:effectLst/>
                  <a:latin typeface="游ゴシック" panose="020B0400000000000000" pitchFamily="50" charset="-128"/>
                  <a:ea typeface="游ゴシック" panose="020B0400000000000000" pitchFamily="50" charset="-128"/>
                  <a:cs typeface="メイリオ" panose="020B0604030504040204" pitchFamily="50" charset="-128"/>
                </a:rPr>
                <a:t>1</a:t>
              </a:r>
              <a:r>
                <a:rPr lang="ja-JP" sz="2400" kern="1200" dirty="0">
                  <a:effectLst/>
                  <a:latin typeface="游ゴシック" panose="020B0400000000000000" pitchFamily="50" charset="-128"/>
                  <a:ea typeface="游ゴシック" panose="020B0400000000000000" pitchFamily="50" charset="-128"/>
                  <a:cs typeface="メイリオ" panose="020B0604030504040204" pitchFamily="50" charset="-128"/>
                </a:rPr>
                <a:t>期区域</a:t>
              </a:r>
              <a:endParaRPr lang="ja-JP" sz="2400" dirty="0">
                <a:effectLst/>
                <a:latin typeface="游ゴシック" panose="020B0400000000000000" pitchFamily="50" charset="-128"/>
                <a:ea typeface="游ゴシック" panose="020B0400000000000000" pitchFamily="50" charset="-128"/>
                <a:cs typeface="ＭＳ Ｐゴシック" panose="020B0600070205080204" pitchFamily="50" charset="-128"/>
              </a:endParaRPr>
            </a:p>
          </p:txBody>
        </p:sp>
      </p:grpSp>
      <p:sp>
        <p:nvSpPr>
          <p:cNvPr id="25" name="正方形/長方形 24">
            <a:extLst>
              <a:ext uri="{FF2B5EF4-FFF2-40B4-BE49-F238E27FC236}">
                <a16:creationId xmlns:a16="http://schemas.microsoft.com/office/drawing/2014/main" id="{573B5ECB-0455-4E3D-B082-FFF6F8610093}"/>
              </a:ext>
            </a:extLst>
          </p:cNvPr>
          <p:cNvSpPr/>
          <p:nvPr/>
        </p:nvSpPr>
        <p:spPr>
          <a:xfrm>
            <a:off x="698599" y="1132913"/>
            <a:ext cx="13788000" cy="72000"/>
          </a:xfrm>
          <a:prstGeom prst="rect">
            <a:avLst/>
          </a:prstGeom>
          <a:solidFill>
            <a:srgbClr val="B6CAD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ja-JP" altLang="en-US" sz="1385" b="1">
              <a:latin typeface="游ゴシック" panose="020B0400000000000000" pitchFamily="50" charset="-128"/>
              <a:ea typeface="游ゴシック" panose="020B0400000000000000" pitchFamily="50" charset="-128"/>
            </a:endParaRPr>
          </a:p>
        </p:txBody>
      </p:sp>
      <p:sp>
        <p:nvSpPr>
          <p:cNvPr id="26" name="正方形/長方形 25"/>
          <p:cNvSpPr/>
          <p:nvPr/>
        </p:nvSpPr>
        <p:spPr>
          <a:xfrm>
            <a:off x="695646" y="579589"/>
            <a:ext cx="13772029" cy="46574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2800" b="1" dirty="0">
                <a:solidFill>
                  <a:schemeClr val="tx1"/>
                </a:solidFill>
                <a:latin typeface="游ゴシック" panose="020B0400000000000000" pitchFamily="50" charset="-128"/>
                <a:ea typeface="游ゴシック" panose="020B0400000000000000" pitchFamily="50" charset="-128"/>
              </a:rPr>
              <a:t>実施要領</a:t>
            </a:r>
          </a:p>
        </p:txBody>
      </p:sp>
      <p:graphicFrame>
        <p:nvGraphicFramePr>
          <p:cNvPr id="4" name="表 3"/>
          <p:cNvGraphicFramePr>
            <a:graphicFrameLocks noGrp="1"/>
          </p:cNvGraphicFramePr>
          <p:nvPr>
            <p:extLst>
              <p:ext uri="{D42A27DB-BD31-4B8C-83A1-F6EECF244321}">
                <p14:modId xmlns:p14="http://schemas.microsoft.com/office/powerpoint/2010/main" val="1187470372"/>
              </p:ext>
            </p:extLst>
          </p:nvPr>
        </p:nvGraphicFramePr>
        <p:xfrm>
          <a:off x="899674" y="1963212"/>
          <a:ext cx="6660000" cy="2772000"/>
        </p:xfrm>
        <a:graphic>
          <a:graphicData uri="http://schemas.openxmlformats.org/drawingml/2006/table">
            <a:tbl>
              <a:tblPr firstRow="1" firstCol="1" bandRow="1">
                <a:tableStyleId>{5940675A-B579-460E-94D1-54222C63F5DA}</a:tableStyleId>
              </a:tblPr>
              <a:tblGrid>
                <a:gridCol w="6660000">
                  <a:extLst>
                    <a:ext uri="{9D8B030D-6E8A-4147-A177-3AD203B41FA5}">
                      <a16:colId xmlns:a16="http://schemas.microsoft.com/office/drawing/2014/main" val="20000"/>
                    </a:ext>
                  </a:extLst>
                </a:gridCol>
              </a:tblGrid>
              <a:tr h="468000">
                <a:tc>
                  <a:txBody>
                    <a:bodyPr/>
                    <a:lstStyle/>
                    <a:p>
                      <a:pPr marL="180000" marR="0" lvl="0" indent="-180000" algn="ctr" defTabSz="657959" rtl="0" eaLnBrk="1" fontAlgn="auto" latinLnBrk="0" hangingPunct="1">
                        <a:lnSpc>
                          <a:spcPct val="100000"/>
                        </a:lnSpc>
                        <a:spcBef>
                          <a:spcPts val="0"/>
                        </a:spcBef>
                        <a:spcAft>
                          <a:spcPts val="0"/>
                        </a:spcAft>
                        <a:buClrTx/>
                        <a:buSzTx/>
                        <a:buFontTx/>
                        <a:buNone/>
                        <a:tabLst/>
                        <a:defRPr/>
                      </a:pPr>
                      <a:r>
                        <a:rPr lang="ja-JP" altLang="ja-JP" sz="2000" b="1" kern="100" dirty="0">
                          <a:solidFill>
                            <a:schemeClr val="bg2">
                              <a:lumMod val="25000"/>
                            </a:schemeClr>
                          </a:solidFill>
                          <a:effectLst/>
                          <a:latin typeface="游ゴシック" panose="020B0400000000000000" pitchFamily="50" charset="-128"/>
                          <a:ea typeface="游ゴシック" panose="020B0400000000000000" pitchFamily="50" charset="-128"/>
                        </a:rPr>
                        <a:t>都市計画等による制限</a:t>
                      </a:r>
                      <a:endParaRPr lang="ja-JP" altLang="ja-JP" sz="2000" b="1" kern="100" dirty="0">
                        <a:solidFill>
                          <a:schemeClr val="bg2">
                            <a:lumMod val="25000"/>
                          </a:schemeClr>
                        </a:solidFill>
                        <a:effectLst/>
                        <a:latin typeface="游ゴシック" panose="020B0400000000000000" pitchFamily="50" charset="-128"/>
                        <a:ea typeface="游ゴシック" panose="020B0400000000000000" pitchFamily="50" charset="-128"/>
                        <a:cs typeface="Times New Roman" panose="02020603050405020304" pitchFamily="18" charset="0"/>
                      </a:endParaRPr>
                    </a:p>
                  </a:txBody>
                  <a:tcPr marL="36000" marR="36000" marT="0" marB="0" anchor="ctr">
                    <a:solidFill>
                      <a:srgbClr val="B6CAD5"/>
                    </a:solidFill>
                  </a:tcPr>
                </a:tc>
                <a:extLst>
                  <a:ext uri="{0D108BD9-81ED-4DB2-BD59-A6C34878D82A}">
                    <a16:rowId xmlns:a16="http://schemas.microsoft.com/office/drawing/2014/main" val="10000"/>
                  </a:ext>
                </a:extLst>
              </a:tr>
              <a:tr h="2304000">
                <a:tc>
                  <a:txBody>
                    <a:bodyPr/>
                    <a:lstStyle/>
                    <a:p>
                      <a:pPr algn="just">
                        <a:spcAft>
                          <a:spcPts val="0"/>
                        </a:spcAft>
                      </a:pPr>
                      <a:r>
                        <a:rPr lang="ja-JP" sz="2000" kern="100" dirty="0">
                          <a:effectLst/>
                          <a:latin typeface="游ゴシック" panose="020B0400000000000000" pitchFamily="50" charset="-128"/>
                          <a:ea typeface="游ゴシック" panose="020B0400000000000000" pitchFamily="50" charset="-128"/>
                        </a:rPr>
                        <a:t>・区域区分：市街化区域</a:t>
                      </a:r>
                    </a:p>
                    <a:p>
                      <a:pPr algn="just">
                        <a:spcAft>
                          <a:spcPts val="0"/>
                        </a:spcAft>
                      </a:pPr>
                      <a:r>
                        <a:rPr lang="ja-JP" sz="2000" kern="100" dirty="0">
                          <a:effectLst/>
                          <a:latin typeface="游ゴシック" panose="020B0400000000000000" pitchFamily="50" charset="-128"/>
                          <a:ea typeface="游ゴシック" panose="020B0400000000000000" pitchFamily="50" charset="-128"/>
                        </a:rPr>
                        <a:t>・用途地域：商業地域（特別用途地区：国際観光地区）</a:t>
                      </a:r>
                    </a:p>
                    <a:p>
                      <a:pPr algn="just">
                        <a:spcAft>
                          <a:spcPts val="0"/>
                        </a:spcAft>
                      </a:pPr>
                      <a:r>
                        <a:rPr lang="ja-JP" sz="2000" kern="100" dirty="0">
                          <a:effectLst/>
                          <a:latin typeface="游ゴシック" panose="020B0400000000000000" pitchFamily="50" charset="-128"/>
                          <a:ea typeface="游ゴシック" panose="020B0400000000000000" pitchFamily="50" charset="-128"/>
                        </a:rPr>
                        <a:t>・建</a:t>
                      </a:r>
                      <a:r>
                        <a:rPr lang="ja-JP" sz="2000" kern="100" dirty="0" err="1">
                          <a:effectLst/>
                          <a:latin typeface="游ゴシック" panose="020B0400000000000000" pitchFamily="50" charset="-128"/>
                          <a:ea typeface="游ゴシック" panose="020B0400000000000000" pitchFamily="50" charset="-128"/>
                        </a:rPr>
                        <a:t>ぺい</a:t>
                      </a:r>
                      <a:r>
                        <a:rPr lang="ja-JP" sz="2000" kern="100" dirty="0">
                          <a:effectLst/>
                          <a:latin typeface="游ゴシック" panose="020B0400000000000000" pitchFamily="50" charset="-128"/>
                          <a:ea typeface="游ゴシック" panose="020B0400000000000000" pitchFamily="50" charset="-128"/>
                        </a:rPr>
                        <a:t>率：</a:t>
                      </a:r>
                      <a:r>
                        <a:rPr lang="en-US" sz="2000" kern="100" dirty="0">
                          <a:effectLst/>
                          <a:latin typeface="游ゴシック" panose="020B0400000000000000" pitchFamily="50" charset="-128"/>
                          <a:ea typeface="游ゴシック" panose="020B0400000000000000" pitchFamily="50" charset="-128"/>
                        </a:rPr>
                        <a:t>80%</a:t>
                      </a:r>
                      <a:endParaRPr lang="ja-JP" sz="2000" kern="100" dirty="0">
                        <a:effectLst/>
                        <a:latin typeface="游ゴシック" panose="020B0400000000000000" pitchFamily="50" charset="-128"/>
                        <a:ea typeface="游ゴシック" panose="020B0400000000000000" pitchFamily="50" charset="-128"/>
                      </a:endParaRPr>
                    </a:p>
                    <a:p>
                      <a:pPr algn="just">
                        <a:spcAft>
                          <a:spcPts val="0"/>
                        </a:spcAft>
                      </a:pPr>
                      <a:r>
                        <a:rPr lang="ja-JP" sz="2000" kern="100" dirty="0">
                          <a:effectLst/>
                          <a:latin typeface="游ゴシック" panose="020B0400000000000000" pitchFamily="50" charset="-128"/>
                          <a:ea typeface="游ゴシック" panose="020B0400000000000000" pitchFamily="50" charset="-128"/>
                        </a:rPr>
                        <a:t>・指定容積率：</a:t>
                      </a:r>
                      <a:r>
                        <a:rPr lang="en-US" sz="2000" kern="100" dirty="0">
                          <a:effectLst/>
                          <a:latin typeface="游ゴシック" panose="020B0400000000000000" pitchFamily="50" charset="-128"/>
                          <a:ea typeface="游ゴシック" panose="020B0400000000000000" pitchFamily="50" charset="-128"/>
                        </a:rPr>
                        <a:t>400%</a:t>
                      </a:r>
                      <a:endParaRPr lang="ja-JP" sz="2000" kern="100" dirty="0">
                        <a:effectLst/>
                        <a:latin typeface="游ゴシック" panose="020B0400000000000000" pitchFamily="50" charset="-128"/>
                        <a:ea typeface="游ゴシック" panose="020B0400000000000000" pitchFamily="50" charset="-128"/>
                      </a:endParaRPr>
                    </a:p>
                    <a:p>
                      <a:pPr algn="just">
                        <a:spcAft>
                          <a:spcPts val="0"/>
                        </a:spcAft>
                      </a:pPr>
                      <a:r>
                        <a:rPr lang="ja-JP" sz="2000" kern="100" dirty="0">
                          <a:effectLst/>
                          <a:latin typeface="游ゴシック" panose="020B0400000000000000" pitchFamily="50" charset="-128"/>
                          <a:ea typeface="游ゴシック" panose="020B0400000000000000" pitchFamily="50" charset="-128"/>
                        </a:rPr>
                        <a:t>・防火地域及び準防火地域：準防火地域</a:t>
                      </a:r>
                    </a:p>
                    <a:p>
                      <a:pPr marL="180000" indent="-180000" algn="just">
                        <a:spcAft>
                          <a:spcPts val="0"/>
                        </a:spcAft>
                      </a:pPr>
                      <a:r>
                        <a:rPr lang="ja-JP" altLang="en-US" sz="2000" kern="100" dirty="0">
                          <a:effectLst/>
                          <a:latin typeface="游ゴシック" panose="020B0400000000000000" pitchFamily="50" charset="-128"/>
                          <a:ea typeface="游ゴシック" panose="020B0400000000000000" pitchFamily="50" charset="-128"/>
                        </a:rPr>
                        <a:t>　</a:t>
                      </a:r>
                      <a:r>
                        <a:rPr lang="ja-JP" sz="2000" kern="100" dirty="0">
                          <a:effectLst/>
                          <a:latin typeface="游ゴシック" panose="020B0400000000000000" pitchFamily="50" charset="-128"/>
                          <a:ea typeface="游ゴシック" panose="020B0400000000000000" pitchFamily="50" charset="-128"/>
                        </a:rPr>
                        <a:t>※対象用地において、ギャンブル等施設の</a:t>
                      </a:r>
                      <a:endParaRPr lang="en-US" altLang="ja-JP" sz="2000" kern="100" dirty="0">
                        <a:effectLst/>
                        <a:latin typeface="游ゴシック" panose="020B0400000000000000" pitchFamily="50" charset="-128"/>
                        <a:ea typeface="游ゴシック" panose="020B0400000000000000" pitchFamily="50" charset="-128"/>
                      </a:endParaRPr>
                    </a:p>
                    <a:p>
                      <a:pPr marL="180000" indent="-180000" algn="just">
                        <a:spcAft>
                          <a:spcPts val="0"/>
                        </a:spcAft>
                      </a:pPr>
                      <a:r>
                        <a:rPr lang="ja-JP" altLang="en-US" sz="2000" kern="100" dirty="0">
                          <a:effectLst/>
                          <a:latin typeface="游ゴシック" panose="020B0400000000000000" pitchFamily="50" charset="-128"/>
                          <a:ea typeface="游ゴシック" panose="020B0400000000000000" pitchFamily="50" charset="-128"/>
                        </a:rPr>
                        <a:t>　　</a:t>
                      </a:r>
                      <a:r>
                        <a:rPr lang="ja-JP" sz="2000" kern="100" dirty="0">
                          <a:effectLst/>
                          <a:latin typeface="游ゴシック" panose="020B0400000000000000" pitchFamily="50" charset="-128"/>
                          <a:ea typeface="游ゴシック" panose="020B0400000000000000" pitchFamily="50" charset="-128"/>
                        </a:rPr>
                        <a:t>用途に供してはなりません</a:t>
                      </a:r>
                      <a:r>
                        <a:rPr lang="en-US" sz="2000" kern="100" dirty="0">
                          <a:effectLst/>
                          <a:latin typeface="游ゴシック" panose="020B0400000000000000" pitchFamily="50" charset="-128"/>
                          <a:ea typeface="游ゴシック" panose="020B0400000000000000" pitchFamily="50" charset="-128"/>
                        </a:rPr>
                        <a:t> </a:t>
                      </a:r>
                      <a:endParaRPr lang="ja-JP" sz="2000" kern="100" dirty="0">
                        <a:effectLst/>
                        <a:latin typeface="游ゴシック" panose="020B0400000000000000" pitchFamily="50" charset="-128"/>
                        <a:ea typeface="游ゴシック" panose="020B0400000000000000" pitchFamily="50" charset="-128"/>
                        <a:cs typeface="Times New Roman" panose="02020603050405020304" pitchFamily="18" charset="0"/>
                      </a:endParaRPr>
                    </a:p>
                  </a:txBody>
                  <a:tcPr marL="36000" marR="36000" marT="0" marB="0" anchor="ctr">
                    <a:solidFill>
                      <a:schemeClr val="bg1"/>
                    </a:solidFill>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304882846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p:cNvSpPr>
            <a:spLocks noGrp="1"/>
          </p:cNvSpPr>
          <p:nvPr>
            <p:ph type="sldNum" sz="quarter" idx="10"/>
          </p:nvPr>
        </p:nvSpPr>
        <p:spPr/>
        <p:txBody>
          <a:bodyPr/>
          <a:lstStyle/>
          <a:p>
            <a:fld id="{AF8E12BC-F924-5F4E-B784-1AA462780521}" type="slidenum">
              <a:rPr lang="ja-JP" altLang="en-US" smtClean="0"/>
              <a:pPr/>
              <a:t>7</a:t>
            </a:fld>
            <a:endParaRPr lang="ja-JP" altLang="en-US" dirty="0"/>
          </a:p>
        </p:txBody>
      </p:sp>
      <p:sp>
        <p:nvSpPr>
          <p:cNvPr id="13" name="タイトル 1"/>
          <p:cNvSpPr txBox="1">
            <a:spLocks/>
          </p:cNvSpPr>
          <p:nvPr/>
        </p:nvSpPr>
        <p:spPr>
          <a:xfrm>
            <a:off x="8851900" y="323028"/>
            <a:ext cx="5584824" cy="184561"/>
          </a:xfrm>
          <a:prstGeom prst="rect">
            <a:avLst/>
          </a:prstGeom>
        </p:spPr>
        <p:txBody>
          <a:bodyPr vert="horz" wrap="none" lIns="0" tIns="0" rIns="0" bIns="0" rtlCol="0" anchor="t" anchorCtr="0">
            <a:normAutofit/>
          </a:bodyPr>
          <a:lstStyle>
            <a:lvl1pPr algn="l" defTabSz="657959" rtl="0" eaLnBrk="1" latinLnBrk="0" hangingPunct="1">
              <a:spcBef>
                <a:spcPct val="0"/>
              </a:spcBef>
              <a:buNone/>
              <a:defRPr kumimoji="1" sz="1600" b="0" i="0" kern="1200" spc="360" baseline="0">
                <a:solidFill>
                  <a:schemeClr val="tx1"/>
                </a:solidFill>
                <a:latin typeface="+mj-ea"/>
                <a:ea typeface="+mj-ea"/>
                <a:cs typeface="Century Gothic レギュラー" charset="0"/>
              </a:defRPr>
            </a:lvl1pPr>
          </a:lstStyle>
          <a:p>
            <a:pPr algn="r"/>
            <a:r>
              <a:rPr lang="ja-JP" altLang="en-US" sz="900" dirty="0">
                <a:latin typeface="游ゴシック" panose="020B0400000000000000" pitchFamily="50" charset="-128"/>
                <a:ea typeface="游ゴシック" panose="020B0400000000000000" pitchFamily="50" charset="-128"/>
              </a:rPr>
              <a:t>夢洲第２期区域の</a:t>
            </a:r>
            <a:r>
              <a:rPr lang="ja-JP" altLang="en-US" sz="900" dirty="0" smtClean="0">
                <a:latin typeface="游ゴシック" panose="020B0400000000000000" pitchFamily="50" charset="-128"/>
                <a:ea typeface="游ゴシック" panose="020B0400000000000000" pitchFamily="50" charset="-128"/>
              </a:rPr>
              <a:t>まちづくりに</a:t>
            </a:r>
            <a:r>
              <a:rPr lang="ja-JP" altLang="en-US" sz="900" dirty="0">
                <a:latin typeface="游ゴシック" panose="020B0400000000000000" pitchFamily="50" charset="-128"/>
                <a:ea typeface="游ゴシック" panose="020B0400000000000000" pitchFamily="50" charset="-128"/>
              </a:rPr>
              <a:t>向けたサウンディング型市場調査</a:t>
            </a:r>
          </a:p>
        </p:txBody>
      </p:sp>
      <p:graphicFrame>
        <p:nvGraphicFramePr>
          <p:cNvPr id="5" name="表 4"/>
          <p:cNvGraphicFramePr>
            <a:graphicFrameLocks noGrp="1"/>
          </p:cNvGraphicFramePr>
          <p:nvPr>
            <p:extLst>
              <p:ext uri="{D42A27DB-BD31-4B8C-83A1-F6EECF244321}">
                <p14:modId xmlns:p14="http://schemas.microsoft.com/office/powerpoint/2010/main" val="999653547"/>
              </p:ext>
            </p:extLst>
          </p:nvPr>
        </p:nvGraphicFramePr>
        <p:xfrm>
          <a:off x="682625" y="1810048"/>
          <a:ext cx="13754099" cy="7554645"/>
        </p:xfrm>
        <a:graphic>
          <a:graphicData uri="http://schemas.openxmlformats.org/drawingml/2006/table">
            <a:tbl>
              <a:tblPr firstRow="1" firstCol="1" bandRow="1">
                <a:tableStyleId>{5940675A-B579-460E-94D1-54222C63F5DA}</a:tableStyleId>
              </a:tblPr>
              <a:tblGrid>
                <a:gridCol w="5884436">
                  <a:extLst>
                    <a:ext uri="{9D8B030D-6E8A-4147-A177-3AD203B41FA5}">
                      <a16:colId xmlns:a16="http://schemas.microsoft.com/office/drawing/2014/main" val="20000"/>
                    </a:ext>
                  </a:extLst>
                </a:gridCol>
                <a:gridCol w="7869663">
                  <a:extLst>
                    <a:ext uri="{9D8B030D-6E8A-4147-A177-3AD203B41FA5}">
                      <a16:colId xmlns:a16="http://schemas.microsoft.com/office/drawing/2014/main" val="20001"/>
                    </a:ext>
                  </a:extLst>
                </a:gridCol>
              </a:tblGrid>
              <a:tr h="839405">
                <a:tc>
                  <a:txBody>
                    <a:bodyPr/>
                    <a:lstStyle/>
                    <a:p>
                      <a:pPr algn="just">
                        <a:spcAft>
                          <a:spcPts val="0"/>
                        </a:spcAft>
                      </a:pPr>
                      <a:r>
                        <a:rPr lang="ja-JP" sz="2400" b="1" kern="100" dirty="0">
                          <a:solidFill>
                            <a:schemeClr val="tx1">
                              <a:lumMod val="85000"/>
                              <a:lumOff val="15000"/>
                            </a:schemeClr>
                          </a:solidFill>
                          <a:effectLst/>
                          <a:latin typeface="游ゴシック" panose="020B0400000000000000" pitchFamily="50" charset="-128"/>
                          <a:ea typeface="游ゴシック" panose="020B0400000000000000" pitchFamily="50" charset="-128"/>
                        </a:rPr>
                        <a:t>説明会の開催</a:t>
                      </a:r>
                      <a:endParaRPr lang="ja-JP" sz="2400" b="1" kern="100" dirty="0">
                        <a:solidFill>
                          <a:schemeClr val="tx1">
                            <a:lumMod val="85000"/>
                            <a:lumOff val="15000"/>
                          </a:schemeClr>
                        </a:solidFill>
                        <a:effectLst/>
                        <a:latin typeface="游ゴシック" panose="020B0400000000000000" pitchFamily="50" charset="-128"/>
                        <a:ea typeface="游ゴシック" panose="020B0400000000000000" pitchFamily="50" charset="-128"/>
                        <a:cs typeface="Times New Roman" panose="02020603050405020304" pitchFamily="18" charset="0"/>
                      </a:endParaRPr>
                    </a:p>
                  </a:txBody>
                  <a:tcPr marL="180000" marR="174882" marT="0" marB="0" anchor="ctr">
                    <a:solidFill>
                      <a:srgbClr val="B6CAD5">
                        <a:alpha val="80000"/>
                      </a:srgbClr>
                    </a:solidFill>
                  </a:tcPr>
                </a:tc>
                <a:tc>
                  <a:txBody>
                    <a:bodyPr/>
                    <a:lstStyle/>
                    <a:p>
                      <a:pPr algn="just">
                        <a:spcAft>
                          <a:spcPts val="0"/>
                        </a:spcAft>
                      </a:pPr>
                      <a:r>
                        <a:rPr lang="ja-JP" sz="2400" b="1" kern="100" dirty="0">
                          <a:effectLst/>
                          <a:latin typeface="游ゴシック" panose="020B0400000000000000" pitchFamily="50" charset="-128"/>
                          <a:ea typeface="游ゴシック" panose="020B0400000000000000" pitchFamily="50" charset="-128"/>
                        </a:rPr>
                        <a:t>令和</a:t>
                      </a:r>
                      <a:r>
                        <a:rPr lang="en-US" sz="2400" b="1" kern="100" dirty="0">
                          <a:effectLst/>
                          <a:latin typeface="游ゴシック" panose="020B0400000000000000" pitchFamily="50" charset="-128"/>
                          <a:ea typeface="游ゴシック" panose="020B0400000000000000" pitchFamily="50" charset="-128"/>
                        </a:rPr>
                        <a:t>5</a:t>
                      </a:r>
                      <a:r>
                        <a:rPr lang="ja-JP" sz="2400" b="1" kern="100" dirty="0">
                          <a:effectLst/>
                          <a:latin typeface="游ゴシック" panose="020B0400000000000000" pitchFamily="50" charset="-128"/>
                          <a:ea typeface="游ゴシック" panose="020B0400000000000000" pitchFamily="50" charset="-128"/>
                        </a:rPr>
                        <a:t>年</a:t>
                      </a:r>
                      <a:r>
                        <a:rPr lang="en-US" sz="2400" b="1" kern="100" dirty="0">
                          <a:effectLst/>
                          <a:latin typeface="游ゴシック" panose="020B0400000000000000" pitchFamily="50" charset="-128"/>
                          <a:ea typeface="游ゴシック" panose="020B0400000000000000" pitchFamily="50" charset="-128"/>
                        </a:rPr>
                        <a:t>1</a:t>
                      </a:r>
                      <a:r>
                        <a:rPr lang="ja-JP" sz="2400" b="1" kern="100" dirty="0">
                          <a:effectLst/>
                          <a:latin typeface="游ゴシック" panose="020B0400000000000000" pitchFamily="50" charset="-128"/>
                          <a:ea typeface="游ゴシック" panose="020B0400000000000000" pitchFamily="50" charset="-128"/>
                        </a:rPr>
                        <a:t>月</a:t>
                      </a:r>
                      <a:r>
                        <a:rPr lang="en-US" sz="2400" b="1" kern="100" dirty="0">
                          <a:effectLst/>
                          <a:latin typeface="游ゴシック" panose="020B0400000000000000" pitchFamily="50" charset="-128"/>
                          <a:ea typeface="游ゴシック" panose="020B0400000000000000" pitchFamily="50" charset="-128"/>
                        </a:rPr>
                        <a:t>31</a:t>
                      </a:r>
                      <a:r>
                        <a:rPr lang="ja-JP" sz="2400" b="1" kern="100" dirty="0">
                          <a:effectLst/>
                          <a:latin typeface="游ゴシック" panose="020B0400000000000000" pitchFamily="50" charset="-128"/>
                          <a:ea typeface="游ゴシック" panose="020B0400000000000000" pitchFamily="50" charset="-128"/>
                        </a:rPr>
                        <a:t>日（火）</a:t>
                      </a:r>
                      <a:endParaRPr lang="ja-JP" sz="2400" b="1" kern="100" dirty="0">
                        <a:effectLst/>
                        <a:latin typeface="游ゴシック" panose="020B0400000000000000" pitchFamily="50" charset="-128"/>
                        <a:ea typeface="游ゴシック" panose="020B0400000000000000" pitchFamily="50" charset="-128"/>
                        <a:cs typeface="Times New Roman" panose="02020603050405020304" pitchFamily="18" charset="0"/>
                      </a:endParaRPr>
                    </a:p>
                  </a:txBody>
                  <a:tcPr marL="180000" marR="180000" marT="0" marB="0" anchor="ctr"/>
                </a:tc>
                <a:extLst>
                  <a:ext uri="{0D108BD9-81ED-4DB2-BD59-A6C34878D82A}">
                    <a16:rowId xmlns:a16="http://schemas.microsoft.com/office/drawing/2014/main" val="10002"/>
                  </a:ext>
                </a:extLst>
              </a:tr>
              <a:tr h="839405">
                <a:tc>
                  <a:txBody>
                    <a:bodyPr/>
                    <a:lstStyle/>
                    <a:p>
                      <a:pPr algn="just">
                        <a:spcAft>
                          <a:spcPts val="0"/>
                        </a:spcAft>
                      </a:pPr>
                      <a:r>
                        <a:rPr lang="ja-JP" sz="2400" b="1" kern="100" dirty="0">
                          <a:solidFill>
                            <a:schemeClr val="tx1">
                              <a:lumMod val="85000"/>
                              <a:lumOff val="15000"/>
                            </a:schemeClr>
                          </a:solidFill>
                          <a:effectLst/>
                          <a:latin typeface="游ゴシック" panose="020B0400000000000000" pitchFamily="50" charset="-128"/>
                          <a:ea typeface="游ゴシック" panose="020B0400000000000000" pitchFamily="50" charset="-128"/>
                        </a:rPr>
                        <a:t>質問受付</a:t>
                      </a:r>
                      <a:endParaRPr lang="ja-JP" sz="2400" b="1" kern="100" dirty="0">
                        <a:solidFill>
                          <a:schemeClr val="tx1">
                            <a:lumMod val="85000"/>
                            <a:lumOff val="15000"/>
                          </a:schemeClr>
                        </a:solidFill>
                        <a:effectLst/>
                        <a:latin typeface="游ゴシック" panose="020B0400000000000000" pitchFamily="50" charset="-128"/>
                        <a:ea typeface="游ゴシック" panose="020B0400000000000000" pitchFamily="50" charset="-128"/>
                        <a:cs typeface="Times New Roman" panose="02020603050405020304" pitchFamily="18" charset="0"/>
                      </a:endParaRPr>
                    </a:p>
                  </a:txBody>
                  <a:tcPr marL="180000" marR="174882" marT="0" marB="0" anchor="ctr">
                    <a:solidFill>
                      <a:srgbClr val="B6CAD5">
                        <a:alpha val="80000"/>
                      </a:srgbClr>
                    </a:solidFill>
                  </a:tcPr>
                </a:tc>
                <a:tc>
                  <a:txBody>
                    <a:bodyPr/>
                    <a:lstStyle/>
                    <a:p>
                      <a:pPr algn="just">
                        <a:spcAft>
                          <a:spcPts val="0"/>
                        </a:spcAft>
                      </a:pPr>
                      <a:r>
                        <a:rPr lang="ja-JP" sz="2400" b="1" kern="100" dirty="0">
                          <a:effectLst/>
                          <a:latin typeface="游ゴシック" panose="020B0400000000000000" pitchFamily="50" charset="-128"/>
                          <a:ea typeface="游ゴシック" panose="020B0400000000000000" pitchFamily="50" charset="-128"/>
                        </a:rPr>
                        <a:t>令和</a:t>
                      </a:r>
                      <a:r>
                        <a:rPr lang="en-US" sz="2400" b="1" kern="100" dirty="0">
                          <a:effectLst/>
                          <a:latin typeface="游ゴシック" panose="020B0400000000000000" pitchFamily="50" charset="-128"/>
                          <a:ea typeface="游ゴシック" panose="020B0400000000000000" pitchFamily="50" charset="-128"/>
                        </a:rPr>
                        <a:t>5</a:t>
                      </a:r>
                      <a:r>
                        <a:rPr lang="ja-JP" sz="2400" b="1" kern="100" dirty="0">
                          <a:effectLst/>
                          <a:latin typeface="游ゴシック" panose="020B0400000000000000" pitchFamily="50" charset="-128"/>
                          <a:ea typeface="游ゴシック" panose="020B0400000000000000" pitchFamily="50" charset="-128"/>
                        </a:rPr>
                        <a:t>年</a:t>
                      </a:r>
                      <a:r>
                        <a:rPr lang="en-US" sz="2400" b="1" kern="100" dirty="0">
                          <a:effectLst/>
                          <a:latin typeface="游ゴシック" panose="020B0400000000000000" pitchFamily="50" charset="-128"/>
                          <a:ea typeface="游ゴシック" panose="020B0400000000000000" pitchFamily="50" charset="-128"/>
                        </a:rPr>
                        <a:t>2</a:t>
                      </a:r>
                      <a:r>
                        <a:rPr lang="ja-JP" sz="2400" b="1" kern="100" dirty="0">
                          <a:effectLst/>
                          <a:latin typeface="游ゴシック" panose="020B0400000000000000" pitchFamily="50" charset="-128"/>
                          <a:ea typeface="游ゴシック" panose="020B0400000000000000" pitchFamily="50" charset="-128"/>
                        </a:rPr>
                        <a:t>月</a:t>
                      </a:r>
                      <a:r>
                        <a:rPr lang="en-US" sz="2400" b="1" kern="100" dirty="0">
                          <a:effectLst/>
                          <a:latin typeface="游ゴシック" panose="020B0400000000000000" pitchFamily="50" charset="-128"/>
                          <a:ea typeface="游ゴシック" panose="020B0400000000000000" pitchFamily="50" charset="-128"/>
                        </a:rPr>
                        <a:t>1</a:t>
                      </a:r>
                      <a:r>
                        <a:rPr lang="ja-JP" sz="2400" b="1" kern="100" dirty="0">
                          <a:effectLst/>
                          <a:latin typeface="游ゴシック" panose="020B0400000000000000" pitchFamily="50" charset="-128"/>
                          <a:ea typeface="游ゴシック" panose="020B0400000000000000" pitchFamily="50" charset="-128"/>
                        </a:rPr>
                        <a:t>日（水）～</a:t>
                      </a:r>
                      <a:r>
                        <a:rPr lang="en-US" sz="2400" b="1" kern="100" dirty="0">
                          <a:effectLst/>
                          <a:latin typeface="游ゴシック" panose="020B0400000000000000" pitchFamily="50" charset="-128"/>
                          <a:ea typeface="游ゴシック" panose="020B0400000000000000" pitchFamily="50" charset="-128"/>
                        </a:rPr>
                        <a:t>2</a:t>
                      </a:r>
                      <a:r>
                        <a:rPr lang="ja-JP" sz="2400" b="1" kern="100" dirty="0">
                          <a:effectLst/>
                          <a:latin typeface="游ゴシック" panose="020B0400000000000000" pitchFamily="50" charset="-128"/>
                          <a:ea typeface="游ゴシック" panose="020B0400000000000000" pitchFamily="50" charset="-128"/>
                        </a:rPr>
                        <a:t>月</a:t>
                      </a:r>
                      <a:r>
                        <a:rPr lang="en-US" sz="2400" b="1" kern="100" dirty="0">
                          <a:effectLst/>
                          <a:latin typeface="游ゴシック" panose="020B0400000000000000" pitchFamily="50" charset="-128"/>
                          <a:ea typeface="游ゴシック" panose="020B0400000000000000" pitchFamily="50" charset="-128"/>
                        </a:rPr>
                        <a:t>8</a:t>
                      </a:r>
                      <a:r>
                        <a:rPr lang="ja-JP" sz="2400" b="1" kern="100" dirty="0">
                          <a:effectLst/>
                          <a:latin typeface="游ゴシック" panose="020B0400000000000000" pitchFamily="50" charset="-128"/>
                          <a:ea typeface="游ゴシック" panose="020B0400000000000000" pitchFamily="50" charset="-128"/>
                        </a:rPr>
                        <a:t>日（水）</a:t>
                      </a:r>
                      <a:endParaRPr lang="ja-JP" sz="2400" b="1" kern="100" dirty="0">
                        <a:effectLst/>
                        <a:latin typeface="游ゴシック" panose="020B0400000000000000" pitchFamily="50" charset="-128"/>
                        <a:ea typeface="游ゴシック" panose="020B0400000000000000" pitchFamily="50" charset="-128"/>
                        <a:cs typeface="Times New Roman" panose="02020603050405020304" pitchFamily="18" charset="0"/>
                      </a:endParaRPr>
                    </a:p>
                  </a:txBody>
                  <a:tcPr marL="180000" marR="180000" marT="0" marB="0" anchor="ctr"/>
                </a:tc>
                <a:extLst>
                  <a:ext uri="{0D108BD9-81ED-4DB2-BD59-A6C34878D82A}">
                    <a16:rowId xmlns:a16="http://schemas.microsoft.com/office/drawing/2014/main" val="10003"/>
                  </a:ext>
                </a:extLst>
              </a:tr>
              <a:tr h="839405">
                <a:tc>
                  <a:txBody>
                    <a:bodyPr/>
                    <a:lstStyle/>
                    <a:p>
                      <a:pPr algn="just">
                        <a:spcAft>
                          <a:spcPts val="0"/>
                        </a:spcAft>
                      </a:pPr>
                      <a:r>
                        <a:rPr lang="ja-JP" sz="2400" b="1" kern="100" dirty="0">
                          <a:solidFill>
                            <a:schemeClr val="tx1">
                              <a:lumMod val="85000"/>
                              <a:lumOff val="15000"/>
                            </a:schemeClr>
                          </a:solidFill>
                          <a:effectLst/>
                          <a:latin typeface="游ゴシック" panose="020B0400000000000000" pitchFamily="50" charset="-128"/>
                          <a:ea typeface="游ゴシック" panose="020B0400000000000000" pitchFamily="50" charset="-128"/>
                        </a:rPr>
                        <a:t>質問に対する回答の公表（予定）</a:t>
                      </a:r>
                      <a:endParaRPr lang="ja-JP" sz="2400" b="1" kern="100" dirty="0">
                        <a:solidFill>
                          <a:schemeClr val="tx1">
                            <a:lumMod val="85000"/>
                            <a:lumOff val="15000"/>
                          </a:schemeClr>
                        </a:solidFill>
                        <a:effectLst/>
                        <a:latin typeface="游ゴシック" panose="020B0400000000000000" pitchFamily="50" charset="-128"/>
                        <a:ea typeface="游ゴシック" panose="020B0400000000000000" pitchFamily="50" charset="-128"/>
                        <a:cs typeface="Times New Roman" panose="02020603050405020304" pitchFamily="18" charset="0"/>
                      </a:endParaRPr>
                    </a:p>
                  </a:txBody>
                  <a:tcPr marL="180000" marR="174882" marT="0" marB="0" anchor="ctr">
                    <a:solidFill>
                      <a:srgbClr val="B6CAD5">
                        <a:alpha val="80000"/>
                      </a:srgbClr>
                    </a:solidFill>
                  </a:tcPr>
                </a:tc>
                <a:tc>
                  <a:txBody>
                    <a:bodyPr/>
                    <a:lstStyle/>
                    <a:p>
                      <a:pPr algn="just">
                        <a:spcAft>
                          <a:spcPts val="0"/>
                        </a:spcAft>
                      </a:pPr>
                      <a:r>
                        <a:rPr lang="ja-JP" sz="2400" b="1" kern="100" dirty="0">
                          <a:effectLst/>
                          <a:latin typeface="游ゴシック" panose="020B0400000000000000" pitchFamily="50" charset="-128"/>
                          <a:ea typeface="游ゴシック" panose="020B0400000000000000" pitchFamily="50" charset="-128"/>
                        </a:rPr>
                        <a:t>令和</a:t>
                      </a:r>
                      <a:r>
                        <a:rPr lang="en-US" sz="2400" b="1" kern="100" dirty="0">
                          <a:effectLst/>
                          <a:latin typeface="游ゴシック" panose="020B0400000000000000" pitchFamily="50" charset="-128"/>
                          <a:ea typeface="游ゴシック" panose="020B0400000000000000" pitchFamily="50" charset="-128"/>
                        </a:rPr>
                        <a:t>5</a:t>
                      </a:r>
                      <a:r>
                        <a:rPr lang="ja-JP" sz="2400" b="1" kern="100" dirty="0">
                          <a:effectLst/>
                          <a:latin typeface="游ゴシック" panose="020B0400000000000000" pitchFamily="50" charset="-128"/>
                          <a:ea typeface="游ゴシック" panose="020B0400000000000000" pitchFamily="50" charset="-128"/>
                        </a:rPr>
                        <a:t>年</a:t>
                      </a:r>
                      <a:r>
                        <a:rPr lang="en-US" sz="2400" b="1" kern="100" dirty="0">
                          <a:effectLst/>
                          <a:latin typeface="游ゴシック" panose="020B0400000000000000" pitchFamily="50" charset="-128"/>
                          <a:ea typeface="游ゴシック" panose="020B0400000000000000" pitchFamily="50" charset="-128"/>
                        </a:rPr>
                        <a:t>2</a:t>
                      </a:r>
                      <a:r>
                        <a:rPr lang="ja-JP" sz="2400" b="1" kern="100" dirty="0">
                          <a:effectLst/>
                          <a:latin typeface="游ゴシック" panose="020B0400000000000000" pitchFamily="50" charset="-128"/>
                          <a:ea typeface="游ゴシック" panose="020B0400000000000000" pitchFamily="50" charset="-128"/>
                        </a:rPr>
                        <a:t>月</a:t>
                      </a:r>
                      <a:r>
                        <a:rPr lang="en-US" sz="2400" b="1" kern="100" dirty="0">
                          <a:effectLst/>
                          <a:latin typeface="游ゴシック" panose="020B0400000000000000" pitchFamily="50" charset="-128"/>
                          <a:ea typeface="游ゴシック" panose="020B0400000000000000" pitchFamily="50" charset="-128"/>
                        </a:rPr>
                        <a:t>22</a:t>
                      </a:r>
                      <a:r>
                        <a:rPr lang="ja-JP" sz="2400" b="1" kern="100" dirty="0">
                          <a:effectLst/>
                          <a:latin typeface="游ゴシック" panose="020B0400000000000000" pitchFamily="50" charset="-128"/>
                          <a:ea typeface="游ゴシック" panose="020B0400000000000000" pitchFamily="50" charset="-128"/>
                        </a:rPr>
                        <a:t>日（水</a:t>
                      </a:r>
                      <a:r>
                        <a:rPr lang="ja-JP" sz="2400" b="1" kern="100" dirty="0" smtClean="0">
                          <a:effectLst/>
                          <a:latin typeface="游ゴシック" panose="020B0400000000000000" pitchFamily="50" charset="-128"/>
                          <a:ea typeface="游ゴシック" panose="020B0400000000000000" pitchFamily="50" charset="-128"/>
                        </a:rPr>
                        <a:t>）</a:t>
                      </a:r>
                      <a:endParaRPr lang="ja-JP" sz="2400" b="1" kern="100" dirty="0">
                        <a:effectLst/>
                        <a:latin typeface="游ゴシック" panose="020B0400000000000000" pitchFamily="50" charset="-128"/>
                        <a:ea typeface="游ゴシック" panose="020B0400000000000000" pitchFamily="50" charset="-128"/>
                        <a:cs typeface="Times New Roman" panose="02020603050405020304" pitchFamily="18" charset="0"/>
                      </a:endParaRPr>
                    </a:p>
                  </a:txBody>
                  <a:tcPr marL="180000" marR="180000" marT="0" marB="0" anchor="ctr"/>
                </a:tc>
                <a:extLst>
                  <a:ext uri="{0D108BD9-81ED-4DB2-BD59-A6C34878D82A}">
                    <a16:rowId xmlns:a16="http://schemas.microsoft.com/office/drawing/2014/main" val="10004"/>
                  </a:ext>
                </a:extLst>
              </a:tr>
              <a:tr h="839405">
                <a:tc>
                  <a:txBody>
                    <a:bodyPr/>
                    <a:lstStyle/>
                    <a:p>
                      <a:pPr algn="just">
                        <a:spcAft>
                          <a:spcPts val="0"/>
                        </a:spcAft>
                      </a:pPr>
                      <a:r>
                        <a:rPr lang="ja-JP" sz="2400" b="1" kern="100" dirty="0">
                          <a:solidFill>
                            <a:schemeClr val="tx1">
                              <a:lumMod val="85000"/>
                              <a:lumOff val="15000"/>
                            </a:schemeClr>
                          </a:solidFill>
                          <a:effectLst/>
                          <a:latin typeface="游ゴシック" panose="020B0400000000000000" pitchFamily="50" charset="-128"/>
                          <a:ea typeface="游ゴシック" panose="020B0400000000000000" pitchFamily="50" charset="-128"/>
                        </a:rPr>
                        <a:t>サウンディング参加申込期限</a:t>
                      </a:r>
                      <a:endParaRPr lang="ja-JP" sz="2400" b="1" kern="100" dirty="0">
                        <a:solidFill>
                          <a:schemeClr val="tx1">
                            <a:lumMod val="85000"/>
                            <a:lumOff val="15000"/>
                          </a:schemeClr>
                        </a:solidFill>
                        <a:effectLst/>
                        <a:latin typeface="游ゴシック" panose="020B0400000000000000" pitchFamily="50" charset="-128"/>
                        <a:ea typeface="游ゴシック" panose="020B0400000000000000" pitchFamily="50" charset="-128"/>
                        <a:cs typeface="Times New Roman" panose="02020603050405020304" pitchFamily="18" charset="0"/>
                      </a:endParaRPr>
                    </a:p>
                  </a:txBody>
                  <a:tcPr marL="180000" marR="68580" marT="0" marB="0" anchor="ctr">
                    <a:solidFill>
                      <a:srgbClr val="B6CAD5">
                        <a:alpha val="80000"/>
                      </a:srgbClr>
                    </a:solidFill>
                  </a:tcPr>
                </a:tc>
                <a:tc>
                  <a:txBody>
                    <a:bodyPr/>
                    <a:lstStyle/>
                    <a:p>
                      <a:pPr algn="just">
                        <a:spcAft>
                          <a:spcPts val="0"/>
                        </a:spcAft>
                      </a:pPr>
                      <a:r>
                        <a:rPr lang="ja-JP" sz="2400" b="1" kern="100" dirty="0">
                          <a:effectLst/>
                          <a:latin typeface="游ゴシック" panose="020B0400000000000000" pitchFamily="50" charset="-128"/>
                          <a:ea typeface="游ゴシック" panose="020B0400000000000000" pitchFamily="50" charset="-128"/>
                        </a:rPr>
                        <a:t>令和</a:t>
                      </a:r>
                      <a:r>
                        <a:rPr lang="en-US" sz="2400" b="1" kern="100" dirty="0">
                          <a:effectLst/>
                          <a:latin typeface="游ゴシック" panose="020B0400000000000000" pitchFamily="50" charset="-128"/>
                          <a:ea typeface="游ゴシック" panose="020B0400000000000000" pitchFamily="50" charset="-128"/>
                        </a:rPr>
                        <a:t>5</a:t>
                      </a:r>
                      <a:r>
                        <a:rPr lang="ja-JP" sz="2400" b="1" kern="100" dirty="0">
                          <a:effectLst/>
                          <a:latin typeface="游ゴシック" panose="020B0400000000000000" pitchFamily="50" charset="-128"/>
                          <a:ea typeface="游ゴシック" panose="020B0400000000000000" pitchFamily="50" charset="-128"/>
                        </a:rPr>
                        <a:t>年</a:t>
                      </a:r>
                      <a:r>
                        <a:rPr lang="en-US" sz="2400" b="1" kern="100" dirty="0">
                          <a:effectLst/>
                          <a:latin typeface="游ゴシック" panose="020B0400000000000000" pitchFamily="50" charset="-128"/>
                          <a:ea typeface="游ゴシック" panose="020B0400000000000000" pitchFamily="50" charset="-128"/>
                        </a:rPr>
                        <a:t>2</a:t>
                      </a:r>
                      <a:r>
                        <a:rPr lang="ja-JP" sz="2400" b="1" kern="100" dirty="0">
                          <a:effectLst/>
                          <a:latin typeface="游ゴシック" panose="020B0400000000000000" pitchFamily="50" charset="-128"/>
                          <a:ea typeface="游ゴシック" panose="020B0400000000000000" pitchFamily="50" charset="-128"/>
                        </a:rPr>
                        <a:t>月</a:t>
                      </a:r>
                      <a:r>
                        <a:rPr lang="en-US" sz="2400" b="1" kern="100" dirty="0">
                          <a:effectLst/>
                          <a:latin typeface="游ゴシック" panose="020B0400000000000000" pitchFamily="50" charset="-128"/>
                          <a:ea typeface="游ゴシック" panose="020B0400000000000000" pitchFamily="50" charset="-128"/>
                        </a:rPr>
                        <a:t>24</a:t>
                      </a:r>
                      <a:r>
                        <a:rPr lang="ja-JP" sz="2400" b="1" kern="100" dirty="0">
                          <a:effectLst/>
                          <a:latin typeface="游ゴシック" panose="020B0400000000000000" pitchFamily="50" charset="-128"/>
                          <a:ea typeface="游ゴシック" panose="020B0400000000000000" pitchFamily="50" charset="-128"/>
                        </a:rPr>
                        <a:t>日（金）</a:t>
                      </a:r>
                      <a:endParaRPr lang="ja-JP" sz="2400" b="1" kern="100" dirty="0">
                        <a:effectLst/>
                        <a:latin typeface="游ゴシック" panose="020B0400000000000000" pitchFamily="50" charset="-128"/>
                        <a:ea typeface="游ゴシック" panose="020B0400000000000000" pitchFamily="50" charset="-128"/>
                        <a:cs typeface="Times New Roman" panose="02020603050405020304" pitchFamily="18" charset="0"/>
                      </a:endParaRPr>
                    </a:p>
                  </a:txBody>
                  <a:tcPr marL="180000" marR="68580" marT="0" marB="0" anchor="ctr"/>
                </a:tc>
                <a:extLst>
                  <a:ext uri="{0D108BD9-81ED-4DB2-BD59-A6C34878D82A}">
                    <a16:rowId xmlns:a16="http://schemas.microsoft.com/office/drawing/2014/main" val="10005"/>
                  </a:ext>
                </a:extLst>
              </a:tr>
              <a:tr h="839405">
                <a:tc>
                  <a:txBody>
                    <a:bodyPr/>
                    <a:lstStyle/>
                    <a:p>
                      <a:pPr algn="just">
                        <a:spcAft>
                          <a:spcPts val="0"/>
                        </a:spcAft>
                      </a:pPr>
                      <a:r>
                        <a:rPr lang="ja-JP" sz="2400" b="1" kern="100" dirty="0">
                          <a:solidFill>
                            <a:schemeClr val="tx1"/>
                          </a:solidFill>
                          <a:effectLst/>
                          <a:latin typeface="游ゴシック" panose="020B0400000000000000" pitchFamily="50" charset="-128"/>
                          <a:ea typeface="游ゴシック" panose="020B0400000000000000" pitchFamily="50" charset="-128"/>
                        </a:rPr>
                        <a:t>守秘義務対象資料の</a:t>
                      </a:r>
                      <a:r>
                        <a:rPr lang="ja-JP" sz="2400" b="1" kern="100" dirty="0" smtClean="0">
                          <a:solidFill>
                            <a:schemeClr val="tx1"/>
                          </a:solidFill>
                          <a:effectLst/>
                          <a:latin typeface="游ゴシック" panose="020B0400000000000000" pitchFamily="50" charset="-128"/>
                          <a:ea typeface="游ゴシック" panose="020B0400000000000000" pitchFamily="50" charset="-128"/>
                        </a:rPr>
                        <a:t>開示</a:t>
                      </a:r>
                      <a:r>
                        <a:rPr lang="ja-JP" altLang="en-US" sz="2400" b="1" kern="100" dirty="0" smtClean="0">
                          <a:solidFill>
                            <a:schemeClr val="tx1"/>
                          </a:solidFill>
                          <a:effectLst/>
                          <a:latin typeface="游ゴシック" panose="020B0400000000000000" pitchFamily="50" charset="-128"/>
                          <a:ea typeface="游ゴシック" panose="020B0400000000000000" pitchFamily="50" charset="-128"/>
                        </a:rPr>
                        <a:t>（予定）</a:t>
                      </a:r>
                      <a:endParaRPr lang="ja-JP" sz="2400" b="1" kern="100" dirty="0">
                        <a:solidFill>
                          <a:schemeClr val="tx1"/>
                        </a:solidFill>
                        <a:effectLst/>
                        <a:latin typeface="游ゴシック" panose="020B0400000000000000" pitchFamily="50" charset="-128"/>
                        <a:ea typeface="游ゴシック" panose="020B0400000000000000" pitchFamily="50" charset="-128"/>
                        <a:cs typeface="Times New Roman" panose="02020603050405020304" pitchFamily="18" charset="0"/>
                      </a:endParaRPr>
                    </a:p>
                  </a:txBody>
                  <a:tcPr marL="180000" marR="68580" marT="0" marB="0" anchor="ctr">
                    <a:solidFill>
                      <a:srgbClr val="B6CAD5">
                        <a:alpha val="80000"/>
                      </a:srgbClr>
                    </a:solidFill>
                  </a:tcPr>
                </a:tc>
                <a:tc>
                  <a:txBody>
                    <a:bodyPr/>
                    <a:lstStyle/>
                    <a:p>
                      <a:pPr algn="just">
                        <a:spcAft>
                          <a:spcPts val="0"/>
                        </a:spcAft>
                      </a:pPr>
                      <a:r>
                        <a:rPr lang="ja-JP" sz="2400" b="1" kern="100" dirty="0">
                          <a:solidFill>
                            <a:schemeClr val="tx1"/>
                          </a:solidFill>
                          <a:effectLst/>
                          <a:latin typeface="游ゴシック" panose="020B0400000000000000" pitchFamily="50" charset="-128"/>
                          <a:ea typeface="游ゴシック" panose="020B0400000000000000" pitchFamily="50" charset="-128"/>
                        </a:rPr>
                        <a:t>令和</a:t>
                      </a:r>
                      <a:r>
                        <a:rPr lang="en-US" sz="2400" b="1" kern="100" dirty="0">
                          <a:solidFill>
                            <a:schemeClr val="tx1"/>
                          </a:solidFill>
                          <a:effectLst/>
                          <a:latin typeface="游ゴシック" panose="020B0400000000000000" pitchFamily="50" charset="-128"/>
                          <a:ea typeface="游ゴシック" panose="020B0400000000000000" pitchFamily="50" charset="-128"/>
                        </a:rPr>
                        <a:t>5</a:t>
                      </a:r>
                      <a:r>
                        <a:rPr lang="ja-JP" sz="2400" b="1" kern="100" dirty="0">
                          <a:solidFill>
                            <a:schemeClr val="tx1"/>
                          </a:solidFill>
                          <a:effectLst/>
                          <a:latin typeface="游ゴシック" panose="020B0400000000000000" pitchFamily="50" charset="-128"/>
                          <a:ea typeface="游ゴシック" panose="020B0400000000000000" pitchFamily="50" charset="-128"/>
                        </a:rPr>
                        <a:t>年</a:t>
                      </a:r>
                      <a:r>
                        <a:rPr lang="en-US" sz="2400" b="1" kern="100" dirty="0">
                          <a:solidFill>
                            <a:schemeClr val="tx1"/>
                          </a:solidFill>
                          <a:effectLst/>
                          <a:latin typeface="游ゴシック" panose="020B0400000000000000" pitchFamily="50" charset="-128"/>
                          <a:ea typeface="游ゴシック" panose="020B0400000000000000" pitchFamily="50" charset="-128"/>
                        </a:rPr>
                        <a:t>2</a:t>
                      </a:r>
                      <a:r>
                        <a:rPr lang="ja-JP" sz="2400" b="1" kern="100" dirty="0">
                          <a:solidFill>
                            <a:schemeClr val="tx1"/>
                          </a:solidFill>
                          <a:effectLst/>
                          <a:latin typeface="游ゴシック" panose="020B0400000000000000" pitchFamily="50" charset="-128"/>
                          <a:ea typeface="游ゴシック" panose="020B0400000000000000" pitchFamily="50" charset="-128"/>
                        </a:rPr>
                        <a:t>月</a:t>
                      </a:r>
                      <a:r>
                        <a:rPr lang="en-US" sz="2400" b="1" kern="100" dirty="0">
                          <a:solidFill>
                            <a:schemeClr val="tx1"/>
                          </a:solidFill>
                          <a:effectLst/>
                          <a:latin typeface="游ゴシック" panose="020B0400000000000000" pitchFamily="50" charset="-128"/>
                          <a:ea typeface="游ゴシック" panose="020B0400000000000000" pitchFamily="50" charset="-128"/>
                        </a:rPr>
                        <a:t>24</a:t>
                      </a:r>
                      <a:r>
                        <a:rPr lang="ja-JP" sz="2400" b="1" kern="100" dirty="0">
                          <a:solidFill>
                            <a:schemeClr val="tx1"/>
                          </a:solidFill>
                          <a:effectLst/>
                          <a:latin typeface="游ゴシック" panose="020B0400000000000000" pitchFamily="50" charset="-128"/>
                          <a:ea typeface="游ゴシック" panose="020B0400000000000000" pitchFamily="50" charset="-128"/>
                        </a:rPr>
                        <a:t>日（金</a:t>
                      </a:r>
                      <a:r>
                        <a:rPr lang="ja-JP" sz="2400" b="1" kern="100" dirty="0" smtClean="0">
                          <a:solidFill>
                            <a:schemeClr val="tx1"/>
                          </a:solidFill>
                          <a:effectLst/>
                          <a:latin typeface="游ゴシック" panose="020B0400000000000000" pitchFamily="50" charset="-128"/>
                          <a:ea typeface="游ゴシック" panose="020B0400000000000000" pitchFamily="50" charset="-128"/>
                        </a:rPr>
                        <a:t>）</a:t>
                      </a:r>
                      <a:r>
                        <a:rPr lang="ja-JP" altLang="en-US" sz="2400" b="1" kern="100" dirty="0" smtClean="0">
                          <a:solidFill>
                            <a:schemeClr val="tx1"/>
                          </a:solidFill>
                          <a:effectLst/>
                          <a:latin typeface="游ゴシック" panose="020B0400000000000000" pitchFamily="50" charset="-128"/>
                          <a:ea typeface="游ゴシック" panose="020B0400000000000000" pitchFamily="50" charset="-128"/>
                        </a:rPr>
                        <a:t>以降</a:t>
                      </a:r>
                      <a:endParaRPr lang="ja-JP" sz="2400" b="1" kern="100" dirty="0">
                        <a:solidFill>
                          <a:schemeClr val="tx1"/>
                        </a:solidFill>
                        <a:effectLst/>
                        <a:latin typeface="游ゴシック" panose="020B0400000000000000" pitchFamily="50" charset="-128"/>
                        <a:ea typeface="游ゴシック" panose="020B0400000000000000" pitchFamily="50" charset="-128"/>
                        <a:cs typeface="Times New Roman" panose="02020603050405020304" pitchFamily="18" charset="0"/>
                      </a:endParaRPr>
                    </a:p>
                  </a:txBody>
                  <a:tcPr marL="180000" marR="68580" marT="0" marB="0" anchor="ctr"/>
                </a:tc>
                <a:extLst>
                  <a:ext uri="{0D108BD9-81ED-4DB2-BD59-A6C34878D82A}">
                    <a16:rowId xmlns:a16="http://schemas.microsoft.com/office/drawing/2014/main" val="10006"/>
                  </a:ext>
                </a:extLst>
              </a:tr>
              <a:tr h="839405">
                <a:tc>
                  <a:txBody>
                    <a:bodyPr/>
                    <a:lstStyle/>
                    <a:p>
                      <a:pPr algn="just">
                        <a:spcAft>
                          <a:spcPts val="0"/>
                        </a:spcAft>
                      </a:pPr>
                      <a:r>
                        <a:rPr lang="ja-JP" sz="2400" b="1" kern="100" dirty="0">
                          <a:solidFill>
                            <a:schemeClr val="tx1">
                              <a:lumMod val="85000"/>
                              <a:lumOff val="15000"/>
                            </a:schemeClr>
                          </a:solidFill>
                          <a:effectLst/>
                          <a:latin typeface="游ゴシック" panose="020B0400000000000000" pitchFamily="50" charset="-128"/>
                          <a:ea typeface="游ゴシック" panose="020B0400000000000000" pitchFamily="50" charset="-128"/>
                        </a:rPr>
                        <a:t>提案書及びエントリーシートの提出期限</a:t>
                      </a:r>
                      <a:r>
                        <a:rPr lang="en-US" sz="2400" b="1" kern="100" dirty="0">
                          <a:solidFill>
                            <a:schemeClr val="tx1">
                              <a:lumMod val="85000"/>
                              <a:lumOff val="15000"/>
                            </a:schemeClr>
                          </a:solidFill>
                          <a:effectLst/>
                          <a:latin typeface="游ゴシック" panose="020B0400000000000000" pitchFamily="50" charset="-128"/>
                          <a:ea typeface="游ゴシック" panose="020B0400000000000000" pitchFamily="50" charset="-128"/>
                        </a:rPr>
                        <a:t> </a:t>
                      </a:r>
                      <a:endParaRPr lang="ja-JP" sz="2400" b="1" kern="100" dirty="0">
                        <a:solidFill>
                          <a:schemeClr val="tx1">
                            <a:lumMod val="85000"/>
                            <a:lumOff val="15000"/>
                          </a:schemeClr>
                        </a:solidFill>
                        <a:effectLst/>
                        <a:latin typeface="游ゴシック" panose="020B0400000000000000" pitchFamily="50" charset="-128"/>
                        <a:ea typeface="游ゴシック" panose="020B0400000000000000" pitchFamily="50" charset="-128"/>
                        <a:cs typeface="Times New Roman" panose="02020603050405020304" pitchFamily="18" charset="0"/>
                      </a:endParaRPr>
                    </a:p>
                  </a:txBody>
                  <a:tcPr marL="180000" marR="68580" marT="0" marB="0" anchor="ctr">
                    <a:solidFill>
                      <a:srgbClr val="B6CAD5">
                        <a:alpha val="80000"/>
                      </a:srgbClr>
                    </a:solidFill>
                  </a:tcPr>
                </a:tc>
                <a:tc>
                  <a:txBody>
                    <a:bodyPr/>
                    <a:lstStyle/>
                    <a:p>
                      <a:pPr algn="just">
                        <a:spcAft>
                          <a:spcPts val="0"/>
                        </a:spcAft>
                      </a:pPr>
                      <a:r>
                        <a:rPr lang="ja-JP" sz="2400" b="1" kern="100" dirty="0">
                          <a:effectLst/>
                          <a:latin typeface="游ゴシック" panose="020B0400000000000000" pitchFamily="50" charset="-128"/>
                          <a:ea typeface="游ゴシック" panose="020B0400000000000000" pitchFamily="50" charset="-128"/>
                        </a:rPr>
                        <a:t>令和５年</a:t>
                      </a:r>
                      <a:r>
                        <a:rPr lang="en-US" sz="2400" b="1" kern="100" dirty="0">
                          <a:effectLst/>
                          <a:latin typeface="游ゴシック" panose="020B0400000000000000" pitchFamily="50" charset="-128"/>
                          <a:ea typeface="游ゴシック" panose="020B0400000000000000" pitchFamily="50" charset="-128"/>
                        </a:rPr>
                        <a:t>5</a:t>
                      </a:r>
                      <a:r>
                        <a:rPr lang="ja-JP" sz="2400" b="1" kern="100" dirty="0">
                          <a:effectLst/>
                          <a:latin typeface="游ゴシック" panose="020B0400000000000000" pitchFamily="50" charset="-128"/>
                          <a:ea typeface="游ゴシック" panose="020B0400000000000000" pitchFamily="50" charset="-128"/>
                        </a:rPr>
                        <a:t>月</a:t>
                      </a:r>
                      <a:r>
                        <a:rPr lang="en-US" sz="2400" b="1" kern="100" dirty="0">
                          <a:effectLst/>
                          <a:latin typeface="游ゴシック" panose="020B0400000000000000" pitchFamily="50" charset="-128"/>
                          <a:ea typeface="游ゴシック" panose="020B0400000000000000" pitchFamily="50" charset="-128"/>
                        </a:rPr>
                        <a:t>10</a:t>
                      </a:r>
                      <a:r>
                        <a:rPr lang="ja-JP" sz="2400" b="1" kern="100" dirty="0">
                          <a:effectLst/>
                          <a:latin typeface="游ゴシック" panose="020B0400000000000000" pitchFamily="50" charset="-128"/>
                          <a:ea typeface="游ゴシック" panose="020B0400000000000000" pitchFamily="50" charset="-128"/>
                        </a:rPr>
                        <a:t>日（水）　</a:t>
                      </a:r>
                      <a:endParaRPr lang="ja-JP" sz="2400" b="1" kern="100" dirty="0">
                        <a:effectLst/>
                        <a:latin typeface="游ゴシック" panose="020B0400000000000000" pitchFamily="50" charset="-128"/>
                        <a:ea typeface="游ゴシック" panose="020B0400000000000000" pitchFamily="50" charset="-128"/>
                        <a:cs typeface="Times New Roman" panose="02020603050405020304" pitchFamily="18" charset="0"/>
                      </a:endParaRPr>
                    </a:p>
                  </a:txBody>
                  <a:tcPr marL="180000" marR="68580" marT="0" marB="0" anchor="ctr"/>
                </a:tc>
                <a:extLst>
                  <a:ext uri="{0D108BD9-81ED-4DB2-BD59-A6C34878D82A}">
                    <a16:rowId xmlns:a16="http://schemas.microsoft.com/office/drawing/2014/main" val="10007"/>
                  </a:ext>
                </a:extLst>
              </a:tr>
              <a:tr h="839405">
                <a:tc>
                  <a:txBody>
                    <a:bodyPr/>
                    <a:lstStyle/>
                    <a:p>
                      <a:pPr algn="just">
                        <a:spcAft>
                          <a:spcPts val="0"/>
                        </a:spcAft>
                      </a:pPr>
                      <a:r>
                        <a:rPr lang="ja-JP" sz="2400" b="1" kern="100" dirty="0">
                          <a:solidFill>
                            <a:schemeClr val="tx1">
                              <a:lumMod val="85000"/>
                              <a:lumOff val="15000"/>
                            </a:schemeClr>
                          </a:solidFill>
                          <a:effectLst/>
                          <a:latin typeface="游ゴシック" panose="020B0400000000000000" pitchFamily="50" charset="-128"/>
                          <a:ea typeface="游ゴシック" panose="020B0400000000000000" pitchFamily="50" charset="-128"/>
                        </a:rPr>
                        <a:t>ヒアリング実施日時及び場所の連絡</a:t>
                      </a:r>
                      <a:endParaRPr lang="ja-JP" sz="2400" b="1" kern="100" dirty="0">
                        <a:solidFill>
                          <a:schemeClr val="tx1">
                            <a:lumMod val="85000"/>
                            <a:lumOff val="15000"/>
                          </a:schemeClr>
                        </a:solidFill>
                        <a:effectLst/>
                        <a:latin typeface="游ゴシック" panose="020B0400000000000000" pitchFamily="50" charset="-128"/>
                        <a:ea typeface="游ゴシック" panose="020B0400000000000000" pitchFamily="50" charset="-128"/>
                        <a:cs typeface="Times New Roman" panose="02020603050405020304" pitchFamily="18" charset="0"/>
                      </a:endParaRPr>
                    </a:p>
                  </a:txBody>
                  <a:tcPr marL="180000" marR="68580" marT="0" marB="0" anchor="ctr">
                    <a:solidFill>
                      <a:srgbClr val="B6CAD5">
                        <a:alpha val="80000"/>
                      </a:srgbClr>
                    </a:solidFill>
                  </a:tcPr>
                </a:tc>
                <a:tc>
                  <a:txBody>
                    <a:bodyPr/>
                    <a:lstStyle/>
                    <a:p>
                      <a:pPr algn="just">
                        <a:spcAft>
                          <a:spcPts val="0"/>
                        </a:spcAft>
                      </a:pPr>
                      <a:r>
                        <a:rPr lang="ja-JP" sz="2400" b="1" kern="100" dirty="0">
                          <a:effectLst/>
                          <a:latin typeface="游ゴシック" panose="020B0400000000000000" pitchFamily="50" charset="-128"/>
                          <a:ea typeface="游ゴシック" panose="020B0400000000000000" pitchFamily="50" charset="-128"/>
                        </a:rPr>
                        <a:t>令和</a:t>
                      </a:r>
                      <a:r>
                        <a:rPr lang="en-US" sz="2400" b="1" kern="100" dirty="0">
                          <a:effectLst/>
                          <a:latin typeface="游ゴシック" panose="020B0400000000000000" pitchFamily="50" charset="-128"/>
                          <a:ea typeface="游ゴシック" panose="020B0400000000000000" pitchFamily="50" charset="-128"/>
                        </a:rPr>
                        <a:t>5</a:t>
                      </a:r>
                      <a:r>
                        <a:rPr lang="ja-JP" sz="2400" b="1" kern="100" dirty="0">
                          <a:effectLst/>
                          <a:latin typeface="游ゴシック" panose="020B0400000000000000" pitchFamily="50" charset="-128"/>
                          <a:ea typeface="游ゴシック" panose="020B0400000000000000" pitchFamily="50" charset="-128"/>
                        </a:rPr>
                        <a:t>年</a:t>
                      </a:r>
                      <a:r>
                        <a:rPr lang="en-US" sz="2400" b="1" kern="100" dirty="0">
                          <a:effectLst/>
                          <a:latin typeface="游ゴシック" panose="020B0400000000000000" pitchFamily="50" charset="-128"/>
                          <a:ea typeface="游ゴシック" panose="020B0400000000000000" pitchFamily="50" charset="-128"/>
                        </a:rPr>
                        <a:t>5</a:t>
                      </a:r>
                      <a:r>
                        <a:rPr lang="ja-JP" sz="2400" b="1" kern="100" dirty="0">
                          <a:effectLst/>
                          <a:latin typeface="游ゴシック" panose="020B0400000000000000" pitchFamily="50" charset="-128"/>
                          <a:ea typeface="游ゴシック" panose="020B0400000000000000" pitchFamily="50" charset="-128"/>
                        </a:rPr>
                        <a:t>月</a:t>
                      </a:r>
                      <a:r>
                        <a:rPr lang="en-US" sz="2400" b="1" kern="100" dirty="0">
                          <a:effectLst/>
                          <a:latin typeface="游ゴシック" panose="020B0400000000000000" pitchFamily="50" charset="-128"/>
                          <a:ea typeface="游ゴシック" panose="020B0400000000000000" pitchFamily="50" charset="-128"/>
                        </a:rPr>
                        <a:t>12</a:t>
                      </a:r>
                      <a:r>
                        <a:rPr lang="ja-JP" sz="2400" b="1" kern="100" dirty="0">
                          <a:effectLst/>
                          <a:latin typeface="游ゴシック" panose="020B0400000000000000" pitchFamily="50" charset="-128"/>
                          <a:ea typeface="游ゴシック" panose="020B0400000000000000" pitchFamily="50" charset="-128"/>
                        </a:rPr>
                        <a:t>日（金）</a:t>
                      </a:r>
                      <a:r>
                        <a:rPr lang="ja-JP" altLang="en-US" sz="2400" b="1" kern="100" dirty="0">
                          <a:effectLst/>
                          <a:latin typeface="游ゴシック" panose="020B0400000000000000" pitchFamily="50" charset="-128"/>
                          <a:ea typeface="游ゴシック" panose="020B0400000000000000" pitchFamily="50" charset="-128"/>
                        </a:rPr>
                        <a:t>より</a:t>
                      </a:r>
                      <a:endParaRPr lang="ja-JP" sz="2400" b="1" kern="100" dirty="0">
                        <a:effectLst/>
                        <a:latin typeface="游ゴシック" panose="020B0400000000000000" pitchFamily="50" charset="-128"/>
                        <a:ea typeface="游ゴシック" panose="020B0400000000000000" pitchFamily="50" charset="-128"/>
                        <a:cs typeface="Times New Roman" panose="02020603050405020304" pitchFamily="18" charset="0"/>
                      </a:endParaRPr>
                    </a:p>
                  </a:txBody>
                  <a:tcPr marL="180000" marR="68580" marT="0" marB="0" anchor="ctr"/>
                </a:tc>
                <a:extLst>
                  <a:ext uri="{0D108BD9-81ED-4DB2-BD59-A6C34878D82A}">
                    <a16:rowId xmlns:a16="http://schemas.microsoft.com/office/drawing/2014/main" val="10008"/>
                  </a:ext>
                </a:extLst>
              </a:tr>
              <a:tr h="839405">
                <a:tc>
                  <a:txBody>
                    <a:bodyPr/>
                    <a:lstStyle/>
                    <a:p>
                      <a:pPr algn="just">
                        <a:spcAft>
                          <a:spcPts val="0"/>
                        </a:spcAft>
                      </a:pPr>
                      <a:r>
                        <a:rPr lang="ja-JP" sz="2400" b="1" kern="100" dirty="0">
                          <a:solidFill>
                            <a:schemeClr val="tx1">
                              <a:lumMod val="85000"/>
                              <a:lumOff val="15000"/>
                            </a:schemeClr>
                          </a:solidFill>
                          <a:effectLst/>
                          <a:latin typeface="游ゴシック" panose="020B0400000000000000" pitchFamily="50" charset="-128"/>
                          <a:ea typeface="游ゴシック" panose="020B0400000000000000" pitchFamily="50" charset="-128"/>
                        </a:rPr>
                        <a:t>ヒアリングの実施（予定）</a:t>
                      </a:r>
                      <a:endParaRPr lang="ja-JP" sz="2400" b="1" kern="100" dirty="0">
                        <a:solidFill>
                          <a:schemeClr val="tx1">
                            <a:lumMod val="85000"/>
                            <a:lumOff val="15000"/>
                          </a:schemeClr>
                        </a:solidFill>
                        <a:effectLst/>
                        <a:latin typeface="游ゴシック" panose="020B0400000000000000" pitchFamily="50" charset="-128"/>
                        <a:ea typeface="游ゴシック" panose="020B0400000000000000" pitchFamily="50" charset="-128"/>
                        <a:cs typeface="Times New Roman" panose="02020603050405020304" pitchFamily="18" charset="0"/>
                      </a:endParaRPr>
                    </a:p>
                  </a:txBody>
                  <a:tcPr marL="180000" marR="68580" marT="0" marB="0" anchor="ctr">
                    <a:solidFill>
                      <a:srgbClr val="B6CAD5">
                        <a:alpha val="80000"/>
                      </a:srgbClr>
                    </a:solidFill>
                  </a:tcPr>
                </a:tc>
                <a:tc>
                  <a:txBody>
                    <a:bodyPr/>
                    <a:lstStyle/>
                    <a:p>
                      <a:pPr algn="just">
                        <a:spcAft>
                          <a:spcPts val="0"/>
                        </a:spcAft>
                      </a:pPr>
                      <a:r>
                        <a:rPr lang="ja-JP" sz="2400" b="1" kern="100" dirty="0">
                          <a:effectLst/>
                          <a:latin typeface="游ゴシック" panose="020B0400000000000000" pitchFamily="50" charset="-128"/>
                          <a:ea typeface="游ゴシック" panose="020B0400000000000000" pitchFamily="50" charset="-128"/>
                        </a:rPr>
                        <a:t>令和</a:t>
                      </a:r>
                      <a:r>
                        <a:rPr lang="en-US" sz="2400" b="1" kern="100" dirty="0">
                          <a:effectLst/>
                          <a:latin typeface="游ゴシック" panose="020B0400000000000000" pitchFamily="50" charset="-128"/>
                          <a:ea typeface="游ゴシック" panose="020B0400000000000000" pitchFamily="50" charset="-128"/>
                        </a:rPr>
                        <a:t>5</a:t>
                      </a:r>
                      <a:r>
                        <a:rPr lang="ja-JP" sz="2400" b="1" kern="100" dirty="0">
                          <a:effectLst/>
                          <a:latin typeface="游ゴシック" panose="020B0400000000000000" pitchFamily="50" charset="-128"/>
                          <a:ea typeface="游ゴシック" panose="020B0400000000000000" pitchFamily="50" charset="-128"/>
                        </a:rPr>
                        <a:t>年</a:t>
                      </a:r>
                      <a:r>
                        <a:rPr lang="en-US" sz="2400" b="1" kern="100" dirty="0">
                          <a:effectLst/>
                          <a:latin typeface="游ゴシック" panose="020B0400000000000000" pitchFamily="50" charset="-128"/>
                          <a:ea typeface="游ゴシック" panose="020B0400000000000000" pitchFamily="50" charset="-128"/>
                        </a:rPr>
                        <a:t>5</a:t>
                      </a:r>
                      <a:r>
                        <a:rPr lang="ja-JP" sz="2400" b="1" kern="100" dirty="0">
                          <a:effectLst/>
                          <a:latin typeface="游ゴシック" panose="020B0400000000000000" pitchFamily="50" charset="-128"/>
                          <a:ea typeface="游ゴシック" panose="020B0400000000000000" pitchFamily="50" charset="-128"/>
                        </a:rPr>
                        <a:t>月～</a:t>
                      </a:r>
                      <a:r>
                        <a:rPr lang="en-US" sz="2400" b="1" kern="100" dirty="0">
                          <a:effectLst/>
                          <a:latin typeface="游ゴシック" panose="020B0400000000000000" pitchFamily="50" charset="-128"/>
                          <a:ea typeface="游ゴシック" panose="020B0400000000000000" pitchFamily="50" charset="-128"/>
                        </a:rPr>
                        <a:t>7</a:t>
                      </a:r>
                      <a:r>
                        <a:rPr lang="ja-JP" sz="2400" b="1" kern="100" dirty="0">
                          <a:effectLst/>
                          <a:latin typeface="游ゴシック" panose="020B0400000000000000" pitchFamily="50" charset="-128"/>
                          <a:ea typeface="游ゴシック" panose="020B0400000000000000" pitchFamily="50" charset="-128"/>
                        </a:rPr>
                        <a:t>月</a:t>
                      </a:r>
                      <a:r>
                        <a:rPr lang="en-US" sz="2400" b="1" kern="100" dirty="0">
                          <a:effectLst/>
                          <a:latin typeface="游ゴシック" panose="020B0400000000000000" pitchFamily="50" charset="-128"/>
                          <a:ea typeface="游ゴシック" panose="020B0400000000000000" pitchFamily="50" charset="-128"/>
                        </a:rPr>
                        <a:t> </a:t>
                      </a:r>
                      <a:endParaRPr lang="ja-JP" sz="2400" b="1" kern="100" dirty="0">
                        <a:effectLst/>
                        <a:latin typeface="游ゴシック" panose="020B0400000000000000" pitchFamily="50" charset="-128"/>
                        <a:ea typeface="游ゴシック" panose="020B0400000000000000" pitchFamily="50" charset="-128"/>
                        <a:cs typeface="Times New Roman" panose="02020603050405020304" pitchFamily="18" charset="0"/>
                      </a:endParaRPr>
                    </a:p>
                  </a:txBody>
                  <a:tcPr marL="180000" marR="68580" marT="0" marB="0" anchor="ctr"/>
                </a:tc>
                <a:extLst>
                  <a:ext uri="{0D108BD9-81ED-4DB2-BD59-A6C34878D82A}">
                    <a16:rowId xmlns:a16="http://schemas.microsoft.com/office/drawing/2014/main" val="10009"/>
                  </a:ext>
                </a:extLst>
              </a:tr>
              <a:tr h="839405">
                <a:tc>
                  <a:txBody>
                    <a:bodyPr/>
                    <a:lstStyle/>
                    <a:p>
                      <a:pPr algn="just">
                        <a:spcAft>
                          <a:spcPts val="0"/>
                        </a:spcAft>
                      </a:pPr>
                      <a:r>
                        <a:rPr lang="ja-JP" sz="2400" b="1" kern="100" dirty="0">
                          <a:solidFill>
                            <a:schemeClr val="tx1">
                              <a:lumMod val="85000"/>
                              <a:lumOff val="15000"/>
                            </a:schemeClr>
                          </a:solidFill>
                          <a:effectLst/>
                          <a:latin typeface="游ゴシック" panose="020B0400000000000000" pitchFamily="50" charset="-128"/>
                          <a:ea typeface="游ゴシック" panose="020B0400000000000000" pitchFamily="50" charset="-128"/>
                        </a:rPr>
                        <a:t>実施結果概要の公表（予定）</a:t>
                      </a:r>
                      <a:endParaRPr lang="ja-JP" sz="2400" b="1" kern="100" dirty="0">
                        <a:solidFill>
                          <a:schemeClr val="tx1">
                            <a:lumMod val="85000"/>
                            <a:lumOff val="15000"/>
                          </a:schemeClr>
                        </a:solidFill>
                        <a:effectLst/>
                        <a:latin typeface="游ゴシック" panose="020B0400000000000000" pitchFamily="50" charset="-128"/>
                        <a:ea typeface="游ゴシック" panose="020B0400000000000000" pitchFamily="50" charset="-128"/>
                        <a:cs typeface="Times New Roman" panose="02020603050405020304" pitchFamily="18" charset="0"/>
                      </a:endParaRPr>
                    </a:p>
                  </a:txBody>
                  <a:tcPr marL="180000" marR="68580" marT="0" marB="0" anchor="ctr">
                    <a:solidFill>
                      <a:srgbClr val="B6CAD5">
                        <a:alpha val="80000"/>
                      </a:srgbClr>
                    </a:solidFill>
                  </a:tcPr>
                </a:tc>
                <a:tc>
                  <a:txBody>
                    <a:bodyPr/>
                    <a:lstStyle/>
                    <a:p>
                      <a:pPr algn="just">
                        <a:spcAft>
                          <a:spcPts val="0"/>
                        </a:spcAft>
                      </a:pPr>
                      <a:r>
                        <a:rPr lang="ja-JP" sz="2400" b="1" kern="100" dirty="0">
                          <a:effectLst/>
                          <a:latin typeface="游ゴシック" panose="020B0400000000000000" pitchFamily="50" charset="-128"/>
                          <a:ea typeface="游ゴシック" panose="020B0400000000000000" pitchFamily="50" charset="-128"/>
                        </a:rPr>
                        <a:t>令和</a:t>
                      </a:r>
                      <a:r>
                        <a:rPr lang="en-US" sz="2400" b="1" kern="100" dirty="0">
                          <a:effectLst/>
                          <a:latin typeface="游ゴシック" panose="020B0400000000000000" pitchFamily="50" charset="-128"/>
                          <a:ea typeface="游ゴシック" panose="020B0400000000000000" pitchFamily="50" charset="-128"/>
                        </a:rPr>
                        <a:t>5</a:t>
                      </a:r>
                      <a:r>
                        <a:rPr lang="ja-JP" sz="2400" b="1" kern="100" dirty="0">
                          <a:effectLst/>
                          <a:latin typeface="游ゴシック" panose="020B0400000000000000" pitchFamily="50" charset="-128"/>
                          <a:ea typeface="游ゴシック" panose="020B0400000000000000" pitchFamily="50" charset="-128"/>
                        </a:rPr>
                        <a:t>年</a:t>
                      </a:r>
                      <a:r>
                        <a:rPr lang="en-US" sz="2400" b="1" kern="100" dirty="0">
                          <a:effectLst/>
                          <a:latin typeface="游ゴシック" panose="020B0400000000000000" pitchFamily="50" charset="-128"/>
                          <a:ea typeface="游ゴシック" panose="020B0400000000000000" pitchFamily="50" charset="-128"/>
                        </a:rPr>
                        <a:t>7</a:t>
                      </a:r>
                      <a:r>
                        <a:rPr lang="ja-JP" sz="2400" b="1" kern="100" dirty="0">
                          <a:effectLst/>
                          <a:latin typeface="游ゴシック" panose="020B0400000000000000" pitchFamily="50" charset="-128"/>
                          <a:ea typeface="游ゴシック" panose="020B0400000000000000" pitchFamily="50" charset="-128"/>
                        </a:rPr>
                        <a:t>月</a:t>
                      </a:r>
                      <a:endParaRPr lang="ja-JP" sz="2400" b="1" kern="100" dirty="0">
                        <a:effectLst/>
                        <a:latin typeface="游ゴシック" panose="020B0400000000000000" pitchFamily="50" charset="-128"/>
                        <a:ea typeface="游ゴシック" panose="020B0400000000000000" pitchFamily="50" charset="-128"/>
                        <a:cs typeface="Times New Roman" panose="02020603050405020304" pitchFamily="18" charset="0"/>
                      </a:endParaRPr>
                    </a:p>
                  </a:txBody>
                  <a:tcPr marL="180000" marR="68580" marT="0" marB="0" anchor="ctr"/>
                </a:tc>
                <a:extLst>
                  <a:ext uri="{0D108BD9-81ED-4DB2-BD59-A6C34878D82A}">
                    <a16:rowId xmlns:a16="http://schemas.microsoft.com/office/drawing/2014/main" val="10010"/>
                  </a:ext>
                </a:extLst>
              </a:tr>
            </a:tbl>
          </a:graphicData>
        </a:graphic>
      </p:graphicFrame>
      <p:sp>
        <p:nvSpPr>
          <p:cNvPr id="2" name="テキスト ボックス 1"/>
          <p:cNvSpPr txBox="1"/>
          <p:nvPr/>
        </p:nvSpPr>
        <p:spPr>
          <a:xfrm>
            <a:off x="699944" y="9524278"/>
            <a:ext cx="13736779" cy="646331"/>
          </a:xfrm>
          <a:prstGeom prst="rect">
            <a:avLst/>
          </a:prstGeom>
          <a:noFill/>
        </p:spPr>
        <p:txBody>
          <a:bodyPr wrap="square" rtlCol="0">
            <a:spAutoFit/>
          </a:bodyPr>
          <a:lstStyle/>
          <a:p>
            <a:pPr algn="r"/>
            <a:r>
              <a:rPr lang="ja-JP" altLang="ja-JP" sz="1800" dirty="0">
                <a:latin typeface="游ゴシック" panose="020B0400000000000000" pitchFamily="50" charset="-128"/>
                <a:ea typeface="游ゴシック" panose="020B0400000000000000" pitchFamily="50" charset="-128"/>
              </a:rPr>
              <a:t>※スケジュールは現時点のものであり、社会情勢や本サウンディング参加申込数などを考慮し、変更される場合があります。</a:t>
            </a:r>
          </a:p>
          <a:p>
            <a:pPr algn="r"/>
            <a:endParaRPr kumimoji="1" lang="ja-JP" altLang="en-US" sz="1800" dirty="0">
              <a:latin typeface="游ゴシック" panose="020B0400000000000000" pitchFamily="50" charset="-128"/>
              <a:ea typeface="游ゴシック" panose="020B0400000000000000" pitchFamily="50" charset="-128"/>
            </a:endParaRPr>
          </a:p>
        </p:txBody>
      </p:sp>
      <p:sp>
        <p:nvSpPr>
          <p:cNvPr id="7" name="タイトル 1"/>
          <p:cNvSpPr txBox="1">
            <a:spLocks/>
          </p:cNvSpPr>
          <p:nvPr/>
        </p:nvSpPr>
        <p:spPr>
          <a:xfrm>
            <a:off x="910447" y="1303063"/>
            <a:ext cx="4080653" cy="421536"/>
          </a:xfrm>
          <a:prstGeom prst="rect">
            <a:avLst/>
          </a:prstGeom>
        </p:spPr>
        <p:txBody>
          <a:bodyPr vert="horz" wrap="none" lIns="0" tIns="0" rIns="0" bIns="0" rtlCol="0" anchor="t" anchorCtr="0">
            <a:noAutofit/>
          </a:bodyPr>
          <a:lstStyle>
            <a:lvl1pPr algn="l" defTabSz="657959" rtl="0" eaLnBrk="1" latinLnBrk="0" hangingPunct="1">
              <a:spcBef>
                <a:spcPct val="0"/>
              </a:spcBef>
              <a:buNone/>
              <a:defRPr kumimoji="1" sz="2000" b="1" i="0" kern="1200" spc="360" baseline="0">
                <a:solidFill>
                  <a:schemeClr val="tx1"/>
                </a:solidFill>
                <a:latin typeface="+mj-ea"/>
                <a:ea typeface="+mj-ea"/>
                <a:cs typeface="Century Gothic レギュラー" charset="0"/>
              </a:defRPr>
            </a:lvl1pPr>
          </a:lstStyle>
          <a:p>
            <a:r>
              <a:rPr lang="ja-JP" altLang="en-US" sz="2400" dirty="0">
                <a:solidFill>
                  <a:srgbClr val="B6CAD5"/>
                </a:solidFill>
                <a:latin typeface="游ゴシック" panose="020B0400000000000000" pitchFamily="50" charset="-128"/>
                <a:ea typeface="游ゴシック" panose="020B0400000000000000" pitchFamily="50" charset="-128"/>
              </a:rPr>
              <a:t>■</a:t>
            </a:r>
            <a:r>
              <a:rPr lang="ja-JP" altLang="en-US" sz="2400" dirty="0">
                <a:latin typeface="游ゴシック" panose="020B0400000000000000" pitchFamily="50" charset="-128"/>
                <a:ea typeface="游ゴシック" panose="020B0400000000000000" pitchFamily="50" charset="-128"/>
              </a:rPr>
              <a:t>　スケジュール</a:t>
            </a:r>
          </a:p>
        </p:txBody>
      </p:sp>
      <p:sp>
        <p:nvSpPr>
          <p:cNvPr id="9" name="正方形/長方形 8">
            <a:extLst>
              <a:ext uri="{FF2B5EF4-FFF2-40B4-BE49-F238E27FC236}">
                <a16:creationId xmlns:a16="http://schemas.microsoft.com/office/drawing/2014/main" id="{573B5ECB-0455-4E3D-B082-FFF6F8610093}"/>
              </a:ext>
            </a:extLst>
          </p:cNvPr>
          <p:cNvSpPr/>
          <p:nvPr/>
        </p:nvSpPr>
        <p:spPr>
          <a:xfrm>
            <a:off x="698599" y="1132913"/>
            <a:ext cx="13788000" cy="72000"/>
          </a:xfrm>
          <a:prstGeom prst="rect">
            <a:avLst/>
          </a:prstGeom>
          <a:solidFill>
            <a:srgbClr val="B6CAD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ja-JP" altLang="en-US" sz="1385" b="1">
              <a:latin typeface="游ゴシック" panose="020B0400000000000000" pitchFamily="50" charset="-128"/>
              <a:ea typeface="游ゴシック" panose="020B0400000000000000" pitchFamily="50" charset="-128"/>
            </a:endParaRPr>
          </a:p>
        </p:txBody>
      </p:sp>
      <p:sp>
        <p:nvSpPr>
          <p:cNvPr id="10" name="正方形/長方形 9"/>
          <p:cNvSpPr/>
          <p:nvPr/>
        </p:nvSpPr>
        <p:spPr>
          <a:xfrm>
            <a:off x="695646" y="579589"/>
            <a:ext cx="13772029" cy="46574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2800" b="1" dirty="0">
                <a:solidFill>
                  <a:schemeClr val="tx1"/>
                </a:solidFill>
                <a:latin typeface="游ゴシック" panose="020B0400000000000000" pitchFamily="50" charset="-128"/>
                <a:ea typeface="游ゴシック" panose="020B0400000000000000" pitchFamily="50" charset="-128"/>
              </a:rPr>
              <a:t>実施要領</a:t>
            </a:r>
          </a:p>
        </p:txBody>
      </p:sp>
    </p:spTree>
    <p:extLst>
      <p:ext uri="{BB962C8B-B14F-4D97-AF65-F5344CB8AC3E}">
        <p14:creationId xmlns:p14="http://schemas.microsoft.com/office/powerpoint/2010/main" val="238443296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p:cNvSpPr>
            <a:spLocks noGrp="1"/>
          </p:cNvSpPr>
          <p:nvPr>
            <p:ph type="sldNum" sz="quarter" idx="10"/>
          </p:nvPr>
        </p:nvSpPr>
        <p:spPr/>
        <p:txBody>
          <a:bodyPr/>
          <a:lstStyle/>
          <a:p>
            <a:fld id="{AF8E12BC-F924-5F4E-B784-1AA462780521}" type="slidenum">
              <a:rPr lang="ja-JP" altLang="en-US" smtClean="0"/>
              <a:pPr/>
              <a:t>8</a:t>
            </a:fld>
            <a:endParaRPr lang="ja-JP" altLang="en-US" dirty="0"/>
          </a:p>
        </p:txBody>
      </p:sp>
      <p:sp>
        <p:nvSpPr>
          <p:cNvPr id="13" name="タイトル 1"/>
          <p:cNvSpPr txBox="1">
            <a:spLocks/>
          </p:cNvSpPr>
          <p:nvPr/>
        </p:nvSpPr>
        <p:spPr>
          <a:xfrm>
            <a:off x="8851900" y="323028"/>
            <a:ext cx="5584824" cy="184561"/>
          </a:xfrm>
          <a:prstGeom prst="rect">
            <a:avLst/>
          </a:prstGeom>
        </p:spPr>
        <p:txBody>
          <a:bodyPr vert="horz" wrap="none" lIns="0" tIns="0" rIns="0" bIns="0" rtlCol="0" anchor="t" anchorCtr="0">
            <a:normAutofit/>
          </a:bodyPr>
          <a:lstStyle>
            <a:lvl1pPr algn="l" defTabSz="657959" rtl="0" eaLnBrk="1" latinLnBrk="0" hangingPunct="1">
              <a:spcBef>
                <a:spcPct val="0"/>
              </a:spcBef>
              <a:buNone/>
              <a:defRPr kumimoji="1" sz="1600" b="0" i="0" kern="1200" spc="360" baseline="0">
                <a:solidFill>
                  <a:schemeClr val="tx1"/>
                </a:solidFill>
                <a:latin typeface="+mj-ea"/>
                <a:ea typeface="+mj-ea"/>
                <a:cs typeface="Century Gothic レギュラー" charset="0"/>
              </a:defRPr>
            </a:lvl1pPr>
          </a:lstStyle>
          <a:p>
            <a:pPr algn="r"/>
            <a:r>
              <a:rPr lang="ja-JP" altLang="en-US" sz="900" dirty="0">
                <a:latin typeface="游ゴシック" panose="020B0400000000000000" pitchFamily="50" charset="-128"/>
                <a:ea typeface="游ゴシック" panose="020B0400000000000000" pitchFamily="50" charset="-128"/>
              </a:rPr>
              <a:t>夢洲第２期区域の</a:t>
            </a:r>
            <a:r>
              <a:rPr lang="ja-JP" altLang="en-US" sz="900" dirty="0" smtClean="0">
                <a:latin typeface="游ゴシック" panose="020B0400000000000000" pitchFamily="50" charset="-128"/>
                <a:ea typeface="游ゴシック" panose="020B0400000000000000" pitchFamily="50" charset="-128"/>
              </a:rPr>
              <a:t>まちづくりに</a:t>
            </a:r>
            <a:r>
              <a:rPr lang="ja-JP" altLang="en-US" sz="900" dirty="0">
                <a:latin typeface="游ゴシック" panose="020B0400000000000000" pitchFamily="50" charset="-128"/>
                <a:ea typeface="游ゴシック" panose="020B0400000000000000" pitchFamily="50" charset="-128"/>
              </a:rPr>
              <a:t>向けたサウンディング型市場調査</a:t>
            </a:r>
          </a:p>
        </p:txBody>
      </p:sp>
      <p:graphicFrame>
        <p:nvGraphicFramePr>
          <p:cNvPr id="5" name="表 4"/>
          <p:cNvGraphicFramePr>
            <a:graphicFrameLocks noGrp="1"/>
          </p:cNvGraphicFramePr>
          <p:nvPr>
            <p:extLst>
              <p:ext uri="{D42A27DB-BD31-4B8C-83A1-F6EECF244321}">
                <p14:modId xmlns:p14="http://schemas.microsoft.com/office/powerpoint/2010/main" val="2551742902"/>
              </p:ext>
            </p:extLst>
          </p:nvPr>
        </p:nvGraphicFramePr>
        <p:xfrm>
          <a:off x="682623" y="2556000"/>
          <a:ext cx="13754100" cy="7560000"/>
        </p:xfrm>
        <a:graphic>
          <a:graphicData uri="http://schemas.openxmlformats.org/drawingml/2006/table">
            <a:tbl>
              <a:tblPr firstRow="1" firstCol="1" bandRow="1">
                <a:tableStyleId>{5940675A-B579-460E-94D1-54222C63F5DA}</a:tableStyleId>
              </a:tblPr>
              <a:tblGrid>
                <a:gridCol w="593727">
                  <a:extLst>
                    <a:ext uri="{9D8B030D-6E8A-4147-A177-3AD203B41FA5}">
                      <a16:colId xmlns:a16="http://schemas.microsoft.com/office/drawing/2014/main" val="20000"/>
                    </a:ext>
                  </a:extLst>
                </a:gridCol>
                <a:gridCol w="2134507">
                  <a:extLst>
                    <a:ext uri="{9D8B030D-6E8A-4147-A177-3AD203B41FA5}">
                      <a16:colId xmlns:a16="http://schemas.microsoft.com/office/drawing/2014/main" val="20001"/>
                    </a:ext>
                  </a:extLst>
                </a:gridCol>
                <a:gridCol w="11025866">
                  <a:extLst>
                    <a:ext uri="{9D8B030D-6E8A-4147-A177-3AD203B41FA5}">
                      <a16:colId xmlns:a16="http://schemas.microsoft.com/office/drawing/2014/main" val="20002"/>
                    </a:ext>
                  </a:extLst>
                </a:gridCol>
              </a:tblGrid>
              <a:tr h="440388">
                <a:tc gridSpan="2">
                  <a:txBody>
                    <a:bodyPr/>
                    <a:lstStyle/>
                    <a:p>
                      <a:pPr algn="just">
                        <a:spcAft>
                          <a:spcPts val="0"/>
                        </a:spcAft>
                      </a:pPr>
                      <a:r>
                        <a:rPr lang="ja-JP" altLang="en-US" sz="2000" kern="100" dirty="0">
                          <a:effectLst/>
                          <a:latin typeface="游ゴシック" panose="020B0400000000000000" pitchFamily="50" charset="-128"/>
                          <a:ea typeface="游ゴシック" panose="020B0400000000000000" pitchFamily="50" charset="-128"/>
                          <a:cs typeface="Times New Roman" panose="02020603050405020304" pitchFamily="18" charset="0"/>
                        </a:rPr>
                        <a:t>項目</a:t>
                      </a:r>
                      <a:endParaRPr lang="ja-JP" sz="2000" kern="100" dirty="0">
                        <a:effectLst/>
                        <a:latin typeface="游ゴシック" panose="020B0400000000000000" pitchFamily="50" charset="-128"/>
                        <a:ea typeface="游ゴシック" panose="020B0400000000000000" pitchFamily="50" charset="-128"/>
                        <a:cs typeface="Times New Roman" panose="02020603050405020304" pitchFamily="18" charset="0"/>
                      </a:endParaRPr>
                    </a:p>
                  </a:txBody>
                  <a:tcPr marL="180000" marR="174882" marT="0" marB="0" anchor="ctr">
                    <a:solidFill>
                      <a:srgbClr val="B6CAD5"/>
                    </a:solidFill>
                  </a:tcPr>
                </a:tc>
                <a:tc hMerge="1">
                  <a:txBody>
                    <a:bodyPr/>
                    <a:lstStyle/>
                    <a:p>
                      <a:pPr algn="just">
                        <a:spcAft>
                          <a:spcPts val="0"/>
                        </a:spcAft>
                      </a:pPr>
                      <a:endParaRPr lang="ja-JP" sz="1800" kern="100" dirty="0">
                        <a:effectLst/>
                        <a:latin typeface="+mj-ea"/>
                        <a:ea typeface="+mj-ea"/>
                        <a:cs typeface="Times New Roman" panose="02020603050405020304" pitchFamily="18" charset="0"/>
                      </a:endParaRPr>
                    </a:p>
                  </a:txBody>
                  <a:tcPr marL="180000" marR="174882" marT="0" marB="0" anchor="ctr">
                    <a:solidFill>
                      <a:schemeClr val="bg1">
                        <a:lumMod val="95000"/>
                      </a:schemeClr>
                    </a:solidFill>
                  </a:tcPr>
                </a:tc>
                <a:tc>
                  <a:txBody>
                    <a:bodyPr/>
                    <a:lstStyle/>
                    <a:p>
                      <a:pPr algn="just">
                        <a:spcAft>
                          <a:spcPts val="0"/>
                        </a:spcAft>
                      </a:pPr>
                      <a:r>
                        <a:rPr lang="ja-JP" altLang="en-US" sz="2000" kern="100" dirty="0">
                          <a:effectLst/>
                          <a:latin typeface="游ゴシック" panose="020B0400000000000000" pitchFamily="50" charset="-128"/>
                          <a:ea typeface="游ゴシック" panose="020B0400000000000000" pitchFamily="50" charset="-128"/>
                          <a:cs typeface="Times New Roman" panose="02020603050405020304" pitchFamily="18" charset="0"/>
                        </a:rPr>
                        <a:t>主な内容</a:t>
                      </a:r>
                      <a:endParaRPr lang="ja-JP" sz="2000" kern="100" dirty="0">
                        <a:effectLst/>
                        <a:latin typeface="游ゴシック" panose="020B0400000000000000" pitchFamily="50" charset="-128"/>
                        <a:ea typeface="游ゴシック" panose="020B0400000000000000" pitchFamily="50" charset="-128"/>
                        <a:cs typeface="Times New Roman" panose="02020603050405020304" pitchFamily="18" charset="0"/>
                      </a:endParaRPr>
                    </a:p>
                  </a:txBody>
                  <a:tcPr marL="180000" marR="180000" marT="0" marB="0" anchor="ctr">
                    <a:solidFill>
                      <a:srgbClr val="B6CAD5"/>
                    </a:solidFill>
                  </a:tcPr>
                </a:tc>
                <a:extLst>
                  <a:ext uri="{0D108BD9-81ED-4DB2-BD59-A6C34878D82A}">
                    <a16:rowId xmlns:a16="http://schemas.microsoft.com/office/drawing/2014/main" val="10000"/>
                  </a:ext>
                </a:extLst>
              </a:tr>
              <a:tr h="2018448">
                <a:tc>
                  <a:txBody>
                    <a:bodyPr/>
                    <a:lstStyle/>
                    <a:p>
                      <a:pPr algn="ctr">
                        <a:spcAft>
                          <a:spcPts val="0"/>
                        </a:spcAft>
                      </a:pPr>
                      <a:r>
                        <a:rPr lang="en-US" sz="2400" b="1" kern="100" dirty="0">
                          <a:effectLst/>
                          <a:latin typeface="游ゴシック" panose="020B0400000000000000" pitchFamily="50" charset="-128"/>
                          <a:ea typeface="游ゴシック" panose="020B0400000000000000" pitchFamily="50" charset="-128"/>
                          <a:cs typeface="Times New Roman" panose="02020603050405020304" pitchFamily="18" charset="0"/>
                        </a:rPr>
                        <a:t>1</a:t>
                      </a:r>
                      <a:endParaRPr lang="ja-JP" sz="2400" b="1" kern="100" dirty="0">
                        <a:effectLst/>
                        <a:latin typeface="游ゴシック" panose="020B0400000000000000" pitchFamily="50" charset="-128"/>
                        <a:ea typeface="游ゴシック" panose="020B0400000000000000" pitchFamily="50" charset="-128"/>
                        <a:cs typeface="Times New Roman" panose="02020603050405020304" pitchFamily="18" charset="0"/>
                      </a:endParaRPr>
                    </a:p>
                  </a:txBody>
                  <a:tcPr marL="68580" marR="68580" marT="0" marB="0" anchor="ctr">
                    <a:solidFill>
                      <a:srgbClr val="B6CAD5">
                        <a:alpha val="60000"/>
                      </a:srgbClr>
                    </a:solidFill>
                  </a:tcPr>
                </a:tc>
                <a:tc>
                  <a:txBody>
                    <a:bodyPr/>
                    <a:lstStyle/>
                    <a:p>
                      <a:pPr marL="216000" marR="140335" indent="-457200" algn="just" defTabSz="657959" rtl="0" eaLnBrk="1" latinLnBrk="0" hangingPunct="1">
                        <a:spcAft>
                          <a:spcPts val="0"/>
                        </a:spcAft>
                      </a:pPr>
                      <a:r>
                        <a:rPr kumimoji="1" lang="ja-JP" altLang="ja-JP" sz="2400" b="1" kern="100" dirty="0">
                          <a:solidFill>
                            <a:schemeClr val="tx1"/>
                          </a:solidFill>
                          <a:effectLst/>
                          <a:latin typeface="游ゴシック" panose="020B0400000000000000" pitchFamily="50" charset="-128"/>
                          <a:ea typeface="游ゴシック" panose="020B0400000000000000" pitchFamily="50" charset="-128"/>
                          <a:cs typeface="Times New Roman" panose="02020603050405020304" pitchFamily="18" charset="0"/>
                        </a:rPr>
                        <a:t>全体計画</a:t>
                      </a:r>
                      <a:endParaRPr kumimoji="1" lang="ja-JP" sz="2400" b="1" kern="100" dirty="0">
                        <a:solidFill>
                          <a:schemeClr val="tx1"/>
                        </a:solidFill>
                        <a:effectLst/>
                        <a:latin typeface="游ゴシック" panose="020B0400000000000000" pitchFamily="50" charset="-128"/>
                        <a:ea typeface="游ゴシック" panose="020B0400000000000000" pitchFamily="50" charset="-128"/>
                        <a:cs typeface="Times New Roman" panose="02020603050405020304" pitchFamily="18" charset="0"/>
                      </a:endParaRPr>
                    </a:p>
                  </a:txBody>
                  <a:tcPr marL="68580" marR="68580" marT="0" marB="0" anchor="ctr">
                    <a:solidFill>
                      <a:srgbClr val="B6CAD5">
                        <a:alpha val="60000"/>
                      </a:srgbClr>
                    </a:solidFill>
                  </a:tcPr>
                </a:tc>
                <a:tc>
                  <a:txBody>
                    <a:bodyPr/>
                    <a:lstStyle/>
                    <a:p>
                      <a:pPr marL="216000" marR="140335" indent="-457200" algn="just">
                        <a:spcAft>
                          <a:spcPts val="0"/>
                        </a:spcAft>
                      </a:pPr>
                      <a:r>
                        <a:rPr lang="ja-JP" altLang="en-US" sz="2400" kern="100" dirty="0">
                          <a:effectLst/>
                          <a:latin typeface="游ゴシック" panose="020B0400000000000000" pitchFamily="50" charset="-128"/>
                          <a:ea typeface="游ゴシック" panose="020B0400000000000000" pitchFamily="50" charset="-128"/>
                          <a:cs typeface="Times New Roman" panose="02020603050405020304" pitchFamily="18" charset="0"/>
                        </a:rPr>
                        <a:t>・開発コンセプト</a:t>
                      </a:r>
                    </a:p>
                    <a:p>
                      <a:pPr marL="216000" marR="140335" indent="-457200" algn="just">
                        <a:spcAft>
                          <a:spcPts val="0"/>
                        </a:spcAft>
                      </a:pPr>
                      <a:r>
                        <a:rPr lang="ja-JP" altLang="en-US" sz="2400" kern="100" dirty="0">
                          <a:effectLst/>
                          <a:latin typeface="游ゴシック" panose="020B0400000000000000" pitchFamily="50" charset="-128"/>
                          <a:ea typeface="游ゴシック" panose="020B0400000000000000" pitchFamily="50" charset="-128"/>
                          <a:cs typeface="Times New Roman" panose="02020603050405020304" pitchFamily="18" charset="0"/>
                        </a:rPr>
                        <a:t>・土地利用方針</a:t>
                      </a:r>
                      <a:endParaRPr lang="en-US" altLang="ja-JP" sz="2400" kern="100" dirty="0">
                        <a:effectLst/>
                        <a:latin typeface="游ゴシック" panose="020B0400000000000000" pitchFamily="50" charset="-128"/>
                        <a:ea typeface="游ゴシック" panose="020B0400000000000000" pitchFamily="50" charset="-128"/>
                        <a:cs typeface="Times New Roman" panose="02020603050405020304" pitchFamily="18" charset="0"/>
                      </a:endParaRPr>
                    </a:p>
                    <a:p>
                      <a:pPr marL="216000" marR="140335" indent="-457200" algn="just">
                        <a:spcAft>
                          <a:spcPts val="0"/>
                        </a:spcAft>
                      </a:pPr>
                      <a:r>
                        <a:rPr lang="ja-JP" altLang="en-US" sz="1800" kern="100" dirty="0">
                          <a:effectLst/>
                          <a:latin typeface="游ゴシック" panose="020B0400000000000000" pitchFamily="50" charset="-128"/>
                          <a:ea typeface="游ゴシック" panose="020B0400000000000000" pitchFamily="50" charset="-128"/>
                          <a:cs typeface="Times New Roman" panose="02020603050405020304" pitchFamily="18" charset="0"/>
                        </a:rPr>
                        <a:t>　（エンタメ・レクリエーションエリア、産業ビジネスエリア等のゾーニングは、自由な提案が可能）</a:t>
                      </a:r>
                    </a:p>
                    <a:p>
                      <a:pPr marL="216000" marR="140335" indent="-457200" algn="just">
                        <a:spcAft>
                          <a:spcPts val="0"/>
                        </a:spcAft>
                      </a:pPr>
                      <a:r>
                        <a:rPr lang="ja-JP" altLang="en-US" sz="2400" kern="100" dirty="0">
                          <a:effectLst/>
                          <a:latin typeface="游ゴシック" panose="020B0400000000000000" pitchFamily="50" charset="-128"/>
                          <a:ea typeface="游ゴシック" panose="020B0400000000000000" pitchFamily="50" charset="-128"/>
                          <a:cs typeface="Times New Roman" panose="02020603050405020304" pitchFamily="18" charset="0"/>
                        </a:rPr>
                        <a:t>・全体配置計画</a:t>
                      </a:r>
                    </a:p>
                    <a:p>
                      <a:pPr marL="216000" marR="140335" indent="-457200" algn="just">
                        <a:spcAft>
                          <a:spcPts val="0"/>
                        </a:spcAft>
                      </a:pPr>
                      <a:r>
                        <a:rPr lang="ja-JP" altLang="en-US" sz="2400" kern="100" dirty="0">
                          <a:effectLst/>
                          <a:latin typeface="游ゴシック" panose="020B0400000000000000" pitchFamily="50" charset="-128"/>
                          <a:ea typeface="游ゴシック" panose="020B0400000000000000" pitchFamily="50" charset="-128"/>
                          <a:cs typeface="Times New Roman" panose="02020603050405020304" pitchFamily="18" charset="0"/>
                        </a:rPr>
                        <a:t>・空間形成の考え方</a:t>
                      </a:r>
                      <a:r>
                        <a:rPr lang="ja-JP" altLang="en-US" sz="2000" kern="100" dirty="0">
                          <a:effectLst/>
                          <a:latin typeface="游ゴシック" panose="020B0400000000000000" pitchFamily="50" charset="-128"/>
                          <a:ea typeface="游ゴシック" panose="020B0400000000000000" pitchFamily="50" charset="-128"/>
                          <a:cs typeface="Times New Roman" panose="02020603050405020304" pitchFamily="18" charset="0"/>
                        </a:rPr>
                        <a:t>（都市景観デザイン、みどりの提案）</a:t>
                      </a:r>
                    </a:p>
                  </a:txBody>
                  <a:tcPr marL="68580" marR="68580" marT="0" marB="0" anchor="ctr"/>
                </a:tc>
                <a:extLst>
                  <a:ext uri="{0D108BD9-81ED-4DB2-BD59-A6C34878D82A}">
                    <a16:rowId xmlns:a16="http://schemas.microsoft.com/office/drawing/2014/main" val="10001"/>
                  </a:ext>
                </a:extLst>
              </a:tr>
              <a:tr h="623884">
                <a:tc>
                  <a:txBody>
                    <a:bodyPr/>
                    <a:lstStyle/>
                    <a:p>
                      <a:pPr algn="ctr">
                        <a:spcAft>
                          <a:spcPts val="0"/>
                        </a:spcAft>
                      </a:pPr>
                      <a:r>
                        <a:rPr lang="en-US" sz="2400" b="1" kern="100" dirty="0">
                          <a:effectLst/>
                          <a:latin typeface="游ゴシック" panose="020B0400000000000000" pitchFamily="50" charset="-128"/>
                          <a:ea typeface="游ゴシック" panose="020B0400000000000000" pitchFamily="50" charset="-128"/>
                          <a:cs typeface="Times New Roman" panose="02020603050405020304" pitchFamily="18" charset="0"/>
                        </a:rPr>
                        <a:t>2</a:t>
                      </a:r>
                      <a:endParaRPr lang="ja-JP" sz="2400" b="1" kern="100" dirty="0">
                        <a:effectLst/>
                        <a:latin typeface="游ゴシック" panose="020B0400000000000000" pitchFamily="50" charset="-128"/>
                        <a:ea typeface="游ゴシック" panose="020B0400000000000000" pitchFamily="50" charset="-128"/>
                        <a:cs typeface="Times New Roman" panose="02020603050405020304" pitchFamily="18" charset="0"/>
                      </a:endParaRPr>
                    </a:p>
                  </a:txBody>
                  <a:tcPr marL="68580" marR="68580" marT="0" marB="0" anchor="ctr">
                    <a:solidFill>
                      <a:srgbClr val="B6CAD5">
                        <a:alpha val="60000"/>
                      </a:srgbClr>
                    </a:solidFill>
                  </a:tcPr>
                </a:tc>
                <a:tc>
                  <a:txBody>
                    <a:bodyPr/>
                    <a:lstStyle/>
                    <a:p>
                      <a:pPr marL="216000" marR="140335" indent="-457200" algn="just" defTabSz="657959" rtl="0" eaLnBrk="1" latinLnBrk="0" hangingPunct="1">
                        <a:spcAft>
                          <a:spcPts val="0"/>
                        </a:spcAft>
                      </a:pPr>
                      <a:r>
                        <a:rPr kumimoji="1" lang="ja-JP" sz="2400" b="1" kern="100" dirty="0">
                          <a:solidFill>
                            <a:schemeClr val="tx1"/>
                          </a:solidFill>
                          <a:effectLst/>
                          <a:latin typeface="游ゴシック" panose="020B0400000000000000" pitchFamily="50" charset="-128"/>
                          <a:ea typeface="游ゴシック" panose="020B0400000000000000" pitchFamily="50" charset="-128"/>
                          <a:cs typeface="Times New Roman" panose="02020603050405020304" pitchFamily="18" charset="0"/>
                        </a:rPr>
                        <a:t>開発予定区域</a:t>
                      </a:r>
                    </a:p>
                  </a:txBody>
                  <a:tcPr marL="68580" marR="68580" marT="0" marB="0" anchor="ctr">
                    <a:solidFill>
                      <a:srgbClr val="B6CAD5">
                        <a:alpha val="60000"/>
                      </a:srgbClr>
                    </a:solidFill>
                  </a:tcPr>
                </a:tc>
                <a:tc>
                  <a:txBody>
                    <a:bodyPr/>
                    <a:lstStyle/>
                    <a:p>
                      <a:pPr marL="216000" marR="140335" indent="-457200" algn="just" defTabSz="657959" rtl="0" eaLnBrk="1" latinLnBrk="0" hangingPunct="1">
                        <a:spcAft>
                          <a:spcPts val="0"/>
                        </a:spcAft>
                      </a:pPr>
                      <a:r>
                        <a:rPr kumimoji="1" lang="ja-JP" sz="2400" kern="100" dirty="0">
                          <a:solidFill>
                            <a:schemeClr val="tx1"/>
                          </a:solidFill>
                          <a:effectLst/>
                          <a:latin typeface="游ゴシック" panose="020B0400000000000000" pitchFamily="50" charset="-128"/>
                          <a:ea typeface="游ゴシック" panose="020B0400000000000000" pitchFamily="50" charset="-128"/>
                          <a:cs typeface="Times New Roman" panose="02020603050405020304" pitchFamily="18" charset="0"/>
                        </a:rPr>
                        <a:t>・想定する事業区域</a:t>
                      </a:r>
                      <a:r>
                        <a:rPr kumimoji="1" lang="ja-JP" sz="2000" kern="100" dirty="0">
                          <a:solidFill>
                            <a:schemeClr val="tx1"/>
                          </a:solidFill>
                          <a:effectLst/>
                          <a:latin typeface="游ゴシック" panose="020B0400000000000000" pitchFamily="50" charset="-128"/>
                          <a:ea typeface="游ゴシック" panose="020B0400000000000000" pitchFamily="50" charset="-128"/>
                          <a:cs typeface="Times New Roman" panose="02020603050405020304" pitchFamily="18" charset="0"/>
                        </a:rPr>
                        <a:t>（敷地分割や一部の提案も可能）</a:t>
                      </a:r>
                    </a:p>
                  </a:txBody>
                  <a:tcPr marL="68580" marR="68580" marT="0" marB="0" anchor="ctr"/>
                </a:tc>
                <a:extLst>
                  <a:ext uri="{0D108BD9-81ED-4DB2-BD59-A6C34878D82A}">
                    <a16:rowId xmlns:a16="http://schemas.microsoft.com/office/drawing/2014/main" val="10002"/>
                  </a:ext>
                </a:extLst>
              </a:tr>
              <a:tr h="1321164">
                <a:tc>
                  <a:txBody>
                    <a:bodyPr/>
                    <a:lstStyle/>
                    <a:p>
                      <a:pPr algn="ctr">
                        <a:spcAft>
                          <a:spcPts val="0"/>
                        </a:spcAft>
                      </a:pPr>
                      <a:r>
                        <a:rPr lang="en-US" altLang="ja-JP" sz="2400" b="1" kern="100" dirty="0">
                          <a:effectLst/>
                          <a:latin typeface="游ゴシック" panose="020B0400000000000000" pitchFamily="50" charset="-128"/>
                          <a:ea typeface="游ゴシック" panose="020B0400000000000000" pitchFamily="50" charset="-128"/>
                          <a:cs typeface="Times New Roman" panose="02020603050405020304" pitchFamily="18" charset="0"/>
                        </a:rPr>
                        <a:t>3</a:t>
                      </a:r>
                      <a:endParaRPr lang="ja-JP" sz="2400" b="1" kern="100" dirty="0">
                        <a:effectLst/>
                        <a:latin typeface="游ゴシック" panose="020B0400000000000000" pitchFamily="50" charset="-128"/>
                        <a:ea typeface="游ゴシック" panose="020B0400000000000000" pitchFamily="50" charset="-128"/>
                        <a:cs typeface="Times New Roman" panose="02020603050405020304" pitchFamily="18" charset="0"/>
                      </a:endParaRPr>
                    </a:p>
                  </a:txBody>
                  <a:tcPr marL="68580" marR="68580" marT="0" marB="0" anchor="ctr">
                    <a:solidFill>
                      <a:srgbClr val="B6CAD5">
                        <a:alpha val="60000"/>
                      </a:srgbClr>
                    </a:solidFill>
                  </a:tcPr>
                </a:tc>
                <a:tc>
                  <a:txBody>
                    <a:bodyPr/>
                    <a:lstStyle/>
                    <a:p>
                      <a:pPr marR="140335" algn="just">
                        <a:spcAft>
                          <a:spcPts val="0"/>
                        </a:spcAft>
                      </a:pPr>
                      <a:r>
                        <a:rPr lang="ja-JP" sz="2400" b="1" kern="100" dirty="0">
                          <a:effectLst/>
                          <a:latin typeface="游ゴシック" panose="020B0400000000000000" pitchFamily="50" charset="-128"/>
                          <a:ea typeface="游ゴシック" panose="020B0400000000000000" pitchFamily="50" charset="-128"/>
                          <a:cs typeface="Times New Roman" panose="02020603050405020304" pitchFamily="18" charset="0"/>
                        </a:rPr>
                        <a:t>施設計画</a:t>
                      </a:r>
                    </a:p>
                  </a:txBody>
                  <a:tcPr marL="68580" marR="68580" marT="0" marB="0" anchor="ctr">
                    <a:solidFill>
                      <a:srgbClr val="B6CAD5">
                        <a:alpha val="60000"/>
                      </a:srgbClr>
                    </a:solidFill>
                  </a:tcPr>
                </a:tc>
                <a:tc>
                  <a:txBody>
                    <a:bodyPr/>
                    <a:lstStyle/>
                    <a:p>
                      <a:pPr marL="216000" marR="140335" indent="-457200" algn="just" defTabSz="657959" rtl="0" eaLnBrk="1" latinLnBrk="0" hangingPunct="1">
                        <a:spcAft>
                          <a:spcPts val="0"/>
                        </a:spcAft>
                      </a:pPr>
                      <a:r>
                        <a:rPr lang="ja-JP" altLang="ja-JP" sz="2400" kern="100" dirty="0">
                          <a:effectLst/>
                          <a:latin typeface="游ゴシック" panose="020B0400000000000000" pitchFamily="50" charset="-128"/>
                          <a:ea typeface="游ゴシック" panose="020B0400000000000000" pitchFamily="50" charset="-128"/>
                          <a:cs typeface="Times New Roman" panose="02020603050405020304" pitchFamily="18" charset="0"/>
                        </a:rPr>
                        <a:t>・</a:t>
                      </a:r>
                      <a:r>
                        <a:rPr kumimoji="1" lang="ja-JP" altLang="ja-JP" sz="2400" kern="100" dirty="0">
                          <a:solidFill>
                            <a:schemeClr val="tx1"/>
                          </a:solidFill>
                          <a:effectLst/>
                          <a:latin typeface="游ゴシック" panose="020B0400000000000000" pitchFamily="50" charset="-128"/>
                          <a:ea typeface="游ゴシック" panose="020B0400000000000000" pitchFamily="50" charset="-128"/>
                          <a:cs typeface="Times New Roman" panose="02020603050405020304" pitchFamily="18" charset="0"/>
                        </a:rPr>
                        <a:t>各施設のコンセプト</a:t>
                      </a:r>
                    </a:p>
                    <a:p>
                      <a:pPr marL="216000" marR="140335" indent="-457200" algn="just" defTabSz="657959" rtl="0" eaLnBrk="1" latinLnBrk="0" hangingPunct="1">
                        <a:spcAft>
                          <a:spcPts val="0"/>
                        </a:spcAft>
                      </a:pPr>
                      <a:r>
                        <a:rPr kumimoji="1" lang="ja-JP" altLang="ja-JP" sz="2400" kern="100" dirty="0">
                          <a:solidFill>
                            <a:schemeClr val="tx1"/>
                          </a:solidFill>
                          <a:effectLst/>
                          <a:latin typeface="游ゴシック" panose="020B0400000000000000" pitchFamily="50" charset="-128"/>
                          <a:ea typeface="游ゴシック" panose="020B0400000000000000" pitchFamily="50" charset="-128"/>
                          <a:cs typeface="Times New Roman" panose="02020603050405020304" pitchFamily="18" charset="0"/>
                        </a:rPr>
                        <a:t>・各施設の規模・機能</a:t>
                      </a:r>
                      <a:r>
                        <a:rPr kumimoji="1" lang="ja-JP" altLang="ja-JP" sz="2000" kern="100" dirty="0">
                          <a:solidFill>
                            <a:schemeClr val="tx1"/>
                          </a:solidFill>
                          <a:effectLst/>
                          <a:latin typeface="游ゴシック" panose="020B0400000000000000" pitchFamily="50" charset="-128"/>
                          <a:ea typeface="游ゴシック" panose="020B0400000000000000" pitchFamily="50" charset="-128"/>
                          <a:cs typeface="Times New Roman" panose="02020603050405020304" pitchFamily="18" charset="0"/>
                        </a:rPr>
                        <a:t>（建物高さや基礎構造含む）</a:t>
                      </a:r>
                    </a:p>
                    <a:p>
                      <a:pPr marL="216000" marR="140335" indent="-457200" algn="just" defTabSz="657959" rtl="0" eaLnBrk="1" latinLnBrk="0" hangingPunct="1">
                        <a:spcAft>
                          <a:spcPts val="0"/>
                        </a:spcAft>
                      </a:pPr>
                      <a:r>
                        <a:rPr kumimoji="1" lang="ja-JP" altLang="ja-JP" sz="2400" kern="100" dirty="0">
                          <a:solidFill>
                            <a:schemeClr val="tx1"/>
                          </a:solidFill>
                          <a:effectLst/>
                          <a:latin typeface="游ゴシック" panose="020B0400000000000000" pitchFamily="50" charset="-128"/>
                          <a:ea typeface="游ゴシック" panose="020B0400000000000000" pitchFamily="50" charset="-128"/>
                          <a:cs typeface="Times New Roman" panose="02020603050405020304" pitchFamily="18" charset="0"/>
                        </a:rPr>
                        <a:t>・駅上空空間の利活用</a:t>
                      </a:r>
                      <a:r>
                        <a:rPr kumimoji="1" lang="ja-JP" altLang="ja-JP" sz="2000" kern="100" dirty="0">
                          <a:solidFill>
                            <a:schemeClr val="tx1"/>
                          </a:solidFill>
                          <a:effectLst/>
                          <a:latin typeface="游ゴシック" panose="020B0400000000000000" pitchFamily="50" charset="-128"/>
                          <a:ea typeface="游ゴシック" panose="020B0400000000000000" pitchFamily="50" charset="-128"/>
                          <a:cs typeface="Times New Roman" panose="02020603050405020304" pitchFamily="18" charset="0"/>
                        </a:rPr>
                        <a:t>（地下鉄駅の敷地も含めた建物提案が可能）</a:t>
                      </a:r>
                      <a:endParaRPr kumimoji="1" lang="ja-JP" sz="2000" kern="100" dirty="0">
                        <a:solidFill>
                          <a:schemeClr val="tx1"/>
                        </a:solidFill>
                        <a:effectLst/>
                        <a:latin typeface="游ゴシック" panose="020B0400000000000000" pitchFamily="50" charset="-128"/>
                        <a:ea typeface="游ゴシック" panose="020B0400000000000000" pitchFamily="50" charset="-128"/>
                        <a:cs typeface="Times New Roman" panose="02020603050405020304" pitchFamily="18" charset="0"/>
                      </a:endParaRPr>
                    </a:p>
                  </a:txBody>
                  <a:tcPr marL="68580" marR="68580" marT="0" marB="0" anchor="ctr"/>
                </a:tc>
                <a:extLst>
                  <a:ext uri="{0D108BD9-81ED-4DB2-BD59-A6C34878D82A}">
                    <a16:rowId xmlns:a16="http://schemas.microsoft.com/office/drawing/2014/main" val="10003"/>
                  </a:ext>
                </a:extLst>
              </a:tr>
              <a:tr h="917476">
                <a:tc>
                  <a:txBody>
                    <a:bodyPr/>
                    <a:lstStyle/>
                    <a:p>
                      <a:pPr algn="ctr">
                        <a:spcAft>
                          <a:spcPts val="0"/>
                        </a:spcAft>
                      </a:pPr>
                      <a:r>
                        <a:rPr lang="en-US" altLang="ja-JP" sz="2400" b="1" kern="100" dirty="0">
                          <a:effectLst/>
                          <a:latin typeface="游ゴシック" panose="020B0400000000000000" pitchFamily="50" charset="-128"/>
                          <a:ea typeface="游ゴシック" panose="020B0400000000000000" pitchFamily="50" charset="-128"/>
                          <a:cs typeface="Times New Roman" panose="02020603050405020304" pitchFamily="18" charset="0"/>
                        </a:rPr>
                        <a:t>4</a:t>
                      </a:r>
                      <a:endParaRPr lang="ja-JP" sz="2400" b="1" kern="100" dirty="0">
                        <a:effectLst/>
                        <a:latin typeface="游ゴシック" panose="020B0400000000000000" pitchFamily="50" charset="-128"/>
                        <a:ea typeface="游ゴシック" panose="020B0400000000000000" pitchFamily="50" charset="-128"/>
                        <a:cs typeface="Times New Roman" panose="02020603050405020304" pitchFamily="18" charset="0"/>
                      </a:endParaRPr>
                    </a:p>
                  </a:txBody>
                  <a:tcPr marL="68580" marR="68580" marT="0" marB="0" anchor="ctr">
                    <a:solidFill>
                      <a:srgbClr val="B6CAD5">
                        <a:alpha val="60000"/>
                      </a:srgbClr>
                    </a:solidFill>
                  </a:tcPr>
                </a:tc>
                <a:tc>
                  <a:txBody>
                    <a:bodyPr/>
                    <a:lstStyle/>
                    <a:p>
                      <a:pPr marL="0" marR="140335" algn="just" defTabSz="657959" rtl="0" eaLnBrk="1" latinLnBrk="0" hangingPunct="1">
                        <a:spcAft>
                          <a:spcPts val="0"/>
                        </a:spcAft>
                      </a:pPr>
                      <a:r>
                        <a:rPr kumimoji="1" lang="ja-JP" altLang="ja-JP" sz="2400" b="1" kern="100" dirty="0">
                          <a:solidFill>
                            <a:schemeClr val="tx1"/>
                          </a:solidFill>
                          <a:effectLst/>
                          <a:latin typeface="游ゴシック" panose="020B0400000000000000" pitchFamily="50" charset="-128"/>
                          <a:ea typeface="游ゴシック" panose="020B0400000000000000" pitchFamily="50" charset="-128"/>
                          <a:cs typeface="Times New Roman" panose="02020603050405020304" pitchFamily="18" charset="0"/>
                        </a:rPr>
                        <a:t>開発想定者数</a:t>
                      </a:r>
                      <a:endParaRPr kumimoji="1" lang="ja-JP" sz="2400" b="1" kern="100" dirty="0">
                        <a:solidFill>
                          <a:schemeClr val="tx1"/>
                        </a:solidFill>
                        <a:effectLst/>
                        <a:latin typeface="游ゴシック" panose="020B0400000000000000" pitchFamily="50" charset="-128"/>
                        <a:ea typeface="游ゴシック" panose="020B0400000000000000" pitchFamily="50" charset="-128"/>
                        <a:cs typeface="Times New Roman" panose="02020603050405020304" pitchFamily="18" charset="0"/>
                      </a:endParaRPr>
                    </a:p>
                  </a:txBody>
                  <a:tcPr marL="68580" marR="68580" marT="0" marB="0" anchor="ctr">
                    <a:solidFill>
                      <a:srgbClr val="B6CAD5">
                        <a:alpha val="60000"/>
                      </a:srgbClr>
                    </a:solidFill>
                  </a:tcPr>
                </a:tc>
                <a:tc>
                  <a:txBody>
                    <a:bodyPr/>
                    <a:lstStyle/>
                    <a:p>
                      <a:pPr marL="216000" marR="140335" indent="-457200" algn="just" defTabSz="657959" rtl="0" eaLnBrk="1" latinLnBrk="0" hangingPunct="1">
                        <a:spcAft>
                          <a:spcPts val="0"/>
                        </a:spcAft>
                      </a:pPr>
                      <a:r>
                        <a:rPr kumimoji="1" lang="ja-JP" altLang="en-US" sz="2400" kern="100" dirty="0">
                          <a:solidFill>
                            <a:schemeClr val="tx1"/>
                          </a:solidFill>
                          <a:effectLst/>
                          <a:latin typeface="游ゴシック" panose="020B0400000000000000" pitchFamily="50" charset="-128"/>
                          <a:ea typeface="游ゴシック" panose="020B0400000000000000" pitchFamily="50" charset="-128"/>
                          <a:cs typeface="Times New Roman" panose="02020603050405020304" pitchFamily="18" charset="0"/>
                        </a:rPr>
                        <a:t>・</a:t>
                      </a:r>
                      <a:r>
                        <a:rPr kumimoji="1" lang="ja-JP" altLang="ja-JP" sz="2400" kern="100" dirty="0">
                          <a:solidFill>
                            <a:schemeClr val="tx1"/>
                          </a:solidFill>
                          <a:effectLst/>
                          <a:latin typeface="游ゴシック" panose="020B0400000000000000" pitchFamily="50" charset="-128"/>
                          <a:ea typeface="游ゴシック" panose="020B0400000000000000" pitchFamily="50" charset="-128"/>
                          <a:cs typeface="Times New Roman" panose="02020603050405020304" pitchFamily="18" charset="0"/>
                        </a:rPr>
                        <a:t>来街者数、従業員数等</a:t>
                      </a:r>
                      <a:r>
                        <a:rPr kumimoji="1" lang="ja-JP" altLang="ja-JP" sz="2000" kern="100" dirty="0">
                          <a:solidFill>
                            <a:schemeClr val="tx1"/>
                          </a:solidFill>
                          <a:effectLst/>
                          <a:latin typeface="游ゴシック" panose="020B0400000000000000" pitchFamily="50" charset="-128"/>
                          <a:ea typeface="游ゴシック" panose="020B0400000000000000" pitchFamily="50" charset="-128"/>
                          <a:cs typeface="Times New Roman" panose="02020603050405020304" pitchFamily="18" charset="0"/>
                        </a:rPr>
                        <a:t>（算定根拠含む。段階整備の場合は各段階での想定数）</a:t>
                      </a:r>
                      <a:endParaRPr kumimoji="1" lang="en-US" altLang="ja-JP" sz="2000" kern="100" dirty="0">
                        <a:solidFill>
                          <a:schemeClr val="tx1"/>
                        </a:solidFill>
                        <a:effectLst/>
                        <a:latin typeface="游ゴシック" panose="020B0400000000000000" pitchFamily="50" charset="-128"/>
                        <a:ea typeface="游ゴシック" panose="020B0400000000000000" pitchFamily="50" charset="-128"/>
                        <a:cs typeface="Times New Roman" panose="02020603050405020304" pitchFamily="18" charset="0"/>
                      </a:endParaRPr>
                    </a:p>
                    <a:p>
                      <a:pPr marL="216000" marR="140335" indent="-457200" algn="just" defTabSz="657959" rtl="0" eaLnBrk="1" latinLnBrk="0" hangingPunct="1">
                        <a:spcAft>
                          <a:spcPts val="0"/>
                        </a:spcAft>
                      </a:pPr>
                      <a:r>
                        <a:rPr kumimoji="1" lang="ja-JP" altLang="ja-JP" sz="2400" kern="100" dirty="0">
                          <a:solidFill>
                            <a:schemeClr val="tx1"/>
                          </a:solidFill>
                          <a:effectLst/>
                          <a:latin typeface="游ゴシック" panose="020B0400000000000000" pitchFamily="50" charset="-128"/>
                          <a:ea typeface="游ゴシック" panose="020B0400000000000000" pitchFamily="50" charset="-128"/>
                          <a:cs typeface="Times New Roman" panose="02020603050405020304" pitchFamily="18" charset="0"/>
                        </a:rPr>
                        <a:t>・開発想定者数発生集中交通量</a:t>
                      </a:r>
                      <a:r>
                        <a:rPr kumimoji="1" lang="ja-JP" altLang="ja-JP" sz="2000" kern="100" dirty="0">
                          <a:solidFill>
                            <a:schemeClr val="tx1"/>
                          </a:solidFill>
                          <a:effectLst/>
                          <a:latin typeface="游ゴシック" panose="020B0400000000000000" pitchFamily="50" charset="-128"/>
                          <a:ea typeface="游ゴシック" panose="020B0400000000000000" pitchFamily="50" charset="-128"/>
                          <a:cs typeface="Times New Roman" panose="02020603050405020304" pitchFamily="18" charset="0"/>
                        </a:rPr>
                        <a:t>（概数）</a:t>
                      </a:r>
                      <a:endParaRPr kumimoji="1" lang="ja-JP" sz="2000" kern="100" dirty="0">
                        <a:solidFill>
                          <a:schemeClr val="tx1"/>
                        </a:solidFill>
                        <a:effectLst/>
                        <a:latin typeface="游ゴシック" panose="020B0400000000000000" pitchFamily="50" charset="-128"/>
                        <a:ea typeface="游ゴシック" panose="020B0400000000000000" pitchFamily="50" charset="-128"/>
                        <a:cs typeface="Times New Roman" panose="02020603050405020304" pitchFamily="18" charset="0"/>
                      </a:endParaRPr>
                    </a:p>
                  </a:txBody>
                  <a:tcPr marL="68580" marR="68580" marT="0" marB="0" anchor="ctr"/>
                </a:tc>
                <a:extLst>
                  <a:ext uri="{0D108BD9-81ED-4DB2-BD59-A6C34878D82A}">
                    <a16:rowId xmlns:a16="http://schemas.microsoft.com/office/drawing/2014/main" val="10004"/>
                  </a:ext>
                </a:extLst>
              </a:tr>
              <a:tr h="917476">
                <a:tc>
                  <a:txBody>
                    <a:bodyPr/>
                    <a:lstStyle/>
                    <a:p>
                      <a:pPr algn="ctr">
                        <a:spcAft>
                          <a:spcPts val="0"/>
                        </a:spcAft>
                      </a:pPr>
                      <a:r>
                        <a:rPr lang="en-US" altLang="ja-JP" sz="2400" b="1" kern="100" dirty="0">
                          <a:effectLst/>
                          <a:latin typeface="游ゴシック" panose="020B0400000000000000" pitchFamily="50" charset="-128"/>
                          <a:ea typeface="游ゴシック" panose="020B0400000000000000" pitchFamily="50" charset="-128"/>
                          <a:cs typeface="Times New Roman" panose="02020603050405020304" pitchFamily="18" charset="0"/>
                        </a:rPr>
                        <a:t>5</a:t>
                      </a:r>
                      <a:endParaRPr lang="ja-JP" sz="2400" b="1" kern="100" dirty="0">
                        <a:effectLst/>
                        <a:latin typeface="游ゴシック" panose="020B0400000000000000" pitchFamily="50" charset="-128"/>
                        <a:ea typeface="游ゴシック" panose="020B0400000000000000" pitchFamily="50" charset="-128"/>
                        <a:cs typeface="Times New Roman" panose="02020603050405020304" pitchFamily="18" charset="0"/>
                      </a:endParaRPr>
                    </a:p>
                  </a:txBody>
                  <a:tcPr marL="68580" marR="68580" marT="0" marB="0" anchor="ctr">
                    <a:solidFill>
                      <a:srgbClr val="B6CAD5">
                        <a:alpha val="60000"/>
                      </a:srgbClr>
                    </a:solidFill>
                  </a:tcPr>
                </a:tc>
                <a:tc>
                  <a:txBody>
                    <a:bodyPr/>
                    <a:lstStyle/>
                    <a:p>
                      <a:pPr algn="just">
                        <a:spcAft>
                          <a:spcPts val="0"/>
                        </a:spcAft>
                      </a:pPr>
                      <a:r>
                        <a:rPr lang="ja-JP" altLang="en-US" sz="2400" b="1" kern="100" dirty="0">
                          <a:effectLst/>
                          <a:latin typeface="游ゴシック" panose="020B0400000000000000" pitchFamily="50" charset="-128"/>
                          <a:ea typeface="游ゴシック" panose="020B0400000000000000" pitchFamily="50" charset="-128"/>
                          <a:cs typeface="Times New Roman" panose="02020603050405020304" pitchFamily="18" charset="0"/>
                        </a:rPr>
                        <a:t>都市計画</a:t>
                      </a:r>
                      <a:r>
                        <a:rPr lang="ja-JP" sz="2400" b="1" kern="100" dirty="0">
                          <a:effectLst/>
                          <a:latin typeface="游ゴシック" panose="020B0400000000000000" pitchFamily="50" charset="-128"/>
                          <a:ea typeface="游ゴシック" panose="020B0400000000000000" pitchFamily="50" charset="-128"/>
                          <a:cs typeface="Times New Roman" panose="02020603050405020304" pitchFamily="18" charset="0"/>
                        </a:rPr>
                        <a:t>等</a:t>
                      </a:r>
                    </a:p>
                  </a:txBody>
                  <a:tcPr marL="68580" marR="68580" marT="0" marB="0" anchor="ctr">
                    <a:solidFill>
                      <a:srgbClr val="B6CAD5">
                        <a:alpha val="60000"/>
                      </a:srgbClr>
                    </a:solidFill>
                  </a:tcPr>
                </a:tc>
                <a:tc>
                  <a:txBody>
                    <a:bodyPr/>
                    <a:lstStyle/>
                    <a:p>
                      <a:pPr algn="just">
                        <a:spcAft>
                          <a:spcPts val="0"/>
                        </a:spcAft>
                      </a:pPr>
                      <a:r>
                        <a:rPr lang="ja-JP" altLang="en-US" sz="2400" kern="100" dirty="0">
                          <a:effectLst/>
                          <a:latin typeface="游ゴシック" panose="020B0400000000000000" pitchFamily="50" charset="-128"/>
                          <a:ea typeface="游ゴシック" panose="020B0400000000000000" pitchFamily="50" charset="-128"/>
                          <a:cs typeface="Times New Roman" panose="02020603050405020304" pitchFamily="18" charset="0"/>
                        </a:rPr>
                        <a:t>・都市計画</a:t>
                      </a:r>
                      <a:r>
                        <a:rPr lang="ja-JP" altLang="en-US" sz="2000" kern="100" dirty="0">
                          <a:effectLst/>
                          <a:latin typeface="游ゴシック" panose="020B0400000000000000" pitchFamily="50" charset="-128"/>
                          <a:ea typeface="游ゴシック" panose="020B0400000000000000" pitchFamily="50" charset="-128"/>
                          <a:cs typeface="Times New Roman" panose="02020603050405020304" pitchFamily="18" charset="0"/>
                        </a:rPr>
                        <a:t>（地区計画等含む）</a:t>
                      </a:r>
                      <a:r>
                        <a:rPr lang="ja-JP" altLang="en-US" sz="2400" kern="100" dirty="0">
                          <a:effectLst/>
                          <a:latin typeface="游ゴシック" panose="020B0400000000000000" pitchFamily="50" charset="-128"/>
                          <a:ea typeface="游ゴシック" panose="020B0400000000000000" pitchFamily="50" charset="-128"/>
                          <a:cs typeface="Times New Roman" panose="02020603050405020304" pitchFamily="18" charset="0"/>
                        </a:rPr>
                        <a:t>の必要性</a:t>
                      </a:r>
                    </a:p>
                    <a:p>
                      <a:pPr algn="just">
                        <a:spcAft>
                          <a:spcPts val="0"/>
                        </a:spcAft>
                      </a:pPr>
                      <a:r>
                        <a:rPr lang="ja-JP" altLang="en-US" sz="2400" kern="100" dirty="0">
                          <a:effectLst/>
                          <a:latin typeface="游ゴシック" panose="020B0400000000000000" pitchFamily="50" charset="-128"/>
                          <a:ea typeface="游ゴシック" panose="020B0400000000000000" pitchFamily="50" charset="-128"/>
                          <a:cs typeface="Times New Roman" panose="02020603050405020304" pitchFamily="18" charset="0"/>
                        </a:rPr>
                        <a:t>・大阪港港湾計画にかかる土地利用区分</a:t>
                      </a:r>
                    </a:p>
                  </a:txBody>
                  <a:tcPr marL="68580" marR="68580" marT="0" marB="0" anchor="ctr"/>
                </a:tc>
                <a:extLst>
                  <a:ext uri="{0D108BD9-81ED-4DB2-BD59-A6C34878D82A}">
                    <a16:rowId xmlns:a16="http://schemas.microsoft.com/office/drawing/2014/main" val="10005"/>
                  </a:ext>
                </a:extLst>
              </a:tr>
              <a:tr h="1321164">
                <a:tc>
                  <a:txBody>
                    <a:bodyPr/>
                    <a:lstStyle/>
                    <a:p>
                      <a:pPr algn="ctr">
                        <a:spcAft>
                          <a:spcPts val="0"/>
                        </a:spcAft>
                      </a:pPr>
                      <a:r>
                        <a:rPr lang="ja-JP" altLang="en-US" sz="2400" b="1" kern="100" dirty="0">
                          <a:effectLst/>
                          <a:latin typeface="游ゴシック" panose="020B0400000000000000" pitchFamily="50" charset="-128"/>
                          <a:ea typeface="游ゴシック" panose="020B0400000000000000" pitchFamily="50" charset="-128"/>
                          <a:cs typeface="Times New Roman" panose="02020603050405020304" pitchFamily="18" charset="0"/>
                        </a:rPr>
                        <a:t>６</a:t>
                      </a:r>
                      <a:endParaRPr lang="ja-JP" sz="2400" b="1" kern="100" dirty="0">
                        <a:effectLst/>
                        <a:latin typeface="游ゴシック" panose="020B0400000000000000" pitchFamily="50" charset="-128"/>
                        <a:ea typeface="游ゴシック" panose="020B0400000000000000" pitchFamily="50" charset="-128"/>
                        <a:cs typeface="Times New Roman" panose="02020603050405020304" pitchFamily="18" charset="0"/>
                      </a:endParaRPr>
                    </a:p>
                  </a:txBody>
                  <a:tcPr marL="68580" marR="68580" marT="0" marB="0" anchor="ctr">
                    <a:solidFill>
                      <a:srgbClr val="B6CAD5">
                        <a:alpha val="60000"/>
                      </a:srgbClr>
                    </a:solidFill>
                  </a:tcPr>
                </a:tc>
                <a:tc>
                  <a:txBody>
                    <a:bodyPr/>
                    <a:lstStyle/>
                    <a:p>
                      <a:pPr algn="just">
                        <a:spcAft>
                          <a:spcPts val="0"/>
                        </a:spcAft>
                      </a:pPr>
                      <a:r>
                        <a:rPr lang="ja-JP" altLang="en-US" sz="2400" b="1" kern="100" dirty="0">
                          <a:effectLst/>
                          <a:latin typeface="游ゴシック" panose="020B0400000000000000" pitchFamily="50" charset="-128"/>
                          <a:ea typeface="游ゴシック" panose="020B0400000000000000" pitchFamily="50" charset="-128"/>
                          <a:cs typeface="Times New Roman" panose="02020603050405020304" pitchFamily="18" charset="0"/>
                        </a:rPr>
                        <a:t>基盤整備</a:t>
                      </a:r>
                      <a:endParaRPr lang="ja-JP" sz="2400" b="1" kern="100" dirty="0">
                        <a:effectLst/>
                        <a:latin typeface="游ゴシック" panose="020B0400000000000000" pitchFamily="50" charset="-128"/>
                        <a:ea typeface="游ゴシック" panose="020B0400000000000000" pitchFamily="50" charset="-128"/>
                        <a:cs typeface="Times New Roman" panose="02020603050405020304" pitchFamily="18" charset="0"/>
                      </a:endParaRPr>
                    </a:p>
                  </a:txBody>
                  <a:tcPr marL="68580" marR="68580" marT="0" marB="0" anchor="ctr">
                    <a:solidFill>
                      <a:srgbClr val="B6CAD5">
                        <a:alpha val="60000"/>
                      </a:srgbClr>
                    </a:solidFill>
                  </a:tcPr>
                </a:tc>
                <a:tc>
                  <a:txBody>
                    <a:bodyPr/>
                    <a:lstStyle/>
                    <a:p>
                      <a:pPr algn="just">
                        <a:spcAft>
                          <a:spcPts val="0"/>
                        </a:spcAft>
                      </a:pPr>
                      <a:r>
                        <a:rPr lang="ja-JP" altLang="en-US" sz="2400" kern="100" dirty="0">
                          <a:effectLst/>
                          <a:latin typeface="游ゴシック" panose="020B0400000000000000" pitchFamily="50" charset="-128"/>
                          <a:ea typeface="游ゴシック" panose="020B0400000000000000" pitchFamily="50" charset="-128"/>
                          <a:cs typeface="Times New Roman" panose="02020603050405020304" pitchFamily="18" charset="0"/>
                        </a:rPr>
                        <a:t>・夢洲第</a:t>
                      </a:r>
                      <a:r>
                        <a:rPr lang="en-US" altLang="ja-JP" sz="2400" kern="100" dirty="0">
                          <a:effectLst/>
                          <a:latin typeface="游ゴシック" panose="020B0400000000000000" pitchFamily="50" charset="-128"/>
                          <a:ea typeface="游ゴシック" panose="020B0400000000000000" pitchFamily="50" charset="-128"/>
                          <a:cs typeface="Times New Roman" panose="02020603050405020304" pitchFamily="18" charset="0"/>
                        </a:rPr>
                        <a:t>1</a:t>
                      </a:r>
                      <a:r>
                        <a:rPr lang="ja-JP" altLang="en-US" sz="2400" kern="100" dirty="0">
                          <a:effectLst/>
                          <a:latin typeface="游ゴシック" panose="020B0400000000000000" pitchFamily="50" charset="-128"/>
                          <a:ea typeface="游ゴシック" panose="020B0400000000000000" pitchFamily="50" charset="-128"/>
                          <a:cs typeface="Times New Roman" panose="02020603050405020304" pitchFamily="18" charset="0"/>
                        </a:rPr>
                        <a:t>期区域と整合する観光外周道路形状</a:t>
                      </a:r>
                      <a:r>
                        <a:rPr lang="ja-JP" altLang="en-US" sz="2000" kern="100" dirty="0">
                          <a:effectLst/>
                          <a:latin typeface="游ゴシック" panose="020B0400000000000000" pitchFamily="50" charset="-128"/>
                          <a:ea typeface="游ゴシック" panose="020B0400000000000000" pitchFamily="50" charset="-128"/>
                          <a:cs typeface="Times New Roman" panose="02020603050405020304" pitchFamily="18" charset="0"/>
                        </a:rPr>
                        <a:t>（グレードアップ整備等含む）</a:t>
                      </a:r>
                    </a:p>
                    <a:p>
                      <a:pPr marL="252000" indent="-457200" algn="just">
                        <a:spcAft>
                          <a:spcPts val="0"/>
                        </a:spcAft>
                      </a:pPr>
                      <a:r>
                        <a:rPr lang="ja-JP" altLang="en-US" sz="2400" kern="100" dirty="0">
                          <a:effectLst/>
                          <a:latin typeface="游ゴシック" panose="020B0400000000000000" pitchFamily="50" charset="-128"/>
                          <a:ea typeface="游ゴシック" panose="020B0400000000000000" pitchFamily="50" charset="-128"/>
                          <a:cs typeface="Times New Roman" panose="02020603050405020304" pitchFamily="18" charset="0"/>
                        </a:rPr>
                        <a:t>・想定される上下水道、電気、ガス等の必要量</a:t>
                      </a:r>
                      <a:endParaRPr lang="en-US" altLang="ja-JP" sz="2400" kern="100" dirty="0">
                        <a:effectLst/>
                        <a:latin typeface="游ゴシック" panose="020B0400000000000000" pitchFamily="50" charset="-128"/>
                        <a:ea typeface="游ゴシック" panose="020B0400000000000000" pitchFamily="50" charset="-128"/>
                        <a:cs typeface="Times New Roman" panose="02020603050405020304" pitchFamily="18" charset="0"/>
                      </a:endParaRPr>
                    </a:p>
                    <a:p>
                      <a:pPr marL="252000" indent="-457200" algn="just">
                        <a:spcAft>
                          <a:spcPts val="0"/>
                        </a:spcAft>
                      </a:pPr>
                      <a:r>
                        <a:rPr lang="ja-JP" altLang="en-US" sz="2400" kern="100" dirty="0">
                          <a:effectLst/>
                          <a:latin typeface="游ゴシック" panose="020B0400000000000000" pitchFamily="50" charset="-128"/>
                          <a:ea typeface="游ゴシック" panose="020B0400000000000000" pitchFamily="50" charset="-128"/>
                          <a:cs typeface="Times New Roman" panose="02020603050405020304" pitchFamily="18" charset="0"/>
                        </a:rPr>
                        <a:t>　</a:t>
                      </a:r>
                      <a:r>
                        <a:rPr lang="ja-JP" altLang="en-US" sz="2000" kern="100" dirty="0">
                          <a:effectLst/>
                          <a:latin typeface="游ゴシック" panose="020B0400000000000000" pitchFamily="50" charset="-128"/>
                          <a:ea typeface="游ゴシック" panose="020B0400000000000000" pitchFamily="50" charset="-128"/>
                          <a:cs typeface="Times New Roman" panose="02020603050405020304" pitchFamily="18" charset="0"/>
                        </a:rPr>
                        <a:t>（算定根拠含む。段階整備の場合は各段階での必要量）</a:t>
                      </a:r>
                      <a:endParaRPr lang="ja-JP" altLang="en-US" sz="2400" kern="100" dirty="0">
                        <a:effectLst/>
                        <a:latin typeface="游ゴシック" panose="020B0400000000000000" pitchFamily="50" charset="-128"/>
                        <a:ea typeface="游ゴシック" panose="020B0400000000000000" pitchFamily="50" charset="-128"/>
                        <a:cs typeface="Times New Roman" panose="02020603050405020304" pitchFamily="18" charset="0"/>
                      </a:endParaRPr>
                    </a:p>
                  </a:txBody>
                  <a:tcPr marL="68580" marR="68580" marT="0" marB="0" anchor="ctr"/>
                </a:tc>
                <a:extLst>
                  <a:ext uri="{0D108BD9-81ED-4DB2-BD59-A6C34878D82A}">
                    <a16:rowId xmlns:a16="http://schemas.microsoft.com/office/drawing/2014/main" val="10006"/>
                  </a:ext>
                </a:extLst>
              </a:tr>
            </a:tbl>
          </a:graphicData>
        </a:graphic>
      </p:graphicFrame>
      <p:sp>
        <p:nvSpPr>
          <p:cNvPr id="2" name="テキスト ボックス 1"/>
          <p:cNvSpPr txBox="1"/>
          <p:nvPr/>
        </p:nvSpPr>
        <p:spPr>
          <a:xfrm>
            <a:off x="699945" y="2115866"/>
            <a:ext cx="3733800" cy="400110"/>
          </a:xfrm>
          <a:prstGeom prst="rect">
            <a:avLst/>
          </a:prstGeom>
          <a:noFill/>
        </p:spPr>
        <p:txBody>
          <a:bodyPr wrap="square" rtlCol="0">
            <a:spAutoFit/>
          </a:bodyPr>
          <a:lstStyle/>
          <a:p>
            <a:pPr lvl="0"/>
            <a:r>
              <a:rPr lang="ja-JP" altLang="ja-JP" sz="2000" b="1" dirty="0">
                <a:solidFill>
                  <a:prstClr val="black"/>
                </a:solidFill>
                <a:latin typeface="游ゴシック" panose="020B0400000000000000" pitchFamily="50" charset="-128"/>
                <a:ea typeface="游ゴシック" panose="020B0400000000000000" pitchFamily="50" charset="-128"/>
              </a:rPr>
              <a:t>サウンディング</a:t>
            </a:r>
            <a:r>
              <a:rPr lang="ja-JP" altLang="en-US" sz="2000" b="1" dirty="0">
                <a:solidFill>
                  <a:prstClr val="black"/>
                </a:solidFill>
                <a:latin typeface="游ゴシック" panose="020B0400000000000000" pitchFamily="50" charset="-128"/>
                <a:ea typeface="游ゴシック" panose="020B0400000000000000" pitchFamily="50" charset="-128"/>
              </a:rPr>
              <a:t>項目</a:t>
            </a:r>
            <a:endParaRPr lang="ja-JP" altLang="ja-JP" sz="2000" b="1" dirty="0">
              <a:solidFill>
                <a:prstClr val="black"/>
              </a:solidFill>
              <a:latin typeface="游ゴシック" panose="020B0400000000000000" pitchFamily="50" charset="-128"/>
              <a:ea typeface="游ゴシック" panose="020B0400000000000000" pitchFamily="50" charset="-128"/>
            </a:endParaRPr>
          </a:p>
        </p:txBody>
      </p:sp>
      <p:sp>
        <p:nvSpPr>
          <p:cNvPr id="7" name="タイトル 1"/>
          <p:cNvSpPr txBox="1">
            <a:spLocks/>
          </p:cNvSpPr>
          <p:nvPr/>
        </p:nvSpPr>
        <p:spPr>
          <a:xfrm>
            <a:off x="910447" y="1303063"/>
            <a:ext cx="4080653" cy="421536"/>
          </a:xfrm>
          <a:prstGeom prst="rect">
            <a:avLst/>
          </a:prstGeom>
        </p:spPr>
        <p:txBody>
          <a:bodyPr vert="horz" wrap="none" lIns="0" tIns="0" rIns="0" bIns="0" rtlCol="0" anchor="t" anchorCtr="0">
            <a:noAutofit/>
          </a:bodyPr>
          <a:lstStyle>
            <a:lvl1pPr algn="l" defTabSz="657959" rtl="0" eaLnBrk="1" latinLnBrk="0" hangingPunct="1">
              <a:spcBef>
                <a:spcPct val="0"/>
              </a:spcBef>
              <a:buNone/>
              <a:defRPr kumimoji="1" sz="2000" b="1" i="0" kern="1200" spc="360" baseline="0">
                <a:solidFill>
                  <a:schemeClr val="tx1"/>
                </a:solidFill>
                <a:latin typeface="+mj-ea"/>
                <a:ea typeface="+mj-ea"/>
                <a:cs typeface="Century Gothic レギュラー" charset="0"/>
              </a:defRPr>
            </a:lvl1pPr>
          </a:lstStyle>
          <a:p>
            <a:r>
              <a:rPr lang="ja-JP" altLang="en-US" sz="2400" dirty="0">
                <a:solidFill>
                  <a:srgbClr val="B6CAD5"/>
                </a:solidFill>
                <a:latin typeface="游ゴシック" panose="020B0400000000000000" pitchFamily="50" charset="-128"/>
                <a:ea typeface="游ゴシック" panose="020B0400000000000000" pitchFamily="50" charset="-128"/>
              </a:rPr>
              <a:t>■</a:t>
            </a:r>
            <a:r>
              <a:rPr lang="ja-JP" altLang="en-US" sz="2400" dirty="0">
                <a:latin typeface="游ゴシック" panose="020B0400000000000000" pitchFamily="50" charset="-128"/>
                <a:ea typeface="游ゴシック" panose="020B0400000000000000" pitchFamily="50" charset="-128"/>
              </a:rPr>
              <a:t>　サウンディングの内容</a:t>
            </a:r>
          </a:p>
        </p:txBody>
      </p:sp>
      <p:sp>
        <p:nvSpPr>
          <p:cNvPr id="9" name="正方形/長方形 8">
            <a:extLst>
              <a:ext uri="{FF2B5EF4-FFF2-40B4-BE49-F238E27FC236}">
                <a16:creationId xmlns:a16="http://schemas.microsoft.com/office/drawing/2014/main" id="{573B5ECB-0455-4E3D-B082-FFF6F8610093}"/>
              </a:ext>
            </a:extLst>
          </p:cNvPr>
          <p:cNvSpPr/>
          <p:nvPr/>
        </p:nvSpPr>
        <p:spPr>
          <a:xfrm>
            <a:off x="698599" y="1132913"/>
            <a:ext cx="13788000" cy="72000"/>
          </a:xfrm>
          <a:prstGeom prst="rect">
            <a:avLst/>
          </a:prstGeom>
          <a:solidFill>
            <a:srgbClr val="B6CAD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ja-JP" altLang="en-US" sz="1385" b="1">
              <a:latin typeface="游ゴシック" panose="020B0400000000000000" pitchFamily="50" charset="-128"/>
              <a:ea typeface="游ゴシック" panose="020B0400000000000000" pitchFamily="50" charset="-128"/>
            </a:endParaRPr>
          </a:p>
        </p:txBody>
      </p:sp>
      <p:sp>
        <p:nvSpPr>
          <p:cNvPr id="10" name="正方形/長方形 9"/>
          <p:cNvSpPr/>
          <p:nvPr/>
        </p:nvSpPr>
        <p:spPr>
          <a:xfrm>
            <a:off x="695646" y="579589"/>
            <a:ext cx="13772029" cy="46574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2800" b="1" dirty="0">
                <a:solidFill>
                  <a:schemeClr val="tx1"/>
                </a:solidFill>
                <a:latin typeface="游ゴシック" panose="020B0400000000000000" pitchFamily="50" charset="-128"/>
                <a:ea typeface="游ゴシック" panose="020B0400000000000000" pitchFamily="50" charset="-128"/>
              </a:rPr>
              <a:t>実施要領</a:t>
            </a:r>
          </a:p>
        </p:txBody>
      </p:sp>
    </p:spTree>
    <p:extLst>
      <p:ext uri="{BB962C8B-B14F-4D97-AF65-F5344CB8AC3E}">
        <p14:creationId xmlns:p14="http://schemas.microsoft.com/office/powerpoint/2010/main" val="3578760943"/>
      </p:ext>
    </p:extLst>
  </p:cSld>
  <p:clrMapOvr>
    <a:masterClrMapping/>
  </p:clrMapOvr>
  <p:timing>
    <p:tnLst>
      <p:par>
        <p:cTn id="1" dur="indefinite" restart="never" nodeType="tmRoot"/>
      </p:par>
    </p:tnLst>
  </p:timing>
</p:sld>
</file>

<file path=ppt/theme/theme1.xml><?xml version="1.0" encoding="utf-8"?>
<a:theme xmlns:a="http://schemas.openxmlformats.org/drawingml/2006/main" name="スライド">
  <a:themeElements>
    <a:clrScheme name="NSフォーマット">
      <a:dk1>
        <a:sysClr val="windowText" lastClr="000000"/>
      </a:dk1>
      <a:lt1>
        <a:sysClr val="window" lastClr="FFFFFF"/>
      </a:lt1>
      <a:dk2>
        <a:srgbClr val="62B0E2"/>
      </a:dk2>
      <a:lt2>
        <a:srgbClr val="E7E6E6"/>
      </a:lt2>
      <a:accent1>
        <a:srgbClr val="238966"/>
      </a:accent1>
      <a:accent2>
        <a:srgbClr val="F7B515"/>
      </a:accent2>
      <a:accent3>
        <a:srgbClr val="2CA6E0"/>
      </a:accent3>
      <a:accent4>
        <a:srgbClr val="3271AD"/>
      </a:accent4>
      <a:accent5>
        <a:srgbClr val="E95541"/>
      </a:accent5>
      <a:accent6>
        <a:srgbClr val="D82531"/>
      </a:accent6>
      <a:hlink>
        <a:srgbClr val="0563C1"/>
      </a:hlink>
      <a:folHlink>
        <a:srgbClr val="954F72"/>
      </a:folHlink>
    </a:clrScheme>
    <a:fontScheme name="NIKKEN　GROUP">
      <a:majorFont>
        <a:latin typeface="Century Gothic"/>
        <a:ea typeface="メイリオ"/>
        <a:cs typeface=""/>
      </a:majorFont>
      <a:minorFont>
        <a:latin typeface="Georgia"/>
        <a:ea typeface="ＭＳ 明朝"/>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nikken_j" id="{262A646F-4DEB-A147-985E-80F3C80658E6}" vid="{3107D48C-0628-EB41-AAFE-C6D6F7B21556}"/>
    </a:ext>
  </a:extLst>
</a:theme>
</file>

<file path=ppt/theme/theme2.xml><?xml version="1.0" encoding="utf-8"?>
<a:theme xmlns:a="http://schemas.openxmlformats.org/drawingml/2006/main" name="ホワイト">
  <a:themeElements>
    <a:clrScheme name="NIKKEN　SEKKEI">
      <a:dk1>
        <a:srgbClr val="000000"/>
      </a:dk1>
      <a:lt1>
        <a:srgbClr val="FFFFFF"/>
      </a:lt1>
      <a:dk2>
        <a:srgbClr val="62B0E2"/>
      </a:dk2>
      <a:lt2>
        <a:srgbClr val="FFFFFF"/>
      </a:lt2>
      <a:accent1>
        <a:srgbClr val="62B0E2"/>
      </a:accent1>
      <a:accent2>
        <a:srgbClr val="238966"/>
      </a:accent2>
      <a:accent3>
        <a:srgbClr val="F7B515"/>
      </a:accent3>
      <a:accent4>
        <a:srgbClr val="3271AD"/>
      </a:accent4>
      <a:accent5>
        <a:srgbClr val="E95541"/>
      </a:accent5>
      <a:accent6>
        <a:srgbClr val="D82531"/>
      </a:accent6>
      <a:hlink>
        <a:srgbClr val="000000"/>
      </a:hlink>
      <a:folHlink>
        <a:srgbClr val="000000"/>
      </a:folHlink>
    </a:clrScheme>
    <a:fontScheme name="Nikken　Group">
      <a:majorFont>
        <a:latin typeface="Century Gothic"/>
        <a:ea typeface="メイリオ"/>
        <a:cs typeface=""/>
      </a:majorFont>
      <a:minorFont>
        <a:latin typeface="Georgia"/>
        <a:ea typeface="ＭＳ 明朝"/>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ホワイト">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Yu Gothic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Yu Gothic"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0</TotalTime>
  <Words>3843</Words>
  <Application>Microsoft Office PowerPoint</Application>
  <PresentationFormat>ユーザー設定</PresentationFormat>
  <Paragraphs>453</Paragraphs>
  <Slides>22</Slides>
  <Notes>22</Notes>
  <HiddenSlides>0</HiddenSlides>
  <MMClips>0</MMClips>
  <ScaleCrop>false</ScaleCrop>
  <HeadingPairs>
    <vt:vector size="6" baseType="variant">
      <vt:variant>
        <vt:lpstr>使用されているフォント</vt:lpstr>
      </vt:variant>
      <vt:variant>
        <vt:i4>12</vt:i4>
      </vt:variant>
      <vt:variant>
        <vt:lpstr>テーマ</vt:lpstr>
      </vt:variant>
      <vt:variant>
        <vt:i4>1</vt:i4>
      </vt:variant>
      <vt:variant>
        <vt:lpstr>スライド タイトル</vt:lpstr>
      </vt:variant>
      <vt:variant>
        <vt:i4>22</vt:i4>
      </vt:variant>
    </vt:vector>
  </HeadingPairs>
  <TitlesOfParts>
    <vt:vector size="35" baseType="lpstr">
      <vt:lpstr>Century Gothic レギュラー</vt:lpstr>
      <vt:lpstr>Iskoola Pota</vt:lpstr>
      <vt:lpstr>Meiryo レギュラー</vt:lpstr>
      <vt:lpstr>ＭＳ Ｐゴシック</vt:lpstr>
      <vt:lpstr>ＭＳ 明朝</vt:lpstr>
      <vt:lpstr>メイリオ</vt:lpstr>
      <vt:lpstr>Yu Gothic</vt:lpstr>
      <vt:lpstr>Yu Gothic</vt:lpstr>
      <vt:lpstr>Arial</vt:lpstr>
      <vt:lpstr>Century Gothic</vt:lpstr>
      <vt:lpstr>Georgia</vt:lpstr>
      <vt:lpstr>Times New Roman</vt:lpstr>
      <vt:lpstr>スライド</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　対象用地の概要</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Manager/>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cp:lastPrinted>2017-06-30T01:48:05Z</cp:lastPrinted>
  <dcterms:created xsi:type="dcterms:W3CDTF">2017-07-31T01:49:26Z</dcterms:created>
  <dcterms:modified xsi:type="dcterms:W3CDTF">2023-04-21T01:10:55Z</dcterms:modified>
</cp:coreProperties>
</file>