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4"/>
  </p:notesMasterIdLst>
  <p:handoutMasterIdLst>
    <p:handoutMasterId r:id="rId5"/>
  </p:handoutMasterIdLst>
  <p:sldIdLst>
    <p:sldId id="263" r:id="rId2"/>
    <p:sldId id="262" r:id="rId3"/>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79" autoAdjust="0"/>
    <p:restoredTop sz="94660"/>
  </p:normalViewPr>
  <p:slideViewPr>
    <p:cSldViewPr snapToGrid="0">
      <p:cViewPr varScale="1">
        <p:scale>
          <a:sx n="72" d="100"/>
          <a:sy n="72" d="100"/>
        </p:scale>
        <p:origin x="9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5"/>
            <a:ext cx="3078163" cy="512763"/>
          </a:xfrm>
          <a:prstGeom prst="rect">
            <a:avLst/>
          </a:prstGeom>
        </p:spPr>
        <p:txBody>
          <a:bodyPr vert="horz" lIns="91393" tIns="45696" rIns="91393" bIns="4569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4" y="5"/>
            <a:ext cx="3078162" cy="512763"/>
          </a:xfrm>
          <a:prstGeom prst="rect">
            <a:avLst/>
          </a:prstGeom>
        </p:spPr>
        <p:txBody>
          <a:bodyPr vert="horz" lIns="91393" tIns="45696" rIns="91393" bIns="45696" rtlCol="0"/>
          <a:lstStyle>
            <a:lvl1pPr algn="r">
              <a:defRPr sz="1200"/>
            </a:lvl1pPr>
          </a:lstStyle>
          <a:p>
            <a:fld id="{5FE37FF7-D059-401E-A9FC-7353A77BEFD3}" type="datetimeFigureOut">
              <a:rPr kumimoji="1" lang="ja-JP" altLang="en-US" smtClean="0"/>
              <a:t>2023/7/27</a:t>
            </a:fld>
            <a:endParaRPr kumimoji="1" lang="ja-JP" altLang="en-US"/>
          </a:p>
        </p:txBody>
      </p:sp>
      <p:sp>
        <p:nvSpPr>
          <p:cNvPr id="4" name="フッター プレースホルダー 3"/>
          <p:cNvSpPr>
            <a:spLocks noGrp="1"/>
          </p:cNvSpPr>
          <p:nvPr>
            <p:ph type="ftr" sz="quarter" idx="2"/>
          </p:nvPr>
        </p:nvSpPr>
        <p:spPr>
          <a:xfrm>
            <a:off x="6" y="9721854"/>
            <a:ext cx="3078163" cy="512763"/>
          </a:xfrm>
          <a:prstGeom prst="rect">
            <a:avLst/>
          </a:prstGeom>
        </p:spPr>
        <p:txBody>
          <a:bodyPr vert="horz" lIns="91393" tIns="45696" rIns="91393" bIns="4569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4" y="9721854"/>
            <a:ext cx="3078162" cy="512763"/>
          </a:xfrm>
          <a:prstGeom prst="rect">
            <a:avLst/>
          </a:prstGeom>
        </p:spPr>
        <p:txBody>
          <a:bodyPr vert="horz" lIns="91393" tIns="45696" rIns="91393" bIns="45696" rtlCol="0" anchor="b"/>
          <a:lstStyle>
            <a:lvl1pPr algn="r">
              <a:defRPr sz="1200"/>
            </a:lvl1pPr>
          </a:lstStyle>
          <a:p>
            <a:fld id="{8D5FD07C-8C71-4186-82F5-93C298B71925}" type="slidenum">
              <a:rPr kumimoji="1" lang="ja-JP" altLang="en-US" smtClean="0"/>
              <a:t>‹#›</a:t>
            </a:fld>
            <a:endParaRPr kumimoji="1" lang="ja-JP" altLang="en-US"/>
          </a:p>
        </p:txBody>
      </p:sp>
    </p:spTree>
    <p:extLst>
      <p:ext uri="{BB962C8B-B14F-4D97-AF65-F5344CB8AC3E}">
        <p14:creationId xmlns:p14="http://schemas.microsoft.com/office/powerpoint/2010/main" val="747140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3078428" cy="513510"/>
          </a:xfrm>
          <a:prstGeom prst="rect">
            <a:avLst/>
          </a:prstGeom>
        </p:spPr>
        <p:txBody>
          <a:bodyPr vert="horz" lIns="95405" tIns="47704" rIns="95405" bIns="47704" rtlCol="0"/>
          <a:lstStyle>
            <a:lvl1pPr algn="l">
              <a:defRPr sz="1100"/>
            </a:lvl1pPr>
          </a:lstStyle>
          <a:p>
            <a:endParaRPr kumimoji="1" lang="ja-JP" altLang="en-US"/>
          </a:p>
        </p:txBody>
      </p:sp>
      <p:sp>
        <p:nvSpPr>
          <p:cNvPr id="3" name="日付プレースホルダー 2"/>
          <p:cNvSpPr>
            <a:spLocks noGrp="1"/>
          </p:cNvSpPr>
          <p:nvPr>
            <p:ph type="dt" idx="1"/>
          </p:nvPr>
        </p:nvSpPr>
        <p:spPr>
          <a:xfrm>
            <a:off x="4023992" y="4"/>
            <a:ext cx="3078428" cy="513510"/>
          </a:xfrm>
          <a:prstGeom prst="rect">
            <a:avLst/>
          </a:prstGeom>
        </p:spPr>
        <p:txBody>
          <a:bodyPr vert="horz" lIns="95405" tIns="47704" rIns="95405" bIns="47704" rtlCol="0"/>
          <a:lstStyle>
            <a:lvl1pPr algn="r">
              <a:defRPr sz="1100"/>
            </a:lvl1pPr>
          </a:lstStyle>
          <a:p>
            <a:fld id="{3C9DC2C7-4897-47FC-AF93-09FF19F30E7F}" type="datetimeFigureOut">
              <a:rPr kumimoji="1" lang="ja-JP" altLang="en-US" smtClean="0"/>
              <a:t>2023/7/27</a:t>
            </a:fld>
            <a:endParaRPr kumimoji="1" lang="ja-JP" altLang="en-US"/>
          </a:p>
        </p:txBody>
      </p:sp>
      <p:sp>
        <p:nvSpPr>
          <p:cNvPr id="4" name="スライド イメージ プレースホルダー 3"/>
          <p:cNvSpPr>
            <a:spLocks noGrp="1" noRot="1" noChangeAspect="1"/>
          </p:cNvSpPr>
          <p:nvPr>
            <p:ph type="sldImg" idx="2"/>
          </p:nvPr>
        </p:nvSpPr>
        <p:spPr>
          <a:xfrm>
            <a:off x="1058863" y="1279525"/>
            <a:ext cx="4986337" cy="3452813"/>
          </a:xfrm>
          <a:prstGeom prst="rect">
            <a:avLst/>
          </a:prstGeom>
          <a:noFill/>
          <a:ln w="12700">
            <a:solidFill>
              <a:prstClr val="black"/>
            </a:solidFill>
          </a:ln>
        </p:spPr>
        <p:txBody>
          <a:bodyPr vert="horz" lIns="95405" tIns="47704" rIns="95405" bIns="47704" rtlCol="0" anchor="ctr"/>
          <a:lstStyle/>
          <a:p>
            <a:endParaRPr lang="ja-JP" altLang="en-US"/>
          </a:p>
        </p:txBody>
      </p:sp>
      <p:sp>
        <p:nvSpPr>
          <p:cNvPr id="5" name="ノート プレースホルダー 4"/>
          <p:cNvSpPr>
            <a:spLocks noGrp="1"/>
          </p:cNvSpPr>
          <p:nvPr>
            <p:ph type="body" sz="quarter" idx="3"/>
          </p:nvPr>
        </p:nvSpPr>
        <p:spPr>
          <a:xfrm>
            <a:off x="710407" y="4925411"/>
            <a:ext cx="5683250" cy="4029879"/>
          </a:xfrm>
          <a:prstGeom prst="rect">
            <a:avLst/>
          </a:prstGeom>
        </p:spPr>
        <p:txBody>
          <a:bodyPr vert="horz" lIns="95405" tIns="47704" rIns="95405" bIns="4770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8"/>
            <a:ext cx="3078428" cy="513509"/>
          </a:xfrm>
          <a:prstGeom prst="rect">
            <a:avLst/>
          </a:prstGeom>
        </p:spPr>
        <p:txBody>
          <a:bodyPr vert="horz" lIns="95405" tIns="47704" rIns="95405" bIns="47704"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4023992" y="9721108"/>
            <a:ext cx="3078428" cy="513509"/>
          </a:xfrm>
          <a:prstGeom prst="rect">
            <a:avLst/>
          </a:prstGeom>
        </p:spPr>
        <p:txBody>
          <a:bodyPr vert="horz" lIns="95405" tIns="47704" rIns="95405" bIns="47704" rtlCol="0" anchor="b"/>
          <a:lstStyle>
            <a:lvl1pPr algn="r">
              <a:defRPr sz="1100"/>
            </a:lvl1pPr>
          </a:lstStyle>
          <a:p>
            <a:fld id="{9CECEF89-47D5-4BEE-96FC-D87D5114ED5F}" type="slidenum">
              <a:rPr kumimoji="1" lang="ja-JP" altLang="en-US" smtClean="0"/>
              <a:t>‹#›</a:t>
            </a:fld>
            <a:endParaRPr kumimoji="1" lang="ja-JP" altLang="en-US"/>
          </a:p>
        </p:txBody>
      </p:sp>
    </p:spTree>
    <p:extLst>
      <p:ext uri="{BB962C8B-B14F-4D97-AF65-F5344CB8AC3E}">
        <p14:creationId xmlns:p14="http://schemas.microsoft.com/office/powerpoint/2010/main" val="3366909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8863" y="1279525"/>
            <a:ext cx="4986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54052" fontAlgn="base">
              <a:spcBef>
                <a:spcPct val="0"/>
              </a:spcBef>
              <a:spcAft>
                <a:spcPct val="0"/>
              </a:spcAft>
              <a:defRPr/>
            </a:pPr>
            <a:fld id="{FF6FF877-C400-4E32-A7EF-1FE51404FF8D}" type="slidenum">
              <a:rPr lang="ja-JP" altLang="en-US">
                <a:solidFill>
                  <a:prstClr val="black"/>
                </a:solidFill>
                <a:latin typeface="Calibri" pitchFamily="34" charset="0"/>
                <a:ea typeface="ＭＳ Ｐゴシック" charset="-128"/>
              </a:rPr>
              <a:pPr defTabSz="954052" fontAlgn="base">
                <a:spcBef>
                  <a:spcPct val="0"/>
                </a:spcBef>
                <a:spcAft>
                  <a:spcPct val="0"/>
                </a:spcAft>
                <a:defRPr/>
              </a:pPr>
              <a:t>1</a:t>
            </a:fld>
            <a:endParaRPr lang="ja-JP" altLang="en-US">
              <a:solidFill>
                <a:prstClr val="black"/>
              </a:solidFill>
              <a:latin typeface="Calibri" pitchFamily="34" charset="0"/>
              <a:ea typeface="ＭＳ Ｐゴシック" charset="-128"/>
            </a:endParaRPr>
          </a:p>
        </p:txBody>
      </p:sp>
    </p:spTree>
    <p:extLst>
      <p:ext uri="{BB962C8B-B14F-4D97-AF65-F5344CB8AC3E}">
        <p14:creationId xmlns:p14="http://schemas.microsoft.com/office/powerpoint/2010/main" val="934577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8863" y="1279525"/>
            <a:ext cx="4986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54052" fontAlgn="base">
              <a:spcBef>
                <a:spcPct val="0"/>
              </a:spcBef>
              <a:spcAft>
                <a:spcPct val="0"/>
              </a:spcAft>
              <a:defRPr/>
            </a:pPr>
            <a:fld id="{FF6FF877-C400-4E32-A7EF-1FE51404FF8D}" type="slidenum">
              <a:rPr lang="ja-JP" altLang="en-US">
                <a:solidFill>
                  <a:prstClr val="black"/>
                </a:solidFill>
                <a:latin typeface="Calibri" pitchFamily="34" charset="0"/>
                <a:ea typeface="ＭＳ Ｐゴシック" charset="-128"/>
              </a:rPr>
              <a:pPr defTabSz="954052" fontAlgn="base">
                <a:spcBef>
                  <a:spcPct val="0"/>
                </a:spcBef>
                <a:spcAft>
                  <a:spcPct val="0"/>
                </a:spcAft>
                <a:defRPr/>
              </a:pPr>
              <a:t>2</a:t>
            </a:fld>
            <a:endParaRPr lang="ja-JP" altLang="en-US">
              <a:solidFill>
                <a:prstClr val="black"/>
              </a:solidFill>
              <a:latin typeface="Calibri" pitchFamily="34" charset="0"/>
              <a:ea typeface="ＭＳ Ｐゴシック" charset="-128"/>
            </a:endParaRPr>
          </a:p>
        </p:txBody>
      </p:sp>
    </p:spTree>
    <p:extLst>
      <p:ext uri="{BB962C8B-B14F-4D97-AF65-F5344CB8AC3E}">
        <p14:creationId xmlns:p14="http://schemas.microsoft.com/office/powerpoint/2010/main" val="58606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874638"/>
          </a:xfrm>
        </p:spPr>
        <p:txBody>
          <a:bodyPr/>
          <a:lstStyle>
            <a:lvl1pPr algn="ctr">
              <a:defRPr sz="4000" b="1"/>
            </a:lvl1pPr>
          </a:lstStyle>
          <a:p>
            <a:r>
              <a:rPr lang="ja-JP" altLang="en-US" dirty="0"/>
              <a:t>マスター タイトルの書式設定</a:t>
            </a:r>
          </a:p>
        </p:txBody>
      </p:sp>
      <p:sp>
        <p:nvSpPr>
          <p:cNvPr id="3" name="サブタイトル 2"/>
          <p:cNvSpPr>
            <a:spLocks noGrp="1"/>
          </p:cNvSpPr>
          <p:nvPr>
            <p:ph type="subTitle" idx="1"/>
          </p:nvPr>
        </p:nvSpPr>
        <p:spPr>
          <a:xfrm>
            <a:off x="1485900" y="4581128"/>
            <a:ext cx="6934200" cy="1057672"/>
          </a:xfrm>
        </p:spPr>
        <p:txBody>
          <a:bodyPr>
            <a:normAutofit/>
          </a:bodyPr>
          <a:lstStyle>
            <a:lvl1pPr marL="0" indent="0" algn="ctr">
              <a:buNone/>
              <a:defRPr sz="2800">
                <a:solidFill>
                  <a:schemeClr val="tx1"/>
                </a:solidFill>
              </a:defRPr>
            </a:lvl1pPr>
            <a:lvl2pPr marL="457197"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4"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dirty="0"/>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C168CF42-C607-49DA-AD92-CD009E164413}" type="datetimeFigureOut">
              <a:rPr lang="ja-JP" altLang="en-US"/>
              <a:pPr>
                <a:defRPr/>
              </a:pPr>
              <a:t>2023/7/27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0C92918-F95B-4C94-9B83-AB1DC45E03F7}" type="slidenum">
              <a:rPr lang="ja-JP" altLang="en-US"/>
              <a:pPr>
                <a:defRPr/>
              </a:pPr>
              <a:t>‹#›</a:t>
            </a:fld>
            <a:endParaRPr lang="ja-JP" altLang="en-US" dirty="0"/>
          </a:p>
        </p:txBody>
      </p:sp>
    </p:spTree>
    <p:extLst>
      <p:ext uri="{BB962C8B-B14F-4D97-AF65-F5344CB8AC3E}">
        <p14:creationId xmlns:p14="http://schemas.microsoft.com/office/powerpoint/2010/main" val="423642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A83B04F3-C8F0-4A81-9048-72E949F6FA5D}" type="datetimeFigureOut">
              <a:rPr lang="ja-JP" altLang="en-US"/>
              <a:pPr>
                <a:defRPr/>
              </a:pPr>
              <a:t>2023/7/27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5C38685-8CB7-479E-9FAC-2EA45A2DDD34}" type="slidenum">
              <a:rPr lang="ja-JP" altLang="en-US"/>
              <a:pPr>
                <a:defRPr/>
              </a:pPr>
              <a:t>‹#›</a:t>
            </a:fld>
            <a:endParaRPr lang="ja-JP" altLang="en-US"/>
          </a:p>
        </p:txBody>
      </p:sp>
    </p:spTree>
    <p:extLst>
      <p:ext uri="{BB962C8B-B14F-4D97-AF65-F5344CB8AC3E}">
        <p14:creationId xmlns:p14="http://schemas.microsoft.com/office/powerpoint/2010/main" val="341344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C10CFD1-8C43-4012-8794-7F7B154ECB84}" type="datetimeFigureOut">
              <a:rPr lang="ja-JP" altLang="en-US"/>
              <a:pPr>
                <a:defRPr/>
              </a:pPr>
              <a:t>2023/7/27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ED527E5-4BD9-43C7-B4BA-09CB3FC80C41}" type="slidenum">
              <a:rPr lang="ja-JP" altLang="en-US"/>
              <a:pPr>
                <a:defRPr/>
              </a:pPr>
              <a:t>‹#›</a:t>
            </a:fld>
            <a:endParaRPr lang="ja-JP" altLang="en-US" dirty="0"/>
          </a:p>
        </p:txBody>
      </p:sp>
    </p:spTree>
    <p:extLst>
      <p:ext uri="{BB962C8B-B14F-4D97-AF65-F5344CB8AC3E}">
        <p14:creationId xmlns:p14="http://schemas.microsoft.com/office/powerpoint/2010/main" val="25621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57276367-D83A-4BA3-89B4-BFFED057CDAB}" type="datetimeFigureOut">
              <a:rPr lang="ja-JP" altLang="en-US"/>
              <a:pPr>
                <a:defRPr/>
              </a:pPr>
              <a:t>2023/7/27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8A763CA-C35F-4227-BFD2-2DE6C293EBDF}" type="slidenum">
              <a:rPr lang="ja-JP" altLang="en-US"/>
              <a:pPr>
                <a:defRPr/>
              </a:pPr>
              <a:t>‹#›</a:t>
            </a:fld>
            <a:endParaRPr lang="ja-JP" altLang="en-US"/>
          </a:p>
        </p:txBody>
      </p:sp>
    </p:spTree>
    <p:extLst>
      <p:ext uri="{BB962C8B-B14F-4D97-AF65-F5344CB8AC3E}">
        <p14:creationId xmlns:p14="http://schemas.microsoft.com/office/powerpoint/2010/main" val="299551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7"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4"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5317110-C2CC-444E-A0C1-E1B03CFDB09F}" type="datetimeFigureOut">
              <a:rPr lang="ja-JP" altLang="en-US"/>
              <a:pPr>
                <a:defRPr/>
              </a:pPr>
              <a:t>2023/7/27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152D142-2C18-4653-B7EE-F5D9477ACE8D}" type="slidenum">
              <a:rPr lang="ja-JP" altLang="en-US"/>
              <a:pPr>
                <a:defRPr/>
              </a:pPr>
              <a:t>‹#›</a:t>
            </a:fld>
            <a:endParaRPr lang="ja-JP" altLang="en-US" dirty="0"/>
          </a:p>
        </p:txBody>
      </p:sp>
    </p:spTree>
    <p:extLst>
      <p:ext uri="{BB962C8B-B14F-4D97-AF65-F5344CB8AC3E}">
        <p14:creationId xmlns:p14="http://schemas.microsoft.com/office/powerpoint/2010/main" val="4088946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4"/>
          <p:cNvSpPr>
            <a:spLocks noGrp="1"/>
          </p:cNvSpPr>
          <p:nvPr>
            <p:ph type="dt" sz="half" idx="10"/>
          </p:nvPr>
        </p:nvSpPr>
        <p:spPr/>
        <p:txBody>
          <a:bodyPr/>
          <a:lstStyle>
            <a:lvl1pPr>
              <a:defRPr/>
            </a:lvl1pPr>
          </a:lstStyle>
          <a:p>
            <a:pPr>
              <a:defRPr/>
            </a:pPr>
            <a:fld id="{43630F4F-158F-4839-BD3A-22F434DC169F}" type="datetimeFigureOut">
              <a:rPr lang="ja-JP" altLang="en-US"/>
              <a:pPr>
                <a:defRPr/>
              </a:pPr>
              <a:t>2023/7/27</a:t>
            </a:fld>
            <a:endParaRPr lang="ja-JP" altLang="en-US"/>
          </a:p>
        </p:txBody>
      </p:sp>
      <p:sp>
        <p:nvSpPr>
          <p:cNvPr id="7"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6"/>
          <p:cNvSpPr>
            <a:spLocks noGrp="1"/>
          </p:cNvSpPr>
          <p:nvPr>
            <p:ph type="sldNum" sz="quarter" idx="12"/>
          </p:nvPr>
        </p:nvSpPr>
        <p:spPr/>
        <p:txBody>
          <a:bodyPr/>
          <a:lstStyle>
            <a:lvl1pPr>
              <a:defRPr/>
            </a:lvl1pPr>
          </a:lstStyle>
          <a:p>
            <a:pPr>
              <a:defRPr/>
            </a:pPr>
            <a:fld id="{2E7E3435-4257-4E9B-8344-FDB6296E45FF}" type="slidenum">
              <a:rPr lang="ja-JP" altLang="en-US"/>
              <a:pPr>
                <a:defRPr/>
              </a:pPr>
              <a:t>‹#›</a:t>
            </a:fld>
            <a:endParaRPr lang="ja-JP" altLang="en-US"/>
          </a:p>
        </p:txBody>
      </p:sp>
    </p:spTree>
    <p:extLst>
      <p:ext uri="{BB962C8B-B14F-4D97-AF65-F5344CB8AC3E}">
        <p14:creationId xmlns:p14="http://schemas.microsoft.com/office/powerpoint/2010/main" val="266676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ー 6"/>
          <p:cNvSpPr>
            <a:spLocks noGrp="1"/>
          </p:cNvSpPr>
          <p:nvPr>
            <p:ph type="dt" sz="half" idx="10"/>
          </p:nvPr>
        </p:nvSpPr>
        <p:spPr/>
        <p:txBody>
          <a:bodyPr/>
          <a:lstStyle>
            <a:lvl1pPr>
              <a:defRPr/>
            </a:lvl1pPr>
          </a:lstStyle>
          <a:p>
            <a:pPr>
              <a:defRPr/>
            </a:pPr>
            <a:fld id="{B2DED014-A823-4B17-88E2-6A2D7C38EABF}" type="datetimeFigureOut">
              <a:rPr lang="ja-JP" altLang="en-US"/>
              <a:pPr>
                <a:defRPr/>
              </a:pPr>
              <a:t>2023/7/27</a:t>
            </a:fld>
            <a:endParaRPr lang="ja-JP" altLang="en-US"/>
          </a:p>
        </p:txBody>
      </p:sp>
      <p:sp>
        <p:nvSpPr>
          <p:cNvPr id="9" name="フッター プレースホルダー 7"/>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8"/>
          <p:cNvSpPr>
            <a:spLocks noGrp="1"/>
          </p:cNvSpPr>
          <p:nvPr>
            <p:ph type="sldNum" sz="quarter" idx="12"/>
          </p:nvPr>
        </p:nvSpPr>
        <p:spPr/>
        <p:txBody>
          <a:bodyPr/>
          <a:lstStyle>
            <a:lvl1pPr>
              <a:defRPr/>
            </a:lvl1pPr>
          </a:lstStyle>
          <a:p>
            <a:pPr>
              <a:defRPr/>
            </a:pPr>
            <a:fld id="{F9B2C26E-1078-403A-B8C2-6A39AE561B3C}" type="slidenum">
              <a:rPr lang="ja-JP" altLang="en-US"/>
              <a:pPr>
                <a:defRPr/>
              </a:pPr>
              <a:t>‹#›</a:t>
            </a:fld>
            <a:endParaRPr lang="ja-JP" altLang="en-US"/>
          </a:p>
        </p:txBody>
      </p:sp>
    </p:spTree>
    <p:extLst>
      <p:ext uri="{BB962C8B-B14F-4D97-AF65-F5344CB8AC3E}">
        <p14:creationId xmlns:p14="http://schemas.microsoft.com/office/powerpoint/2010/main" val="3680775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日付プレースホルダー 2"/>
          <p:cNvSpPr>
            <a:spLocks noGrp="1"/>
          </p:cNvSpPr>
          <p:nvPr>
            <p:ph type="dt" sz="half" idx="10"/>
          </p:nvPr>
        </p:nvSpPr>
        <p:spPr/>
        <p:txBody>
          <a:bodyPr/>
          <a:lstStyle>
            <a:lvl1pPr>
              <a:defRPr/>
            </a:lvl1pPr>
          </a:lstStyle>
          <a:p>
            <a:pPr>
              <a:defRPr/>
            </a:pPr>
            <a:fld id="{1BC0FA6A-A38B-4981-8F0C-618CB5FC87E8}" type="datetimeFigureOut">
              <a:rPr lang="ja-JP" altLang="en-US"/>
              <a:pPr>
                <a:defRPr/>
              </a:pPr>
              <a:t>2023/7/27</a:t>
            </a:fld>
            <a:endParaRPr lang="ja-JP" altLang="en-US"/>
          </a:p>
        </p:txBody>
      </p:sp>
      <p:sp>
        <p:nvSpPr>
          <p:cNvPr id="5"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4"/>
          <p:cNvSpPr>
            <a:spLocks noGrp="1"/>
          </p:cNvSpPr>
          <p:nvPr>
            <p:ph type="sldNum" sz="quarter" idx="12"/>
          </p:nvPr>
        </p:nvSpPr>
        <p:spPr/>
        <p:txBody>
          <a:bodyPr/>
          <a:lstStyle>
            <a:lvl1pPr>
              <a:defRPr/>
            </a:lvl1pPr>
          </a:lstStyle>
          <a:p>
            <a:pPr>
              <a:defRPr/>
            </a:pPr>
            <a:fld id="{3637E25E-AB23-4E43-8B02-46C21F57F393}" type="slidenum">
              <a:rPr lang="ja-JP" altLang="en-US"/>
              <a:pPr>
                <a:defRPr/>
              </a:pPr>
              <a:t>‹#›</a:t>
            </a:fld>
            <a:endParaRPr lang="ja-JP" altLang="en-US"/>
          </a:p>
        </p:txBody>
      </p:sp>
    </p:spTree>
    <p:extLst>
      <p:ext uri="{BB962C8B-B14F-4D97-AF65-F5344CB8AC3E}">
        <p14:creationId xmlns:p14="http://schemas.microsoft.com/office/powerpoint/2010/main" val="42766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AF45F468-AB05-4B97-BC10-0B0D00C14576}" type="datetimeFigureOut">
              <a:rPr lang="ja-JP" altLang="en-US"/>
              <a:pPr>
                <a:defRPr/>
              </a:pPr>
              <a:t>2023/7/27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12A50D9-2D15-48E9-B4B7-0DEC77F27000}" type="slidenum">
              <a:rPr lang="ja-JP" altLang="en-US"/>
              <a:pPr>
                <a:defRPr/>
              </a:pPr>
              <a:t>‹#›</a:t>
            </a:fld>
            <a:endParaRPr lang="ja-JP" altLang="en-US" dirty="0"/>
          </a:p>
        </p:txBody>
      </p:sp>
    </p:spTree>
    <p:extLst>
      <p:ext uri="{BB962C8B-B14F-4D97-AF65-F5344CB8AC3E}">
        <p14:creationId xmlns:p14="http://schemas.microsoft.com/office/powerpoint/2010/main" val="391881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458F674-7E93-42F3-8C95-8E12C499BC7D}" type="datetimeFigureOut">
              <a:rPr lang="ja-JP" altLang="en-US"/>
              <a:pPr>
                <a:defRPr/>
              </a:pPr>
              <a:t>2023/7/27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D0AEFC7-FF4C-41C9-B3A9-89DB565A7CD3}" type="slidenum">
              <a:rPr lang="ja-JP" altLang="en-US"/>
              <a:pPr>
                <a:defRPr/>
              </a:pPr>
              <a:t>‹#›</a:t>
            </a:fld>
            <a:endParaRPr lang="ja-JP" altLang="en-US" dirty="0"/>
          </a:p>
        </p:txBody>
      </p:sp>
    </p:spTree>
    <p:extLst>
      <p:ext uri="{BB962C8B-B14F-4D97-AF65-F5344CB8AC3E}">
        <p14:creationId xmlns:p14="http://schemas.microsoft.com/office/powerpoint/2010/main" val="2996282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4A3F346-E5B3-411F-9FD9-3430F2B4AE05}" type="datetimeFigureOut">
              <a:rPr lang="ja-JP" altLang="en-US"/>
              <a:pPr>
                <a:defRPr/>
              </a:pPr>
              <a:t>2023/7/27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085CC2C-D5DB-4B35-951E-A5D1453B78BA}" type="slidenum">
              <a:rPr lang="ja-JP" altLang="en-US"/>
              <a:pPr>
                <a:defRPr/>
              </a:pPr>
              <a:t>‹#›</a:t>
            </a:fld>
            <a:endParaRPr lang="ja-JP" altLang="en-US" dirty="0"/>
          </a:p>
        </p:txBody>
      </p:sp>
    </p:spTree>
    <p:extLst>
      <p:ext uri="{BB962C8B-B14F-4D97-AF65-F5344CB8AC3E}">
        <p14:creationId xmlns:p14="http://schemas.microsoft.com/office/powerpoint/2010/main" val="337838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0" y="2"/>
            <a:ext cx="9906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765175"/>
            <a:ext cx="8915400" cy="536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メイリオ" pitchFamily="50" charset="-128"/>
                <a:ea typeface="メイリオ" pitchFamily="50" charset="-128"/>
              </a:defRPr>
            </a:lvl1pPr>
          </a:lstStyle>
          <a:p>
            <a:pPr>
              <a:defRPr/>
            </a:pPr>
            <a:fld id="{E8B112D1-4789-4E30-B598-4BF60BDAF6B1}" type="datetimeFigureOut">
              <a:rPr lang="ja-JP" altLang="en-US"/>
              <a:pPr>
                <a:defRPr/>
              </a:pPr>
              <a:t>2023/7/27</a:t>
            </a:fld>
            <a:endParaRPr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メイリオ" pitchFamily="50" charset="-128"/>
                <a:ea typeface="メイリオ" pitchFamily="50" charset="-128"/>
              </a:defRPr>
            </a:lvl1pPr>
          </a:lstStyle>
          <a:p>
            <a:pPr>
              <a:defRPr/>
            </a:pPr>
            <a:endParaRPr lang="ja-JP" altLang="en-US"/>
          </a:p>
        </p:txBody>
      </p:sp>
      <p:sp>
        <p:nvSpPr>
          <p:cNvPr id="6" name="スライド番号プレースホルダー 5"/>
          <p:cNvSpPr>
            <a:spLocks noGrp="1"/>
          </p:cNvSpPr>
          <p:nvPr>
            <p:ph type="sldNum" sz="quarter" idx="4"/>
          </p:nvPr>
        </p:nvSpPr>
        <p:spPr>
          <a:xfrm>
            <a:off x="7594600" y="6519865"/>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メイリオ" pitchFamily="50" charset="-128"/>
                <a:ea typeface="メイリオ" pitchFamily="50" charset="-128"/>
              </a:defRPr>
            </a:lvl1pPr>
          </a:lstStyle>
          <a:p>
            <a:pPr>
              <a:defRPr/>
            </a:pPr>
            <a:fld id="{3455B4C9-E049-431D-8B87-F2830289D61D}" type="slidenum">
              <a:rPr lang="ja-JP" altLang="en-US"/>
              <a:pPr>
                <a:defRPr/>
              </a:pPr>
              <a:t>‹#›</a:t>
            </a:fld>
            <a:endParaRPr lang="ja-JP" altLang="en-US" dirty="0"/>
          </a:p>
        </p:txBody>
      </p:sp>
    </p:spTree>
    <p:extLst>
      <p:ext uri="{BB962C8B-B14F-4D97-AF65-F5344CB8AC3E}">
        <p14:creationId xmlns:p14="http://schemas.microsoft.com/office/powerpoint/2010/main" val="30328392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fontAlgn="base">
        <a:spcBef>
          <a:spcPct val="0"/>
        </a:spcBef>
        <a:spcAft>
          <a:spcPct val="0"/>
        </a:spcAft>
        <a:defRPr kumimoji="1" sz="3200" b="1" kern="1200">
          <a:solidFill>
            <a:schemeClr val="tx1"/>
          </a:solidFill>
          <a:latin typeface="メイリオ" pitchFamily="50" charset="-128"/>
          <a:ea typeface="メイリオ" pitchFamily="50" charset="-128"/>
          <a:cs typeface="+mj-cs"/>
        </a:defRPr>
      </a:lvl1pPr>
      <a:lvl2pPr algn="l" rtl="0" fontAlgn="base">
        <a:spcBef>
          <a:spcPct val="0"/>
        </a:spcBef>
        <a:spcAft>
          <a:spcPct val="0"/>
        </a:spcAft>
        <a:defRPr kumimoji="1" sz="3200" b="1">
          <a:solidFill>
            <a:schemeClr val="tx1"/>
          </a:solidFill>
          <a:latin typeface="メイリオ" pitchFamily="50" charset="-128"/>
          <a:ea typeface="メイリオ" pitchFamily="50" charset="-128"/>
        </a:defRPr>
      </a:lvl2pPr>
      <a:lvl3pPr algn="l" rtl="0" fontAlgn="base">
        <a:spcBef>
          <a:spcPct val="0"/>
        </a:spcBef>
        <a:spcAft>
          <a:spcPct val="0"/>
        </a:spcAft>
        <a:defRPr kumimoji="1" sz="3200" b="1">
          <a:solidFill>
            <a:schemeClr val="tx1"/>
          </a:solidFill>
          <a:latin typeface="メイリオ" pitchFamily="50" charset="-128"/>
          <a:ea typeface="メイリオ" pitchFamily="50" charset="-128"/>
        </a:defRPr>
      </a:lvl3pPr>
      <a:lvl4pPr algn="l" rtl="0" fontAlgn="base">
        <a:spcBef>
          <a:spcPct val="0"/>
        </a:spcBef>
        <a:spcAft>
          <a:spcPct val="0"/>
        </a:spcAft>
        <a:defRPr kumimoji="1" sz="3200" b="1">
          <a:solidFill>
            <a:schemeClr val="tx1"/>
          </a:solidFill>
          <a:latin typeface="メイリオ" pitchFamily="50" charset="-128"/>
          <a:ea typeface="メイリオ" pitchFamily="50" charset="-128"/>
        </a:defRPr>
      </a:lvl4pPr>
      <a:lvl5pPr algn="l" rtl="0" fontAlgn="base">
        <a:spcBef>
          <a:spcPct val="0"/>
        </a:spcBef>
        <a:spcAft>
          <a:spcPct val="0"/>
        </a:spcAft>
        <a:defRPr kumimoji="1" sz="3200" b="1">
          <a:solidFill>
            <a:schemeClr val="tx1"/>
          </a:solidFill>
          <a:latin typeface="メイリオ" pitchFamily="50" charset="-128"/>
          <a:ea typeface="メイリオ" pitchFamily="50" charset="-128"/>
        </a:defRPr>
      </a:lvl5pPr>
      <a:lvl6pPr marL="457197" algn="l" rtl="0" fontAlgn="base">
        <a:spcBef>
          <a:spcPct val="0"/>
        </a:spcBef>
        <a:spcAft>
          <a:spcPct val="0"/>
        </a:spcAft>
        <a:defRPr kumimoji="1" sz="3200" b="1">
          <a:solidFill>
            <a:schemeClr val="tx1"/>
          </a:solidFill>
          <a:latin typeface="メイリオ" pitchFamily="50" charset="-128"/>
          <a:ea typeface="メイリオ" pitchFamily="50" charset="-128"/>
        </a:defRPr>
      </a:lvl6pPr>
      <a:lvl7pPr marL="914395" algn="l" rtl="0" fontAlgn="base">
        <a:spcBef>
          <a:spcPct val="0"/>
        </a:spcBef>
        <a:spcAft>
          <a:spcPct val="0"/>
        </a:spcAft>
        <a:defRPr kumimoji="1" sz="3200" b="1">
          <a:solidFill>
            <a:schemeClr val="tx1"/>
          </a:solidFill>
          <a:latin typeface="メイリオ" pitchFamily="50" charset="-128"/>
          <a:ea typeface="メイリオ" pitchFamily="50" charset="-128"/>
        </a:defRPr>
      </a:lvl7pPr>
      <a:lvl8pPr marL="1371592" algn="l" rtl="0" fontAlgn="base">
        <a:spcBef>
          <a:spcPct val="0"/>
        </a:spcBef>
        <a:spcAft>
          <a:spcPct val="0"/>
        </a:spcAft>
        <a:defRPr kumimoji="1" sz="3200" b="1">
          <a:solidFill>
            <a:schemeClr val="tx1"/>
          </a:solidFill>
          <a:latin typeface="メイリオ" pitchFamily="50" charset="-128"/>
          <a:ea typeface="メイリオ" pitchFamily="50" charset="-128"/>
        </a:defRPr>
      </a:lvl8pPr>
      <a:lvl9pPr marL="1828789" algn="l" rtl="0" fontAlgn="base">
        <a:spcBef>
          <a:spcPct val="0"/>
        </a:spcBef>
        <a:spcAft>
          <a:spcPct val="0"/>
        </a:spcAft>
        <a:defRPr kumimoji="1" sz="3200" b="1">
          <a:solidFill>
            <a:schemeClr val="tx1"/>
          </a:solidFill>
          <a:latin typeface="メイリオ" pitchFamily="50" charset="-128"/>
          <a:ea typeface="メイリオ" pitchFamily="50" charset="-128"/>
        </a:defRPr>
      </a:lvl9pPr>
    </p:titleStyle>
    <p:bodyStyle>
      <a:lvl1pPr marL="342898" indent="-342898" algn="l" rtl="0" fontAlgn="base">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mn-cs"/>
        </a:defRPr>
      </a:lvl1pPr>
      <a:lvl2pPr marL="742946" indent="-285749" algn="l" rtl="0" fontAlgn="base">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mn-cs"/>
        </a:defRPr>
      </a:lvl2pPr>
      <a:lvl3pPr marL="1142993" indent="-228599" algn="l" rtl="0" fontAlgn="base">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mn-cs"/>
        </a:defRPr>
      </a:lvl3pPr>
      <a:lvl4pPr marL="1600191" indent="-228599" algn="l" rtl="0" fontAlgn="base">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mn-cs"/>
        </a:defRPr>
      </a:lvl4pPr>
      <a:lvl5pPr marL="2057388" indent="-228599" algn="l" rtl="0" fontAlgn="base">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mn-cs"/>
        </a:defRPr>
      </a:lvl5pPr>
      <a:lvl6pPr marL="2514585"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タイトル 1"/>
          <p:cNvSpPr>
            <a:spLocks noGrp="1"/>
          </p:cNvSpPr>
          <p:nvPr>
            <p:ph type="title"/>
          </p:nvPr>
        </p:nvSpPr>
        <p:spPr>
          <a:xfrm>
            <a:off x="-2" y="36180"/>
            <a:ext cx="10050491" cy="572887"/>
          </a:xfrm>
        </p:spPr>
        <p:txBody>
          <a:bodyPr/>
          <a:lstStyle/>
          <a:p>
            <a:r>
              <a:rPr lang="ja-JP" altLang="en-US" sz="2400" dirty="0"/>
              <a:t>夢洲第２期区域のまちづくりに向けたサウンディング型市場調査の概要</a:t>
            </a:r>
          </a:p>
        </p:txBody>
      </p:sp>
      <p:cxnSp>
        <p:nvCxnSpPr>
          <p:cNvPr id="32" name="直線コネクタ 31"/>
          <p:cNvCxnSpPr/>
          <p:nvPr/>
        </p:nvCxnSpPr>
        <p:spPr>
          <a:xfrm>
            <a:off x="0" y="519880"/>
            <a:ext cx="9906000" cy="0"/>
          </a:xfrm>
          <a:prstGeom prst="line">
            <a:avLst/>
          </a:prstGeom>
        </p:spPr>
        <p:style>
          <a:lnRef idx="1">
            <a:schemeClr val="dk1"/>
          </a:lnRef>
          <a:fillRef idx="0">
            <a:schemeClr val="dk1"/>
          </a:fillRef>
          <a:effectRef idx="0">
            <a:schemeClr val="dk1"/>
          </a:effectRef>
          <a:fontRef idx="minor">
            <a:schemeClr val="tx1"/>
          </a:fontRef>
        </p:style>
      </p:cxnSp>
      <p:sp>
        <p:nvSpPr>
          <p:cNvPr id="33" name="コンテンツ プレースホルダー 2"/>
          <p:cNvSpPr>
            <a:spLocks noGrp="1"/>
          </p:cNvSpPr>
          <p:nvPr>
            <p:ph idx="1"/>
          </p:nvPr>
        </p:nvSpPr>
        <p:spPr>
          <a:xfrm>
            <a:off x="122577" y="661799"/>
            <a:ext cx="4729626" cy="281830"/>
          </a:xfrm>
          <a:ln>
            <a:noFill/>
            <a:prstDash val="dash"/>
          </a:ln>
        </p:spPr>
        <p:txBody>
          <a:bodyPr vert="horz" wrap="square" lIns="36000" tIns="49530" rIns="36000" bIns="49530" numCol="1" anchor="t" anchorCtr="0" compatLnSpc="1">
            <a:prstTxWarp prst="textNoShape">
              <a:avLst/>
            </a:prstTxWarp>
          </a:bodyPr>
          <a:lstStyle/>
          <a:p>
            <a:pPr marL="0" indent="0">
              <a:buNone/>
            </a:pPr>
            <a:r>
              <a:rPr lang="ja-JP" altLang="en-US" sz="1600" b="1" dirty="0"/>
              <a:t>■マーケット・サウンディングの概要</a:t>
            </a:r>
            <a:endParaRPr lang="en-US" altLang="ja-JP" sz="1600" b="1" dirty="0"/>
          </a:p>
        </p:txBody>
      </p:sp>
      <p:sp>
        <p:nvSpPr>
          <p:cNvPr id="11" name="正方形/長方形 10"/>
          <p:cNvSpPr/>
          <p:nvPr/>
        </p:nvSpPr>
        <p:spPr>
          <a:xfrm>
            <a:off x="261689" y="4688312"/>
            <a:ext cx="4999905" cy="1892826"/>
          </a:xfrm>
          <a:prstGeom prst="rect">
            <a:avLst/>
          </a:prstGeom>
        </p:spPr>
        <p:txBody>
          <a:bodyPr wrap="square">
            <a:spAutoFit/>
          </a:bodyPr>
          <a:lstStyle/>
          <a:p>
            <a:pPr>
              <a:lnSpc>
                <a:spcPct val="150000"/>
              </a:lnSpc>
            </a:pPr>
            <a:r>
              <a:rPr lang="ja-JP" altLang="en-US" sz="1300" dirty="0" smtClean="0">
                <a:latin typeface="メイリオ" panose="020B0604030504040204" pitchFamily="50" charset="-128"/>
                <a:ea typeface="メイリオ" panose="020B0604030504040204" pitchFamily="50" charset="-128"/>
              </a:rPr>
              <a:t>実施</a:t>
            </a:r>
            <a:r>
              <a:rPr lang="ja-JP" altLang="en-US" sz="1300" dirty="0">
                <a:latin typeface="メイリオ" panose="020B0604030504040204" pitchFamily="50" charset="-128"/>
                <a:ea typeface="メイリオ" panose="020B0604030504040204" pitchFamily="50" charset="-128"/>
              </a:rPr>
              <a:t>要領の公表：令和</a:t>
            </a:r>
            <a:r>
              <a:rPr lang="en-US" altLang="ja-JP" sz="1300" dirty="0">
                <a:latin typeface="メイリオ" panose="020B0604030504040204" pitchFamily="50" charset="-128"/>
                <a:ea typeface="メイリオ" panose="020B0604030504040204" pitchFamily="50" charset="-128"/>
              </a:rPr>
              <a:t>4</a:t>
            </a:r>
            <a:r>
              <a:rPr lang="ja-JP" altLang="en-US" sz="1300" dirty="0">
                <a:latin typeface="メイリオ" panose="020B0604030504040204" pitchFamily="50" charset="-128"/>
                <a:ea typeface="メイリオ" panose="020B0604030504040204" pitchFamily="50" charset="-128"/>
              </a:rPr>
              <a:t>年</a:t>
            </a:r>
            <a:r>
              <a:rPr lang="en-US" altLang="ja-JP" sz="1300" dirty="0">
                <a:latin typeface="メイリオ" panose="020B0604030504040204" pitchFamily="50" charset="-128"/>
                <a:ea typeface="メイリオ" panose="020B0604030504040204" pitchFamily="50" charset="-128"/>
              </a:rPr>
              <a:t>12</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22</a:t>
            </a:r>
            <a:r>
              <a:rPr lang="ja-JP" altLang="en-US" sz="1300" dirty="0">
                <a:latin typeface="メイリオ" panose="020B0604030504040204" pitchFamily="50" charset="-128"/>
                <a:ea typeface="メイリオ" panose="020B0604030504040204" pitchFamily="50" charset="-128"/>
              </a:rPr>
              <a:t>日（木曜日）</a:t>
            </a:r>
          </a:p>
          <a:p>
            <a:pPr>
              <a:lnSpc>
                <a:spcPct val="150000"/>
              </a:lnSpc>
            </a:pPr>
            <a:r>
              <a:rPr lang="ja-JP" altLang="en-US" sz="1300" dirty="0" smtClean="0">
                <a:latin typeface="メイリオ" panose="020B0604030504040204" pitchFamily="50" charset="-128"/>
                <a:ea typeface="メイリオ" panose="020B0604030504040204" pitchFamily="50" charset="-128"/>
              </a:rPr>
              <a:t>説明会</a:t>
            </a:r>
            <a:r>
              <a:rPr lang="ja-JP" altLang="en-US" sz="1300" dirty="0">
                <a:latin typeface="メイリオ" panose="020B0604030504040204" pitchFamily="50" charset="-128"/>
                <a:ea typeface="メイリオ" panose="020B0604030504040204" pitchFamily="50" charset="-128"/>
              </a:rPr>
              <a:t>の</a:t>
            </a:r>
            <a:r>
              <a:rPr lang="ja-JP" altLang="en-US" sz="1300" dirty="0" smtClean="0">
                <a:latin typeface="メイリオ" panose="020B0604030504040204" pitchFamily="50" charset="-128"/>
                <a:ea typeface="メイリオ" panose="020B0604030504040204" pitchFamily="50" charset="-128"/>
              </a:rPr>
              <a:t>開催：</a:t>
            </a:r>
            <a:r>
              <a:rPr lang="ja-JP" altLang="en-US" sz="1300" dirty="0">
                <a:latin typeface="メイリオ" panose="020B0604030504040204" pitchFamily="50" charset="-128"/>
                <a:ea typeface="メイリオ" panose="020B0604030504040204" pitchFamily="50" charset="-128"/>
              </a:rPr>
              <a:t>令和</a:t>
            </a:r>
            <a:r>
              <a:rPr lang="en-US" altLang="ja-JP" sz="1300" dirty="0">
                <a:latin typeface="メイリオ" panose="020B0604030504040204" pitchFamily="50" charset="-128"/>
                <a:ea typeface="メイリオ" panose="020B0604030504040204" pitchFamily="50" charset="-128"/>
              </a:rPr>
              <a:t>5</a:t>
            </a:r>
            <a:r>
              <a:rPr lang="ja-JP" altLang="en-US" sz="1300" dirty="0">
                <a:latin typeface="メイリオ" panose="020B0604030504040204" pitchFamily="50" charset="-128"/>
                <a:ea typeface="メイリオ" panose="020B0604030504040204" pitchFamily="50" charset="-128"/>
              </a:rPr>
              <a:t>年</a:t>
            </a:r>
            <a:r>
              <a:rPr lang="en-US" altLang="ja-JP" sz="1300" dirty="0">
                <a:latin typeface="メイリオ" panose="020B0604030504040204" pitchFamily="50" charset="-128"/>
                <a:ea typeface="メイリオ" panose="020B0604030504040204" pitchFamily="50" charset="-128"/>
              </a:rPr>
              <a:t>1</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31</a:t>
            </a:r>
            <a:r>
              <a:rPr lang="ja-JP" altLang="en-US" sz="1300" dirty="0">
                <a:latin typeface="メイリオ" panose="020B0604030504040204" pitchFamily="50" charset="-128"/>
                <a:ea typeface="メイリオ" panose="020B0604030504040204" pitchFamily="50" charset="-128"/>
              </a:rPr>
              <a:t>日（火曜日）</a:t>
            </a:r>
          </a:p>
          <a:p>
            <a:pPr>
              <a:lnSpc>
                <a:spcPct val="150000"/>
              </a:lnSpc>
            </a:pPr>
            <a:r>
              <a:rPr lang="ja-JP" altLang="en-US" sz="1300" dirty="0" smtClean="0">
                <a:latin typeface="メイリオ" panose="020B0604030504040204" pitchFamily="50" charset="-128"/>
                <a:ea typeface="メイリオ" panose="020B0604030504040204" pitchFamily="50" charset="-128"/>
              </a:rPr>
              <a:t>質問</a:t>
            </a:r>
            <a:r>
              <a:rPr lang="ja-JP" altLang="en-US" sz="1300" dirty="0">
                <a:latin typeface="メイリオ" panose="020B0604030504040204" pitchFamily="50" charset="-128"/>
                <a:ea typeface="メイリオ" panose="020B0604030504040204" pitchFamily="50" charset="-128"/>
              </a:rPr>
              <a:t>受付：令和</a:t>
            </a:r>
            <a:r>
              <a:rPr lang="en-US" altLang="ja-JP" sz="1300" dirty="0">
                <a:latin typeface="メイリオ" panose="020B0604030504040204" pitchFamily="50" charset="-128"/>
                <a:ea typeface="メイリオ" panose="020B0604030504040204" pitchFamily="50" charset="-128"/>
              </a:rPr>
              <a:t>5</a:t>
            </a:r>
            <a:r>
              <a:rPr lang="ja-JP" altLang="en-US" sz="1300" dirty="0">
                <a:latin typeface="メイリオ" panose="020B0604030504040204" pitchFamily="50" charset="-128"/>
                <a:ea typeface="メイリオ" panose="020B0604030504040204" pitchFamily="50" charset="-128"/>
              </a:rPr>
              <a:t>年</a:t>
            </a:r>
            <a:r>
              <a:rPr lang="en-US" altLang="ja-JP" sz="1300" dirty="0">
                <a:latin typeface="メイリオ" panose="020B0604030504040204" pitchFamily="50" charset="-128"/>
                <a:ea typeface="メイリオ" panose="020B0604030504040204" pitchFamily="50" charset="-128"/>
              </a:rPr>
              <a:t>2</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1</a:t>
            </a:r>
            <a:r>
              <a:rPr lang="ja-JP" altLang="en-US" sz="1300" dirty="0">
                <a:latin typeface="メイリオ" panose="020B0604030504040204" pitchFamily="50" charset="-128"/>
                <a:ea typeface="メイリオ" panose="020B0604030504040204" pitchFamily="50" charset="-128"/>
              </a:rPr>
              <a:t>日（水曜日）～</a:t>
            </a:r>
            <a:r>
              <a:rPr lang="en-US" altLang="ja-JP" sz="1300" dirty="0">
                <a:latin typeface="メイリオ" panose="020B0604030504040204" pitchFamily="50" charset="-128"/>
                <a:ea typeface="メイリオ" panose="020B0604030504040204" pitchFamily="50" charset="-128"/>
              </a:rPr>
              <a:t>2</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8</a:t>
            </a:r>
            <a:r>
              <a:rPr lang="ja-JP" altLang="en-US" sz="1300" dirty="0">
                <a:latin typeface="メイリオ" panose="020B0604030504040204" pitchFamily="50" charset="-128"/>
                <a:ea typeface="メイリオ" panose="020B0604030504040204" pitchFamily="50" charset="-128"/>
              </a:rPr>
              <a:t>日（水曜日）</a:t>
            </a:r>
          </a:p>
          <a:p>
            <a:pPr>
              <a:lnSpc>
                <a:spcPct val="150000"/>
              </a:lnSpc>
            </a:pPr>
            <a:r>
              <a:rPr lang="ja-JP" altLang="en-US" sz="1300" dirty="0" smtClean="0">
                <a:latin typeface="メイリオ" panose="020B0604030504040204" pitchFamily="50" charset="-128"/>
                <a:ea typeface="メイリオ" panose="020B0604030504040204" pitchFamily="50" charset="-128"/>
              </a:rPr>
              <a:t>参加</a:t>
            </a:r>
            <a:r>
              <a:rPr lang="ja-JP" altLang="en-US" sz="1300" dirty="0">
                <a:latin typeface="メイリオ" panose="020B0604030504040204" pitchFamily="50" charset="-128"/>
                <a:ea typeface="メイリオ" panose="020B0604030504040204" pitchFamily="50" charset="-128"/>
              </a:rPr>
              <a:t>申込期限：令和</a:t>
            </a:r>
            <a:r>
              <a:rPr lang="en-US" altLang="ja-JP" sz="1300" dirty="0">
                <a:latin typeface="メイリオ" panose="020B0604030504040204" pitchFamily="50" charset="-128"/>
                <a:ea typeface="メイリオ" panose="020B0604030504040204" pitchFamily="50" charset="-128"/>
              </a:rPr>
              <a:t>5</a:t>
            </a:r>
            <a:r>
              <a:rPr lang="ja-JP" altLang="en-US" sz="1300" dirty="0">
                <a:latin typeface="メイリオ" panose="020B0604030504040204" pitchFamily="50" charset="-128"/>
                <a:ea typeface="メイリオ" panose="020B0604030504040204" pitchFamily="50" charset="-128"/>
              </a:rPr>
              <a:t>年</a:t>
            </a:r>
            <a:r>
              <a:rPr lang="en-US" altLang="ja-JP" sz="1300" dirty="0">
                <a:latin typeface="メイリオ" panose="020B0604030504040204" pitchFamily="50" charset="-128"/>
                <a:ea typeface="メイリオ" panose="020B0604030504040204" pitchFamily="50" charset="-128"/>
              </a:rPr>
              <a:t>2</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24</a:t>
            </a:r>
            <a:r>
              <a:rPr lang="ja-JP" altLang="en-US" sz="1300" dirty="0">
                <a:latin typeface="メイリオ" panose="020B0604030504040204" pitchFamily="50" charset="-128"/>
                <a:ea typeface="メイリオ" panose="020B0604030504040204" pitchFamily="50" charset="-128"/>
              </a:rPr>
              <a:t>日（金曜日）</a:t>
            </a:r>
          </a:p>
          <a:p>
            <a:pPr>
              <a:lnSpc>
                <a:spcPct val="150000"/>
              </a:lnSpc>
            </a:pPr>
            <a:r>
              <a:rPr lang="ja-JP" altLang="en-US" sz="1300" dirty="0" smtClean="0">
                <a:latin typeface="メイリオ" panose="020B0604030504040204" pitchFamily="50" charset="-128"/>
                <a:ea typeface="メイリオ" panose="020B0604030504040204" pitchFamily="50" charset="-128"/>
              </a:rPr>
              <a:t>提案書提出</a:t>
            </a:r>
            <a:r>
              <a:rPr lang="ja-JP" altLang="en-US" sz="1300" dirty="0">
                <a:latin typeface="メイリオ" panose="020B0604030504040204" pitchFamily="50" charset="-128"/>
                <a:ea typeface="メイリオ" panose="020B0604030504040204" pitchFamily="50" charset="-128"/>
              </a:rPr>
              <a:t>期限：令和５年</a:t>
            </a:r>
            <a:r>
              <a:rPr lang="en-US" altLang="ja-JP" sz="1300" dirty="0">
                <a:latin typeface="メイリオ" panose="020B0604030504040204" pitchFamily="50" charset="-128"/>
                <a:ea typeface="メイリオ" panose="020B0604030504040204" pitchFamily="50" charset="-128"/>
              </a:rPr>
              <a:t>5</a:t>
            </a:r>
            <a:r>
              <a:rPr lang="ja-JP" altLang="en-US" sz="1300" dirty="0">
                <a:latin typeface="メイリオ" panose="020B0604030504040204" pitchFamily="50" charset="-128"/>
                <a:ea typeface="メイリオ" panose="020B0604030504040204" pitchFamily="50" charset="-128"/>
              </a:rPr>
              <a:t>月</a:t>
            </a:r>
            <a:r>
              <a:rPr lang="en-US" altLang="ja-JP" sz="1300" dirty="0">
                <a:latin typeface="メイリオ" panose="020B0604030504040204" pitchFamily="50" charset="-128"/>
                <a:ea typeface="メイリオ" panose="020B0604030504040204" pitchFamily="50" charset="-128"/>
              </a:rPr>
              <a:t>10</a:t>
            </a:r>
            <a:r>
              <a:rPr lang="ja-JP" altLang="en-US" sz="1300" dirty="0">
                <a:latin typeface="メイリオ" panose="020B0604030504040204" pitchFamily="50" charset="-128"/>
                <a:ea typeface="メイリオ" panose="020B0604030504040204" pitchFamily="50" charset="-128"/>
              </a:rPr>
              <a:t>日（水曜日）</a:t>
            </a:r>
          </a:p>
          <a:p>
            <a:pPr>
              <a:lnSpc>
                <a:spcPct val="150000"/>
              </a:lnSpc>
            </a:pPr>
            <a:r>
              <a:rPr lang="ja-JP" altLang="en-US" sz="1300" dirty="0" smtClean="0">
                <a:latin typeface="メイリオ" panose="020B0604030504040204" pitchFamily="50" charset="-128"/>
                <a:ea typeface="メイリオ" panose="020B0604030504040204" pitchFamily="50" charset="-128"/>
              </a:rPr>
              <a:t>ヒアリング：</a:t>
            </a:r>
            <a:r>
              <a:rPr lang="ja-JP" altLang="en-US" sz="1300" dirty="0">
                <a:latin typeface="メイリオ" panose="020B0604030504040204" pitchFamily="50" charset="-128"/>
                <a:ea typeface="メイリオ" panose="020B0604030504040204" pitchFamily="50" charset="-128"/>
              </a:rPr>
              <a:t>令和</a:t>
            </a:r>
            <a:r>
              <a:rPr lang="en-US" altLang="ja-JP" sz="1300" dirty="0">
                <a:latin typeface="メイリオ" panose="020B0604030504040204" pitchFamily="50" charset="-128"/>
                <a:ea typeface="メイリオ" panose="020B0604030504040204" pitchFamily="50" charset="-128"/>
              </a:rPr>
              <a:t>5</a:t>
            </a:r>
            <a:r>
              <a:rPr lang="ja-JP" altLang="en-US" sz="1300" dirty="0">
                <a:latin typeface="メイリオ" panose="020B0604030504040204" pitchFamily="50" charset="-128"/>
                <a:ea typeface="メイリオ" panose="020B0604030504040204" pitchFamily="50" charset="-128"/>
              </a:rPr>
              <a:t>年</a:t>
            </a:r>
            <a:r>
              <a:rPr lang="en-US" altLang="ja-JP" sz="1300" dirty="0">
                <a:latin typeface="メイリオ" panose="020B0604030504040204" pitchFamily="50" charset="-128"/>
                <a:ea typeface="メイリオ" panose="020B0604030504040204" pitchFamily="50" charset="-128"/>
              </a:rPr>
              <a:t>5</a:t>
            </a:r>
            <a:r>
              <a:rPr lang="ja-JP" altLang="en-US" sz="1300" dirty="0" smtClean="0">
                <a:latin typeface="メイリオ" panose="020B0604030504040204" pitchFamily="50" charset="-128"/>
                <a:ea typeface="メイリオ" panose="020B0604030504040204" pitchFamily="50" charset="-128"/>
              </a:rPr>
              <a:t>月より随時実施</a:t>
            </a:r>
            <a:endParaRPr lang="en-US" altLang="ja-JP" sz="1300" dirty="0" smtClean="0">
              <a:latin typeface="メイリオ" panose="020B0604030504040204" pitchFamily="50" charset="-128"/>
              <a:ea typeface="メイリオ" panose="020B0604030504040204" pitchFamily="50" charset="-128"/>
            </a:endParaRPr>
          </a:p>
        </p:txBody>
      </p:sp>
      <p:sp>
        <p:nvSpPr>
          <p:cNvPr id="13" name="正方形/長方形 12"/>
          <p:cNvSpPr/>
          <p:nvPr/>
        </p:nvSpPr>
        <p:spPr>
          <a:xfrm>
            <a:off x="239568" y="1014619"/>
            <a:ext cx="9571352" cy="1292662"/>
          </a:xfrm>
          <a:prstGeom prst="rect">
            <a:avLst/>
          </a:prstGeom>
        </p:spPr>
        <p:txBody>
          <a:bodyPr wrap="square">
            <a:spAutoFit/>
          </a:bodyPr>
          <a:lstStyle/>
          <a:p>
            <a:pPr defTabSz="914395" fontAlgn="base">
              <a:lnSpc>
                <a:spcPct val="150000"/>
              </a:lnSpc>
              <a:spcBef>
                <a:spcPct val="0"/>
              </a:spcBef>
              <a:spcAft>
                <a:spcPct val="0"/>
              </a:spcAft>
            </a:pPr>
            <a:r>
              <a:rPr lang="ja-JP" altLang="en-US" sz="1300" b="1" dirty="0">
                <a:solidFill>
                  <a:prstClr val="black"/>
                </a:solidFill>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大阪府</a:t>
            </a:r>
            <a:r>
              <a:rPr lang="ja-JP" altLang="en-US" sz="1300" dirty="0">
                <a:latin typeface="メイリオ" panose="020B0604030504040204" pitchFamily="50" charset="-128"/>
                <a:ea typeface="メイリオ" panose="020B0604030504040204" pitchFamily="50" charset="-128"/>
              </a:rPr>
              <a:t>、大阪市では、平成</a:t>
            </a:r>
            <a:r>
              <a:rPr lang="en-US" altLang="ja-JP" sz="1300" dirty="0">
                <a:latin typeface="メイリオ" panose="020B0604030504040204" pitchFamily="50" charset="-128"/>
                <a:ea typeface="メイリオ" panose="020B0604030504040204" pitchFamily="50" charset="-128"/>
              </a:rPr>
              <a:t>29 </a:t>
            </a:r>
            <a:r>
              <a:rPr lang="ja-JP" altLang="en-US" sz="1300" dirty="0">
                <a:latin typeface="メイリオ" panose="020B0604030504040204" pitchFamily="50" charset="-128"/>
                <a:ea typeface="メイリオ" panose="020B0604030504040204" pitchFamily="50" charset="-128"/>
              </a:rPr>
              <a:t>年８月に「夢洲まちづくり構想」を、令和元年</a:t>
            </a:r>
            <a:r>
              <a:rPr lang="en-US" altLang="ja-JP" sz="1300" dirty="0">
                <a:latin typeface="メイリオ" panose="020B0604030504040204" pitchFamily="50" charset="-128"/>
                <a:ea typeface="メイリオ" panose="020B0604030504040204" pitchFamily="50" charset="-128"/>
              </a:rPr>
              <a:t>12</a:t>
            </a:r>
            <a:r>
              <a:rPr lang="ja-JP" altLang="en-US" sz="1300" dirty="0">
                <a:latin typeface="メイリオ" panose="020B0604030504040204" pitchFamily="50" charset="-128"/>
                <a:ea typeface="メイリオ" panose="020B0604030504040204" pitchFamily="50" charset="-128"/>
              </a:rPr>
              <a:t>月に「夢洲まちづくり基本方針」を策定し、夢洲における国際観光拠点の形成に向けたまちづくりを進めています。</a:t>
            </a:r>
          </a:p>
          <a:p>
            <a:pPr defTabSz="914395" fontAlgn="base">
              <a:lnSpc>
                <a:spcPct val="150000"/>
              </a:lnSpc>
              <a:spcBef>
                <a:spcPct val="0"/>
              </a:spcBef>
              <a:spcAft>
                <a:spcPct val="0"/>
              </a:spcAft>
            </a:pPr>
            <a:r>
              <a:rPr lang="ja-JP" altLang="en-US" sz="1300" dirty="0" smtClean="0">
                <a:latin typeface="メイリオ" panose="020B0604030504040204" pitchFamily="50" charset="-128"/>
                <a:ea typeface="メイリオ" panose="020B0604030504040204" pitchFamily="50" charset="-128"/>
              </a:rPr>
              <a:t>　</a:t>
            </a:r>
            <a:r>
              <a:rPr lang="en-US" altLang="ja-JP" sz="1300" dirty="0" smtClean="0">
                <a:latin typeface="メイリオ" panose="020B0604030504040204" pitchFamily="50" charset="-128"/>
                <a:ea typeface="メイリオ" panose="020B0604030504040204" pitchFamily="50" charset="-128"/>
              </a:rPr>
              <a:t>2025</a:t>
            </a:r>
            <a:r>
              <a:rPr lang="ja-JP" altLang="en-US" sz="1300" dirty="0">
                <a:latin typeface="メイリオ" panose="020B0604030504040204" pitchFamily="50" charset="-128"/>
                <a:ea typeface="メイリオ" panose="020B0604030504040204" pitchFamily="50" charset="-128"/>
              </a:rPr>
              <a:t>年大阪・関西万博開催の跡地となる夢洲第２期区域について、万博後速やかに活用できるよう、民間事業者の皆さまから広くご意見・ご提案をいただく、サウンディング型市場調査（マーケット・サウンディング）を実施</a:t>
            </a:r>
            <a:r>
              <a:rPr lang="ja-JP" altLang="en-US" sz="1300" dirty="0" smtClean="0">
                <a:latin typeface="メイリオ" panose="020B0604030504040204" pitchFamily="50" charset="-128"/>
                <a:ea typeface="メイリオ" panose="020B0604030504040204" pitchFamily="50" charset="-128"/>
              </a:rPr>
              <a:t>しました。</a:t>
            </a:r>
            <a:endParaRPr lang="en-US" altLang="ja-JP" sz="1300" dirty="0">
              <a:solidFill>
                <a:prstClr val="black"/>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239568" y="2917326"/>
            <a:ext cx="4763555" cy="992579"/>
          </a:xfrm>
          <a:prstGeom prst="rect">
            <a:avLst/>
          </a:prstGeom>
        </p:spPr>
        <p:txBody>
          <a:bodyPr wrap="square">
            <a:spAutoFit/>
          </a:bodyPr>
          <a:lstStyle/>
          <a:p>
            <a:pPr defTabSz="914395" fontAlgn="base">
              <a:lnSpc>
                <a:spcPct val="150000"/>
              </a:lnSpc>
              <a:spcBef>
                <a:spcPct val="0"/>
              </a:spcBef>
              <a:spcAft>
                <a:spcPct val="0"/>
              </a:spcAft>
            </a:pPr>
            <a:r>
              <a:rPr lang="ja-JP" altLang="en-US" sz="1300" dirty="0" smtClean="0">
                <a:latin typeface="メイリオ" panose="020B0604030504040204" pitchFamily="50" charset="-128"/>
                <a:ea typeface="メイリオ" panose="020B0604030504040204" pitchFamily="50" charset="-128"/>
              </a:rPr>
              <a:t>所在地：大阪府</a:t>
            </a:r>
            <a:r>
              <a:rPr lang="zh-CN" altLang="en-US" sz="1300" dirty="0" smtClean="0">
                <a:latin typeface="メイリオ" panose="020B0604030504040204" pitchFamily="50" charset="-128"/>
                <a:ea typeface="メイリオ" panose="020B0604030504040204" pitchFamily="50" charset="-128"/>
              </a:rPr>
              <a:t>大阪市</a:t>
            </a:r>
            <a:r>
              <a:rPr lang="zh-CN" altLang="en-US" sz="1300" dirty="0">
                <a:latin typeface="メイリオ" panose="020B0604030504040204" pitchFamily="50" charset="-128"/>
                <a:ea typeface="メイリオ" panose="020B0604030504040204" pitchFamily="50" charset="-128"/>
              </a:rPr>
              <a:t>此花区夢洲中１丁目１番</a:t>
            </a:r>
            <a:r>
              <a:rPr lang="en-US" altLang="zh-CN" sz="1300" dirty="0">
                <a:latin typeface="メイリオ" panose="020B0604030504040204" pitchFamily="50" charset="-128"/>
                <a:ea typeface="メイリオ" panose="020B0604030504040204" pitchFamily="50" charset="-128"/>
              </a:rPr>
              <a:t>20</a:t>
            </a:r>
            <a:r>
              <a:rPr lang="zh-CN" altLang="en-US" sz="1300" dirty="0" smtClean="0">
                <a:latin typeface="メイリオ" panose="020B0604030504040204" pitchFamily="50" charset="-128"/>
                <a:ea typeface="メイリオ" panose="020B0604030504040204" pitchFamily="50" charset="-128"/>
              </a:rPr>
              <a:t>内外</a:t>
            </a:r>
            <a:endParaRPr lang="en-US" altLang="zh-CN" sz="1300" dirty="0" smtClean="0">
              <a:latin typeface="メイリオ" panose="020B0604030504040204" pitchFamily="50" charset="-128"/>
              <a:ea typeface="メイリオ" panose="020B0604030504040204" pitchFamily="50" charset="-128"/>
            </a:endParaRPr>
          </a:p>
          <a:p>
            <a:pPr defTabSz="914395" fontAlgn="base">
              <a:lnSpc>
                <a:spcPct val="150000"/>
              </a:lnSpc>
              <a:spcBef>
                <a:spcPct val="0"/>
              </a:spcBef>
              <a:spcAft>
                <a:spcPct val="0"/>
              </a:spcAft>
            </a:pPr>
            <a:r>
              <a:rPr lang="ja-JP" altLang="en-US" sz="1300" dirty="0" smtClean="0">
                <a:latin typeface="メイリオ" panose="020B0604030504040204" pitchFamily="50" charset="-128"/>
                <a:ea typeface="メイリオ" panose="020B0604030504040204" pitchFamily="50" charset="-128"/>
              </a:rPr>
              <a:t>土地面積：約</a:t>
            </a:r>
            <a:r>
              <a:rPr lang="en-US" altLang="ja-JP" sz="1300" dirty="0" smtClean="0">
                <a:latin typeface="メイリオ" panose="020B0604030504040204" pitchFamily="50" charset="-128"/>
                <a:ea typeface="メイリオ" panose="020B0604030504040204" pitchFamily="50" charset="-128"/>
              </a:rPr>
              <a:t>50</a:t>
            </a:r>
            <a:r>
              <a:rPr lang="ja-JP" altLang="en-US" sz="1300" dirty="0" smtClean="0">
                <a:latin typeface="メイリオ" panose="020B0604030504040204" pitchFamily="50" charset="-128"/>
                <a:ea typeface="メイリオ" panose="020B0604030504040204" pitchFamily="50" charset="-128"/>
              </a:rPr>
              <a:t>ヘクター</a:t>
            </a:r>
            <a:r>
              <a:rPr lang="ja-JP" altLang="en-US" sz="1300" dirty="0">
                <a:latin typeface="メイリオ" panose="020B0604030504040204" pitchFamily="50" charset="-128"/>
                <a:ea typeface="メイリオ" panose="020B0604030504040204" pitchFamily="50" charset="-128"/>
              </a:rPr>
              <a:t>ル</a:t>
            </a:r>
            <a:endParaRPr lang="en-US" altLang="ja-JP" sz="1300" dirty="0" smtClean="0">
              <a:latin typeface="メイリオ" panose="020B0604030504040204" pitchFamily="50" charset="-128"/>
              <a:ea typeface="メイリオ" panose="020B0604030504040204" pitchFamily="50" charset="-128"/>
            </a:endParaRPr>
          </a:p>
          <a:p>
            <a:pPr defTabSz="914395" fontAlgn="base">
              <a:lnSpc>
                <a:spcPct val="150000"/>
              </a:lnSpc>
              <a:spcBef>
                <a:spcPct val="0"/>
              </a:spcBef>
              <a:spcAft>
                <a:spcPct val="0"/>
              </a:spcAft>
            </a:pPr>
            <a:r>
              <a:rPr lang="ja-JP" altLang="en-US" sz="1300" dirty="0" smtClean="0">
                <a:latin typeface="メイリオ" panose="020B0604030504040204" pitchFamily="50" charset="-128"/>
                <a:ea typeface="メイリオ" panose="020B0604030504040204" pitchFamily="50" charset="-128"/>
              </a:rPr>
              <a:t>土地</a:t>
            </a:r>
            <a:r>
              <a:rPr lang="ja-JP" altLang="en-US" sz="1300" dirty="0">
                <a:latin typeface="メイリオ" panose="020B0604030504040204" pitchFamily="50" charset="-128"/>
                <a:ea typeface="メイリオ" panose="020B0604030504040204" pitchFamily="50" charset="-128"/>
              </a:rPr>
              <a:t>所有者</a:t>
            </a:r>
            <a:r>
              <a:rPr lang="ja-JP" altLang="en-US" sz="1300" dirty="0" smtClean="0">
                <a:latin typeface="メイリオ" panose="020B0604030504040204" pitchFamily="50" charset="-128"/>
                <a:ea typeface="メイリオ" panose="020B0604030504040204" pitchFamily="50" charset="-128"/>
              </a:rPr>
              <a:t>：大阪市</a:t>
            </a:r>
            <a:r>
              <a:rPr lang="ja-JP" altLang="en-US" sz="1300" dirty="0">
                <a:latin typeface="メイリオ" panose="020B0604030504040204" pitchFamily="50" charset="-128"/>
                <a:ea typeface="メイリオ" panose="020B0604030504040204" pitchFamily="50" charset="-128"/>
              </a:rPr>
              <a:t>（大阪港湾局所管）</a:t>
            </a:r>
            <a:endParaRPr lang="en-US" altLang="ja-JP" sz="1300" dirty="0">
              <a:solidFill>
                <a:prstClr val="black"/>
              </a:solidFill>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bwMode="auto">
          <a:xfrm>
            <a:off x="103953" y="2517611"/>
            <a:ext cx="4729626" cy="415496"/>
          </a:xfrm>
          <a:prstGeom prst="rect">
            <a:avLst/>
          </a:prstGeom>
          <a:noFill/>
          <a:ln>
            <a:noFill/>
            <a:prstDash val="dash"/>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9530" rIns="36000" bIns="49530" numCol="1" anchor="t" anchorCtr="0" compatLnSpc="1">
            <a:prstTxWarp prst="textNoShape">
              <a:avLst/>
            </a:prstTxWarp>
          </a:bodyPr>
          <a:lstStyle>
            <a:lvl1pPr marL="316531" indent="-316531" algn="l" rtl="0" fontAlgn="base">
              <a:spcBef>
                <a:spcPct val="20000"/>
              </a:spcBef>
              <a:spcAft>
                <a:spcPct val="0"/>
              </a:spcAft>
              <a:buFont typeface="Arial" charset="0"/>
              <a:buChar char="•"/>
              <a:defRPr kumimoji="1" sz="2954" kern="1200">
                <a:solidFill>
                  <a:schemeClr val="tx1"/>
                </a:solidFill>
                <a:latin typeface="メイリオ" pitchFamily="50" charset="-128"/>
                <a:ea typeface="メイリオ" pitchFamily="50" charset="-128"/>
                <a:cs typeface="+mn-cs"/>
              </a:defRPr>
            </a:lvl1pPr>
            <a:lvl2pPr marL="685817" indent="-263776" algn="l" rtl="0" fontAlgn="base">
              <a:spcBef>
                <a:spcPct val="20000"/>
              </a:spcBef>
              <a:spcAft>
                <a:spcPct val="0"/>
              </a:spcAft>
              <a:buFont typeface="Arial" charset="0"/>
              <a:buChar char="–"/>
              <a:defRPr kumimoji="1" sz="2585" kern="1200">
                <a:solidFill>
                  <a:schemeClr val="tx1"/>
                </a:solidFill>
                <a:latin typeface="メイリオ" pitchFamily="50" charset="-128"/>
                <a:ea typeface="メイリオ" pitchFamily="50" charset="-128"/>
                <a:cs typeface="+mn-cs"/>
              </a:defRPr>
            </a:lvl2pPr>
            <a:lvl3pPr marL="1055103" indent="-211021" algn="l" rtl="0" fontAlgn="base">
              <a:spcBef>
                <a:spcPct val="20000"/>
              </a:spcBef>
              <a:spcAft>
                <a:spcPct val="0"/>
              </a:spcAft>
              <a:buFont typeface="Arial" charset="0"/>
              <a:buChar char="•"/>
              <a:defRPr kumimoji="1" sz="2215" kern="1200">
                <a:solidFill>
                  <a:schemeClr val="tx1"/>
                </a:solidFill>
                <a:latin typeface="メイリオ" pitchFamily="50" charset="-128"/>
                <a:ea typeface="メイリオ" pitchFamily="50" charset="-128"/>
                <a:cs typeface="+mn-cs"/>
              </a:defRPr>
            </a:lvl3pPr>
            <a:lvl4pPr marL="1477145"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4pPr>
            <a:lvl5pPr marL="1899186"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indent="0" defTabSz="914395">
              <a:lnSpc>
                <a:spcPct val="150000"/>
              </a:lnSpc>
              <a:spcBef>
                <a:spcPct val="0"/>
              </a:spcBef>
              <a:buNone/>
            </a:pPr>
            <a:r>
              <a:rPr lang="ja-JP" altLang="en-US" sz="1600" b="1" dirty="0">
                <a:solidFill>
                  <a:prstClr val="black"/>
                </a:solidFill>
              </a:rPr>
              <a:t>■調査対象地の概要</a:t>
            </a:r>
            <a:endParaRPr lang="en-US" altLang="ja-JP" sz="1600" b="1" dirty="0">
              <a:solidFill>
                <a:prstClr val="black"/>
              </a:solidFill>
            </a:endParaRPr>
          </a:p>
        </p:txBody>
      </p:sp>
      <p:sp>
        <p:nvSpPr>
          <p:cNvPr id="10" name="コンテンツ プレースホルダー 2"/>
          <p:cNvSpPr txBox="1">
            <a:spLocks/>
          </p:cNvSpPr>
          <p:nvPr/>
        </p:nvSpPr>
        <p:spPr bwMode="auto">
          <a:xfrm>
            <a:off x="103953" y="4231851"/>
            <a:ext cx="4729626" cy="415496"/>
          </a:xfrm>
          <a:prstGeom prst="rect">
            <a:avLst/>
          </a:prstGeom>
          <a:noFill/>
          <a:ln>
            <a:noFill/>
            <a:prstDash val="dash"/>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9530" rIns="36000" bIns="49530" numCol="1" anchor="t" anchorCtr="0" compatLnSpc="1">
            <a:prstTxWarp prst="textNoShape">
              <a:avLst/>
            </a:prstTxWarp>
          </a:bodyPr>
          <a:lstStyle>
            <a:lvl1pPr marL="316531" indent="-316531" algn="l" rtl="0" fontAlgn="base">
              <a:spcBef>
                <a:spcPct val="20000"/>
              </a:spcBef>
              <a:spcAft>
                <a:spcPct val="0"/>
              </a:spcAft>
              <a:buFont typeface="Arial" charset="0"/>
              <a:buChar char="•"/>
              <a:defRPr kumimoji="1" sz="2954" kern="1200">
                <a:solidFill>
                  <a:schemeClr val="tx1"/>
                </a:solidFill>
                <a:latin typeface="メイリオ" pitchFamily="50" charset="-128"/>
                <a:ea typeface="メイリオ" pitchFamily="50" charset="-128"/>
                <a:cs typeface="+mn-cs"/>
              </a:defRPr>
            </a:lvl1pPr>
            <a:lvl2pPr marL="685817" indent="-263776" algn="l" rtl="0" fontAlgn="base">
              <a:spcBef>
                <a:spcPct val="20000"/>
              </a:spcBef>
              <a:spcAft>
                <a:spcPct val="0"/>
              </a:spcAft>
              <a:buFont typeface="Arial" charset="0"/>
              <a:buChar char="–"/>
              <a:defRPr kumimoji="1" sz="2585" kern="1200">
                <a:solidFill>
                  <a:schemeClr val="tx1"/>
                </a:solidFill>
                <a:latin typeface="メイリオ" pitchFamily="50" charset="-128"/>
                <a:ea typeface="メイリオ" pitchFamily="50" charset="-128"/>
                <a:cs typeface="+mn-cs"/>
              </a:defRPr>
            </a:lvl2pPr>
            <a:lvl3pPr marL="1055103" indent="-211021" algn="l" rtl="0" fontAlgn="base">
              <a:spcBef>
                <a:spcPct val="20000"/>
              </a:spcBef>
              <a:spcAft>
                <a:spcPct val="0"/>
              </a:spcAft>
              <a:buFont typeface="Arial" charset="0"/>
              <a:buChar char="•"/>
              <a:defRPr kumimoji="1" sz="2215" kern="1200">
                <a:solidFill>
                  <a:schemeClr val="tx1"/>
                </a:solidFill>
                <a:latin typeface="メイリオ" pitchFamily="50" charset="-128"/>
                <a:ea typeface="メイリオ" pitchFamily="50" charset="-128"/>
                <a:cs typeface="+mn-cs"/>
              </a:defRPr>
            </a:lvl3pPr>
            <a:lvl4pPr marL="1477145"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4pPr>
            <a:lvl5pPr marL="1899186"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indent="0" defTabSz="914395">
              <a:lnSpc>
                <a:spcPct val="150000"/>
              </a:lnSpc>
              <a:spcBef>
                <a:spcPct val="0"/>
              </a:spcBef>
              <a:buNone/>
            </a:pPr>
            <a:r>
              <a:rPr lang="ja-JP" altLang="en-US" sz="1600" b="1" dirty="0">
                <a:solidFill>
                  <a:prstClr val="black"/>
                </a:solidFill>
              </a:rPr>
              <a:t>■マーケット・サウンディングのスケジュール</a:t>
            </a:r>
            <a:endParaRPr lang="en-US" altLang="ja-JP" sz="1300" b="1" dirty="0">
              <a:solidFill>
                <a:prstClr val="black"/>
              </a:solidFill>
            </a:endParaRPr>
          </a:p>
        </p:txBody>
      </p:sp>
      <p:sp>
        <p:nvSpPr>
          <p:cNvPr id="16" name="正方形/長方形 15"/>
          <p:cNvSpPr/>
          <p:nvPr/>
        </p:nvSpPr>
        <p:spPr>
          <a:xfrm>
            <a:off x="6115402" y="6355926"/>
            <a:ext cx="2451312" cy="307777"/>
          </a:xfrm>
          <a:prstGeom prst="rect">
            <a:avLst/>
          </a:prstGeom>
        </p:spPr>
        <p:txBody>
          <a:bodyPr wrap="none">
            <a:spAutoFit/>
          </a:bodyPr>
          <a:lstStyle/>
          <a:p>
            <a:pPr defTabSz="422034"/>
            <a:r>
              <a:rPr lang="ja-JP" altLang="en-US" sz="1400" dirty="0">
                <a:latin typeface="メイリオ" panose="020B0604030504040204" pitchFamily="50" charset="-128"/>
                <a:ea typeface="メイリオ" panose="020B0604030504040204" pitchFamily="50" charset="-128"/>
              </a:rPr>
              <a:t>図：</a:t>
            </a:r>
            <a:r>
              <a:rPr kumimoji="1" lang="ja-JP" altLang="en-US" sz="1400" dirty="0">
                <a:latin typeface="メイリオ" panose="020B0604030504040204" pitchFamily="50" charset="-128"/>
                <a:ea typeface="メイリオ" panose="020B0604030504040204" pitchFamily="50" charset="-128"/>
              </a:rPr>
              <a:t>夢洲第</a:t>
            </a:r>
            <a:r>
              <a:rPr kumimoji="1" lang="en-US" altLang="ja-JP" sz="14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期開発予定</a:t>
            </a:r>
            <a:r>
              <a:rPr kumimoji="1" lang="ja-JP" altLang="en-US" sz="1400" dirty="0" smtClean="0">
                <a:latin typeface="メイリオ" panose="020B0604030504040204" pitchFamily="50" charset="-128"/>
                <a:ea typeface="メイリオ" panose="020B0604030504040204" pitchFamily="50" charset="-128"/>
              </a:rPr>
              <a:t>区域</a:t>
            </a:r>
            <a:endParaRPr lang="en-US" altLang="ja-JP" sz="11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rotWithShape="1">
          <a:blip r:embed="rId3"/>
          <a:srcRect l="1509" b="1408"/>
          <a:stretch/>
        </p:blipFill>
        <p:spPr>
          <a:xfrm>
            <a:off x="4733224" y="2860371"/>
            <a:ext cx="5076927" cy="3366258"/>
          </a:xfrm>
          <a:prstGeom prst="rect">
            <a:avLst/>
          </a:prstGeom>
        </p:spPr>
      </p:pic>
      <p:sp>
        <p:nvSpPr>
          <p:cNvPr id="6" name="テキスト ボックス 5"/>
          <p:cNvSpPr txBox="1"/>
          <p:nvPr/>
        </p:nvSpPr>
        <p:spPr>
          <a:xfrm>
            <a:off x="8209268" y="5829612"/>
            <a:ext cx="1523861" cy="307777"/>
          </a:xfrm>
          <a:prstGeom prst="rect">
            <a:avLst/>
          </a:prstGeom>
          <a:solidFill>
            <a:srgbClr val="FFFFFF">
              <a:alpha val="60000"/>
            </a:srgbClr>
          </a:solidFill>
        </p:spPr>
        <p:txBody>
          <a:bodyPr wrap="square" rtlCol="0">
            <a:spAutoFit/>
          </a:bodyPr>
          <a:lstStyle/>
          <a:p>
            <a:r>
              <a:rPr kumimoji="1" lang="en-US" altLang="ja-JP" sz="700" dirty="0" smtClean="0">
                <a:latin typeface="メイリオ" panose="020B0604030504040204" pitchFamily="50" charset="-128"/>
                <a:ea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rPr>
              <a:t>大阪ヘルスケアパビリオン、</a:t>
            </a:r>
            <a:endParaRPr kumimoji="1" lang="en-US" altLang="ja-JP" sz="700" dirty="0" smtClean="0">
              <a:latin typeface="メイリオ" panose="020B0604030504040204" pitchFamily="50" charset="-128"/>
              <a:ea typeface="メイリオ" panose="020B0604030504040204" pitchFamily="50" charset="-128"/>
            </a:endParaRPr>
          </a:p>
          <a:p>
            <a:r>
              <a:rPr kumimoji="1" lang="ja-JP" altLang="en-US" sz="700" dirty="0" smtClean="0">
                <a:latin typeface="メイリオ" panose="020B0604030504040204" pitchFamily="50" charset="-128"/>
                <a:ea typeface="メイリオ" panose="020B0604030504040204" pitchFamily="50" charset="-128"/>
              </a:rPr>
              <a:t>（仮称）夢洲駅の一部敷地は除く</a:t>
            </a:r>
          </a:p>
        </p:txBody>
      </p:sp>
    </p:spTree>
    <p:extLst>
      <p:ext uri="{BB962C8B-B14F-4D97-AF65-F5344CB8AC3E}">
        <p14:creationId xmlns:p14="http://schemas.microsoft.com/office/powerpoint/2010/main" val="4199079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タイトル 1"/>
          <p:cNvSpPr>
            <a:spLocks noGrp="1"/>
          </p:cNvSpPr>
          <p:nvPr>
            <p:ph type="title"/>
          </p:nvPr>
        </p:nvSpPr>
        <p:spPr>
          <a:xfrm>
            <a:off x="0" y="-44243"/>
            <a:ext cx="9906000" cy="549275"/>
          </a:xfrm>
        </p:spPr>
        <p:txBody>
          <a:bodyPr/>
          <a:lstStyle/>
          <a:p>
            <a:r>
              <a:rPr lang="ja-JP" altLang="en-US" sz="2400" dirty="0" smtClean="0"/>
              <a:t>マーケット</a:t>
            </a:r>
            <a:r>
              <a:rPr lang="ja-JP" altLang="en-US" sz="2400" dirty="0"/>
              <a:t>・サウンディングの結果の概要</a:t>
            </a:r>
          </a:p>
        </p:txBody>
      </p:sp>
      <p:cxnSp>
        <p:nvCxnSpPr>
          <p:cNvPr id="32" name="直線コネクタ 31"/>
          <p:cNvCxnSpPr/>
          <p:nvPr/>
        </p:nvCxnSpPr>
        <p:spPr>
          <a:xfrm>
            <a:off x="56457" y="405264"/>
            <a:ext cx="9721080" cy="0"/>
          </a:xfrm>
          <a:prstGeom prst="line">
            <a:avLst/>
          </a:prstGeom>
        </p:spPr>
        <p:style>
          <a:lnRef idx="1">
            <a:schemeClr val="dk1"/>
          </a:lnRef>
          <a:fillRef idx="0">
            <a:schemeClr val="dk1"/>
          </a:fillRef>
          <a:effectRef idx="0">
            <a:schemeClr val="dk1"/>
          </a:effectRef>
          <a:fontRef idx="minor">
            <a:schemeClr val="tx1"/>
          </a:fontRef>
        </p:style>
      </p:cxnSp>
      <p:sp>
        <p:nvSpPr>
          <p:cNvPr id="33" name="コンテンツ プレースホルダー 2"/>
          <p:cNvSpPr>
            <a:spLocks noGrp="1"/>
          </p:cNvSpPr>
          <p:nvPr>
            <p:ph idx="1"/>
          </p:nvPr>
        </p:nvSpPr>
        <p:spPr>
          <a:xfrm>
            <a:off x="161636" y="1442163"/>
            <a:ext cx="2446344" cy="281256"/>
          </a:xfrm>
          <a:ln>
            <a:noFill/>
            <a:prstDash val="dash"/>
          </a:ln>
        </p:spPr>
        <p:txBody>
          <a:bodyPr vert="horz" wrap="square" lIns="36000" tIns="49530" rIns="36000" bIns="49530" numCol="1" anchor="t" anchorCtr="0" compatLnSpc="1">
            <a:prstTxWarp prst="textNoShape">
              <a:avLst/>
            </a:prstTxWarp>
          </a:bodyPr>
          <a:lstStyle/>
          <a:p>
            <a:pPr marL="0" indent="0">
              <a:buNone/>
            </a:pPr>
            <a:r>
              <a:rPr lang="ja-JP" altLang="en-US" sz="1600" b="1" dirty="0"/>
              <a:t>■提案の主な内容</a:t>
            </a:r>
            <a:endParaRPr lang="en-US" altLang="ja-JP" sz="1600" b="1" dirty="0"/>
          </a:p>
        </p:txBody>
      </p:sp>
      <p:sp>
        <p:nvSpPr>
          <p:cNvPr id="3" name="正方形/長方形 2"/>
          <p:cNvSpPr/>
          <p:nvPr/>
        </p:nvSpPr>
        <p:spPr>
          <a:xfrm>
            <a:off x="427817" y="693609"/>
            <a:ext cx="7665720" cy="692497"/>
          </a:xfrm>
          <a:prstGeom prst="rect">
            <a:avLst/>
          </a:prstGeom>
        </p:spPr>
        <p:txBody>
          <a:bodyPr wrap="square">
            <a:spAutoFit/>
          </a:bodyPr>
          <a:lstStyle/>
          <a:p>
            <a:pPr defTabSz="914395" fontAlgn="base">
              <a:lnSpc>
                <a:spcPct val="150000"/>
              </a:lnSpc>
              <a:spcBef>
                <a:spcPct val="0"/>
              </a:spcBef>
              <a:spcAft>
                <a:spcPct val="0"/>
              </a:spcAft>
            </a:pPr>
            <a:r>
              <a:rPr lang="ja-JP" altLang="en-US" sz="1300" dirty="0">
                <a:solidFill>
                  <a:prstClr val="black"/>
                </a:solidFill>
                <a:latin typeface="メイリオ" panose="020B0604030504040204" pitchFamily="50" charset="-128"/>
                <a:ea typeface="メイリオ" panose="020B0604030504040204" pitchFamily="50" charset="-128"/>
              </a:rPr>
              <a:t>提案書提出団体数</a:t>
            </a:r>
            <a:r>
              <a:rPr lang="ja-JP" altLang="en-US" sz="1300" dirty="0" smtClean="0">
                <a:solidFill>
                  <a:prstClr val="black"/>
                </a:solidFill>
                <a:latin typeface="メイリオ" panose="020B0604030504040204" pitchFamily="50" charset="-128"/>
                <a:ea typeface="メイリオ" panose="020B0604030504040204" pitchFamily="50" charset="-128"/>
              </a:rPr>
              <a:t>：</a:t>
            </a:r>
            <a:r>
              <a:rPr lang="en-US" altLang="ja-JP" sz="1300" dirty="0" smtClean="0">
                <a:solidFill>
                  <a:prstClr val="black"/>
                </a:solidFill>
                <a:latin typeface="メイリオ" panose="020B0604030504040204" pitchFamily="50" charset="-128"/>
                <a:ea typeface="メイリオ" panose="020B0604030504040204" pitchFamily="50" charset="-128"/>
              </a:rPr>
              <a:t>11</a:t>
            </a:r>
            <a:r>
              <a:rPr lang="ja-JP" altLang="en-US" sz="1300" dirty="0" smtClean="0">
                <a:solidFill>
                  <a:prstClr val="black"/>
                </a:solidFill>
                <a:latin typeface="メイリオ" panose="020B0604030504040204" pitchFamily="50" charset="-128"/>
                <a:ea typeface="メイリオ" panose="020B0604030504040204" pitchFamily="50" charset="-128"/>
              </a:rPr>
              <a:t>団体</a:t>
            </a:r>
            <a:endParaRPr lang="en-US" altLang="ja-JP" sz="1300" dirty="0" smtClean="0">
              <a:solidFill>
                <a:prstClr val="black"/>
              </a:solidFill>
              <a:latin typeface="メイリオ" panose="020B0604030504040204" pitchFamily="50" charset="-128"/>
              <a:ea typeface="メイリオ" panose="020B0604030504040204" pitchFamily="50" charset="-128"/>
            </a:endParaRPr>
          </a:p>
          <a:p>
            <a:pPr defTabSz="914395" fontAlgn="base">
              <a:lnSpc>
                <a:spcPct val="150000"/>
              </a:lnSpc>
              <a:spcBef>
                <a:spcPct val="0"/>
              </a:spcBef>
              <a:spcAft>
                <a:spcPct val="0"/>
              </a:spcAft>
            </a:pPr>
            <a:r>
              <a:rPr lang="ja-JP" altLang="en-US" sz="1300" dirty="0" smtClean="0">
                <a:solidFill>
                  <a:prstClr val="black"/>
                </a:solidFill>
                <a:latin typeface="メイリオ" panose="020B0604030504040204" pitchFamily="50" charset="-128"/>
                <a:ea typeface="メイリオ" panose="020B0604030504040204" pitchFamily="50" charset="-128"/>
              </a:rPr>
              <a:t>団体</a:t>
            </a:r>
            <a:r>
              <a:rPr lang="ja-JP" altLang="en-US" sz="1300" dirty="0">
                <a:solidFill>
                  <a:prstClr val="black"/>
                </a:solidFill>
                <a:latin typeface="メイリオ" panose="020B0604030504040204" pitchFamily="50" charset="-128"/>
                <a:ea typeface="メイリオ" panose="020B0604030504040204" pitchFamily="50" charset="-128"/>
              </a:rPr>
              <a:t>の内訳（主な業種など）</a:t>
            </a:r>
            <a:r>
              <a:rPr lang="ja-JP" altLang="en-US" sz="1300" dirty="0" smtClean="0">
                <a:solidFill>
                  <a:prstClr val="black"/>
                </a:solidFill>
                <a:latin typeface="メイリオ" panose="020B0604030504040204" pitchFamily="50" charset="-128"/>
                <a:ea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rPr>
              <a:t>建設会社、不動産会社</a:t>
            </a:r>
            <a:r>
              <a:rPr lang="ja-JP" altLang="en-US" sz="1300" dirty="0" smtClean="0">
                <a:solidFill>
                  <a:prstClr val="black"/>
                </a:solidFill>
                <a:latin typeface="メイリオ" panose="020B0604030504040204" pitchFamily="50" charset="-128"/>
                <a:ea typeface="メイリオ" panose="020B0604030504040204" pitchFamily="50" charset="-128"/>
              </a:rPr>
              <a:t>など</a:t>
            </a:r>
            <a:endParaRPr lang="en-US" altLang="ja-JP" sz="1300" dirty="0">
              <a:solidFill>
                <a:prstClr val="black"/>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427817" y="1672909"/>
            <a:ext cx="9050365" cy="692497"/>
          </a:xfrm>
          <a:prstGeom prst="rect">
            <a:avLst/>
          </a:prstGeom>
        </p:spPr>
        <p:txBody>
          <a:bodyPr wrap="square">
            <a:spAutoFit/>
          </a:bodyPr>
          <a:lstStyle/>
          <a:p>
            <a:pPr defTabSz="914395" fontAlgn="base">
              <a:lnSpc>
                <a:spcPct val="150000"/>
              </a:lnSpc>
              <a:spcBef>
                <a:spcPct val="0"/>
              </a:spcBef>
              <a:spcAft>
                <a:spcPct val="0"/>
              </a:spcAft>
            </a:pPr>
            <a:r>
              <a:rPr lang="ja-JP" altLang="en-US" sz="1300" dirty="0">
                <a:solidFill>
                  <a:prstClr val="black"/>
                </a:solidFill>
                <a:latin typeface="メイリオ" panose="020B0604030504040204" pitchFamily="50" charset="-128"/>
                <a:ea typeface="メイリオ" panose="020B0604030504040204" pitchFamily="50" charset="-128"/>
              </a:rPr>
              <a:t>マーケット・サウンディングにご参加いただいた事業者のみなさまから、様々なご提案をいただきました。</a:t>
            </a:r>
            <a:endParaRPr lang="en-US" altLang="ja-JP" sz="1300" dirty="0">
              <a:solidFill>
                <a:prstClr val="black"/>
              </a:solidFill>
              <a:latin typeface="メイリオ" panose="020B0604030504040204" pitchFamily="50" charset="-128"/>
              <a:ea typeface="メイリオ" panose="020B0604030504040204" pitchFamily="50" charset="-128"/>
            </a:endParaRPr>
          </a:p>
          <a:p>
            <a:pPr defTabSz="914395" fontAlgn="base">
              <a:lnSpc>
                <a:spcPct val="150000"/>
              </a:lnSpc>
              <a:spcBef>
                <a:spcPct val="0"/>
              </a:spcBef>
              <a:spcAft>
                <a:spcPct val="0"/>
              </a:spcAft>
            </a:pPr>
            <a:r>
              <a:rPr lang="ja-JP" altLang="en-US" sz="1300" dirty="0">
                <a:latin typeface="メイリオ" panose="020B0604030504040204" pitchFamily="50" charset="-128"/>
                <a:ea typeface="メイリオ" panose="020B0604030504040204" pitchFamily="50" charset="-128"/>
              </a:rPr>
              <a:t>なお、提案者の名称や提案内容の詳細については、アイデアやノウハウの保護のため公表いたしません。</a:t>
            </a:r>
            <a:endParaRPr lang="en-US" altLang="ja-JP" sz="1300" dirty="0">
              <a:solidFill>
                <a:prstClr val="black"/>
              </a:solidFill>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bwMode="auto">
          <a:xfrm>
            <a:off x="161636" y="460969"/>
            <a:ext cx="2446344" cy="281256"/>
          </a:xfrm>
          <a:prstGeom prst="rect">
            <a:avLst/>
          </a:prstGeom>
          <a:noFill/>
          <a:ln>
            <a:noFill/>
            <a:prstDash val="dash"/>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9530" rIns="36000" bIns="49530" numCol="1" anchor="t" anchorCtr="0" compatLnSpc="1">
            <a:prstTxWarp prst="textNoShape">
              <a:avLst/>
            </a:prstTxWarp>
          </a:bodyPr>
          <a:lstStyle>
            <a:lvl1pPr marL="316531" indent="-316531" algn="l" rtl="0" fontAlgn="base">
              <a:spcBef>
                <a:spcPct val="20000"/>
              </a:spcBef>
              <a:spcAft>
                <a:spcPct val="0"/>
              </a:spcAft>
              <a:buFont typeface="Arial" charset="0"/>
              <a:buChar char="•"/>
              <a:defRPr kumimoji="1" sz="2954" kern="1200">
                <a:solidFill>
                  <a:schemeClr val="tx1"/>
                </a:solidFill>
                <a:latin typeface="メイリオ" pitchFamily="50" charset="-128"/>
                <a:ea typeface="メイリオ" pitchFamily="50" charset="-128"/>
                <a:cs typeface="+mn-cs"/>
              </a:defRPr>
            </a:lvl1pPr>
            <a:lvl2pPr marL="685817" indent="-263776" algn="l" rtl="0" fontAlgn="base">
              <a:spcBef>
                <a:spcPct val="20000"/>
              </a:spcBef>
              <a:spcAft>
                <a:spcPct val="0"/>
              </a:spcAft>
              <a:buFont typeface="Arial" charset="0"/>
              <a:buChar char="–"/>
              <a:defRPr kumimoji="1" sz="2585" kern="1200">
                <a:solidFill>
                  <a:schemeClr val="tx1"/>
                </a:solidFill>
                <a:latin typeface="メイリオ" pitchFamily="50" charset="-128"/>
                <a:ea typeface="メイリオ" pitchFamily="50" charset="-128"/>
                <a:cs typeface="+mn-cs"/>
              </a:defRPr>
            </a:lvl2pPr>
            <a:lvl3pPr marL="1055103" indent="-211021" algn="l" rtl="0" fontAlgn="base">
              <a:spcBef>
                <a:spcPct val="20000"/>
              </a:spcBef>
              <a:spcAft>
                <a:spcPct val="0"/>
              </a:spcAft>
              <a:buFont typeface="Arial" charset="0"/>
              <a:buChar char="•"/>
              <a:defRPr kumimoji="1" sz="2215" kern="1200">
                <a:solidFill>
                  <a:schemeClr val="tx1"/>
                </a:solidFill>
                <a:latin typeface="メイリオ" pitchFamily="50" charset="-128"/>
                <a:ea typeface="メイリオ" pitchFamily="50" charset="-128"/>
                <a:cs typeface="+mn-cs"/>
              </a:defRPr>
            </a:lvl3pPr>
            <a:lvl4pPr marL="1477145"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4pPr>
            <a:lvl5pPr marL="1899186"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indent="0" defTabSz="914395">
              <a:spcBef>
                <a:spcPct val="0"/>
              </a:spcBef>
              <a:buNone/>
            </a:pPr>
            <a:r>
              <a:rPr lang="ja-JP" altLang="en-US" sz="1600" b="1" dirty="0">
                <a:solidFill>
                  <a:prstClr val="black"/>
                </a:solidFill>
              </a:rPr>
              <a:t>■実施結果</a:t>
            </a:r>
            <a:endParaRPr lang="en-US" altLang="ja-JP" sz="1600" b="1" dirty="0">
              <a:solidFill>
                <a:prstClr val="black"/>
              </a:solidFill>
            </a:endParaRPr>
          </a:p>
        </p:txBody>
      </p:sp>
      <p:sp>
        <p:nvSpPr>
          <p:cNvPr id="11" name="正方形/長方形 10"/>
          <p:cNvSpPr/>
          <p:nvPr/>
        </p:nvSpPr>
        <p:spPr>
          <a:xfrm>
            <a:off x="391814" y="6147508"/>
            <a:ext cx="9050365" cy="692497"/>
          </a:xfrm>
          <a:prstGeom prst="rect">
            <a:avLst/>
          </a:prstGeom>
        </p:spPr>
        <p:txBody>
          <a:bodyPr wrap="square">
            <a:spAutoFit/>
          </a:bodyPr>
          <a:lstStyle/>
          <a:p>
            <a:pPr defTabSz="914395" fontAlgn="base">
              <a:lnSpc>
                <a:spcPct val="150000"/>
              </a:lnSpc>
              <a:spcBef>
                <a:spcPct val="0"/>
              </a:spcBef>
              <a:spcAft>
                <a:spcPct val="0"/>
              </a:spcAft>
            </a:pPr>
            <a:r>
              <a:rPr lang="ja-JP" altLang="en-US" sz="1300" b="1" dirty="0">
                <a:solidFill>
                  <a:prstClr val="black"/>
                </a:solidFill>
                <a:latin typeface="メイリオ" panose="020B0604030504040204" pitchFamily="50" charset="-128"/>
                <a:ea typeface="メイリオ" panose="020B0604030504040204" pitchFamily="50" charset="-128"/>
              </a:rPr>
              <a:t>　</a:t>
            </a:r>
            <a:r>
              <a:rPr lang="ja-JP" altLang="en-US" sz="1300" dirty="0">
                <a:solidFill>
                  <a:prstClr val="black"/>
                </a:solidFill>
                <a:latin typeface="メイリオ" panose="020B0604030504040204" pitchFamily="50" charset="-128"/>
                <a:ea typeface="メイリオ" panose="020B0604030504040204" pitchFamily="50" charset="-128"/>
              </a:rPr>
              <a:t>今後は、サウンディングで</a:t>
            </a:r>
            <a:r>
              <a:rPr lang="ja-JP" altLang="en-US" sz="1300" dirty="0" smtClean="0">
                <a:solidFill>
                  <a:prstClr val="black"/>
                </a:solidFill>
                <a:latin typeface="メイリオ" panose="020B0604030504040204" pitchFamily="50" charset="-128"/>
                <a:ea typeface="メイリオ" panose="020B0604030504040204" pitchFamily="50" charset="-128"/>
              </a:rPr>
              <a:t>いただいたご提案を踏まえながら、「夢洲まちづくり基本方針」に示す国際</a:t>
            </a:r>
            <a:r>
              <a:rPr lang="ja-JP" altLang="en-US" sz="1300" dirty="0">
                <a:solidFill>
                  <a:prstClr val="black"/>
                </a:solidFill>
                <a:latin typeface="メイリオ" panose="020B0604030504040204" pitchFamily="50" charset="-128"/>
                <a:ea typeface="メイリオ" panose="020B0604030504040204" pitchFamily="50" charset="-128"/>
              </a:rPr>
              <a:t>観光</a:t>
            </a:r>
            <a:r>
              <a:rPr lang="ja-JP" altLang="en-US" sz="1300" dirty="0" smtClean="0">
                <a:solidFill>
                  <a:prstClr val="black"/>
                </a:solidFill>
                <a:latin typeface="メイリオ" panose="020B0604030504040204" pitchFamily="50" charset="-128"/>
                <a:ea typeface="メイリオ" panose="020B0604030504040204" pitchFamily="50" charset="-128"/>
              </a:rPr>
              <a:t>拠点の形成</a:t>
            </a:r>
            <a:r>
              <a:rPr lang="ja-JP" altLang="en-US" sz="1300" dirty="0">
                <a:solidFill>
                  <a:prstClr val="black"/>
                </a:solidFill>
                <a:latin typeface="メイリオ" panose="020B0604030504040204" pitchFamily="50" charset="-128"/>
                <a:ea typeface="メイリオ" panose="020B0604030504040204" pitchFamily="50" charset="-128"/>
              </a:rPr>
              <a:t>をめざして</a:t>
            </a:r>
            <a:r>
              <a:rPr lang="ja-JP" altLang="en-US" sz="1300" dirty="0" smtClean="0">
                <a:latin typeface="メイリオ" panose="020B0604030504040204" pitchFamily="50" charset="-128"/>
                <a:ea typeface="メイリオ" panose="020B0604030504040204" pitchFamily="50" charset="-128"/>
              </a:rPr>
              <a:t>、検討</a:t>
            </a:r>
            <a:r>
              <a:rPr lang="ja-JP" altLang="en-US" sz="1300" dirty="0">
                <a:latin typeface="メイリオ" panose="020B0604030504040204" pitchFamily="50" charset="-128"/>
                <a:ea typeface="メイリオ" panose="020B0604030504040204" pitchFamily="50" charset="-128"/>
              </a:rPr>
              <a:t>をすすめて</a:t>
            </a:r>
            <a:r>
              <a:rPr lang="ja-JP" altLang="en-US" sz="1300" dirty="0">
                <a:solidFill>
                  <a:prstClr val="black"/>
                </a:solidFill>
                <a:latin typeface="メイリオ" panose="020B0604030504040204" pitchFamily="50" charset="-128"/>
                <a:ea typeface="メイリオ" panose="020B0604030504040204" pitchFamily="50" charset="-128"/>
              </a:rPr>
              <a:t>まいります。</a:t>
            </a:r>
            <a:endParaRPr lang="en-US" altLang="ja-JP" sz="1300" dirty="0">
              <a:solidFill>
                <a:prstClr val="black"/>
              </a:solidFill>
              <a:latin typeface="メイリオ" panose="020B0604030504040204" pitchFamily="50" charset="-128"/>
              <a:ea typeface="メイリオ" panose="020B0604030504040204" pitchFamily="50" charset="-128"/>
            </a:endParaRPr>
          </a:p>
        </p:txBody>
      </p:sp>
      <p:sp>
        <p:nvSpPr>
          <p:cNvPr id="13" name="コンテンツ プレースホルダー 2"/>
          <p:cNvSpPr txBox="1">
            <a:spLocks/>
          </p:cNvSpPr>
          <p:nvPr/>
        </p:nvSpPr>
        <p:spPr bwMode="auto">
          <a:xfrm>
            <a:off x="161636" y="5891982"/>
            <a:ext cx="2446344" cy="281256"/>
          </a:xfrm>
          <a:prstGeom prst="rect">
            <a:avLst/>
          </a:prstGeom>
          <a:noFill/>
          <a:ln>
            <a:noFill/>
            <a:prstDash val="dash"/>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9530" rIns="36000" bIns="49530" numCol="1" anchor="t" anchorCtr="0" compatLnSpc="1">
            <a:prstTxWarp prst="textNoShape">
              <a:avLst/>
            </a:prstTxWarp>
          </a:bodyPr>
          <a:lstStyle>
            <a:lvl1pPr marL="316531" indent="-316531" algn="l" rtl="0" fontAlgn="base">
              <a:spcBef>
                <a:spcPct val="20000"/>
              </a:spcBef>
              <a:spcAft>
                <a:spcPct val="0"/>
              </a:spcAft>
              <a:buFont typeface="Arial" charset="0"/>
              <a:buChar char="•"/>
              <a:defRPr kumimoji="1" sz="2954" kern="1200">
                <a:solidFill>
                  <a:schemeClr val="tx1"/>
                </a:solidFill>
                <a:latin typeface="メイリオ" pitchFamily="50" charset="-128"/>
                <a:ea typeface="メイリオ" pitchFamily="50" charset="-128"/>
                <a:cs typeface="+mn-cs"/>
              </a:defRPr>
            </a:lvl1pPr>
            <a:lvl2pPr marL="685817" indent="-263776" algn="l" rtl="0" fontAlgn="base">
              <a:spcBef>
                <a:spcPct val="20000"/>
              </a:spcBef>
              <a:spcAft>
                <a:spcPct val="0"/>
              </a:spcAft>
              <a:buFont typeface="Arial" charset="0"/>
              <a:buChar char="–"/>
              <a:defRPr kumimoji="1" sz="2585" kern="1200">
                <a:solidFill>
                  <a:schemeClr val="tx1"/>
                </a:solidFill>
                <a:latin typeface="メイリオ" pitchFamily="50" charset="-128"/>
                <a:ea typeface="メイリオ" pitchFamily="50" charset="-128"/>
                <a:cs typeface="+mn-cs"/>
              </a:defRPr>
            </a:lvl2pPr>
            <a:lvl3pPr marL="1055103" indent="-211021" algn="l" rtl="0" fontAlgn="base">
              <a:spcBef>
                <a:spcPct val="20000"/>
              </a:spcBef>
              <a:spcAft>
                <a:spcPct val="0"/>
              </a:spcAft>
              <a:buFont typeface="Arial" charset="0"/>
              <a:buChar char="•"/>
              <a:defRPr kumimoji="1" sz="2215" kern="1200">
                <a:solidFill>
                  <a:schemeClr val="tx1"/>
                </a:solidFill>
                <a:latin typeface="メイリオ" pitchFamily="50" charset="-128"/>
                <a:ea typeface="メイリオ" pitchFamily="50" charset="-128"/>
                <a:cs typeface="+mn-cs"/>
              </a:defRPr>
            </a:lvl3pPr>
            <a:lvl4pPr marL="1477145"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4pPr>
            <a:lvl5pPr marL="1899186" indent="-211021" algn="l" rtl="0" fontAlgn="base">
              <a:spcBef>
                <a:spcPct val="20000"/>
              </a:spcBef>
              <a:spcAft>
                <a:spcPct val="0"/>
              </a:spcAft>
              <a:buFont typeface="Arial" charset="0"/>
              <a:buChar char="»"/>
              <a:defRPr kumimoji="1" sz="1846" kern="1200">
                <a:solidFill>
                  <a:schemeClr val="tx1"/>
                </a:solidFill>
                <a:latin typeface="メイリオ" pitchFamily="50" charset="-128"/>
                <a:ea typeface="メイリオ"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indent="0">
              <a:buNone/>
            </a:pPr>
            <a:r>
              <a:rPr lang="ja-JP" altLang="en-US" sz="1600" b="1" dirty="0"/>
              <a:t>■今後の取り組み</a:t>
            </a:r>
            <a:endParaRPr lang="en-US" altLang="ja-JP" sz="1600" b="1" dirty="0"/>
          </a:p>
        </p:txBody>
      </p:sp>
      <p:graphicFrame>
        <p:nvGraphicFramePr>
          <p:cNvPr id="12" name="表 11"/>
          <p:cNvGraphicFramePr>
            <a:graphicFrameLocks noGrp="1"/>
          </p:cNvGraphicFramePr>
          <p:nvPr>
            <p:extLst>
              <p:ext uri="{D42A27DB-BD31-4B8C-83A1-F6EECF244321}">
                <p14:modId xmlns:p14="http://schemas.microsoft.com/office/powerpoint/2010/main" val="1299662578"/>
              </p:ext>
            </p:extLst>
          </p:nvPr>
        </p:nvGraphicFramePr>
        <p:xfrm>
          <a:off x="391814" y="2443128"/>
          <a:ext cx="9256939" cy="3364767"/>
        </p:xfrm>
        <a:graphic>
          <a:graphicData uri="http://schemas.openxmlformats.org/drawingml/2006/table">
            <a:tbl>
              <a:tblPr firstRow="1" firstCol="1" bandRow="1"/>
              <a:tblGrid>
                <a:gridCol w="2055786">
                  <a:extLst>
                    <a:ext uri="{9D8B030D-6E8A-4147-A177-3AD203B41FA5}">
                      <a16:colId xmlns:a16="http://schemas.microsoft.com/office/drawing/2014/main" val="2371296252"/>
                    </a:ext>
                  </a:extLst>
                </a:gridCol>
                <a:gridCol w="7201153">
                  <a:extLst>
                    <a:ext uri="{9D8B030D-6E8A-4147-A177-3AD203B41FA5}">
                      <a16:colId xmlns:a16="http://schemas.microsoft.com/office/drawing/2014/main" val="113320757"/>
                    </a:ext>
                  </a:extLst>
                </a:gridCol>
              </a:tblGrid>
              <a:tr h="297902">
                <a:tc>
                  <a:txBody>
                    <a:bodyPr/>
                    <a:lstStyle/>
                    <a:p>
                      <a:pPr algn="ctr">
                        <a:spcAft>
                          <a:spcPts val="0"/>
                        </a:spcAft>
                      </a:pP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主な提案項目</a:t>
                      </a:r>
                      <a:endPar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35536" marR="355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主な内容</a:t>
                      </a:r>
                      <a:endPar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35536" marR="355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10600021"/>
                  </a:ext>
                </a:extLst>
              </a:tr>
              <a:tr h="3066865">
                <a:tc>
                  <a:txBody>
                    <a:bodyPr/>
                    <a:lstStyle/>
                    <a:p>
                      <a:pPr marL="0" marR="140335" lvl="0" indent="0" algn="just" defTabSz="914400" rtl="0" eaLnBrk="1" fontAlgn="auto" latinLnBrk="0" hangingPunct="1">
                        <a:lnSpc>
                          <a:spcPct val="100000"/>
                        </a:lnSpc>
                        <a:spcBef>
                          <a:spcPts val="0"/>
                        </a:spcBef>
                        <a:spcAft>
                          <a:spcPts val="0"/>
                        </a:spcAft>
                        <a:buClrTx/>
                        <a:buSzTx/>
                        <a:buFontTx/>
                        <a:buNone/>
                        <a:tabLst/>
                        <a:defRPr/>
                      </a:pPr>
                      <a:r>
                        <a:rPr lang="ja-JP" sz="11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全体</a:t>
                      </a:r>
                      <a:r>
                        <a:rPr 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施設計画</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140335" lvl="0" indent="0" algn="just" defTabSz="914400" rtl="0" eaLnBrk="1" fontAlgn="auto" latinLnBrk="0" hangingPunct="1">
                        <a:lnSpc>
                          <a:spcPct val="100000"/>
                        </a:lnSpc>
                        <a:spcBef>
                          <a:spcPts val="0"/>
                        </a:spcBef>
                        <a:spcAft>
                          <a:spcPts val="0"/>
                        </a:spcAft>
                        <a:buClrTx/>
                        <a:buSzTx/>
                        <a:buFontTx/>
                        <a:buNone/>
                        <a:tabLst/>
                        <a:defRPr/>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開発スケジュールなど</a:t>
                      </a:r>
                      <a:endPar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35536" marR="355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marR="140335" lvl="0" indent="-180975" algn="just" defTabSz="914395" rtl="0" eaLnBrk="1" fontAlgn="auto" latinLnBrk="0" hangingPunct="1">
                        <a:lnSpc>
                          <a:spcPct val="150000"/>
                        </a:lnSpc>
                        <a:spcBef>
                          <a:spcPts val="0"/>
                        </a:spcBef>
                        <a:spcAft>
                          <a:spcPts val="0"/>
                        </a:spcAft>
                        <a:buClrTx/>
                        <a:buSzTx/>
                        <a:buFontTx/>
                        <a:buNone/>
                        <a:tabLst/>
                        <a:defRPr/>
                      </a:pP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提案の概要は、以下のとおり。</a:t>
                      </a:r>
                      <a:endParaRPr kumimoji="1" lang="en-US" altLang="ja-JP" sz="1100" b="0" u="none" kern="1200" dirty="0" smtClean="0">
                        <a:solidFill>
                          <a:schemeClr val="tx1"/>
                        </a:solidFill>
                        <a:effectLst/>
                        <a:latin typeface="メイリオ" panose="020B0604030504040204" pitchFamily="50" charset="-128"/>
                        <a:ea typeface="メイリオ" panose="020B0604030504040204" pitchFamily="50" charset="-128"/>
                      </a:endParaRPr>
                    </a:p>
                    <a:p>
                      <a:pPr marL="180975" marR="140335" lvl="0" indent="-180975" algn="just" defTabSz="914395"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施設の用途については、ホテル・商業・屋内屋外のエンターテイメント施設</a:t>
                      </a:r>
                      <a:r>
                        <a:rPr kumimoji="1" lang="ja-JP" altLang="en-US" sz="1100" b="0" u="none" kern="1200" baseline="0" dirty="0" smtClean="0">
                          <a:solidFill>
                            <a:schemeClr val="tx1"/>
                          </a:solidFill>
                          <a:effectLst/>
                          <a:latin typeface="メイリオ" panose="020B0604030504040204" pitchFamily="50" charset="-128"/>
                          <a:ea typeface="メイリオ" panose="020B0604030504040204" pitchFamily="50" charset="-128"/>
                        </a:rPr>
                        <a:t>（アリーナ、</a:t>
                      </a: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劇場、野外ライブ会場、サーキット場など）・住宅といった提案があった。</a:t>
                      </a:r>
                      <a:endParaRPr kumimoji="1" lang="en-US" altLang="ja-JP" sz="1100" b="0" u="none" kern="1200" dirty="0" smtClean="0">
                        <a:solidFill>
                          <a:schemeClr val="tx1"/>
                        </a:solidFill>
                        <a:effectLst/>
                        <a:latin typeface="メイリオ" panose="020B0604030504040204" pitchFamily="50" charset="-128"/>
                        <a:ea typeface="メイリオ" panose="020B0604030504040204" pitchFamily="50" charset="-128"/>
                      </a:endParaRPr>
                    </a:p>
                    <a:p>
                      <a:pPr marL="180975" marR="140335" lvl="0" indent="-180975" algn="just" defTabSz="914395"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開発スケジュールについては、</a:t>
                      </a:r>
                      <a:r>
                        <a:rPr kumimoji="1" lang="en-US" altLang="ja-JP" sz="1100" b="0" u="none" kern="1200" dirty="0" smtClean="0">
                          <a:solidFill>
                            <a:schemeClr val="tx1"/>
                          </a:solidFill>
                          <a:effectLst/>
                          <a:latin typeface="メイリオ" panose="020B0604030504040204" pitchFamily="50" charset="-128"/>
                          <a:ea typeface="メイリオ" panose="020B0604030504040204" pitchFamily="50" charset="-128"/>
                        </a:rPr>
                        <a:t>2</a:t>
                      </a: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期区域全体のまちづくり計画を策定した上で、国際観光拠点のまちづくりを段階的に進めていきたいとの提案があった。</a:t>
                      </a:r>
                    </a:p>
                    <a:p>
                      <a:pPr marL="171450" marR="140335" lvl="0" indent="-171450" algn="just" defTabSz="914395"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基盤整備については、観光外周道路の形状に関して、地下鉄の線路上部への整備や、まちづくりにあわせ</a:t>
                      </a:r>
                      <a:r>
                        <a:rPr kumimoji="1" lang="ja-JP" altLang="en-US" sz="1100" b="0" u="none" strike="noStrike" kern="1200" baseline="0" dirty="0" smtClean="0">
                          <a:solidFill>
                            <a:schemeClr val="tx1"/>
                          </a:solidFill>
                          <a:effectLst/>
                          <a:latin typeface="メイリオ" panose="020B0604030504040204" pitchFamily="50" charset="-128"/>
                          <a:ea typeface="メイリオ" panose="020B0604030504040204" pitchFamily="50" charset="-128"/>
                        </a:rPr>
                        <a:t>た</a:t>
                      </a: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独自形状</a:t>
                      </a:r>
                      <a:r>
                        <a:rPr kumimoji="1" lang="ja-JP" altLang="en-US" sz="1100" b="0" u="none" strike="noStrike" kern="1200" baseline="0" dirty="0" smtClean="0">
                          <a:solidFill>
                            <a:schemeClr val="tx1"/>
                          </a:solidFill>
                          <a:effectLst/>
                          <a:latin typeface="メイリオ" panose="020B0604030504040204" pitchFamily="50" charset="-128"/>
                          <a:ea typeface="メイリオ" panose="020B0604030504040204" pitchFamily="50" charset="-128"/>
                        </a:rPr>
                        <a:t>の</a:t>
                      </a: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整備を希望する提案があった。</a:t>
                      </a:r>
                      <a:endParaRPr kumimoji="1" lang="en-US" altLang="ja-JP" sz="1100" b="0" u="none" kern="1200" dirty="0" smtClean="0">
                        <a:solidFill>
                          <a:schemeClr val="tx1"/>
                        </a:solidFill>
                        <a:effectLst/>
                        <a:latin typeface="メイリオ" panose="020B0604030504040204" pitchFamily="50" charset="-128"/>
                        <a:ea typeface="メイリオ" panose="020B0604030504040204" pitchFamily="50" charset="-128"/>
                      </a:endParaRPr>
                    </a:p>
                    <a:p>
                      <a:pPr marL="171450" marR="140335" lvl="0" indent="-171450" algn="just" defTabSz="914395"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effectLst/>
                          <a:latin typeface="メイリオ" panose="020B0604030504040204" pitchFamily="50" charset="-128"/>
                          <a:ea typeface="メイリオ" panose="020B0604030504040204" pitchFamily="50" charset="-128"/>
                        </a:rPr>
                        <a:t>その他、まちの骨格となるオープンスペース、モビリティサービスの中核機能の整備や、まちの移動手段として、域内周回バスやマイクロモビリティ、ゴンドラ、さらにはスマートなまちづくりを担うエリアマネジメント組織の提案などがあった。</a:t>
                      </a:r>
                    </a:p>
                  </a:txBody>
                  <a:tcPr marL="35536" marR="355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3690581"/>
                  </a:ext>
                </a:extLst>
              </a:tr>
            </a:tbl>
          </a:graphicData>
        </a:graphic>
      </p:graphicFrame>
    </p:spTree>
    <p:extLst>
      <p:ext uri="{BB962C8B-B14F-4D97-AF65-F5344CB8AC3E}">
        <p14:creationId xmlns:p14="http://schemas.microsoft.com/office/powerpoint/2010/main" val="1065118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b="1" dirty="0" smtClean="0">
            <a:latin typeface="メイリオ" panose="020B0604030504040204" pitchFamily="50" charset="-128"/>
            <a:ea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A4 210 x 297 mm</PresentationFormat>
  <Paragraphs>38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Arial</vt:lpstr>
      <vt:lpstr>Calibri</vt:lpstr>
      <vt:lpstr>Times New Roman</vt:lpstr>
      <vt:lpstr>Wingdings</vt:lpstr>
      <vt:lpstr>Office ​​テーマ</vt:lpstr>
      <vt:lpstr>夢洲第２期区域のまちづくりに向けたサウンディング型市場調査の概要</vt:lpstr>
      <vt:lpstr>マーケット・サウンディングの結果の概要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2023-07-24T07:34:55Z</dcterms:created>
  <dcterms:modified xsi:type="dcterms:W3CDTF">2023-07-27T01:38:18Z</dcterms:modified>
</cp:coreProperties>
</file>