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2" autoAdjust="0"/>
  </p:normalViewPr>
  <p:slideViewPr>
    <p:cSldViewPr>
      <p:cViewPr>
        <p:scale>
          <a:sx n="100" d="100"/>
          <a:sy n="100" d="100"/>
        </p:scale>
        <p:origin x="-1230" y="26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5A4A9-2225-4AE7-91DC-24EB78D3713C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E98E5-0596-4A96-BCDA-E89EFB330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653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E98E5-0596-4A96-BCDA-E89EFB33073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741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3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4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42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61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6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2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14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38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56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76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03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E886A-9A12-499B-9EC6-76BF69F5E8F2}" type="datetimeFigureOut">
              <a:rPr kumimoji="1" lang="ja-JP" altLang="en-US" smtClean="0"/>
              <a:t>2017/8/6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E6C4C-624D-4B20-A574-C1C002A46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55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角丸四角形 86"/>
          <p:cNvSpPr/>
          <p:nvPr/>
        </p:nvSpPr>
        <p:spPr>
          <a:xfrm>
            <a:off x="116630" y="6940650"/>
            <a:ext cx="6635082" cy="1072876"/>
          </a:xfrm>
          <a:prstGeom prst="roundRect">
            <a:avLst>
              <a:gd name="adj" fmla="val 4325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角丸四角形 82"/>
          <p:cNvSpPr/>
          <p:nvPr/>
        </p:nvSpPr>
        <p:spPr>
          <a:xfrm>
            <a:off x="116633" y="687887"/>
            <a:ext cx="6635082" cy="3481615"/>
          </a:xfrm>
          <a:prstGeom prst="roundRect">
            <a:avLst>
              <a:gd name="adj" fmla="val 2541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3309367" y="2008286"/>
            <a:ext cx="1038121" cy="564223"/>
          </a:xfrm>
          <a:prstGeom prst="rect">
            <a:avLst/>
          </a:prstGeom>
          <a:solidFill>
            <a:schemeClr val="accent1"/>
          </a:solidFill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381634" y="2516536"/>
            <a:ext cx="1013815" cy="90294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89086" y="864543"/>
            <a:ext cx="63082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■地方独立行政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法人法上、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中期目標期間の最後の事業年度に同法第４０条第１項に定める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積立金</a:t>
            </a:r>
            <a: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  <a:t/>
            </a:r>
            <a:b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</a:b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が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あるときは、そのうち設立団体の長の承認を受けた金額を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次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期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中期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目標期間における業務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の</a:t>
            </a:r>
            <a: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  <a:t/>
            </a:r>
            <a:b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</a:b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財源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に充てることができる（同条第４項）と規定。</a:t>
            </a:r>
          </a:p>
          <a:p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また、設立団体の長の承認は、評価委員会の意見を聴取（同条第</a:t>
            </a:r>
            <a:r>
              <a:rPr lang="en-US" altLang="ja-JP" sz="1100" dirty="0">
                <a:latin typeface="HGSｺﾞｼｯｸM" pitchFamily="50" charset="-128"/>
                <a:ea typeface="HGSｺﾞｼｯｸM" pitchFamily="50" charset="-128"/>
              </a:rPr>
              <a:t>5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項）することと規定。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04664" y="35496"/>
            <a:ext cx="59600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300" b="1" spc="-50" dirty="0">
                <a:latin typeface="HGSｺﾞｼｯｸM" pitchFamily="50" charset="-128"/>
                <a:ea typeface="HGSｺﾞｼｯｸM" pitchFamily="50" charset="-128"/>
                <a:cs typeface="Meiryo UI" pitchFamily="50" charset="-128"/>
              </a:rPr>
              <a:t>今期中期目標期間へ</a:t>
            </a:r>
            <a:r>
              <a:rPr lang="ja-JP" altLang="en-US" sz="1300" b="1" spc="-50" dirty="0" smtClean="0">
                <a:latin typeface="HGSｺﾞｼｯｸM" pitchFamily="50" charset="-128"/>
                <a:ea typeface="HGSｺﾞｼｯｸM" pitchFamily="50" charset="-128"/>
                <a:cs typeface="Meiryo UI" pitchFamily="50" charset="-128"/>
              </a:rPr>
              <a:t>の地方</a:t>
            </a:r>
            <a:r>
              <a:rPr lang="ja-JP" altLang="en-US" sz="1300" b="1" spc="-50" dirty="0">
                <a:latin typeface="HGSｺﾞｼｯｸM" pitchFamily="50" charset="-128"/>
                <a:ea typeface="HGSｺﾞｼｯｸM" pitchFamily="50" charset="-128"/>
                <a:cs typeface="Meiryo UI" pitchFamily="50" charset="-128"/>
              </a:rPr>
              <a:t>独立行政法人大阪府立産業技術総合</a:t>
            </a:r>
            <a:r>
              <a:rPr lang="ja-JP" altLang="en-US" sz="1300" b="1" spc="-50" dirty="0" smtClean="0">
                <a:latin typeface="HGSｺﾞｼｯｸM" pitchFamily="50" charset="-128"/>
                <a:ea typeface="HGSｺﾞｼｯｸM" pitchFamily="50" charset="-128"/>
                <a:cs typeface="Meiryo UI" pitchFamily="50" charset="-128"/>
              </a:rPr>
              <a:t>研究所に</a:t>
            </a:r>
            <a:r>
              <a:rPr lang="en-US" altLang="ja-JP" sz="1300" b="1" spc="-50" dirty="0" smtClean="0">
                <a:latin typeface="HGSｺﾞｼｯｸM" pitchFamily="50" charset="-128"/>
                <a:ea typeface="HGSｺﾞｼｯｸM" pitchFamily="50" charset="-128"/>
                <a:cs typeface="Meiryo UI" pitchFamily="50" charset="-128"/>
              </a:rPr>
              <a:t/>
            </a:r>
            <a:br>
              <a:rPr lang="en-US" altLang="ja-JP" sz="1300" b="1" spc="-50" dirty="0" smtClean="0">
                <a:latin typeface="HGSｺﾞｼｯｸM" pitchFamily="50" charset="-128"/>
                <a:ea typeface="HGSｺﾞｼｯｸM" pitchFamily="50" charset="-128"/>
                <a:cs typeface="Meiryo UI" pitchFamily="50" charset="-128"/>
              </a:rPr>
            </a:br>
            <a:r>
              <a:rPr lang="ja-JP" altLang="en-US" sz="1300" b="1" spc="-50" dirty="0" smtClean="0">
                <a:latin typeface="HGSｺﾞｼｯｸM" pitchFamily="50" charset="-128"/>
                <a:ea typeface="HGSｺﾞｼｯｸM" pitchFamily="50" charset="-128"/>
                <a:cs typeface="Meiryo UI" pitchFamily="50" charset="-128"/>
              </a:rPr>
              <a:t>関する積立金の繰越にかかる知事の承認について</a:t>
            </a:r>
            <a:endParaRPr lang="en-US" altLang="ja-JP" sz="1300" b="1" spc="-50" dirty="0" smtClean="0">
              <a:latin typeface="HGSｺﾞｼｯｸM" pitchFamily="50" charset="-128"/>
              <a:ea typeface="HGSｺﾞｼｯｸM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2556" y="1841463"/>
            <a:ext cx="1260804" cy="168103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5434" y="2146970"/>
            <a:ext cx="1165633" cy="2462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積立金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76132" y="2114550"/>
            <a:ext cx="1019318" cy="30670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8428" y="3651315"/>
            <a:ext cx="928350" cy="348813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５年目の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法人決算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81634" y="3625308"/>
            <a:ext cx="1013816" cy="37519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6160" y="2538303"/>
            <a:ext cx="1129574" cy="93871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目的積立金</a:t>
            </a:r>
            <a:endParaRPr lang="en-US" altLang="ja-JP" sz="10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使途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中小企業支援事業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及び研究開発の充実・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強化、施設・設備機器の改善等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39974" y="1671489"/>
            <a:ext cx="900794" cy="333126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5755" y="1654141"/>
            <a:ext cx="901296" cy="34881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ja-JP" altLang="en-US" sz="100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１から４年目</a:t>
            </a:r>
            <a:endParaRPr lang="en-US" altLang="ja-JP" sz="1000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000"/>
              </a:lnSpc>
            </a:pPr>
            <a:r>
              <a:rPr lang="ja-JP" altLang="en-US" sz="1000" u="sng" dirty="0" err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までの</a:t>
            </a:r>
            <a:r>
              <a:rPr lang="ja-JP" altLang="en-US" sz="100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残高</a:t>
            </a:r>
            <a:endParaRPr lang="en-US" altLang="ja-JP" sz="1000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 flipV="1">
            <a:off x="2971850" y="3621037"/>
            <a:ext cx="2845200" cy="1"/>
          </a:xfrm>
          <a:prstGeom prst="straightConnector1">
            <a:avLst/>
          </a:prstGeom>
          <a:ln w="25400"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2982154" y="2276128"/>
            <a:ext cx="0" cy="1334244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 flipV="1">
            <a:off x="2780928" y="2911319"/>
            <a:ext cx="197582" cy="98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4346054" y="2305843"/>
            <a:ext cx="212952" cy="1"/>
          </a:xfrm>
          <a:prstGeom prst="straightConnector1">
            <a:avLst/>
          </a:prstGeom>
          <a:ln w="127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3251076" y="2097375"/>
            <a:ext cx="1165633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評価</a:t>
            </a:r>
            <a:r>
              <a:rPr lang="ja-JP" altLang="en-US" sz="1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委員会</a:t>
            </a:r>
            <a:endParaRPr lang="en-US" altLang="ja-JP" sz="10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意見</a:t>
            </a:r>
            <a:endParaRPr lang="en-US" altLang="ja-JP" sz="900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555988" y="2179439"/>
            <a:ext cx="1109731" cy="2462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知事の承認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4590653" y="2010327"/>
            <a:ext cx="1038121" cy="56218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角丸四角形 78"/>
          <p:cNvSpPr/>
          <p:nvPr/>
        </p:nvSpPr>
        <p:spPr>
          <a:xfrm>
            <a:off x="6015520" y="1695450"/>
            <a:ext cx="509824" cy="151272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角丸四角形 81"/>
          <p:cNvSpPr/>
          <p:nvPr/>
        </p:nvSpPr>
        <p:spPr>
          <a:xfrm>
            <a:off x="188639" y="547558"/>
            <a:ext cx="1892219" cy="28066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88640" y="538033"/>
            <a:ext cx="18922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HGSｺﾞｼｯｸM" pitchFamily="50" charset="-128"/>
                <a:ea typeface="HGSｺﾞｼｯｸM" pitchFamily="50" charset="-128"/>
              </a:rPr>
              <a:t>積立金</a:t>
            </a:r>
            <a:r>
              <a:rPr lang="ja-JP" altLang="en-US" sz="1200" b="1" dirty="0">
                <a:latin typeface="HGSｺﾞｼｯｸM" pitchFamily="50" charset="-128"/>
                <a:ea typeface="HGSｺﾞｼｯｸM" pitchFamily="50" charset="-128"/>
              </a:rPr>
              <a:t>の</a:t>
            </a:r>
            <a:r>
              <a:rPr lang="ja-JP" altLang="en-US" sz="1200" b="1" dirty="0" smtClean="0">
                <a:latin typeface="HGSｺﾞｼｯｸM" pitchFamily="50" charset="-128"/>
                <a:ea typeface="HGSｺﾞｼｯｸM" pitchFamily="50" charset="-128"/>
              </a:rPr>
              <a:t>繰越承認の流れ</a:t>
            </a:r>
            <a:endParaRPr lang="ja-JP" altLang="en-US" sz="1200" b="1" dirty="0"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116632" y="4527427"/>
            <a:ext cx="6635082" cy="2075966"/>
          </a:xfrm>
          <a:prstGeom prst="roundRect">
            <a:avLst>
              <a:gd name="adj" fmla="val 2541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289085" y="4687745"/>
            <a:ext cx="6462629" cy="1913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■地方独立行政法人法第</a:t>
            </a:r>
            <a:r>
              <a:rPr lang="en-US" altLang="ja-JP" sz="1100" dirty="0">
                <a:latin typeface="HGSｺﾞｼｯｸM" pitchFamily="50" charset="-128"/>
                <a:ea typeface="HGSｺﾞｼｯｸM" pitchFamily="50" charset="-128"/>
              </a:rPr>
              <a:t>40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条第４項の「設立団体の長の承認」は、以下の要件に照らし、適当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と</a:t>
            </a:r>
            <a: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  <a:t/>
            </a:r>
            <a:b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</a:b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認められる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場合とする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。</a:t>
            </a:r>
            <a:endParaRPr lang="ja-JP" altLang="en-US" sz="1100" dirty="0">
              <a:latin typeface="HGSｺﾞｼｯｸM" pitchFamily="50" charset="-128"/>
              <a:ea typeface="HGSｺﾞｼｯｸM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○積立金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は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、府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に返納することを基本とする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。</a:t>
            </a:r>
            <a: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  <a:t/>
            </a:r>
            <a:b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</a:b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　ただし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、積立金のうち、合理的理由が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あるものについて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は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、府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と個別協議の上、合理的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な範囲</a:t>
            </a:r>
            <a: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  <a:t/>
            </a:r>
            <a:b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</a:b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　内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で次期中期目標期間への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繰越し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を承認するものとする。</a:t>
            </a:r>
          </a:p>
          <a:p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（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合理的な理由の例示）</a:t>
            </a:r>
          </a:p>
          <a:p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①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法人の自己収入及び経営努力により生じた剰余金</a:t>
            </a:r>
          </a:p>
          <a:p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②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実施できなかった業務を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繰り越す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場合</a:t>
            </a:r>
          </a:p>
          <a:p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③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会計上の剰余金などで現金の裏付けのない場合（固定資産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の未償却額等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）</a:t>
            </a:r>
          </a:p>
          <a:p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④棚卸資産、前払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費用、仮払金など、翌年度以降に費用処理を行う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もの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　　など</a:t>
            </a:r>
          </a:p>
        </p:txBody>
      </p:sp>
      <p:sp>
        <p:nvSpPr>
          <p:cNvPr id="121" name="角丸四角形 120"/>
          <p:cNvSpPr/>
          <p:nvPr/>
        </p:nvSpPr>
        <p:spPr>
          <a:xfrm>
            <a:off x="188640" y="4374951"/>
            <a:ext cx="2088233" cy="27777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188641" y="4364360"/>
            <a:ext cx="20882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 smtClean="0">
                <a:latin typeface="HGSｺﾞｼｯｸM" pitchFamily="50" charset="-128"/>
                <a:ea typeface="HGSｺﾞｼｯｸM" pitchFamily="50" charset="-128"/>
              </a:rPr>
              <a:t>積立金の繰越承認の考え方</a:t>
            </a:r>
            <a:endParaRPr lang="ja-JP" altLang="en-US" sz="1200" b="1" dirty="0"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133" name="角丸四角形 132"/>
          <p:cNvSpPr/>
          <p:nvPr/>
        </p:nvSpPr>
        <p:spPr>
          <a:xfrm>
            <a:off x="116632" y="8342489"/>
            <a:ext cx="6635082" cy="694007"/>
          </a:xfrm>
          <a:prstGeom prst="roundRect">
            <a:avLst>
              <a:gd name="adj" fmla="val 4325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角丸四角形 134"/>
          <p:cNvSpPr/>
          <p:nvPr/>
        </p:nvSpPr>
        <p:spPr>
          <a:xfrm>
            <a:off x="188641" y="8221422"/>
            <a:ext cx="1282426" cy="25806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>
            <a:off x="264840" y="8192958"/>
            <a:ext cx="11384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latin typeface="HGSｺﾞｼｯｸM" pitchFamily="50" charset="-128"/>
                <a:ea typeface="HGSｺﾞｼｯｸM" pitchFamily="50" charset="-128"/>
              </a:rPr>
              <a:t>府</a:t>
            </a:r>
            <a:r>
              <a:rPr lang="ja-JP" altLang="en-US" sz="1200" b="1" dirty="0" smtClean="0">
                <a:latin typeface="HGSｺﾞｼｯｸM" pitchFamily="50" charset="-128"/>
                <a:ea typeface="HGSｺﾞｼｯｸM" pitchFamily="50" charset="-128"/>
              </a:rPr>
              <a:t>の承認案</a:t>
            </a:r>
            <a:endParaRPr lang="ja-JP" altLang="en-US" sz="1200" b="1" dirty="0"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51" name="テキスト ボックス 1"/>
          <p:cNvSpPr txBox="1">
            <a:spLocks noChangeArrowheads="1"/>
          </p:cNvSpPr>
          <p:nvPr/>
        </p:nvSpPr>
        <p:spPr bwMode="auto">
          <a:xfrm flipH="1">
            <a:off x="6084717" y="1588"/>
            <a:ext cx="704276" cy="2781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37800" rIns="74295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資料４</a:t>
            </a:r>
            <a:endParaRPr lang="ja-JP" sz="12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1445724" y="3610372"/>
            <a:ext cx="524066" cy="425519"/>
          </a:xfrm>
          <a:prstGeom prst="rightArrow">
            <a:avLst>
              <a:gd name="adj1" fmla="val 50000"/>
              <a:gd name="adj2" fmla="val 48356"/>
            </a:avLst>
          </a:prstGeom>
          <a:noFill/>
          <a:ln w="127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369343" y="3706763"/>
            <a:ext cx="648072" cy="2308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剰余金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1518692" y="2276128"/>
            <a:ext cx="441709" cy="0"/>
          </a:xfrm>
          <a:prstGeom prst="straightConnector1">
            <a:avLst/>
          </a:prstGeom>
          <a:ln w="127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1994242" y="1815182"/>
            <a:ext cx="786686" cy="218531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907307" y="2778428"/>
            <a:ext cx="94022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積立金</a:t>
            </a:r>
            <a:endParaRPr lang="en-US" altLang="ja-JP" sz="1200" b="1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1" name="直線矢印コネクタ 70"/>
          <p:cNvCxnSpPr/>
          <p:nvPr/>
        </p:nvCxnSpPr>
        <p:spPr>
          <a:xfrm flipV="1">
            <a:off x="2982154" y="2282180"/>
            <a:ext cx="264159" cy="3475"/>
          </a:xfrm>
          <a:prstGeom prst="straightConnector1">
            <a:avLst/>
          </a:prstGeom>
          <a:ln w="25400"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/>
          <p:cNvSpPr/>
          <p:nvPr/>
        </p:nvSpPr>
        <p:spPr>
          <a:xfrm>
            <a:off x="2519575" y="2467794"/>
            <a:ext cx="715502" cy="208033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4" name="直線矢印コネクタ 73"/>
          <p:cNvCxnSpPr/>
          <p:nvPr/>
        </p:nvCxnSpPr>
        <p:spPr>
          <a:xfrm>
            <a:off x="1518692" y="3008167"/>
            <a:ext cx="441709" cy="0"/>
          </a:xfrm>
          <a:prstGeom prst="straightConnector1">
            <a:avLst/>
          </a:prstGeom>
          <a:ln w="127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2529941" y="2464779"/>
            <a:ext cx="696752" cy="22057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承認申請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7" name="直線矢印コネクタ 76"/>
          <p:cNvCxnSpPr/>
          <p:nvPr/>
        </p:nvCxnSpPr>
        <p:spPr>
          <a:xfrm flipV="1">
            <a:off x="5632673" y="2305844"/>
            <a:ext cx="212952" cy="1"/>
          </a:xfrm>
          <a:prstGeom prst="straightConnector1">
            <a:avLst/>
          </a:prstGeom>
          <a:ln w="127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角丸四角形 80"/>
          <p:cNvSpPr/>
          <p:nvPr/>
        </p:nvSpPr>
        <p:spPr>
          <a:xfrm>
            <a:off x="5962650" y="3441412"/>
            <a:ext cx="602282" cy="3331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958805" y="1815326"/>
            <a:ext cx="640674" cy="127727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次期</a:t>
            </a:r>
            <a:endParaRPr lang="en-US" altLang="ja-JP" sz="1100" b="1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1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中期</a:t>
            </a:r>
            <a:endParaRPr lang="en-US" altLang="ja-JP" sz="1100" b="1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1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目標</a:t>
            </a:r>
            <a:endParaRPr lang="en-US" altLang="ja-JP" sz="1100" b="1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1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期間</a:t>
            </a:r>
            <a:endParaRPr lang="en-US" altLang="ja-JP" sz="1100" b="1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1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へ</a:t>
            </a:r>
            <a:endParaRPr lang="en-US" altLang="ja-JP" sz="1100" b="1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1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繰越</a:t>
            </a:r>
            <a:endParaRPr lang="en-US" altLang="ja-JP" sz="1100" b="1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1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</a:t>
            </a:r>
            <a:endParaRPr lang="en-US" altLang="ja-JP" sz="1100" b="1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911714" y="3474869"/>
            <a:ext cx="718405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返納金</a:t>
            </a:r>
            <a:endParaRPr lang="en-US" altLang="ja-JP" sz="11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188639" y="6812943"/>
            <a:ext cx="1282428" cy="277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188639" y="6793893"/>
            <a:ext cx="12824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 smtClean="0">
                <a:latin typeface="HGSｺﾞｼｯｸM" pitchFamily="50" charset="-128"/>
                <a:ea typeface="HGSｺﾞｼｯｸM" pitchFamily="50" charset="-128"/>
              </a:rPr>
              <a:t>繰越承認申請額</a:t>
            </a:r>
            <a:endParaRPr lang="ja-JP" altLang="en-US" sz="1200" b="1" dirty="0"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88264" y="7139830"/>
            <a:ext cx="6462629" cy="82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１．法人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の自己収入及び経営努力により生じた剰余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金　　５０</a:t>
            </a:r>
            <a:r>
              <a:rPr lang="zh-TW" altLang="en-US" sz="1100" dirty="0" smtClean="0">
                <a:latin typeface="HGSｺﾞｼｯｸM" pitchFamily="50" charset="-128"/>
                <a:ea typeface="HGSｺﾞｼｯｸM" pitchFamily="50" charset="-128"/>
              </a:rPr>
              <a:t>百万円</a:t>
            </a:r>
            <a:r>
              <a:rPr lang="en-US" altLang="zh-TW" sz="1100" dirty="0" smtClean="0">
                <a:latin typeface="HGSｺﾞｼｯｸM" pitchFamily="50" charset="-128"/>
                <a:ea typeface="HGSｺﾞｼｯｸM" pitchFamily="50" charset="-128"/>
              </a:rPr>
              <a:t>…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考え方</a:t>
            </a:r>
            <a:r>
              <a:rPr lang="zh-TW" altLang="en-US" sz="1100" dirty="0" smtClean="0">
                <a:latin typeface="HGSｺﾞｼｯｸM" pitchFamily="50" charset="-128"/>
                <a:ea typeface="HGSｺﾞｼｯｸM" pitchFamily="50" charset="-128"/>
              </a:rPr>
              <a:t>①</a:t>
            </a:r>
            <a:endParaRPr lang="en-US" altLang="ja-JP" sz="1100" dirty="0" smtClean="0">
              <a:latin typeface="HGSｺﾞｼｯｸM" pitchFamily="50" charset="-128"/>
              <a:ea typeface="HGSｺﾞｼｯｸM" pitchFamily="50" charset="-128"/>
            </a:endParaRPr>
          </a:p>
          <a:p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２．実施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できなかった業務を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繰り越すもの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　　　　３７０</a:t>
            </a:r>
            <a:r>
              <a:rPr lang="zh-TW" altLang="en-US" sz="1100" dirty="0" smtClean="0">
                <a:latin typeface="HGSｺﾞｼｯｸM" pitchFamily="50" charset="-128"/>
                <a:ea typeface="HGSｺﾞｼｯｸM" pitchFamily="50" charset="-128"/>
              </a:rPr>
              <a:t>百万円</a:t>
            </a:r>
            <a:r>
              <a:rPr lang="en-US" altLang="zh-TW" sz="1100" dirty="0">
                <a:latin typeface="HGSｺﾞｼｯｸM" pitchFamily="50" charset="-128"/>
                <a:ea typeface="HGSｺﾞｼｯｸM" pitchFamily="50" charset="-128"/>
              </a:rPr>
              <a:t>…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考え方②</a:t>
            </a:r>
            <a:endParaRPr lang="en-US" altLang="ja-JP" sz="1100" dirty="0" smtClean="0">
              <a:latin typeface="HGSｺﾞｼｯｸM" pitchFamily="50" charset="-128"/>
              <a:ea typeface="HGSｺﾞｼｯｸM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３．会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計上の剰余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金などで現金の裏付けのないもの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２４４</a:t>
            </a:r>
            <a:r>
              <a:rPr lang="zh-TW" altLang="en-US" sz="1100" dirty="0" smtClean="0">
                <a:latin typeface="HGSｺﾞｼｯｸM" pitchFamily="50" charset="-128"/>
                <a:ea typeface="HGSｺﾞｼｯｸM" pitchFamily="50" charset="-128"/>
              </a:rPr>
              <a:t>百万円</a:t>
            </a:r>
            <a:r>
              <a:rPr lang="en-US" altLang="zh-TW" sz="1100" dirty="0">
                <a:latin typeface="HGSｺﾞｼｯｸM" pitchFamily="50" charset="-128"/>
                <a:ea typeface="HGSｺﾞｼｯｸM" pitchFamily="50" charset="-128"/>
              </a:rPr>
              <a:t>…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考え方③④</a:t>
            </a:r>
            <a:endParaRPr lang="en-US" altLang="ja-JP" sz="1100" dirty="0" smtClean="0">
              <a:latin typeface="HGSｺﾞｼｯｸM" pitchFamily="50" charset="-128"/>
              <a:ea typeface="HGSｺﾞｼｯｸM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  <a:t>※</a:t>
            </a:r>
            <a:r>
              <a:rPr lang="zh-TW" altLang="en-US" sz="1100" dirty="0" smtClean="0">
                <a:latin typeface="HGSｺﾞｼｯｸM" pitchFamily="50" charset="-128"/>
                <a:ea typeface="HGSｺﾞｼｯｸM" pitchFamily="50" charset="-128"/>
              </a:rPr>
              <a:t>府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への</a:t>
            </a:r>
            <a:r>
              <a:rPr lang="zh-TW" altLang="en-US" sz="1100" dirty="0" smtClean="0">
                <a:latin typeface="HGSｺﾞｼｯｸM" pitchFamily="50" charset="-128"/>
                <a:ea typeface="HGSｺﾞｼｯｸM" pitchFamily="50" charset="-128"/>
              </a:rPr>
              <a:t>返納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金</a:t>
            </a:r>
            <a:r>
              <a:rPr lang="zh-TW" altLang="en-US" sz="1100" dirty="0" smtClean="0">
                <a:latin typeface="HGSｺﾞｼｯｸM" pitchFamily="50" charset="-128"/>
                <a:ea typeface="HGSｺﾞｼｯｸM" pitchFamily="50" charset="-128"/>
              </a:rPr>
              <a:t>額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　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　　　　　　　　　　　　　　　　　　　　　　　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  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　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　</a:t>
            </a:r>
            <a:r>
              <a:rPr lang="ja-JP" altLang="en-US" sz="1100" b="1" dirty="0" smtClean="0">
                <a:latin typeface="HGSｺﾞｼｯｸM" pitchFamily="50" charset="-128"/>
                <a:ea typeface="HGSｺﾞｼｯｸM" pitchFamily="50" charset="-128"/>
              </a:rPr>
              <a:t>１６</a:t>
            </a:r>
            <a:r>
              <a:rPr lang="zh-TW" altLang="en-US" sz="1100" b="1" dirty="0" smtClean="0">
                <a:latin typeface="HGSｺﾞｼｯｸM" pitchFamily="50" charset="-128"/>
                <a:ea typeface="HGSｺﾞｼｯｸM" pitchFamily="50" charset="-128"/>
              </a:rPr>
              <a:t>百万円</a:t>
            </a:r>
            <a:endParaRPr lang="ja-JP" altLang="en-US" sz="1100" b="1" dirty="0"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40" name="右中かっこ 39"/>
          <p:cNvSpPr/>
          <p:nvPr/>
        </p:nvSpPr>
        <p:spPr>
          <a:xfrm>
            <a:off x="5597624" y="7194242"/>
            <a:ext cx="127223" cy="502677"/>
          </a:xfrm>
          <a:prstGeom prst="rightBrace">
            <a:avLst>
              <a:gd name="adj1" fmla="val 41597"/>
              <a:gd name="adj2" fmla="val 50000"/>
            </a:avLst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653460" y="7325201"/>
            <a:ext cx="1106958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itchFamily="50" charset="-128"/>
              </a:rPr>
              <a:t>６６４百万円</a:t>
            </a:r>
            <a:endParaRPr lang="en-US" altLang="ja-JP" sz="11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289586" y="8524076"/>
            <a:ext cx="64626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■今期中期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目標期間へ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の積立金の繰越しに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ついては、地方独立行政法人法第</a:t>
            </a:r>
            <a:r>
              <a:rPr lang="en-US" altLang="ja-JP" sz="1100" dirty="0">
                <a:latin typeface="HGSｺﾞｼｯｸM" pitchFamily="50" charset="-128"/>
                <a:ea typeface="HGSｺﾞｼｯｸM" pitchFamily="50" charset="-128"/>
              </a:rPr>
              <a:t>40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条第４項に基づき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、</a:t>
            </a:r>
            <a: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  <a:t/>
            </a:r>
            <a:br>
              <a:rPr lang="en-US" altLang="ja-JP" sz="1100" dirty="0" smtClean="0">
                <a:latin typeface="HGSｺﾞｼｯｸM" pitchFamily="50" charset="-128"/>
                <a:ea typeface="HGSｺﾞｼｯｸM" pitchFamily="50" charset="-128"/>
              </a:rPr>
            </a:b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　地方独立行政法人大阪産業技術研究所の</a:t>
            </a:r>
            <a:r>
              <a:rPr lang="ja-JP" altLang="en-US" sz="1100" dirty="0">
                <a:latin typeface="HGSｺﾞｼｯｸM" pitchFamily="50" charset="-128"/>
                <a:ea typeface="HGSｺﾞｼｯｸM" pitchFamily="50" charset="-128"/>
              </a:rPr>
              <a:t>申請どおり承認しても問題</a:t>
            </a:r>
            <a:r>
              <a:rPr lang="ja-JP" altLang="en-US" sz="1100" dirty="0" smtClean="0">
                <a:latin typeface="HGSｺﾞｼｯｸM" pitchFamily="50" charset="-128"/>
                <a:ea typeface="HGSｺﾞｼｯｸM" pitchFamily="50" charset="-128"/>
              </a:rPr>
              <a:t>ない。</a:t>
            </a:r>
            <a:endParaRPr lang="ja-JP" altLang="en-US" sz="1100" b="1" dirty="0">
              <a:latin typeface="HGSｺﾞｼｯｸM" pitchFamily="50" charset="-128"/>
              <a:ea typeface="HGS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94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 w="19050">
          <a:noFill/>
        </a:ln>
      </a:spPr>
      <a:bodyPr wrap="square" rtlCol="0">
        <a:spAutoFit/>
      </a:bodyPr>
      <a:lstStyle>
        <a:defPPr algn="ctr">
          <a:defRPr sz="1000" dirty="0" smtClean="0">
            <a:latin typeface="Meiryo UI" pitchFamily="50" charset="-128"/>
            <a:ea typeface="Meiryo UI" pitchFamily="50" charset="-128"/>
            <a:cs typeface="Meiryo UI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5BBD448640CB147A5528A90D7A752E6" ma:contentTypeVersion="0" ma:contentTypeDescription="新しいドキュメントを作成します。" ma:contentTypeScope="" ma:versionID="870bfd10208a075ddad328603fb1e3f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496FBF-4E29-4A78-A702-F2346461E6D3}">
  <ds:schemaRefs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C408557-B259-4E99-8FFA-424DFC15CB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F582C0-F0E2-4795-9D10-64A0584B1D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163</Words>
  <Application>Microsoft Office PowerPoint</Application>
  <PresentationFormat>画面に合わせる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一郎</dc:creator>
  <cp:lastModifiedBy>HOSTNAME</cp:lastModifiedBy>
  <cp:revision>90</cp:revision>
  <cp:lastPrinted>2017-08-06T06:24:02Z</cp:lastPrinted>
  <dcterms:created xsi:type="dcterms:W3CDTF">2013-07-30T01:20:17Z</dcterms:created>
  <dcterms:modified xsi:type="dcterms:W3CDTF">2017-08-06T06:24:03Z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0x01010085BBD448640CB147A5528A90D7A752E6</vt:lpwstr>
  </property>
</Properties>
</file>