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8" r:id="rId1"/>
  </p:sldMasterIdLst>
  <p:notesMasterIdLst>
    <p:notesMasterId r:id="rId20"/>
  </p:notesMasterIdLst>
  <p:handoutMasterIdLst>
    <p:handoutMasterId r:id="rId21"/>
  </p:handoutMasterIdLst>
  <p:sldIdLst>
    <p:sldId id="256" r:id="rId2"/>
    <p:sldId id="444" r:id="rId3"/>
    <p:sldId id="464" r:id="rId4"/>
    <p:sldId id="486" r:id="rId5"/>
    <p:sldId id="489" r:id="rId6"/>
    <p:sldId id="490" r:id="rId7"/>
    <p:sldId id="483" r:id="rId8"/>
    <p:sldId id="496" r:id="rId9"/>
    <p:sldId id="488" r:id="rId10"/>
    <p:sldId id="482" r:id="rId11"/>
    <p:sldId id="500" r:id="rId12"/>
    <p:sldId id="502" r:id="rId13"/>
    <p:sldId id="501" r:id="rId14"/>
    <p:sldId id="503" r:id="rId15"/>
    <p:sldId id="504" r:id="rId16"/>
    <p:sldId id="507" r:id="rId17"/>
    <p:sldId id="508" r:id="rId18"/>
    <p:sldId id="473"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E292"/>
    <a:srgbClr val="CCFFCC"/>
    <a:srgbClr val="ECF3FB"/>
    <a:srgbClr val="D5D7E0"/>
    <a:srgbClr val="EBECF0"/>
    <a:srgbClr val="4D577D"/>
    <a:srgbClr val="EAECF0"/>
    <a:srgbClr val="EDF1FD"/>
    <a:srgbClr val="FF7C8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741" autoAdjust="0"/>
  </p:normalViewPr>
  <p:slideViewPr>
    <p:cSldViewPr>
      <p:cViewPr varScale="1">
        <p:scale>
          <a:sx n="74" d="100"/>
          <a:sy n="74" d="100"/>
        </p:scale>
        <p:origin x="1266" y="84"/>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199FB6C1-B92C-4719-A163-F0AF8F982334}" type="datetimeFigureOut">
              <a:rPr kumimoji="1" lang="ja-JP" altLang="en-US" smtClean="0"/>
              <a:t>2023/6/20</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DC6AC9B6-5613-4627-A2C2-548BD07945D6}" type="slidenum">
              <a:rPr kumimoji="1" lang="ja-JP" altLang="en-US" smtClean="0"/>
              <a:t>‹#›</a:t>
            </a:fld>
            <a:endParaRPr kumimoji="1" lang="ja-JP" altLang="en-US"/>
          </a:p>
        </p:txBody>
      </p:sp>
    </p:spTree>
    <p:extLst>
      <p:ext uri="{BB962C8B-B14F-4D97-AF65-F5344CB8AC3E}">
        <p14:creationId xmlns:p14="http://schemas.microsoft.com/office/powerpoint/2010/main" val="3025547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B77C7B7B-FFF4-42BE-9F52-EEC8B680A53E}" type="datetimeFigureOut">
              <a:rPr kumimoji="1" lang="ja-JP" altLang="en-US" smtClean="0"/>
              <a:t>2023/6/20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5851141E-478A-4E51-BAF5-41475249CC58}" type="slidenum">
              <a:rPr kumimoji="1" lang="ja-JP" altLang="en-US" smtClean="0"/>
              <a:t>‹#›</a:t>
            </a:fld>
            <a:endParaRPr kumimoji="1" lang="ja-JP" altLang="en-US"/>
          </a:p>
        </p:txBody>
      </p:sp>
    </p:spTree>
    <p:extLst>
      <p:ext uri="{BB962C8B-B14F-4D97-AF65-F5344CB8AC3E}">
        <p14:creationId xmlns:p14="http://schemas.microsoft.com/office/powerpoint/2010/main" val="4945064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5</a:t>
            </a:fld>
            <a:endParaRPr kumimoji="1" lang="ja-JP" altLang="en-US"/>
          </a:p>
        </p:txBody>
      </p:sp>
    </p:spTree>
    <p:extLst>
      <p:ext uri="{BB962C8B-B14F-4D97-AF65-F5344CB8AC3E}">
        <p14:creationId xmlns:p14="http://schemas.microsoft.com/office/powerpoint/2010/main" val="61647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6</a:t>
            </a:fld>
            <a:endParaRPr kumimoji="1" lang="ja-JP" altLang="en-US"/>
          </a:p>
        </p:txBody>
      </p:sp>
    </p:spTree>
    <p:extLst>
      <p:ext uri="{BB962C8B-B14F-4D97-AF65-F5344CB8AC3E}">
        <p14:creationId xmlns:p14="http://schemas.microsoft.com/office/powerpoint/2010/main" val="199907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11</a:t>
            </a:fld>
            <a:endParaRPr kumimoji="1" lang="ja-JP" altLang="en-US"/>
          </a:p>
        </p:txBody>
      </p:sp>
    </p:spTree>
    <p:extLst>
      <p:ext uri="{BB962C8B-B14F-4D97-AF65-F5344CB8AC3E}">
        <p14:creationId xmlns:p14="http://schemas.microsoft.com/office/powerpoint/2010/main" val="392212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85031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13</a:t>
            </a:fld>
            <a:endParaRPr kumimoji="1" lang="ja-JP" altLang="en-US"/>
          </a:p>
        </p:txBody>
      </p:sp>
    </p:spTree>
    <p:extLst>
      <p:ext uri="{BB962C8B-B14F-4D97-AF65-F5344CB8AC3E}">
        <p14:creationId xmlns:p14="http://schemas.microsoft.com/office/powerpoint/2010/main" val="85633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10026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5851141E-478A-4E51-BAF5-41475249CC58}" type="slidenum">
              <a:rPr kumimoji="1" lang="ja-JP" altLang="en-US" smtClean="0"/>
              <a:t>15</a:t>
            </a:fld>
            <a:endParaRPr kumimoji="1" lang="ja-JP" altLang="en-US"/>
          </a:p>
        </p:txBody>
      </p:sp>
    </p:spTree>
    <p:extLst>
      <p:ext uri="{BB962C8B-B14F-4D97-AF65-F5344CB8AC3E}">
        <p14:creationId xmlns:p14="http://schemas.microsoft.com/office/powerpoint/2010/main" val="173141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10080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A4BE0524-AC90-4E3B-8179-9C7CACEA1A0D}" type="datetime1">
              <a:rPr kumimoji="1" lang="ja-JP" altLang="en-US" smtClean="0"/>
              <a:t>2023/6/20</a:t>
            </a:fld>
            <a:endParaRPr kumimoji="1" lang="ja-JP" altLang="en-US"/>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55F6DDB0-3F8B-4872-8C1C-870D70CF4FFE}" type="datetime1">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B3503F6D-5C60-4A17-8C7E-B9833CA7D620}" type="datetime1">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DC157EF-1939-4CC1-A76D-7EABA8D0105C}" type="datetime1">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C511B893-ECC7-4B81-B7F8-FD78B654D840}" type="datetime1">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78055F24-6F09-4D64-A340-3D2B511B40C8}" type="datetime1">
              <a:rPr kumimoji="1" lang="ja-JP" altLang="en-US" smtClean="0"/>
              <a:t>2023/6/20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ー 25"/>
          <p:cNvSpPr>
            <a:spLocks noGrp="1"/>
          </p:cNvSpPr>
          <p:nvPr>
            <p:ph type="dt" sz="half" idx="10"/>
          </p:nvPr>
        </p:nvSpPr>
        <p:spPr/>
        <p:txBody>
          <a:bodyPr rtlCol="0"/>
          <a:lstStyle/>
          <a:p>
            <a:fld id="{7777E2EC-8DCB-4244-B8D1-17249A78974C}" type="datetime1">
              <a:rPr kumimoji="1" lang="ja-JP" altLang="en-US" smtClean="0"/>
              <a:t>2023/6/20</a:t>
            </a:fld>
            <a:endParaRPr kumimoji="1" lang="ja-JP" altLang="en-US"/>
          </a:p>
        </p:txBody>
      </p:sp>
      <p:sp>
        <p:nvSpPr>
          <p:cNvPr id="27" name="スライド番号プレースホルダー 26"/>
          <p:cNvSpPr>
            <a:spLocks noGrp="1"/>
          </p:cNvSpPr>
          <p:nvPr>
            <p:ph type="sldNum" sz="quarter" idx="11"/>
          </p:nvPr>
        </p:nvSpPr>
        <p:spPr/>
        <p:txBody>
          <a:bodyPr rtlCol="0"/>
          <a:lstStyle/>
          <a:p>
            <a:fld id="{6DBCCE75-96CE-4693-9D68-DB546D813132}" type="slidenum">
              <a:rPr kumimoji="1" lang="ja-JP" altLang="en-US" smtClean="0"/>
              <a:t>‹#›</a:t>
            </a:fld>
            <a:endParaRPr kumimoji="1" lang="ja-JP" altLang="en-US"/>
          </a:p>
        </p:txBody>
      </p:sp>
      <p:sp>
        <p:nvSpPr>
          <p:cNvPr id="28" name="フッター プレースホルダー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30C69701-534F-4C63-8046-DACAB7884691}" type="datetime1">
              <a:rPr kumimoji="1" lang="ja-JP" altLang="en-US" smtClean="0"/>
              <a:t>2023/6/20</a:t>
            </a:fld>
            <a:endParaRPr kumimoji="1" lang="ja-JP" altLang="en-US"/>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ー 4"/>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0B0C8E-A9DE-49E5-9EB4-785950631589}" type="datetime1">
              <a:rPr kumimoji="1" lang="ja-JP" altLang="en-US" smtClean="0"/>
              <a:t>2023/6/20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16FBBD5E-0687-4E73-BD47-D9918748A2E9}" type="datetime1">
              <a:rPr kumimoji="1" lang="ja-JP" altLang="en-US" smtClean="0"/>
              <a:t>2023/6/20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241534D7-42A1-4354-90AA-F99E83CBA79A}" type="datetime1">
              <a:rPr kumimoji="1" lang="ja-JP" altLang="en-US" smtClean="0"/>
              <a:t>2023/6/20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16CA17D-51A7-4C7A-A5C7-E8459419C79F}" type="datetime1">
              <a:rPr kumimoji="1" lang="ja-JP" altLang="en-US" smtClean="0"/>
              <a:t>2023/6/20</a:t>
            </a:fld>
            <a:endParaRPr kumimoji="1" lang="ja-JP" altLang="en-US"/>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DBCCE75-96CE-4693-9D68-DB546D81313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ctrTitle"/>
          </p:nvPr>
        </p:nvSpPr>
        <p:spPr>
          <a:xfrm>
            <a:off x="0" y="143464"/>
            <a:ext cx="9144000" cy="3476850"/>
          </a:xfrm>
        </p:spPr>
        <p:txBody>
          <a:bodyPr anchor="ctr">
            <a:normAutofit/>
          </a:bodyPr>
          <a:lstStyle/>
          <a:p>
            <a:pPr algn="ct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新・大阪府</a:t>
            </a: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アクションプランの</a:t>
            </a:r>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進捗について</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4368" y="5877272"/>
            <a:ext cx="962900" cy="70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2"/>
          <p:cNvSpPr txBox="1">
            <a:spLocks/>
          </p:cNvSpPr>
          <p:nvPr/>
        </p:nvSpPr>
        <p:spPr>
          <a:xfrm>
            <a:off x="2051720" y="5805264"/>
            <a:ext cx="7060748" cy="917848"/>
          </a:xfrm>
          <a:prstGeom prst="rect">
            <a:avLst/>
          </a:prstGeom>
        </p:spPr>
        <p:txBody>
          <a:bodyPr vert="horz" anchor="ctr">
            <a:normAutofit lnSpcReduction="1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 都市整備部</a:t>
            </a:r>
            <a:endParaRPr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住宅建築局 公共建築室 設備課 </a:t>
            </a:r>
            <a:endPar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308304" y="148299"/>
            <a:ext cx="1656184" cy="576064"/>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資料⑥</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53425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b="66997"/>
          <a:stretch/>
        </p:blipFill>
        <p:spPr>
          <a:xfrm>
            <a:off x="1093697" y="1183648"/>
            <a:ext cx="6889077" cy="788710"/>
          </a:xfrm>
          <a:prstGeom prst="rect">
            <a:avLst/>
          </a:prstGeom>
        </p:spPr>
      </p:pic>
      <p:cxnSp>
        <p:nvCxnSpPr>
          <p:cNvPr id="35" name="直線コネクタ 34"/>
          <p:cNvCxnSpPr/>
          <p:nvPr/>
        </p:nvCxnSpPr>
        <p:spPr>
          <a:xfrm>
            <a:off x="11341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5277982" cy="430887"/>
          </a:xfrm>
          <a:prstGeom prst="rect">
            <a:avLst/>
          </a:prstGeom>
          <a:solidFill>
            <a:schemeClr val="bg1"/>
          </a:solidFill>
        </p:spPr>
        <p:txBody>
          <a:bodyPr wrap="square" tIns="0" bIns="0">
            <a:spAutoFit/>
          </a:bodyPr>
          <a:lstStyle/>
          <a:p>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CO2</a:t>
            </a:r>
            <a:r>
              <a:rPr lang="zh-TW"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排出削減量</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10</a:t>
            </a:fld>
            <a:endParaRPr kumimoji="1" lang="ja-JP" altLang="en-US" sz="2000" dirty="0">
              <a:solidFill>
                <a:schemeClr val="bg1"/>
              </a:solidFill>
            </a:endParaRPr>
          </a:p>
        </p:txBody>
      </p:sp>
      <p:sp>
        <p:nvSpPr>
          <p:cNvPr id="269" name="正方形/長方形 268"/>
          <p:cNvSpPr/>
          <p:nvPr/>
        </p:nvSpPr>
        <p:spPr>
          <a:xfrm>
            <a:off x="107504" y="6237312"/>
            <a:ext cx="9016154" cy="523220"/>
          </a:xfrm>
          <a:prstGeom prst="rect">
            <a:avLst/>
          </a:prstGeom>
          <a:ln w="31750">
            <a:solidFill>
              <a:schemeClr val="accent1"/>
            </a:solidFill>
            <a:prstDash val="solid"/>
          </a:ln>
        </p:spPr>
        <p:txBody>
          <a:bodyPr wrap="square">
            <a:spAutoFit/>
          </a:bodyPr>
          <a:lstStyle/>
          <a:p>
            <a:r>
              <a:rPr lang="ja-JP" altLang="en-US" sz="2800" dirty="0" smtClean="0">
                <a:latin typeface="Meiryo UI" panose="020B0604030504040204" pitchFamily="50" charset="-128"/>
                <a:ea typeface="Meiryo UI" panose="020B0604030504040204" pitchFamily="50" charset="-128"/>
              </a:rPr>
              <a:t>⇒　導入の効果についても、目標達成に向け着実に推移！！</a:t>
            </a:r>
            <a:endParaRPr lang="en-US" altLang="ja-JP" sz="2800" dirty="0" smtClean="0">
              <a:latin typeface="Meiryo UI" panose="020B0604030504040204" pitchFamily="50" charset="-128"/>
              <a:ea typeface="Meiryo UI" panose="020B0604030504040204" pitchFamily="50" charset="-128"/>
            </a:endParaRPr>
          </a:p>
        </p:txBody>
      </p:sp>
      <p:sp>
        <p:nvSpPr>
          <p:cNvPr id="34" name="Rectangle 281"/>
          <p:cNvSpPr>
            <a:spLocks noChangeArrowheads="1"/>
          </p:cNvSpPr>
          <p:nvPr/>
        </p:nvSpPr>
        <p:spPr bwMode="auto">
          <a:xfrm>
            <a:off x="179512" y="5348756"/>
            <a:ext cx="323850" cy="889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effectLst/>
              <a:uLnTx/>
              <a:uFillTx/>
              <a:latin typeface="游ゴシック" panose="020B0400000000000000" pitchFamily="50" charset="-128"/>
              <a:ea typeface="游ゴシック" panose="020B0400000000000000" pitchFamily="50" charset="-128"/>
            </a:endParaRPr>
          </a:p>
        </p:txBody>
      </p:sp>
      <p:sp>
        <p:nvSpPr>
          <p:cNvPr id="38" name="Rectangle 286"/>
          <p:cNvSpPr>
            <a:spLocks noChangeArrowheads="1"/>
          </p:cNvSpPr>
          <p:nvPr/>
        </p:nvSpPr>
        <p:spPr bwMode="auto">
          <a:xfrm>
            <a:off x="585912" y="5309069"/>
            <a:ext cx="35426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各年新規導入施設の</a:t>
            </a:r>
            <a:r>
              <a:rPr kumimoji="0" lang="en-US"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CO2</a:t>
            </a:r>
            <a:r>
              <a:rPr kumimoji="0" lang="ja-JP"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削減量の年間合計（</a:t>
            </a:r>
            <a:r>
              <a:rPr kumimoji="0" lang="en-US"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t-CO2)</a:t>
            </a:r>
            <a:endParaRPr kumimoji="0" lang="ja-JP" altLang="ja-JP" sz="18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endParaRPr>
          </a:p>
        </p:txBody>
      </p:sp>
      <p:sp>
        <p:nvSpPr>
          <p:cNvPr id="39" name="Line 300"/>
          <p:cNvSpPr>
            <a:spLocks noChangeShapeType="1"/>
          </p:cNvSpPr>
          <p:nvPr/>
        </p:nvSpPr>
        <p:spPr bwMode="auto">
          <a:xfrm>
            <a:off x="185862" y="5682131"/>
            <a:ext cx="323850" cy="0"/>
          </a:xfrm>
          <a:prstGeom prst="line">
            <a:avLst/>
          </a:prstGeom>
          <a:noFill/>
          <a:ln w="38100" cap="rnd">
            <a:solidFill>
              <a:srgbClr val="59595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effectLst/>
              <a:uLnTx/>
              <a:uFillTx/>
              <a:latin typeface="游ゴシック" panose="020B0400000000000000" pitchFamily="50" charset="-128"/>
              <a:ea typeface="游ゴシック" panose="020B0400000000000000" pitchFamily="50" charset="-128"/>
            </a:endParaRPr>
          </a:p>
        </p:txBody>
      </p:sp>
      <p:sp>
        <p:nvSpPr>
          <p:cNvPr id="40" name="Rectangle 305"/>
          <p:cNvSpPr>
            <a:spLocks noChangeArrowheads="1"/>
          </p:cNvSpPr>
          <p:nvPr/>
        </p:nvSpPr>
        <p:spPr bwMode="auto">
          <a:xfrm>
            <a:off x="595437" y="5601169"/>
            <a:ext cx="23964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CO2</a:t>
            </a:r>
            <a:r>
              <a:rPr kumimoji="0" lang="ja-JP"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削減量の年間合計（</a:t>
            </a:r>
            <a:r>
              <a:rPr kumimoji="0" lang="en-US"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t-CO2/</a:t>
            </a:r>
            <a:r>
              <a:rPr kumimoji="0" lang="ja-JP" altLang="en-US"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年</a:t>
            </a:r>
            <a:r>
              <a:rPr kumimoji="0" lang="en-US" altLang="ja-JP" sz="12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a:t>
            </a:r>
            <a:endParaRPr kumimoji="0" lang="ja-JP" altLang="ja-JP" sz="18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endParaRPr>
          </a:p>
        </p:txBody>
      </p:sp>
      <p:sp>
        <p:nvSpPr>
          <p:cNvPr id="26" name="Oval 16"/>
          <p:cNvSpPr>
            <a:spLocks noChangeArrowheads="1"/>
          </p:cNvSpPr>
          <p:nvPr/>
        </p:nvSpPr>
        <p:spPr bwMode="auto">
          <a:xfrm>
            <a:off x="269437" y="5610131"/>
            <a:ext cx="144000" cy="144000"/>
          </a:xfrm>
          <a:prstGeom prst="ellipse">
            <a:avLst/>
          </a:prstGeom>
          <a:solidFill>
            <a:schemeClr val="tx1"/>
          </a:solidFill>
          <a:ln w="11113"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p:cNvSpPr/>
          <p:nvPr/>
        </p:nvSpPr>
        <p:spPr>
          <a:xfrm>
            <a:off x="4339367" y="5301208"/>
            <a:ext cx="4648116" cy="830997"/>
          </a:xfrm>
          <a:prstGeom prst="rect">
            <a:avLst/>
          </a:prstGeom>
          <a:ln w="25400">
            <a:solidFill>
              <a:schemeClr val="accent1"/>
            </a:solidFill>
            <a:prstDash val="sysDash"/>
          </a:ln>
        </p:spPr>
        <p:txBody>
          <a:bodyPr wrap="square">
            <a:spAutoFit/>
          </a:bodyPr>
          <a:lstStyle/>
          <a:p>
            <a:r>
              <a:rPr lang="ja-JP" altLang="en-US" sz="2400" dirty="0" smtClean="0">
                <a:latin typeface="Meiryo UI" panose="020B0604030504040204" pitchFamily="50" charset="-128"/>
                <a:ea typeface="Meiryo UI" panose="020B0604030504040204" pitchFamily="50" charset="-128"/>
              </a:rPr>
              <a:t>○令和</a:t>
            </a:r>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年度の実績は、</a:t>
            </a:r>
            <a:endParaRPr lang="en-US" altLang="ja-JP" sz="2400" dirty="0" smtClean="0">
              <a:latin typeface="Meiryo UI" panose="020B0604030504040204" pitchFamily="50" charset="-128"/>
              <a:ea typeface="Meiryo UI" panose="020B0604030504040204" pitchFamily="50" charset="-128"/>
            </a:endParaRPr>
          </a:p>
          <a:p>
            <a:pPr algn="r"/>
            <a:r>
              <a:rPr lang="ja-JP" altLang="en-US" sz="2400" dirty="0" smtClean="0">
                <a:latin typeface="Meiryo UI" panose="020B0604030504040204" pitchFamily="50" charset="-128"/>
                <a:ea typeface="Meiryo UI" panose="020B0604030504040204" pitchFamily="50" charset="-128"/>
              </a:rPr>
              <a:t>約</a:t>
            </a:r>
            <a:r>
              <a:rPr lang="en-US" altLang="ja-JP" sz="2400" dirty="0" smtClean="0">
                <a:latin typeface="Meiryo UI" panose="020B0604030504040204" pitchFamily="50" charset="-128"/>
                <a:ea typeface="Meiryo UI" panose="020B0604030504040204" pitchFamily="50" charset="-128"/>
              </a:rPr>
              <a:t>12,700</a:t>
            </a:r>
            <a:r>
              <a:rPr lang="ja-JP" altLang="en-US" sz="2400" dirty="0" smtClean="0">
                <a:latin typeface="Meiryo UI" panose="020B0604030504040204" pitchFamily="50" charset="-128"/>
                <a:ea typeface="Meiryo UI" panose="020B0604030504040204" pitchFamily="50" charset="-128"/>
              </a:rPr>
              <a:t>㌧を達成</a:t>
            </a:r>
            <a:endParaRPr lang="en-US" altLang="ja-JP" sz="2400" dirty="0" smtClean="0">
              <a:latin typeface="Meiryo UI" panose="020B0604030504040204" pitchFamily="50" charset="-128"/>
              <a:ea typeface="Meiryo UI" panose="020B0604030504040204" pitchFamily="50" charset="-128"/>
            </a:endParaRPr>
          </a:p>
        </p:txBody>
      </p:sp>
      <p:sp>
        <p:nvSpPr>
          <p:cNvPr id="7" name="Freeform 6"/>
          <p:cNvSpPr>
            <a:spLocks noEditPoints="1"/>
          </p:cNvSpPr>
          <p:nvPr/>
        </p:nvSpPr>
        <p:spPr bwMode="auto">
          <a:xfrm>
            <a:off x="1086140" y="2200370"/>
            <a:ext cx="6880625" cy="2377468"/>
          </a:xfrm>
          <a:custGeom>
            <a:avLst/>
            <a:gdLst>
              <a:gd name="T0" fmla="*/ 0 w 3631"/>
              <a:gd name="T1" fmla="*/ 1855 h 1855"/>
              <a:gd name="T2" fmla="*/ 3631 w 3631"/>
              <a:gd name="T3" fmla="*/ 1855 h 1855"/>
              <a:gd name="T4" fmla="*/ 0 w 3631"/>
              <a:gd name="T5" fmla="*/ 1648 h 1855"/>
              <a:gd name="T6" fmla="*/ 3631 w 3631"/>
              <a:gd name="T7" fmla="*/ 1648 h 1855"/>
              <a:gd name="T8" fmla="*/ 0 w 3631"/>
              <a:gd name="T9" fmla="*/ 1441 h 1855"/>
              <a:gd name="T10" fmla="*/ 3631 w 3631"/>
              <a:gd name="T11" fmla="*/ 1441 h 1855"/>
              <a:gd name="T12" fmla="*/ 0 w 3631"/>
              <a:gd name="T13" fmla="*/ 1234 h 1855"/>
              <a:gd name="T14" fmla="*/ 3631 w 3631"/>
              <a:gd name="T15" fmla="*/ 1234 h 1855"/>
              <a:gd name="T16" fmla="*/ 0 w 3631"/>
              <a:gd name="T17" fmla="*/ 1028 h 1855"/>
              <a:gd name="T18" fmla="*/ 3631 w 3631"/>
              <a:gd name="T19" fmla="*/ 1028 h 1855"/>
              <a:gd name="T20" fmla="*/ 0 w 3631"/>
              <a:gd name="T21" fmla="*/ 821 h 1855"/>
              <a:gd name="T22" fmla="*/ 3631 w 3631"/>
              <a:gd name="T23" fmla="*/ 821 h 1855"/>
              <a:gd name="T24" fmla="*/ 0 w 3631"/>
              <a:gd name="T25" fmla="*/ 614 h 1855"/>
              <a:gd name="T26" fmla="*/ 3631 w 3631"/>
              <a:gd name="T27" fmla="*/ 614 h 1855"/>
              <a:gd name="T28" fmla="*/ 0 w 3631"/>
              <a:gd name="T29" fmla="*/ 408 h 1855"/>
              <a:gd name="T30" fmla="*/ 3631 w 3631"/>
              <a:gd name="T31" fmla="*/ 408 h 1855"/>
              <a:gd name="T32" fmla="*/ 0 w 3631"/>
              <a:gd name="T33" fmla="*/ 201 h 1855"/>
              <a:gd name="T34" fmla="*/ 3631 w 3631"/>
              <a:gd name="T35" fmla="*/ 201 h 1855"/>
              <a:gd name="T36" fmla="*/ 0 w 3631"/>
              <a:gd name="T37" fmla="*/ 0 h 1855"/>
              <a:gd name="T38" fmla="*/ 3631 w 3631"/>
              <a:gd name="T39" fmla="*/ 0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1" h="1855">
                <a:moveTo>
                  <a:pt x="0" y="1855"/>
                </a:moveTo>
                <a:lnTo>
                  <a:pt x="3631" y="1855"/>
                </a:lnTo>
                <a:moveTo>
                  <a:pt x="0" y="1648"/>
                </a:moveTo>
                <a:lnTo>
                  <a:pt x="3631" y="1648"/>
                </a:lnTo>
                <a:moveTo>
                  <a:pt x="0" y="1441"/>
                </a:moveTo>
                <a:lnTo>
                  <a:pt x="3631" y="1441"/>
                </a:lnTo>
                <a:moveTo>
                  <a:pt x="0" y="1234"/>
                </a:moveTo>
                <a:lnTo>
                  <a:pt x="3631" y="1234"/>
                </a:lnTo>
                <a:moveTo>
                  <a:pt x="0" y="1028"/>
                </a:moveTo>
                <a:lnTo>
                  <a:pt x="3631" y="1028"/>
                </a:lnTo>
                <a:moveTo>
                  <a:pt x="0" y="821"/>
                </a:moveTo>
                <a:lnTo>
                  <a:pt x="3631" y="821"/>
                </a:lnTo>
                <a:moveTo>
                  <a:pt x="0" y="614"/>
                </a:moveTo>
                <a:lnTo>
                  <a:pt x="3631" y="614"/>
                </a:lnTo>
                <a:moveTo>
                  <a:pt x="0" y="408"/>
                </a:moveTo>
                <a:lnTo>
                  <a:pt x="3631" y="408"/>
                </a:lnTo>
                <a:moveTo>
                  <a:pt x="0" y="201"/>
                </a:moveTo>
                <a:lnTo>
                  <a:pt x="3631" y="201"/>
                </a:lnTo>
                <a:moveTo>
                  <a:pt x="0" y="0"/>
                </a:moveTo>
                <a:lnTo>
                  <a:pt x="3631" y="0"/>
                </a:lnTo>
              </a:path>
            </a:pathLst>
          </a:custGeom>
          <a:noFill/>
          <a:ln w="9525" cap="flat">
            <a:solidFill>
              <a:schemeClr val="tx1">
                <a:lumMod val="50000"/>
                <a:lumOff val="50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9" name="Line 8"/>
          <p:cNvSpPr>
            <a:spLocks noChangeShapeType="1"/>
          </p:cNvSpPr>
          <p:nvPr/>
        </p:nvSpPr>
        <p:spPr bwMode="auto">
          <a:xfrm>
            <a:off x="1075751" y="4849316"/>
            <a:ext cx="5764212" cy="0"/>
          </a:xfrm>
          <a:prstGeom prst="line">
            <a:avLst/>
          </a:prstGeom>
          <a:noFill/>
          <a:ln w="952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31" name="Oval 20"/>
          <p:cNvSpPr>
            <a:spLocks noChangeArrowheads="1"/>
          </p:cNvSpPr>
          <p:nvPr/>
        </p:nvSpPr>
        <p:spPr bwMode="auto">
          <a:xfrm>
            <a:off x="2543220" y="4074284"/>
            <a:ext cx="117475" cy="1190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32" name="Oval 21"/>
          <p:cNvSpPr>
            <a:spLocks noChangeArrowheads="1"/>
          </p:cNvSpPr>
          <p:nvPr/>
        </p:nvSpPr>
        <p:spPr bwMode="auto">
          <a:xfrm>
            <a:off x="3365181" y="3640151"/>
            <a:ext cx="119062" cy="1174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33" name="Oval 22"/>
          <p:cNvSpPr>
            <a:spLocks noChangeArrowheads="1"/>
          </p:cNvSpPr>
          <p:nvPr/>
        </p:nvSpPr>
        <p:spPr bwMode="auto">
          <a:xfrm>
            <a:off x="5362533" y="2732183"/>
            <a:ext cx="117475" cy="1174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42" name="Rectangle 24"/>
          <p:cNvSpPr>
            <a:spLocks noChangeArrowheads="1"/>
          </p:cNvSpPr>
          <p:nvPr/>
        </p:nvSpPr>
        <p:spPr bwMode="auto">
          <a:xfrm>
            <a:off x="953758" y="477946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0</a:t>
            </a:r>
            <a:endParaRPr kumimoji="0" lang="ja-JP" altLang="ja-JP" sz="12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4" name="Rectangle 26"/>
          <p:cNvSpPr>
            <a:spLocks noChangeArrowheads="1"/>
          </p:cNvSpPr>
          <p:nvPr/>
        </p:nvSpPr>
        <p:spPr bwMode="auto">
          <a:xfrm>
            <a:off x="698881" y="4256051"/>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6" name="Rectangle 28"/>
          <p:cNvSpPr>
            <a:spLocks noChangeArrowheads="1"/>
          </p:cNvSpPr>
          <p:nvPr/>
        </p:nvSpPr>
        <p:spPr bwMode="auto">
          <a:xfrm>
            <a:off x="698881" y="3722332"/>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4000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8" name="Rectangle 30"/>
          <p:cNvSpPr>
            <a:spLocks noChangeArrowheads="1"/>
          </p:cNvSpPr>
          <p:nvPr/>
        </p:nvSpPr>
        <p:spPr bwMode="auto">
          <a:xfrm>
            <a:off x="698881" y="3204438"/>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6000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0" name="Rectangle 32"/>
          <p:cNvSpPr>
            <a:spLocks noChangeArrowheads="1"/>
          </p:cNvSpPr>
          <p:nvPr/>
        </p:nvSpPr>
        <p:spPr bwMode="auto">
          <a:xfrm>
            <a:off x="698881" y="2667783"/>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8000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2" name="Rectangle 34"/>
          <p:cNvSpPr>
            <a:spLocks noChangeArrowheads="1"/>
          </p:cNvSpPr>
          <p:nvPr/>
        </p:nvSpPr>
        <p:spPr bwMode="auto">
          <a:xfrm>
            <a:off x="613922" y="2143973"/>
            <a:ext cx="424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10000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3" name="Rectangle 35"/>
          <p:cNvSpPr>
            <a:spLocks noChangeArrowheads="1"/>
          </p:cNvSpPr>
          <p:nvPr/>
        </p:nvSpPr>
        <p:spPr bwMode="auto">
          <a:xfrm>
            <a:off x="1461815" y="4938216"/>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27</a:t>
            </a: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6" name="Rectangle 38"/>
          <p:cNvSpPr>
            <a:spLocks noChangeArrowheads="1"/>
          </p:cNvSpPr>
          <p:nvPr/>
        </p:nvSpPr>
        <p:spPr bwMode="auto">
          <a:xfrm>
            <a:off x="2288621" y="4938216"/>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28</a:t>
            </a: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9" name="Rectangle 41"/>
          <p:cNvSpPr>
            <a:spLocks noChangeArrowheads="1"/>
          </p:cNvSpPr>
          <p:nvPr/>
        </p:nvSpPr>
        <p:spPr bwMode="auto">
          <a:xfrm>
            <a:off x="3189291" y="4938216"/>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29</a:t>
            </a: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62" name="Rectangle 44"/>
          <p:cNvSpPr>
            <a:spLocks noChangeArrowheads="1"/>
          </p:cNvSpPr>
          <p:nvPr/>
        </p:nvSpPr>
        <p:spPr bwMode="auto">
          <a:xfrm>
            <a:off x="4117606" y="4938216"/>
            <a:ext cx="5899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30</a:t>
            </a: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19" name="Freeform 9"/>
          <p:cNvSpPr>
            <a:spLocks/>
          </p:cNvSpPr>
          <p:nvPr/>
        </p:nvSpPr>
        <p:spPr bwMode="auto">
          <a:xfrm>
            <a:off x="1078260" y="2590250"/>
            <a:ext cx="6878115" cy="45719"/>
          </a:xfrm>
          <a:custGeom>
            <a:avLst/>
            <a:gdLst>
              <a:gd name="T0" fmla="*/ 0 w 3698"/>
              <a:gd name="T1" fmla="*/ 1227 w 3698"/>
              <a:gd name="T2" fmla="*/ 2463 w 3698"/>
              <a:gd name="T3" fmla="*/ 3698 w 3698"/>
            </a:gdLst>
            <a:ahLst/>
            <a:cxnLst>
              <a:cxn ang="0">
                <a:pos x="T0" y="0"/>
              </a:cxn>
              <a:cxn ang="0">
                <a:pos x="T1" y="0"/>
              </a:cxn>
              <a:cxn ang="0">
                <a:pos x="T2" y="0"/>
              </a:cxn>
              <a:cxn ang="0">
                <a:pos x="T3" y="0"/>
              </a:cxn>
            </a:cxnLst>
            <a:rect l="0" t="0" r="r" b="b"/>
            <a:pathLst>
              <a:path w="3698">
                <a:moveTo>
                  <a:pt x="0" y="0"/>
                </a:moveTo>
                <a:lnTo>
                  <a:pt x="1227" y="0"/>
                </a:lnTo>
                <a:lnTo>
                  <a:pt x="2463" y="0"/>
                </a:lnTo>
                <a:lnTo>
                  <a:pt x="3698" y="0"/>
                </a:lnTo>
              </a:path>
            </a:pathLst>
          </a:custGeom>
          <a:noFill/>
          <a:ln w="36513" cap="rnd">
            <a:solidFill>
              <a:schemeClr val="tx1">
                <a:lumMod val="50000"/>
                <a:lumOff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86" name="Rectangle 222"/>
          <p:cNvSpPr>
            <a:spLocks noChangeArrowheads="1"/>
          </p:cNvSpPr>
          <p:nvPr/>
        </p:nvSpPr>
        <p:spPr bwMode="auto">
          <a:xfrm>
            <a:off x="612063" y="777566"/>
            <a:ext cx="742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a:t>
            </a:r>
            <a:r>
              <a:rPr kumimoji="0" lang="en-US" altLang="ja-JP" sz="1400" b="0" i="0" u="none" strike="noStrike" kern="0" cap="none" spc="0" normalizeH="0" baseline="0" noProof="0" dirty="0" smtClean="0">
                <a:ln>
                  <a:noFill/>
                </a:ln>
                <a:effectLst/>
                <a:uLnTx/>
                <a:uFillTx/>
                <a:latin typeface="游ゴシック" panose="020B0400000000000000" pitchFamily="50" charset="-128"/>
                <a:ea typeface="游ゴシック" panose="020B0400000000000000" pitchFamily="50" charset="-128"/>
              </a:rPr>
              <a:t>t-CO2)</a:t>
            </a:r>
            <a:endParaRPr kumimoji="0" lang="ja-JP" altLang="ja-JP" sz="14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0" name="Rectangle 72"/>
          <p:cNvSpPr>
            <a:spLocks noChangeArrowheads="1"/>
          </p:cNvSpPr>
          <p:nvPr/>
        </p:nvSpPr>
        <p:spPr bwMode="white">
          <a:xfrm>
            <a:off x="1534419" y="2298442"/>
            <a:ext cx="1025922" cy="246221"/>
          </a:xfrm>
          <a:prstGeom prst="rect">
            <a:avLst/>
          </a:prstGeom>
          <a:solidFill>
            <a:sysClr val="window" lastClr="FFFFFF"/>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cxnSp>
        <p:nvCxnSpPr>
          <p:cNvPr id="21" name="直線コネクタ 20"/>
          <p:cNvCxnSpPr/>
          <p:nvPr/>
        </p:nvCxnSpPr>
        <p:spPr>
          <a:xfrm flipH="1" flipV="1">
            <a:off x="1075750" y="1032495"/>
            <a:ext cx="2510" cy="3839048"/>
          </a:xfrm>
          <a:prstGeom prst="line">
            <a:avLst/>
          </a:prstGeom>
          <a:noFill/>
          <a:ln w="28575" cap="flat" cmpd="sng" algn="ctr">
            <a:solidFill>
              <a:sysClr val="windowText" lastClr="000000">
                <a:lumMod val="75000"/>
                <a:lumOff val="25000"/>
              </a:sysClr>
            </a:solidFill>
            <a:prstDash val="solid"/>
            <a:miter lim="800000"/>
          </a:ln>
          <a:effectLst/>
        </p:spPr>
      </p:cxnSp>
      <p:cxnSp>
        <p:nvCxnSpPr>
          <p:cNvPr id="22" name="直線コネクタ 21"/>
          <p:cNvCxnSpPr/>
          <p:nvPr/>
        </p:nvCxnSpPr>
        <p:spPr>
          <a:xfrm flipV="1">
            <a:off x="1078260" y="4837313"/>
            <a:ext cx="6878116" cy="18082"/>
          </a:xfrm>
          <a:prstGeom prst="line">
            <a:avLst/>
          </a:prstGeom>
          <a:noFill/>
          <a:ln w="28575" cap="flat" cmpd="sng" algn="ctr">
            <a:solidFill>
              <a:sysClr val="windowText" lastClr="000000">
                <a:lumMod val="75000"/>
                <a:lumOff val="25000"/>
              </a:sysClr>
            </a:solidFill>
            <a:prstDash val="solid"/>
            <a:miter lim="800000"/>
          </a:ln>
          <a:effectLst/>
        </p:spPr>
      </p:cxnSp>
      <p:sp>
        <p:nvSpPr>
          <p:cNvPr id="23" name="Rectangle 20"/>
          <p:cNvSpPr>
            <a:spLocks noChangeArrowheads="1"/>
          </p:cNvSpPr>
          <p:nvPr/>
        </p:nvSpPr>
        <p:spPr bwMode="auto">
          <a:xfrm>
            <a:off x="583465" y="2468585"/>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dirty="0">
                <a:solidFill>
                  <a:srgbClr val="595959"/>
                </a:solidFill>
                <a:latin typeface="游ゴシック" panose="020B0400000000000000" pitchFamily="50" charset="-128"/>
                <a:ea typeface="游ゴシック" panose="020B0400000000000000" pitchFamily="50" charset="-128"/>
              </a:rPr>
              <a:t>8</a:t>
            </a:r>
            <a:r>
              <a:rPr kumimoji="0" lang="en-US" altLang="ja-JP" sz="16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7</a:t>
            </a:r>
            <a:r>
              <a:rPr kumimoji="0" lang="ja-JP" altLang="ja-JP" sz="16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00</a:t>
            </a:r>
            <a:endParaRPr kumimoji="0" lang="ja-JP" altLang="ja-JP"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3" name="正方形/長方形 42"/>
          <p:cNvSpPr/>
          <p:nvPr/>
        </p:nvSpPr>
        <p:spPr>
          <a:xfrm>
            <a:off x="5236637" y="4409371"/>
            <a:ext cx="360000" cy="4244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Rectangle 44"/>
          <p:cNvSpPr>
            <a:spLocks noChangeArrowheads="1"/>
          </p:cNvSpPr>
          <p:nvPr/>
        </p:nvSpPr>
        <p:spPr bwMode="auto">
          <a:xfrm>
            <a:off x="5164629" y="4946685"/>
            <a:ext cx="5770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令和元年度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1" name="テキスト ボックス 50"/>
          <p:cNvSpPr txBox="1"/>
          <p:nvPr/>
        </p:nvSpPr>
        <p:spPr>
          <a:xfrm>
            <a:off x="1403648" y="4056378"/>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1,296</a:t>
            </a:r>
            <a:endParaRPr kumimoji="1" lang="ja-JP" altLang="en-US" sz="140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3131840" y="4062415"/>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1,491</a:t>
            </a:r>
            <a:endParaRPr kumimoji="1" lang="ja-JP" altLang="en-US" sz="14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067944" y="4043926"/>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1,367</a:t>
            </a:r>
            <a:endParaRPr kumimoji="1" lang="ja-JP" altLang="en-US" sz="14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5076056" y="4041148"/>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1,597</a:t>
            </a:r>
            <a:endParaRPr kumimoji="1" lang="ja-JP" altLang="en-US" sz="14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2195736" y="3772691"/>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1,460</a:t>
            </a:r>
            <a:endParaRPr kumimoji="1" lang="ja-JP" altLang="en-US" sz="1400" dirty="0">
              <a:latin typeface="Meiryo UI" panose="020B0604030504040204" pitchFamily="50" charset="-128"/>
              <a:ea typeface="Meiryo UI" panose="020B0604030504040204" pitchFamily="50" charset="-128"/>
            </a:endParaRPr>
          </a:p>
        </p:txBody>
      </p:sp>
      <p:sp>
        <p:nvSpPr>
          <p:cNvPr id="61" name="正方形/長方形 60"/>
          <p:cNvSpPr/>
          <p:nvPr/>
        </p:nvSpPr>
        <p:spPr>
          <a:xfrm>
            <a:off x="1578405" y="4486739"/>
            <a:ext cx="360000" cy="3702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Oval 19"/>
          <p:cNvSpPr>
            <a:spLocks noChangeArrowheads="1"/>
          </p:cNvSpPr>
          <p:nvPr/>
        </p:nvSpPr>
        <p:spPr bwMode="auto">
          <a:xfrm>
            <a:off x="1707588" y="4437972"/>
            <a:ext cx="117475" cy="1190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63" name="正方形/長方形 62"/>
          <p:cNvSpPr/>
          <p:nvPr/>
        </p:nvSpPr>
        <p:spPr>
          <a:xfrm>
            <a:off x="2396677" y="4444408"/>
            <a:ext cx="360000" cy="4006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3275140" y="4437509"/>
            <a:ext cx="360000" cy="401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4203455" y="4465674"/>
            <a:ext cx="360000" cy="3738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Rectangle 34"/>
          <p:cNvSpPr>
            <a:spLocks noChangeArrowheads="1"/>
          </p:cNvSpPr>
          <p:nvPr/>
        </p:nvSpPr>
        <p:spPr bwMode="auto">
          <a:xfrm>
            <a:off x="612063" y="1634862"/>
            <a:ext cx="424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1</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a:t>
            </a: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69" name="正方形/長方形 68"/>
          <p:cNvSpPr/>
          <p:nvPr/>
        </p:nvSpPr>
        <p:spPr>
          <a:xfrm>
            <a:off x="6243811" y="3435625"/>
            <a:ext cx="360000" cy="13889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Rectangle 44"/>
          <p:cNvSpPr>
            <a:spLocks noChangeArrowheads="1"/>
          </p:cNvSpPr>
          <p:nvPr/>
        </p:nvSpPr>
        <p:spPr bwMode="auto">
          <a:xfrm>
            <a:off x="6122089" y="4940132"/>
            <a:ext cx="5770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a:t>
            </a:r>
            <a:r>
              <a:rPr kumimoji="0" lang="ja-JP" altLang="en-US" sz="900" dirty="0">
                <a:solidFill>
                  <a:srgbClr val="595959"/>
                </a:solidFill>
                <a:latin typeface="游ゴシック" panose="020B0400000000000000" pitchFamily="50" charset="-128"/>
                <a:ea typeface="游ゴシック" panose="020B0400000000000000" pitchFamily="50" charset="-128"/>
              </a:rPr>
              <a:t>２</a:t>
            </a: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71" name="テキスト ボックス 70"/>
          <p:cNvSpPr txBox="1"/>
          <p:nvPr/>
        </p:nvSpPr>
        <p:spPr>
          <a:xfrm>
            <a:off x="6119058" y="3077170"/>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5,125</a:t>
            </a:r>
            <a:endParaRPr kumimoji="1" lang="ja-JP" altLang="en-US" sz="1400" dirty="0">
              <a:latin typeface="Meiryo UI" panose="020B0604030504040204" pitchFamily="50" charset="-128"/>
              <a:ea typeface="Meiryo UI" panose="020B0604030504040204" pitchFamily="50" charset="-128"/>
            </a:endParaRPr>
          </a:p>
        </p:txBody>
      </p:sp>
      <p:sp>
        <p:nvSpPr>
          <p:cNvPr id="72" name="Line 12"/>
          <p:cNvSpPr>
            <a:spLocks noChangeShapeType="1"/>
          </p:cNvSpPr>
          <p:nvPr/>
        </p:nvSpPr>
        <p:spPr bwMode="auto">
          <a:xfrm flipV="1">
            <a:off x="1789267" y="4137663"/>
            <a:ext cx="806506" cy="347483"/>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Oval 22"/>
          <p:cNvSpPr>
            <a:spLocks noChangeArrowheads="1"/>
          </p:cNvSpPr>
          <p:nvPr/>
        </p:nvSpPr>
        <p:spPr bwMode="auto">
          <a:xfrm>
            <a:off x="4342717" y="3268584"/>
            <a:ext cx="117475" cy="1174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74" name="Oval 22"/>
          <p:cNvSpPr>
            <a:spLocks noChangeArrowheads="1"/>
          </p:cNvSpPr>
          <p:nvPr/>
        </p:nvSpPr>
        <p:spPr bwMode="auto">
          <a:xfrm>
            <a:off x="6351891" y="1540679"/>
            <a:ext cx="117475" cy="1174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75" name="Line 12"/>
          <p:cNvSpPr>
            <a:spLocks noChangeShapeType="1"/>
          </p:cNvSpPr>
          <p:nvPr/>
        </p:nvSpPr>
        <p:spPr bwMode="auto">
          <a:xfrm flipV="1">
            <a:off x="2595772" y="3717374"/>
            <a:ext cx="828941" cy="410539"/>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12"/>
          <p:cNvSpPr>
            <a:spLocks noChangeShapeType="1"/>
          </p:cNvSpPr>
          <p:nvPr/>
        </p:nvSpPr>
        <p:spPr bwMode="auto">
          <a:xfrm flipV="1">
            <a:off x="3424713" y="3359338"/>
            <a:ext cx="969175" cy="339547"/>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12"/>
          <p:cNvSpPr>
            <a:spLocks noChangeShapeType="1"/>
          </p:cNvSpPr>
          <p:nvPr/>
        </p:nvSpPr>
        <p:spPr bwMode="auto">
          <a:xfrm flipV="1">
            <a:off x="4393888" y="2795480"/>
            <a:ext cx="1042208" cy="521878"/>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12"/>
          <p:cNvSpPr>
            <a:spLocks noChangeShapeType="1"/>
          </p:cNvSpPr>
          <p:nvPr/>
        </p:nvSpPr>
        <p:spPr bwMode="auto">
          <a:xfrm flipV="1">
            <a:off x="5436310" y="1602588"/>
            <a:ext cx="1012343" cy="1183141"/>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34"/>
          <p:cNvSpPr>
            <a:spLocks noChangeArrowheads="1"/>
          </p:cNvSpPr>
          <p:nvPr/>
        </p:nvSpPr>
        <p:spPr bwMode="auto">
          <a:xfrm>
            <a:off x="618812" y="1095268"/>
            <a:ext cx="424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1</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4</a:t>
            </a: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66" name="Rectangle 185"/>
          <p:cNvSpPr>
            <a:spLocks noChangeArrowheads="1"/>
          </p:cNvSpPr>
          <p:nvPr/>
        </p:nvSpPr>
        <p:spPr bwMode="auto">
          <a:xfrm>
            <a:off x="7397121" y="1764885"/>
            <a:ext cx="1100429" cy="246221"/>
          </a:xfrm>
          <a:prstGeom prst="rect">
            <a:avLst/>
          </a:prstGeom>
          <a:solidFill>
            <a:schemeClr val="bg1"/>
          </a:solid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sz="1600" dirty="0" smtClean="0">
                <a:solidFill>
                  <a:prstClr val="black"/>
                </a:solidFill>
                <a:ea typeface="游ゴシック" panose="020B0400000000000000" pitchFamily="50" charset="-128"/>
              </a:rPr>
              <a:t>約</a:t>
            </a:r>
            <a:r>
              <a:rPr kumimoji="0" lang="en-US" altLang="ja-JP" sz="1600" dirty="0" smtClean="0">
                <a:solidFill>
                  <a:prstClr val="black"/>
                </a:solidFill>
                <a:ea typeface="游ゴシック" panose="020B0400000000000000" pitchFamily="50" charset="-128"/>
              </a:rPr>
              <a:t>12,700</a:t>
            </a:r>
            <a:r>
              <a:rPr kumimoji="0" lang="ja-JP" altLang="en-US" sz="1600" dirty="0" smtClean="0">
                <a:solidFill>
                  <a:prstClr val="black"/>
                </a:solidFill>
                <a:ea typeface="游ゴシック" panose="020B0400000000000000" pitchFamily="50" charset="-128"/>
              </a:rPr>
              <a:t>㌧</a:t>
            </a:r>
            <a:endParaRPr kumimoji="0" lang="ja-JP" altLang="ja-JP" sz="1600" dirty="0" smtClean="0">
              <a:solidFill>
                <a:prstClr val="black"/>
              </a:solidFill>
              <a:ea typeface="游ゴシック" panose="020B0400000000000000" pitchFamily="50" charset="-128"/>
            </a:endParaRPr>
          </a:p>
        </p:txBody>
      </p:sp>
      <p:sp>
        <p:nvSpPr>
          <p:cNvPr id="67" name="正方形/長方形 66"/>
          <p:cNvSpPr/>
          <p:nvPr/>
        </p:nvSpPr>
        <p:spPr>
          <a:xfrm>
            <a:off x="7289041" y="4256051"/>
            <a:ext cx="360000" cy="5769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Rectangle 44"/>
          <p:cNvSpPr>
            <a:spLocks noChangeArrowheads="1"/>
          </p:cNvSpPr>
          <p:nvPr/>
        </p:nvSpPr>
        <p:spPr bwMode="auto">
          <a:xfrm>
            <a:off x="7167319" y="4948632"/>
            <a:ext cx="5770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a:t>
            </a:r>
            <a:r>
              <a:rPr kumimoji="0" lang="ja-JP" altLang="en-US" sz="900" dirty="0">
                <a:solidFill>
                  <a:srgbClr val="595959"/>
                </a:solidFill>
                <a:latin typeface="游ゴシック" panose="020B0400000000000000" pitchFamily="50" charset="-128"/>
                <a:ea typeface="游ゴシック" panose="020B0400000000000000" pitchFamily="50" charset="-128"/>
              </a:rPr>
              <a:t>３</a:t>
            </a:r>
            <a:r>
              <a:rPr kumimoji="0" lang="ja-JP" altLang="en-US" sz="9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81" name="テキスト ボックス 80"/>
          <p:cNvSpPr txBox="1"/>
          <p:nvPr/>
        </p:nvSpPr>
        <p:spPr>
          <a:xfrm>
            <a:off x="7164288" y="3933056"/>
            <a:ext cx="95271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2,068</a:t>
            </a:r>
            <a:endParaRPr kumimoji="1" lang="ja-JP" altLang="en-US" sz="1400" dirty="0">
              <a:latin typeface="Meiryo UI" panose="020B0604030504040204" pitchFamily="50" charset="-128"/>
              <a:ea typeface="Meiryo UI" panose="020B0604030504040204" pitchFamily="50" charset="-128"/>
            </a:endParaRPr>
          </a:p>
        </p:txBody>
      </p:sp>
      <p:sp>
        <p:nvSpPr>
          <p:cNvPr id="82" name="Oval 22"/>
          <p:cNvSpPr>
            <a:spLocks noChangeArrowheads="1"/>
          </p:cNvSpPr>
          <p:nvPr/>
        </p:nvSpPr>
        <p:spPr bwMode="auto">
          <a:xfrm>
            <a:off x="7397121" y="1438534"/>
            <a:ext cx="117475" cy="1174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83" name="Line 12"/>
          <p:cNvSpPr>
            <a:spLocks noChangeShapeType="1"/>
          </p:cNvSpPr>
          <p:nvPr/>
        </p:nvSpPr>
        <p:spPr bwMode="auto">
          <a:xfrm flipV="1">
            <a:off x="6448652" y="1505989"/>
            <a:ext cx="1065943" cy="109136"/>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テキスト ボックス 2"/>
          <p:cNvSpPr txBox="1"/>
          <p:nvPr/>
        </p:nvSpPr>
        <p:spPr>
          <a:xfrm>
            <a:off x="9165853" y="1171989"/>
            <a:ext cx="1783591" cy="1200329"/>
          </a:xfrm>
          <a:prstGeom prst="rect">
            <a:avLst/>
          </a:prstGeom>
          <a:noFill/>
        </p:spPr>
        <p:txBody>
          <a:bodyPr wrap="square" rtlCol="0">
            <a:spAutoFit/>
          </a:bodyPr>
          <a:lstStyle/>
          <a:p>
            <a:r>
              <a:rPr lang="en-US" altLang="ja-JP" dirty="0" smtClean="0"/>
              <a:t>R</a:t>
            </a:r>
            <a:r>
              <a:rPr lang="ja-JP" altLang="en-US" dirty="0" smtClean="0"/>
              <a:t>２は会議場の稼働率が小さいため、伸び率が大きい。</a:t>
            </a:r>
            <a:endParaRPr kumimoji="1" lang="ja-JP" altLang="en-US" dirty="0"/>
          </a:p>
        </p:txBody>
      </p:sp>
    </p:spTree>
    <p:extLst>
      <p:ext uri="{BB962C8B-B14F-4D97-AF65-F5344CB8AC3E}">
        <p14:creationId xmlns:p14="http://schemas.microsoft.com/office/powerpoint/2010/main" val="792442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11</a:t>
            </a:fld>
            <a:endParaRPr kumimoji="1" lang="ja-JP" altLang="en-US" dirty="0"/>
          </a:p>
        </p:txBody>
      </p:sp>
      <p:cxnSp>
        <p:nvCxnSpPr>
          <p:cNvPr id="17" name="直線コネクタ 16"/>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86106" y="36164"/>
            <a:ext cx="7726254" cy="430887"/>
          </a:xfrm>
          <a:prstGeom prst="rect">
            <a:avLst/>
          </a:prstGeom>
          <a:solidFill>
            <a:schemeClr val="bg1"/>
          </a:solidFill>
        </p:spPr>
        <p:txBody>
          <a:bodyPr wrap="square" tIns="0" bIns="0">
            <a:spAutoFit/>
          </a:bodyPr>
          <a:lstStyle/>
          <a:p>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令和</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の公募に</a:t>
            </a:r>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1" name="角丸四角形 20"/>
          <p:cNvSpPr/>
          <p:nvPr/>
        </p:nvSpPr>
        <p:spPr>
          <a:xfrm>
            <a:off x="228206" y="404664"/>
            <a:ext cx="5495922" cy="5962723"/>
          </a:xfrm>
          <a:prstGeom prst="roundRect">
            <a:avLst>
              <a:gd name="adj" fmla="val 80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大阪府新別館（北館・南館）</a:t>
            </a:r>
            <a:r>
              <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CN"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●最優秀提案者</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アズビル株式会社（代表者）</a:t>
            </a: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・三井住友ファイナンス＆リース株式会社</a:t>
            </a:r>
          </a:p>
          <a:p>
            <a:endParaRPr lang="en-US" altLang="ja-JP" sz="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●各年の光熱水費削減額</a:t>
            </a:r>
          </a:p>
          <a:p>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10,650</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●省エネルギー率 </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ｻｰﾋﾞｽ</a:t>
            </a: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a:t>
            </a:r>
            <a:endPar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zh-TW"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lang="zh-TW"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zh-TW"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主な提案内容</a:t>
            </a:r>
            <a:endPar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・照明のＬＥＤ化</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空調機省エネルギー</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制御</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ＣＯ</a:t>
            </a:r>
            <a:r>
              <a:rPr lang="ja-JP" altLang="en-US" sz="2000" b="1"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外気取入れ制御</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610998" y="76562"/>
            <a:ext cx="3777426"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令和５年度</a:t>
            </a:r>
            <a:r>
              <a:rPr lang="ja-JP" altLang="en-US" b="1" dirty="0">
                <a:latin typeface="Meiryo UI" panose="020B0604030504040204" pitchFamily="50" charset="-128"/>
                <a:ea typeface="Meiryo UI" panose="020B0604030504040204" pitchFamily="50" charset="-128"/>
                <a:cs typeface="Meiryo UI" panose="020B0604030504040204" pitchFamily="50" charset="-128"/>
              </a:rPr>
              <a:t>契約、工事予定</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p>
        </p:txBody>
      </p:sp>
      <p:sp>
        <p:nvSpPr>
          <p:cNvPr id="22" name="正方形/長方形 21"/>
          <p:cNvSpPr/>
          <p:nvPr/>
        </p:nvSpPr>
        <p:spPr>
          <a:xfrm>
            <a:off x="3779912" y="4153678"/>
            <a:ext cx="5287029" cy="265969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Meiryo UI" pitchFamily="50" charset="-128"/>
                <a:ea typeface="Meiryo UI" pitchFamily="50" charset="-128"/>
                <a:cs typeface="Meiryo UI" pitchFamily="50" charset="-128"/>
              </a:rPr>
              <a:t>S </a:t>
            </a:r>
            <a:r>
              <a:rPr lang="ja-JP" altLang="en-US" dirty="0">
                <a:solidFill>
                  <a:schemeClr val="tx1"/>
                </a:solidFill>
                <a:latin typeface="Meiryo UI" pitchFamily="50" charset="-128"/>
                <a:ea typeface="Meiryo UI" pitchFamily="50" charset="-128"/>
                <a:cs typeface="Meiryo UI" pitchFamily="50" charset="-128"/>
              </a:rPr>
              <a:t>造（地下部 </a:t>
            </a:r>
            <a:r>
              <a:rPr lang="en-US" altLang="ja-JP" dirty="0">
                <a:solidFill>
                  <a:schemeClr val="tx1"/>
                </a:solidFill>
                <a:latin typeface="Meiryo UI" pitchFamily="50" charset="-128"/>
                <a:ea typeface="Meiryo UI" pitchFamily="50" charset="-128"/>
                <a:cs typeface="Meiryo UI" pitchFamily="50" charset="-128"/>
              </a:rPr>
              <a:t>SRC </a:t>
            </a:r>
            <a:r>
              <a:rPr lang="ja-JP" altLang="en-US" dirty="0">
                <a:solidFill>
                  <a:schemeClr val="tx1"/>
                </a:solidFill>
                <a:latin typeface="Meiryo UI" pitchFamily="50" charset="-128"/>
                <a:ea typeface="Meiryo UI" pitchFamily="50" charset="-128"/>
                <a:cs typeface="Meiryo UI" pitchFamily="50" charset="-128"/>
              </a:rPr>
              <a:t>造） </a:t>
            </a:r>
            <a:endParaRPr lang="en-US" altLang="ja-JP" dirty="0" smtClean="0">
              <a:solidFill>
                <a:schemeClr val="tx1"/>
              </a:solidFill>
              <a:latin typeface="Meiryo UI" pitchFamily="50" charset="-128"/>
              <a:ea typeface="Meiryo UI" pitchFamily="50" charset="-128"/>
              <a:cs typeface="Meiryo UI" pitchFamily="50" charset="-128"/>
            </a:endParaRPr>
          </a:p>
          <a:p>
            <a:r>
              <a:rPr lang="zh-TW"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地上</a:t>
            </a:r>
            <a:r>
              <a:rPr lang="en-US" altLang="zh-TW"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zh-TW"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階</a:t>
            </a:r>
            <a:r>
              <a:rPr lang="en-US" altLang="zh-TW"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地下４階</a:t>
            </a:r>
            <a:endParaRPr lang="en-US" altLang="zh-TW"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延べ面積</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46,846㎡</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北館：</a:t>
            </a:r>
            <a:r>
              <a:rPr lang="en-US" altLang="ja-JP" dirty="0">
                <a:solidFill>
                  <a:schemeClr val="tx1"/>
                </a:solidFill>
                <a:latin typeface="Meiryo UI" pitchFamily="50" charset="-128"/>
                <a:ea typeface="Meiryo UI" pitchFamily="50" charset="-128"/>
                <a:cs typeface="Meiryo UI" pitchFamily="50" charset="-128"/>
              </a:rPr>
              <a:t>1997</a:t>
            </a:r>
            <a:r>
              <a:rPr lang="ja-JP" altLang="en-US" dirty="0" smtClean="0">
                <a:solidFill>
                  <a:schemeClr val="tx1"/>
                </a:solidFill>
                <a:latin typeface="Meiryo UI" pitchFamily="50" charset="-128"/>
                <a:ea typeface="Meiryo UI" pitchFamily="50" charset="-128"/>
                <a:cs typeface="Meiryo UI" pitchFamily="50" charset="-128"/>
              </a:rPr>
              <a:t>年　、　南館</a:t>
            </a:r>
            <a:r>
              <a:rPr lang="ja-JP" altLang="en-US" dirty="0">
                <a:solidFill>
                  <a:schemeClr val="tx1"/>
                </a:solidFill>
                <a:latin typeface="Meiryo UI" pitchFamily="50" charset="-128"/>
                <a:ea typeface="Meiryo UI" pitchFamily="50" charset="-128"/>
                <a:cs typeface="Meiryo UI" pitchFamily="50" charset="-128"/>
              </a:rPr>
              <a:t>：</a:t>
            </a:r>
            <a:r>
              <a:rPr lang="en-US" altLang="ja-JP" dirty="0">
                <a:solidFill>
                  <a:schemeClr val="tx1"/>
                </a:solidFill>
                <a:latin typeface="Meiryo UI" pitchFamily="50" charset="-128"/>
                <a:ea typeface="Meiryo UI" pitchFamily="50" charset="-128"/>
                <a:cs typeface="Meiryo UI" pitchFamily="50" charset="-128"/>
              </a:rPr>
              <a:t>1995</a:t>
            </a:r>
            <a:r>
              <a:rPr lang="ja-JP" altLang="en-US" dirty="0">
                <a:solidFill>
                  <a:schemeClr val="tx1"/>
                </a:solidFill>
                <a:latin typeface="Meiryo UI" pitchFamily="50" charset="-128"/>
                <a:ea typeface="Meiryo UI" pitchFamily="50" charset="-128"/>
                <a:cs typeface="Meiryo UI" pitchFamily="50" charset="-128"/>
              </a:rPr>
              <a:t>年</a:t>
            </a:r>
            <a:endParaRPr lang="en-US" altLang="ja-JP" sz="600" dirty="0">
              <a:solidFill>
                <a:schemeClr val="tx1"/>
              </a:solidFill>
              <a:latin typeface="Meiryo UI" pitchFamily="50" charset="-128"/>
              <a:ea typeface="Meiryo UI" pitchFamily="50" charset="-128"/>
              <a:cs typeface="Meiryo UI" pitchFamily="50" charset="-128"/>
            </a:endParaRPr>
          </a:p>
          <a:p>
            <a:pPr>
              <a:spcBef>
                <a:spcPts val="18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a:t>
            </a:r>
          </a:p>
          <a:p>
            <a:r>
              <a:rPr lang="ja-JP" altLang="en-US" sz="1400" dirty="0" smtClean="0">
                <a:solidFill>
                  <a:schemeClr val="tx1"/>
                </a:solidFill>
                <a:latin typeface="Meiryo UI" pitchFamily="50" charset="-128"/>
                <a:ea typeface="Meiryo UI" pitchFamily="50" charset="-128"/>
                <a:cs typeface="Meiryo UI" pitchFamily="50" charset="-128"/>
              </a:rPr>
              <a:t>空調</a:t>
            </a:r>
            <a:r>
              <a:rPr lang="ja-JP" altLang="en-US" sz="1400" dirty="0">
                <a:solidFill>
                  <a:schemeClr val="tx1"/>
                </a:solidFill>
                <a:latin typeface="Meiryo UI" pitchFamily="50" charset="-128"/>
                <a:ea typeface="Meiryo UI" pitchFamily="50" charset="-128"/>
                <a:cs typeface="Meiryo UI" pitchFamily="50" charset="-128"/>
              </a:rPr>
              <a:t>：中央熱源（吸収式冷温水機、蒸気ボイラー）</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北館</a:t>
            </a:r>
            <a:r>
              <a:rPr lang="ja-JP" altLang="en-US" sz="1400" dirty="0">
                <a:solidFill>
                  <a:schemeClr val="tx1"/>
                </a:solidFill>
                <a:latin typeface="Meiryo UI" pitchFamily="50" charset="-128"/>
                <a:ea typeface="Meiryo UI" pitchFamily="50" charset="-128"/>
                <a:cs typeface="Meiryo UI" pitchFamily="50" charset="-128"/>
              </a:rPr>
              <a:t>は、大規模改修（</a:t>
            </a:r>
            <a:r>
              <a:rPr lang="en-US" altLang="ja-JP" sz="1400" dirty="0">
                <a:solidFill>
                  <a:schemeClr val="tx1"/>
                </a:solidFill>
                <a:latin typeface="Meiryo UI" pitchFamily="50" charset="-128"/>
                <a:ea typeface="Meiryo UI" pitchFamily="50" charset="-128"/>
                <a:cs typeface="Meiryo UI" pitchFamily="50" charset="-128"/>
              </a:rPr>
              <a:t>2013</a:t>
            </a:r>
            <a:r>
              <a:rPr lang="ja-JP" altLang="en-US" sz="1400" dirty="0">
                <a:solidFill>
                  <a:schemeClr val="tx1"/>
                </a:solidFill>
                <a:latin typeface="Meiryo UI" pitchFamily="50" charset="-128"/>
                <a:ea typeface="Meiryo UI" pitchFamily="50" charset="-128"/>
                <a:cs typeface="Meiryo UI" pitchFamily="50" charset="-128"/>
              </a:rPr>
              <a:t>年）により、部分的に個別空調化 </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照明：北館 </a:t>
            </a:r>
            <a:r>
              <a:rPr lang="en-US" altLang="ja-JP" sz="1400" dirty="0">
                <a:solidFill>
                  <a:schemeClr val="tx1"/>
                </a:solidFill>
                <a:latin typeface="Meiryo UI" pitchFamily="50" charset="-128"/>
                <a:ea typeface="Meiryo UI" pitchFamily="50" charset="-128"/>
                <a:cs typeface="Meiryo UI" pitchFamily="50" charset="-128"/>
              </a:rPr>
              <a:t>HF</a:t>
            </a:r>
            <a:r>
              <a:rPr lang="ja-JP" altLang="en-US" sz="1400" dirty="0">
                <a:solidFill>
                  <a:schemeClr val="tx1"/>
                </a:solidFill>
                <a:latin typeface="Meiryo UI" pitchFamily="50" charset="-128"/>
                <a:ea typeface="Meiryo UI" pitchFamily="50" charset="-128"/>
                <a:cs typeface="Meiryo UI" pitchFamily="50" charset="-128"/>
              </a:rPr>
              <a:t>蛍光灯 等</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南館 蛍光灯 等</a:t>
            </a:r>
          </a:p>
        </p:txBody>
      </p:sp>
      <p:pic>
        <p:nvPicPr>
          <p:cNvPr id="19" name="図 18"/>
          <p:cNvPicPr>
            <a:picLocks noChangeAspect="1"/>
          </p:cNvPicPr>
          <p:nvPr/>
        </p:nvPicPr>
        <p:blipFill>
          <a:blip r:embed="rId3"/>
          <a:stretch>
            <a:fillRect/>
          </a:stretch>
        </p:blipFill>
        <p:spPr>
          <a:xfrm>
            <a:off x="5689130" y="764704"/>
            <a:ext cx="3238952" cy="3286584"/>
          </a:xfrm>
          <a:prstGeom prst="rect">
            <a:avLst/>
          </a:prstGeom>
        </p:spPr>
      </p:pic>
      <p:grpSp>
        <p:nvGrpSpPr>
          <p:cNvPr id="13" name="グループ化 12"/>
          <p:cNvGrpSpPr/>
          <p:nvPr/>
        </p:nvGrpSpPr>
        <p:grpSpPr>
          <a:xfrm>
            <a:off x="4788024" y="620590"/>
            <a:ext cx="1584176" cy="864194"/>
            <a:chOff x="3510087" y="650507"/>
            <a:chExt cx="1417685" cy="621081"/>
          </a:xfrm>
        </p:grpSpPr>
        <p:pic>
          <p:nvPicPr>
            <p:cNvPr id="14" name="Picture 4"/>
            <p:cNvPicPr>
              <a:picLocks noChangeAspect="1" noChangeArrowheads="1"/>
            </p:cNvPicPr>
            <p:nvPr/>
          </p:nvPicPr>
          <p:blipFill>
            <a:blip r:embed="rId4" cstate="email">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3510087" y="650507"/>
              <a:ext cx="1417685" cy="62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3579117" y="780997"/>
              <a:ext cx="1296144" cy="353910"/>
            </a:xfrm>
            <a:prstGeom prst="rect">
              <a:avLst/>
            </a:prstGeom>
          </p:spPr>
          <p:txBody>
            <a:bodyPr wrap="square" tIns="0" bIns="0" anchor="ctr">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シェアード・</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セイビングス</a:t>
              </a:r>
              <a:r>
                <a:rPr lang="ja-JP" altLang="en-US" sz="1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p>
          </p:txBody>
        </p:sp>
      </p:grpSp>
    </p:spTree>
    <p:extLst>
      <p:ext uri="{BB962C8B-B14F-4D97-AF65-F5344CB8AC3E}">
        <p14:creationId xmlns:p14="http://schemas.microsoft.com/office/powerpoint/2010/main" val="41699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タイトル 1"/>
          <p:cNvSpPr txBox="1">
            <a:spLocks/>
          </p:cNvSpPr>
          <p:nvPr/>
        </p:nvSpPr>
        <p:spPr>
          <a:xfrm>
            <a:off x="9104" y="497164"/>
            <a:ext cx="9099400" cy="576064"/>
          </a:xfrm>
          <a:prstGeom prst="rect">
            <a:avLst/>
          </a:prstGeom>
        </p:spPr>
        <p:txBody>
          <a:bodyPr vert="horz"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r>
              <a:rPr lang="ja-JP" altLang="en-US" sz="24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大阪府新別館（北館・南館）への</a:t>
            </a:r>
            <a:r>
              <a:rPr lang="en-US" altLang="ja-JP" sz="2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導入効果（提案時、補助金無）</a:t>
            </a:r>
            <a:endParaRPr lang="ja-JP" altLang="en-US" sz="2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正方形/長方形 23"/>
          <p:cNvSpPr/>
          <p:nvPr/>
        </p:nvSpPr>
        <p:spPr>
          <a:xfrm>
            <a:off x="86106" y="36164"/>
            <a:ext cx="7726254" cy="430887"/>
          </a:xfrm>
          <a:prstGeom prst="rect">
            <a:avLst/>
          </a:prstGeom>
          <a:solidFill>
            <a:schemeClr val="bg1"/>
          </a:solidFill>
        </p:spPr>
        <p:txBody>
          <a:bodyPr wrap="square" tIns="0" bIns="0">
            <a:spAutoFit/>
          </a:bodyPr>
          <a:lstStyle/>
          <a:p>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令和</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年度の公募について</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 name="直線コネクタ 25"/>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8" name="Line 6"/>
          <p:cNvSpPr>
            <a:spLocks noChangeShapeType="1"/>
          </p:cNvSpPr>
          <p:nvPr/>
        </p:nvSpPr>
        <p:spPr bwMode="auto">
          <a:xfrm>
            <a:off x="281441" y="6130897"/>
            <a:ext cx="8452274"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AutoShape 42"/>
          <p:cNvSpPr>
            <a:spLocks noChangeArrowheads="1"/>
          </p:cNvSpPr>
          <p:nvPr/>
        </p:nvSpPr>
        <p:spPr bwMode="auto">
          <a:xfrm>
            <a:off x="309672" y="5999245"/>
            <a:ext cx="2086865" cy="335613"/>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AutoShape 42"/>
          <p:cNvSpPr>
            <a:spLocks noChangeArrowheads="1"/>
          </p:cNvSpPr>
          <p:nvPr/>
        </p:nvSpPr>
        <p:spPr bwMode="auto">
          <a:xfrm>
            <a:off x="3131839" y="5837061"/>
            <a:ext cx="2779181" cy="659021"/>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サービス期間（</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AutoShape 42"/>
          <p:cNvSpPr>
            <a:spLocks noChangeArrowheads="1"/>
          </p:cNvSpPr>
          <p:nvPr/>
        </p:nvSpPr>
        <p:spPr bwMode="auto">
          <a:xfrm>
            <a:off x="6388314" y="5837061"/>
            <a:ext cx="2086865" cy="662820"/>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契約期間満了後</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AutoShape 42"/>
          <p:cNvSpPr>
            <a:spLocks noChangeArrowheads="1"/>
          </p:cNvSpPr>
          <p:nvPr/>
        </p:nvSpPr>
        <p:spPr bwMode="auto">
          <a:xfrm>
            <a:off x="651706" y="5834961"/>
            <a:ext cx="1760642" cy="664920"/>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実施前</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Rectangle 8"/>
          <p:cNvSpPr>
            <a:spLocks noChangeArrowheads="1"/>
          </p:cNvSpPr>
          <p:nvPr/>
        </p:nvSpPr>
        <p:spPr bwMode="auto">
          <a:xfrm>
            <a:off x="3377360" y="2605337"/>
            <a:ext cx="2232246" cy="352729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123,824</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8"/>
          <p:cNvSpPr>
            <a:spLocks noChangeArrowheads="1"/>
          </p:cNvSpPr>
          <p:nvPr/>
        </p:nvSpPr>
        <p:spPr bwMode="auto">
          <a:xfrm>
            <a:off x="441511" y="1212594"/>
            <a:ext cx="2232246" cy="491830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134,474</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Rectangle 39"/>
          <p:cNvSpPr>
            <a:spLocks noChangeArrowheads="1"/>
          </p:cNvSpPr>
          <p:nvPr/>
        </p:nvSpPr>
        <p:spPr bwMode="auto">
          <a:xfrm>
            <a:off x="3377359" y="1212594"/>
            <a:ext cx="1116000" cy="1392743"/>
          </a:xfrm>
          <a:prstGeom prst="rect">
            <a:avLst/>
          </a:prstGeom>
          <a:gradFill flip="none" rotWithShape="1">
            <a:gsLst>
              <a:gs pos="0">
                <a:srgbClr val="92D050"/>
              </a:gs>
              <a:gs pos="50000">
                <a:schemeClr val="accent3">
                  <a:lumMod val="20000"/>
                  <a:lumOff val="80000"/>
                </a:schemeClr>
              </a:gs>
              <a:gs pos="100000">
                <a:srgbClr val="92D050"/>
              </a:gs>
            </a:gsLst>
            <a:lin ang="0" scaled="1"/>
            <a:tileRect/>
          </a:gradFill>
          <a:ln w="22225">
            <a:solidFill>
              <a:schemeClr val="tx1"/>
            </a:solidFill>
            <a:miter lim="800000"/>
            <a:headEnd/>
            <a:tailEnd/>
          </a:ln>
          <a:effectLst/>
          <a:extLst/>
        </p:spPr>
        <p:txBody>
          <a:bodyPr vert="horz"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削減額</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10,650】</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Rectangle 39"/>
          <p:cNvSpPr>
            <a:spLocks noChangeArrowheads="1"/>
          </p:cNvSpPr>
          <p:nvPr/>
        </p:nvSpPr>
        <p:spPr bwMode="auto">
          <a:xfrm>
            <a:off x="4485243" y="1747353"/>
            <a:ext cx="1116000" cy="857984"/>
          </a:xfrm>
          <a:prstGeom prst="rect">
            <a:avLst/>
          </a:prstGeom>
          <a:gradFill flip="none" rotWithShape="1">
            <a:gsLst>
              <a:gs pos="0">
                <a:srgbClr val="FFFF00"/>
              </a:gs>
              <a:gs pos="50000">
                <a:srgbClr val="FFFFCC"/>
              </a:gs>
              <a:gs pos="100000">
                <a:srgbClr val="FFFF00"/>
              </a:gs>
            </a:gsLst>
            <a:lin ang="0" scaled="1"/>
            <a:tileRect/>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サービス料</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10,486</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38"/>
          <p:cNvSpPr>
            <a:spLocks noChangeArrowheads="1"/>
          </p:cNvSpPr>
          <p:nvPr/>
        </p:nvSpPr>
        <p:spPr bwMode="auto">
          <a:xfrm>
            <a:off x="4485243" y="1212594"/>
            <a:ext cx="1116000" cy="534759"/>
          </a:xfrm>
          <a:prstGeom prst="rect">
            <a:avLst/>
          </a:prstGeom>
          <a:gradFill rotWithShape="1">
            <a:gsLst>
              <a:gs pos="0">
                <a:srgbClr val="00B0F0"/>
              </a:gs>
              <a:gs pos="50000">
                <a:srgbClr val="82DEFE"/>
              </a:gs>
              <a:gs pos="100000">
                <a:srgbClr val="00B0F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府の利益</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164</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Rectangle 8"/>
          <p:cNvSpPr>
            <a:spLocks noChangeArrowheads="1"/>
          </p:cNvSpPr>
          <p:nvPr/>
        </p:nvSpPr>
        <p:spPr bwMode="auto">
          <a:xfrm>
            <a:off x="6300193" y="2605337"/>
            <a:ext cx="2232246" cy="352729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123,824</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Rectangle 38"/>
          <p:cNvSpPr>
            <a:spLocks noChangeArrowheads="1"/>
          </p:cNvSpPr>
          <p:nvPr/>
        </p:nvSpPr>
        <p:spPr bwMode="auto">
          <a:xfrm>
            <a:off x="6300192" y="1212594"/>
            <a:ext cx="2232000" cy="1392743"/>
          </a:xfrm>
          <a:prstGeom prst="rect">
            <a:avLst/>
          </a:prstGeom>
          <a:gradFill rotWithShape="1">
            <a:gsLst>
              <a:gs pos="0">
                <a:srgbClr val="00B0F0"/>
              </a:gs>
              <a:gs pos="50000">
                <a:srgbClr val="82DEFE"/>
              </a:gs>
              <a:gs pos="100000">
                <a:srgbClr val="00B0F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府の利益</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10,650</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3334482" y="919753"/>
            <a:ext cx="269242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他、行政財産使用料が加算される</a:t>
            </a:r>
            <a:endParaRPr lang="en-US" altLang="ja-JP" sz="1200"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514698" y="74862"/>
            <a:ext cx="3367141"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令和５年度</a:t>
            </a:r>
            <a:r>
              <a:rPr lang="ja-JP" altLang="en-US" b="1" dirty="0">
                <a:latin typeface="Meiryo UI" panose="020B0604030504040204" pitchFamily="50" charset="-128"/>
                <a:ea typeface="Meiryo UI" panose="020B0604030504040204" pitchFamily="50" charset="-128"/>
                <a:cs typeface="Meiryo UI" panose="020B0604030504040204" pitchFamily="50" charset="-128"/>
              </a:rPr>
              <a:t>契約、工事予定</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p>
        </p:txBody>
      </p:sp>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12</a:t>
            </a:fld>
            <a:endParaRPr kumimoji="1" lang="ja-JP" altLang="en-US"/>
          </a:p>
        </p:txBody>
      </p:sp>
    </p:spTree>
    <p:extLst>
      <p:ext uri="{BB962C8B-B14F-4D97-AF65-F5344CB8AC3E}">
        <p14:creationId xmlns:p14="http://schemas.microsoft.com/office/powerpoint/2010/main" val="1122687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13</a:t>
            </a:fld>
            <a:endParaRPr kumimoji="1" lang="ja-JP" altLang="en-US" dirty="0"/>
          </a:p>
        </p:txBody>
      </p:sp>
      <p:cxnSp>
        <p:nvCxnSpPr>
          <p:cNvPr id="17" name="直線コネクタ 16"/>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86106" y="36164"/>
            <a:ext cx="7726254" cy="430887"/>
          </a:xfrm>
          <a:prstGeom prst="rect">
            <a:avLst/>
          </a:prstGeom>
          <a:solidFill>
            <a:schemeClr val="bg1"/>
          </a:solidFill>
        </p:spPr>
        <p:txBody>
          <a:bodyPr wrap="square" tIns="0" bIns="0">
            <a:spAutoFit/>
          </a:bodyPr>
          <a:lstStyle/>
          <a:p>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令和</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の公募に</a:t>
            </a:r>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ついて②</a:t>
            </a:r>
            <a:r>
              <a:rPr lang="ja-JP" altLang="en-US" sz="10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1" name="角丸四角形 20"/>
          <p:cNvSpPr/>
          <p:nvPr/>
        </p:nvSpPr>
        <p:spPr>
          <a:xfrm>
            <a:off x="228206" y="404664"/>
            <a:ext cx="5495922" cy="5962723"/>
          </a:xfrm>
          <a:prstGeom prst="roundRect">
            <a:avLst>
              <a:gd name="adj" fmla="val 80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北府税事務所外３件</a:t>
            </a:r>
            <a:r>
              <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CN"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●最優秀提案者</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・東芝エレベータ株式会社（代表者）</a:t>
            </a: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・みずほ東芝リース株式会社</a:t>
            </a:r>
          </a:p>
          <a:p>
            <a:endParaRPr lang="en-US" altLang="ja-JP" sz="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●各年の光熱水費削減額</a:t>
            </a:r>
          </a:p>
          <a:p>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3,284</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●省エネルギー率 </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17.3</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ｻｰﾋﾞｽ</a:t>
            </a: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a:t>
            </a:r>
            <a:endPar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zh-TW"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lang="zh-TW"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zh-TW"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a:t>
            </a:r>
            <a:r>
              <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主な提案内容</a:t>
            </a:r>
            <a:endParaRPr lang="en-US" altLang="zh-TW"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・照明の</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ＬＥＤ化</a:t>
            </a:r>
          </a:p>
          <a:p>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610998" y="76562"/>
            <a:ext cx="3777426"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令和５年度</a:t>
            </a:r>
            <a:r>
              <a:rPr lang="ja-JP" altLang="en-US" b="1" dirty="0">
                <a:latin typeface="Meiryo UI" panose="020B0604030504040204" pitchFamily="50" charset="-128"/>
                <a:ea typeface="Meiryo UI" panose="020B0604030504040204" pitchFamily="50" charset="-128"/>
                <a:cs typeface="Meiryo UI" panose="020B0604030504040204" pitchFamily="50" charset="-128"/>
              </a:rPr>
              <a:t>契約、工事予定</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p>
        </p:txBody>
      </p:sp>
      <p:pic>
        <p:nvPicPr>
          <p:cNvPr id="16" name="図 15"/>
          <p:cNvPicPr>
            <a:picLocks noChangeAspect="1"/>
          </p:cNvPicPr>
          <p:nvPr/>
        </p:nvPicPr>
        <p:blipFill>
          <a:blip r:embed="rId3"/>
          <a:stretch>
            <a:fillRect/>
          </a:stretch>
        </p:blipFill>
        <p:spPr>
          <a:xfrm>
            <a:off x="4566623" y="896370"/>
            <a:ext cx="2091008" cy="2260133"/>
          </a:xfrm>
          <a:prstGeom prst="rect">
            <a:avLst/>
          </a:prstGeom>
        </p:spPr>
      </p:pic>
      <p:pic>
        <p:nvPicPr>
          <p:cNvPr id="23" name="図 22"/>
          <p:cNvPicPr>
            <a:picLocks noChangeAspect="1"/>
          </p:cNvPicPr>
          <p:nvPr/>
        </p:nvPicPr>
        <p:blipFill>
          <a:blip r:embed="rId4"/>
          <a:stretch>
            <a:fillRect/>
          </a:stretch>
        </p:blipFill>
        <p:spPr>
          <a:xfrm>
            <a:off x="6745549" y="1106742"/>
            <a:ext cx="2290947" cy="1937891"/>
          </a:xfrm>
          <a:prstGeom prst="rect">
            <a:avLst/>
          </a:prstGeom>
        </p:spPr>
      </p:pic>
      <p:pic>
        <p:nvPicPr>
          <p:cNvPr id="24" name="図 23"/>
          <p:cNvPicPr>
            <a:picLocks noChangeAspect="1"/>
          </p:cNvPicPr>
          <p:nvPr/>
        </p:nvPicPr>
        <p:blipFill>
          <a:blip r:embed="rId5"/>
          <a:stretch>
            <a:fillRect/>
          </a:stretch>
        </p:blipFill>
        <p:spPr>
          <a:xfrm>
            <a:off x="4139952" y="3280221"/>
            <a:ext cx="2517679" cy="1604578"/>
          </a:xfrm>
          <a:prstGeom prst="rect">
            <a:avLst/>
          </a:prstGeom>
        </p:spPr>
      </p:pic>
      <p:pic>
        <p:nvPicPr>
          <p:cNvPr id="25" name="図 24"/>
          <p:cNvPicPr>
            <a:picLocks noChangeAspect="1"/>
          </p:cNvPicPr>
          <p:nvPr/>
        </p:nvPicPr>
        <p:blipFill rotWithShape="1">
          <a:blip r:embed="rId6"/>
          <a:srcRect t="13224" b="13667"/>
          <a:stretch/>
        </p:blipFill>
        <p:spPr>
          <a:xfrm>
            <a:off x="6830221" y="3140968"/>
            <a:ext cx="2206275" cy="1728192"/>
          </a:xfrm>
          <a:prstGeom prst="rect">
            <a:avLst/>
          </a:prstGeom>
        </p:spPr>
      </p:pic>
      <p:grpSp>
        <p:nvGrpSpPr>
          <p:cNvPr id="13" name="グループ化 12"/>
          <p:cNvGrpSpPr/>
          <p:nvPr/>
        </p:nvGrpSpPr>
        <p:grpSpPr>
          <a:xfrm>
            <a:off x="6228184" y="653403"/>
            <a:ext cx="1584176" cy="864194"/>
            <a:chOff x="3510087" y="650507"/>
            <a:chExt cx="1417685" cy="621081"/>
          </a:xfrm>
        </p:grpSpPr>
        <p:pic>
          <p:nvPicPr>
            <p:cNvPr id="14" name="Picture 4"/>
            <p:cNvPicPr>
              <a:picLocks noChangeAspect="1" noChangeArrowheads="1"/>
            </p:cNvPicPr>
            <p:nvPr/>
          </p:nvPicPr>
          <p:blipFill>
            <a:blip r:embed="rId7" cstate="email">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3510087" y="650507"/>
              <a:ext cx="1417685" cy="62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3579117" y="780997"/>
              <a:ext cx="1296144" cy="353910"/>
            </a:xfrm>
            <a:prstGeom prst="rect">
              <a:avLst/>
            </a:prstGeom>
          </p:spPr>
          <p:txBody>
            <a:bodyPr wrap="square" tIns="0" bIns="0" anchor="ctr">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シェアード・</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セイビングス</a:t>
              </a:r>
              <a:r>
                <a:rPr lang="ja-JP" altLang="en-US" sz="1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p>
          </p:txBody>
        </p:sp>
      </p:grpSp>
      <p:sp>
        <p:nvSpPr>
          <p:cNvPr id="26" name="正方形/長方形 25"/>
          <p:cNvSpPr/>
          <p:nvPr/>
        </p:nvSpPr>
        <p:spPr>
          <a:xfrm>
            <a:off x="1979712" y="5229200"/>
            <a:ext cx="7065961" cy="154300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なにわ北府税事務所</a:t>
            </a:r>
            <a:r>
              <a:rPr lang="en-US" altLang="ja-JP" sz="1600" dirty="0" smtClean="0">
                <a:solidFill>
                  <a:schemeClr val="tx1"/>
                </a:solidFill>
                <a:latin typeface="Meiryo UI" pitchFamily="50" charset="-128"/>
                <a:ea typeface="Meiryo UI" pitchFamily="50" charset="-128"/>
                <a:cs typeface="Meiryo UI" pitchFamily="50" charset="-128"/>
              </a:rPr>
              <a:t>】</a:t>
            </a:r>
          </a:p>
          <a:p>
            <a:r>
              <a:rPr lang="ja-JP" altLang="en-US" sz="1600" dirty="0">
                <a:solidFill>
                  <a:schemeClr val="tx1"/>
                </a:solidFill>
                <a:latin typeface="Meiryo UI" pitchFamily="50" charset="-128"/>
                <a:ea typeface="Meiryo UI" pitchFamily="50" charset="-128"/>
                <a:cs typeface="Meiryo UI" pitchFamily="50" charset="-128"/>
              </a:rPr>
              <a:t>　</a:t>
            </a:r>
            <a:r>
              <a:rPr lang="zh-TW" altLang="en-US" sz="1600" dirty="0" smtClean="0">
                <a:solidFill>
                  <a:schemeClr val="tx1"/>
                </a:solidFill>
                <a:latin typeface="Meiryo UI" pitchFamily="50" charset="-128"/>
                <a:ea typeface="Meiryo UI" pitchFamily="50" charset="-128"/>
                <a:cs typeface="Meiryo UI" pitchFamily="50" charset="-128"/>
              </a:rPr>
              <a:t>延</a:t>
            </a:r>
            <a:r>
              <a:rPr lang="ja-JP" altLang="en-US" sz="1600" dirty="0" smtClean="0">
                <a:solidFill>
                  <a:schemeClr val="tx1"/>
                </a:solidFill>
                <a:latin typeface="Meiryo UI" pitchFamily="50" charset="-128"/>
                <a:ea typeface="Meiryo UI" pitchFamily="50" charset="-128"/>
                <a:cs typeface="Meiryo UI" pitchFamily="50" charset="-128"/>
              </a:rPr>
              <a:t>べ</a:t>
            </a:r>
            <a:r>
              <a:rPr lang="zh-TW" altLang="en-US" sz="1600" dirty="0" smtClean="0">
                <a:solidFill>
                  <a:schemeClr val="tx1"/>
                </a:solidFill>
                <a:latin typeface="Meiryo UI" pitchFamily="50" charset="-128"/>
                <a:ea typeface="Meiryo UI" pitchFamily="50" charset="-128"/>
                <a:cs typeface="Meiryo UI" pitchFamily="50" charset="-128"/>
              </a:rPr>
              <a:t>面積</a:t>
            </a:r>
            <a:r>
              <a:rPr lang="zh-TW" altLang="en-US" sz="1600" dirty="0">
                <a:solidFill>
                  <a:schemeClr val="tx1"/>
                </a:solidFill>
                <a:latin typeface="Meiryo UI" pitchFamily="50" charset="-128"/>
                <a:ea typeface="Meiryo UI" pitchFamily="50" charset="-128"/>
                <a:cs typeface="Meiryo UI" pitchFamily="50" charset="-128"/>
              </a:rPr>
              <a:t>：</a:t>
            </a:r>
            <a:r>
              <a:rPr lang="en-US" altLang="zh-TW" sz="1600" dirty="0">
                <a:solidFill>
                  <a:schemeClr val="tx1"/>
                </a:solidFill>
                <a:latin typeface="Meiryo UI" pitchFamily="50" charset="-128"/>
                <a:ea typeface="Meiryo UI" pitchFamily="50" charset="-128"/>
                <a:cs typeface="Meiryo UI" pitchFamily="50" charset="-128"/>
              </a:rPr>
              <a:t>3,145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1600" dirty="0">
                <a:solidFill>
                  <a:schemeClr val="tx1"/>
                </a:solidFill>
                <a:latin typeface="Meiryo UI" pitchFamily="50" charset="-128"/>
                <a:ea typeface="Meiryo UI" pitchFamily="50" charset="-128"/>
                <a:cs typeface="Meiryo UI" pitchFamily="50" charset="-128"/>
              </a:rPr>
              <a:t>　構　 造：</a:t>
            </a:r>
            <a:r>
              <a:rPr lang="en-US" altLang="zh-TW" sz="1600" dirty="0">
                <a:solidFill>
                  <a:schemeClr val="tx1"/>
                </a:solidFill>
                <a:latin typeface="Meiryo UI" pitchFamily="50" charset="-128"/>
                <a:ea typeface="Meiryo UI" pitchFamily="50" charset="-128"/>
                <a:cs typeface="Meiryo UI" pitchFamily="50" charset="-128"/>
              </a:rPr>
              <a:t>SRC </a:t>
            </a:r>
            <a:r>
              <a:rPr lang="zh-TW" altLang="en-US" sz="1600" dirty="0">
                <a:solidFill>
                  <a:schemeClr val="tx1"/>
                </a:solidFill>
                <a:latin typeface="Meiryo UI" pitchFamily="50" charset="-128"/>
                <a:ea typeface="Meiryo UI" pitchFamily="50" charset="-128"/>
                <a:cs typeface="Meiryo UI" pitchFamily="50" charset="-128"/>
              </a:rPr>
              <a:t>造 地上</a:t>
            </a:r>
            <a:r>
              <a:rPr lang="en-US" altLang="zh-TW" sz="1600" dirty="0" smtClean="0">
                <a:solidFill>
                  <a:schemeClr val="tx1"/>
                </a:solidFill>
                <a:latin typeface="Meiryo UI" pitchFamily="50" charset="-128"/>
                <a:ea typeface="Meiryo UI" pitchFamily="50" charset="-128"/>
                <a:cs typeface="Meiryo UI" pitchFamily="50" charset="-128"/>
              </a:rPr>
              <a:t>6</a:t>
            </a:r>
            <a:r>
              <a:rPr lang="zh-TW" altLang="en-US" sz="1600" dirty="0" smtClean="0">
                <a:solidFill>
                  <a:schemeClr val="tx1"/>
                </a:solidFill>
                <a:latin typeface="Meiryo UI" pitchFamily="50" charset="-128"/>
                <a:ea typeface="Meiryo UI" pitchFamily="50" charset="-128"/>
                <a:cs typeface="Meiryo UI" pitchFamily="50" charset="-128"/>
              </a:rPr>
              <a:t>階</a:t>
            </a:r>
            <a:r>
              <a:rPr lang="ja-JP" altLang="en-US" sz="1600" dirty="0" smtClean="0">
                <a:solidFill>
                  <a:schemeClr val="tx1"/>
                </a:solidFill>
                <a:latin typeface="Meiryo UI" pitchFamily="50" charset="-128"/>
                <a:ea typeface="Meiryo UI" pitchFamily="50" charset="-128"/>
                <a:cs typeface="Meiryo UI" pitchFamily="50" charset="-128"/>
              </a:rPr>
              <a:t>／</a:t>
            </a:r>
            <a:r>
              <a:rPr lang="zh-TW" altLang="en-US" sz="1600" dirty="0" smtClean="0">
                <a:solidFill>
                  <a:schemeClr val="tx1"/>
                </a:solidFill>
                <a:latin typeface="Meiryo UI" pitchFamily="50" charset="-128"/>
                <a:ea typeface="Meiryo UI" pitchFamily="50" charset="-128"/>
                <a:cs typeface="Meiryo UI" pitchFamily="50" charset="-128"/>
              </a:rPr>
              <a:t>地下</a:t>
            </a:r>
            <a:r>
              <a:rPr lang="en-US" altLang="zh-TW" sz="1600" dirty="0" smtClean="0">
                <a:solidFill>
                  <a:schemeClr val="tx1"/>
                </a:solidFill>
                <a:latin typeface="Meiryo UI" pitchFamily="50" charset="-128"/>
                <a:ea typeface="Meiryo UI" pitchFamily="50" charset="-128"/>
                <a:cs typeface="Meiryo UI" pitchFamily="50" charset="-128"/>
              </a:rPr>
              <a:t>1</a:t>
            </a:r>
            <a:r>
              <a:rPr lang="zh-TW" altLang="en-US" sz="1600" dirty="0" smtClean="0">
                <a:solidFill>
                  <a:schemeClr val="tx1"/>
                </a:solidFill>
                <a:latin typeface="Meiryo UI" pitchFamily="50" charset="-128"/>
                <a:ea typeface="Meiryo UI" pitchFamily="50" charset="-128"/>
                <a:cs typeface="Meiryo UI" pitchFamily="50" charset="-128"/>
              </a:rPr>
              <a:t>階</a:t>
            </a:r>
            <a:endParaRPr lang="en-US" altLang="zh-TW" sz="1600" dirty="0" smtClean="0">
              <a:solidFill>
                <a:schemeClr val="tx1"/>
              </a:solidFill>
              <a:latin typeface="Meiryo UI" pitchFamily="50" charset="-128"/>
              <a:ea typeface="Meiryo UI" pitchFamily="50" charset="-128"/>
              <a:cs typeface="Meiryo UI" pitchFamily="50" charset="-128"/>
            </a:endParaRPr>
          </a:p>
          <a:p>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中河内府税事務所</a:t>
            </a:r>
            <a:r>
              <a:rPr lang="en-US" altLang="ja-JP" sz="1600" dirty="0" smtClean="0">
                <a:solidFill>
                  <a:schemeClr val="tx1"/>
                </a:solidFill>
                <a:latin typeface="Meiryo UI" pitchFamily="50" charset="-128"/>
                <a:ea typeface="Meiryo UI" pitchFamily="50" charset="-128"/>
                <a:cs typeface="Meiryo UI" pitchFamily="50" charset="-128"/>
              </a:rPr>
              <a:t>】</a:t>
            </a:r>
          </a:p>
          <a:p>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延べ面積：</a:t>
            </a:r>
            <a:r>
              <a:rPr lang="en-US" altLang="ja-JP" sz="1600" dirty="0" smtClean="0">
                <a:solidFill>
                  <a:schemeClr val="tx1"/>
                </a:solidFill>
                <a:latin typeface="Meiryo UI" pitchFamily="50" charset="-128"/>
                <a:ea typeface="Meiryo UI" pitchFamily="50" charset="-128"/>
                <a:cs typeface="Meiryo UI" pitchFamily="50" charset="-128"/>
              </a:rPr>
              <a:t>2,662</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solidFill>
                  <a:schemeClr val="tx1"/>
                </a:solidFill>
                <a:latin typeface="Meiryo UI" pitchFamily="50" charset="-128"/>
                <a:ea typeface="Meiryo UI" pitchFamily="50" charset="-128"/>
                <a:cs typeface="Meiryo UI" pitchFamily="50" charset="-128"/>
              </a:rPr>
              <a:t>　</a:t>
            </a:r>
            <a:r>
              <a:rPr lang="zh-TW" altLang="en-US" sz="1600" dirty="0" smtClean="0">
                <a:solidFill>
                  <a:schemeClr val="tx1"/>
                </a:solidFill>
                <a:latin typeface="Meiryo UI" pitchFamily="50" charset="-128"/>
                <a:ea typeface="Meiryo UI" pitchFamily="50" charset="-128"/>
                <a:cs typeface="Meiryo UI" pitchFamily="50" charset="-128"/>
              </a:rPr>
              <a:t>構</a:t>
            </a:r>
            <a:r>
              <a:rPr lang="zh-TW" altLang="en-US" sz="1600" dirty="0">
                <a:solidFill>
                  <a:schemeClr val="tx1"/>
                </a:solidFill>
                <a:latin typeface="Meiryo UI" pitchFamily="50" charset="-128"/>
                <a:ea typeface="Meiryo UI" pitchFamily="50" charset="-128"/>
                <a:cs typeface="Meiryo UI" pitchFamily="50" charset="-128"/>
              </a:rPr>
              <a:t>　 造</a:t>
            </a:r>
            <a:r>
              <a:rPr lang="zh-TW" altLang="en-US" sz="1600" dirty="0" smtClean="0">
                <a:solidFill>
                  <a:schemeClr val="tx1"/>
                </a:solidFill>
                <a:latin typeface="Meiryo UI" pitchFamily="50" charset="-128"/>
                <a:ea typeface="Meiryo UI" pitchFamily="50" charset="-128"/>
                <a:cs typeface="Meiryo UI" pitchFamily="50" charset="-128"/>
              </a:rPr>
              <a:t>：</a:t>
            </a:r>
            <a:r>
              <a:rPr lang="en-US" altLang="zh-TW" sz="1600" dirty="0" smtClean="0">
                <a:solidFill>
                  <a:schemeClr val="tx1"/>
                </a:solidFill>
                <a:latin typeface="Meiryo UI" pitchFamily="50" charset="-128"/>
                <a:ea typeface="Meiryo UI" pitchFamily="50" charset="-128"/>
                <a:cs typeface="Meiryo UI" pitchFamily="50" charset="-128"/>
              </a:rPr>
              <a:t>RC </a:t>
            </a:r>
            <a:r>
              <a:rPr lang="zh-TW" altLang="en-US" sz="1600" dirty="0">
                <a:solidFill>
                  <a:schemeClr val="tx1"/>
                </a:solidFill>
                <a:latin typeface="Meiryo UI" pitchFamily="50" charset="-128"/>
                <a:ea typeface="Meiryo UI" pitchFamily="50" charset="-128"/>
                <a:cs typeface="Meiryo UI" pitchFamily="50" charset="-128"/>
              </a:rPr>
              <a:t>造 </a:t>
            </a:r>
            <a:r>
              <a:rPr lang="zh-TW" altLang="en-US" sz="1600" dirty="0" smtClean="0">
                <a:solidFill>
                  <a:schemeClr val="tx1"/>
                </a:solidFill>
                <a:latin typeface="Meiryo UI" pitchFamily="50" charset="-128"/>
                <a:ea typeface="Meiryo UI" pitchFamily="50" charset="-128"/>
                <a:cs typeface="Meiryo UI" pitchFamily="50" charset="-128"/>
              </a:rPr>
              <a:t>地上</a:t>
            </a:r>
            <a:r>
              <a:rPr lang="en-US" altLang="zh-TW" sz="1600" dirty="0" smtClean="0">
                <a:solidFill>
                  <a:schemeClr val="tx1"/>
                </a:solidFill>
                <a:latin typeface="Meiryo UI" pitchFamily="50" charset="-128"/>
                <a:ea typeface="Meiryo UI" pitchFamily="50" charset="-128"/>
                <a:cs typeface="Meiryo UI" pitchFamily="50" charset="-128"/>
              </a:rPr>
              <a:t>3</a:t>
            </a:r>
            <a:r>
              <a:rPr lang="zh-TW" altLang="en-US" sz="1600" dirty="0" smtClean="0">
                <a:solidFill>
                  <a:schemeClr val="tx1"/>
                </a:solidFill>
                <a:latin typeface="Meiryo UI" pitchFamily="50" charset="-128"/>
                <a:ea typeface="Meiryo UI" pitchFamily="50" charset="-128"/>
                <a:cs typeface="Meiryo UI" pitchFamily="50" charset="-128"/>
              </a:rPr>
              <a:t>階</a:t>
            </a:r>
            <a:r>
              <a:rPr lang="ja-JP" altLang="en-US" sz="1600" dirty="0">
                <a:solidFill>
                  <a:schemeClr val="tx1"/>
                </a:solidFill>
                <a:latin typeface="Meiryo UI" pitchFamily="50" charset="-128"/>
                <a:ea typeface="Meiryo UI" pitchFamily="50" charset="-128"/>
                <a:cs typeface="Meiryo UI" pitchFamily="50" charset="-128"/>
              </a:rPr>
              <a:t>／</a:t>
            </a:r>
            <a:r>
              <a:rPr lang="zh-TW" altLang="en-US" sz="1600" dirty="0">
                <a:solidFill>
                  <a:schemeClr val="tx1"/>
                </a:solidFill>
                <a:latin typeface="Meiryo UI" pitchFamily="50" charset="-128"/>
                <a:ea typeface="Meiryo UI" pitchFamily="50" charset="-128"/>
                <a:cs typeface="Meiryo UI" pitchFamily="50" charset="-128"/>
              </a:rPr>
              <a:t>地下</a:t>
            </a:r>
            <a:r>
              <a:rPr lang="en-US" altLang="zh-TW" sz="1600" dirty="0" smtClean="0">
                <a:solidFill>
                  <a:schemeClr val="tx1"/>
                </a:solidFill>
                <a:latin typeface="Meiryo UI" pitchFamily="50" charset="-128"/>
                <a:ea typeface="Meiryo UI" pitchFamily="50" charset="-128"/>
                <a:cs typeface="Meiryo UI" pitchFamily="50" charset="-128"/>
              </a:rPr>
              <a:t>1</a:t>
            </a:r>
            <a:r>
              <a:rPr lang="zh-TW" altLang="en-US" sz="1600" dirty="0" smtClean="0">
                <a:solidFill>
                  <a:schemeClr val="tx1"/>
                </a:solidFill>
                <a:latin typeface="Meiryo UI" pitchFamily="50" charset="-128"/>
                <a:ea typeface="Meiryo UI" pitchFamily="50" charset="-128"/>
                <a:cs typeface="Meiryo UI" pitchFamily="50" charset="-128"/>
              </a:rPr>
              <a:t>階</a:t>
            </a:r>
            <a:endParaRPr lang="en-US" altLang="zh-TW" sz="1600" dirty="0" smtClean="0">
              <a:solidFill>
                <a:schemeClr val="tx1"/>
              </a:solidFill>
              <a:latin typeface="Meiryo UI" pitchFamily="50" charset="-128"/>
              <a:ea typeface="Meiryo UI" pitchFamily="50" charset="-128"/>
              <a:cs typeface="Meiryo UI" pitchFamily="50" charset="-128"/>
            </a:endParaRPr>
          </a:p>
          <a:p>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泉北府税事務所</a:t>
            </a:r>
            <a:r>
              <a:rPr lang="en-US" altLang="ja-JP" sz="1600" dirty="0">
                <a:solidFill>
                  <a:schemeClr val="tx1"/>
                </a:solidFill>
                <a:latin typeface="Meiryo UI" pitchFamily="50" charset="-128"/>
                <a:ea typeface="Meiryo UI" pitchFamily="50" charset="-128"/>
                <a:cs typeface="Meiryo UI" pitchFamily="50" charset="-128"/>
              </a:rPr>
              <a:t>】</a:t>
            </a:r>
          </a:p>
          <a:p>
            <a:r>
              <a:rPr lang="ja-JP" altLang="en-US" sz="1600" dirty="0">
                <a:solidFill>
                  <a:schemeClr val="tx1"/>
                </a:solidFill>
                <a:latin typeface="Meiryo UI" pitchFamily="50" charset="-128"/>
                <a:ea typeface="Meiryo UI" pitchFamily="50" charset="-128"/>
                <a:cs typeface="Meiryo UI" pitchFamily="50" charset="-128"/>
              </a:rPr>
              <a:t>　</a:t>
            </a:r>
            <a:r>
              <a:rPr lang="zh-TW" altLang="en-US" sz="1600" dirty="0">
                <a:solidFill>
                  <a:schemeClr val="tx1"/>
                </a:solidFill>
                <a:latin typeface="Meiryo UI" pitchFamily="50" charset="-128"/>
                <a:ea typeface="Meiryo UI" pitchFamily="50" charset="-128"/>
                <a:cs typeface="Meiryo UI" pitchFamily="50" charset="-128"/>
              </a:rPr>
              <a:t>延</a:t>
            </a:r>
            <a:r>
              <a:rPr lang="ja-JP" altLang="en-US" sz="1600" dirty="0">
                <a:solidFill>
                  <a:schemeClr val="tx1"/>
                </a:solidFill>
                <a:latin typeface="Meiryo UI" pitchFamily="50" charset="-128"/>
                <a:ea typeface="Meiryo UI" pitchFamily="50" charset="-128"/>
                <a:cs typeface="Meiryo UI" pitchFamily="50" charset="-128"/>
              </a:rPr>
              <a:t>べ</a:t>
            </a:r>
            <a:r>
              <a:rPr lang="zh-TW" altLang="en-US" sz="1600" dirty="0">
                <a:solidFill>
                  <a:schemeClr val="tx1"/>
                </a:solidFill>
                <a:latin typeface="Meiryo UI" pitchFamily="50" charset="-128"/>
                <a:ea typeface="Meiryo UI" pitchFamily="50" charset="-128"/>
                <a:cs typeface="Meiryo UI" pitchFamily="50" charset="-128"/>
              </a:rPr>
              <a:t>面積：</a:t>
            </a:r>
            <a:r>
              <a:rPr lang="en-US" altLang="ja-JP" sz="1600" dirty="0">
                <a:solidFill>
                  <a:schemeClr val="tx1"/>
                </a:solidFill>
                <a:latin typeface="Meiryo UI" pitchFamily="50" charset="-128"/>
                <a:ea typeface="Meiryo UI" pitchFamily="50" charset="-128"/>
                <a:cs typeface="Meiryo UI" pitchFamily="50" charset="-128"/>
              </a:rPr>
              <a:t>2,536</a:t>
            </a:r>
            <a:r>
              <a:rPr lang="en-US" altLang="zh-TW" sz="1600" dirty="0">
                <a:solidFill>
                  <a:schemeClr val="tx1"/>
                </a:solidFill>
                <a:latin typeface="Meiryo UI" pitchFamily="50" charset="-128"/>
                <a:ea typeface="Meiryo UI" pitchFamily="50" charset="-128"/>
                <a:cs typeface="Meiryo UI"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r>
              <a:rPr lang="zh-TW" altLang="en-US" sz="1600" dirty="0">
                <a:solidFill>
                  <a:schemeClr val="tx1"/>
                </a:solidFill>
                <a:latin typeface="Meiryo UI" pitchFamily="50" charset="-128"/>
                <a:ea typeface="Meiryo UI" pitchFamily="50" charset="-128"/>
                <a:cs typeface="Meiryo UI" pitchFamily="50" charset="-128"/>
              </a:rPr>
              <a:t>　構　 造：</a:t>
            </a:r>
            <a:r>
              <a:rPr lang="en-US" altLang="zh-TW" sz="1600" dirty="0">
                <a:solidFill>
                  <a:schemeClr val="tx1"/>
                </a:solidFill>
                <a:latin typeface="Meiryo UI" pitchFamily="50" charset="-128"/>
                <a:ea typeface="Meiryo UI" pitchFamily="50" charset="-128"/>
                <a:cs typeface="Meiryo UI" pitchFamily="50" charset="-128"/>
              </a:rPr>
              <a:t>RC </a:t>
            </a:r>
            <a:r>
              <a:rPr lang="zh-TW" altLang="en-US" sz="1600" dirty="0">
                <a:solidFill>
                  <a:schemeClr val="tx1"/>
                </a:solidFill>
                <a:latin typeface="Meiryo UI" pitchFamily="50" charset="-128"/>
                <a:ea typeface="Meiryo UI" pitchFamily="50" charset="-128"/>
                <a:cs typeface="Meiryo UI" pitchFamily="50" charset="-128"/>
              </a:rPr>
              <a:t>造 地上</a:t>
            </a:r>
            <a:r>
              <a:rPr lang="en-US" altLang="zh-TW" sz="1600" dirty="0">
                <a:solidFill>
                  <a:schemeClr val="tx1"/>
                </a:solidFill>
                <a:latin typeface="Meiryo UI" pitchFamily="50" charset="-128"/>
                <a:ea typeface="Meiryo UI" pitchFamily="50" charset="-128"/>
                <a:cs typeface="Meiryo UI" pitchFamily="50" charset="-128"/>
              </a:rPr>
              <a:t>4</a:t>
            </a:r>
            <a:r>
              <a:rPr lang="zh-TW" altLang="en-US" sz="1600" dirty="0">
                <a:solidFill>
                  <a:schemeClr val="tx1"/>
                </a:solidFill>
                <a:latin typeface="Meiryo UI" pitchFamily="50" charset="-128"/>
                <a:ea typeface="Meiryo UI" pitchFamily="50" charset="-128"/>
                <a:cs typeface="Meiryo UI" pitchFamily="50" charset="-128"/>
              </a:rPr>
              <a:t>階</a:t>
            </a:r>
            <a:endParaRPr lang="en-US" altLang="zh-TW" sz="1600" dirty="0">
              <a:solidFill>
                <a:schemeClr val="tx1"/>
              </a:solidFill>
              <a:latin typeface="Meiryo UI" pitchFamily="50" charset="-128"/>
              <a:ea typeface="Meiryo UI" pitchFamily="50" charset="-128"/>
              <a:cs typeface="Meiryo UI" pitchFamily="50" charset="-128"/>
            </a:endParaRPr>
          </a:p>
          <a:p>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夕陽丘庁舎</a:t>
            </a:r>
            <a:r>
              <a:rPr lang="en-US" altLang="ja-JP" sz="1600" dirty="0" smtClean="0">
                <a:solidFill>
                  <a:schemeClr val="tx1"/>
                </a:solidFill>
                <a:latin typeface="Meiryo UI" pitchFamily="50" charset="-128"/>
                <a:ea typeface="Meiryo UI" pitchFamily="50" charset="-128"/>
                <a:cs typeface="Meiryo UI" pitchFamily="50" charset="-128"/>
              </a:rPr>
              <a:t>】</a:t>
            </a:r>
          </a:p>
          <a:p>
            <a:r>
              <a:rPr lang="ja-JP" altLang="en-US" sz="1600" dirty="0">
                <a:solidFill>
                  <a:schemeClr val="tx1"/>
                </a:solidFill>
                <a:latin typeface="Meiryo UI" pitchFamily="50" charset="-128"/>
                <a:ea typeface="Meiryo UI" pitchFamily="50" charset="-128"/>
                <a:cs typeface="Meiryo UI" pitchFamily="50" charset="-128"/>
              </a:rPr>
              <a:t>　延べ面積</a:t>
            </a:r>
            <a:r>
              <a:rPr lang="ja-JP" altLang="en-US" sz="1600" dirty="0" smtClean="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6,382 </a:t>
            </a:r>
            <a:r>
              <a:rPr lang="en-US" altLang="ja-JP" sz="1600" dirty="0">
                <a:solidFill>
                  <a:schemeClr val="tx1"/>
                </a:solidFill>
                <a:latin typeface="Meiryo UI" pitchFamily="50" charset="-128"/>
                <a:ea typeface="Meiryo UI" pitchFamily="50" charset="-128"/>
                <a:cs typeface="Meiryo UI" pitchFamily="50" charset="-128"/>
              </a:rPr>
              <a:t>㎡</a:t>
            </a:r>
          </a:p>
          <a:p>
            <a:r>
              <a:rPr lang="ja-JP" altLang="en-US" sz="1600" dirty="0">
                <a:solidFill>
                  <a:schemeClr val="tx1"/>
                </a:solidFill>
                <a:latin typeface="Meiryo UI" pitchFamily="50" charset="-128"/>
                <a:ea typeface="Meiryo UI" pitchFamily="50" charset="-128"/>
                <a:cs typeface="Meiryo UI" pitchFamily="50" charset="-128"/>
              </a:rPr>
              <a:t>　</a:t>
            </a:r>
            <a:r>
              <a:rPr lang="zh-TW" altLang="en-US" sz="1600" dirty="0">
                <a:solidFill>
                  <a:schemeClr val="tx1"/>
                </a:solidFill>
                <a:latin typeface="Meiryo UI" pitchFamily="50" charset="-128"/>
                <a:ea typeface="Meiryo UI" pitchFamily="50" charset="-128"/>
                <a:cs typeface="Meiryo UI" pitchFamily="50" charset="-128"/>
              </a:rPr>
              <a:t>構　 造</a:t>
            </a:r>
            <a:r>
              <a:rPr lang="zh-TW" altLang="en-US" sz="1600" dirty="0" smtClean="0">
                <a:solidFill>
                  <a:schemeClr val="tx1"/>
                </a:solidFill>
                <a:latin typeface="Meiryo UI" pitchFamily="50" charset="-128"/>
                <a:ea typeface="Meiryo UI" pitchFamily="50" charset="-128"/>
                <a:cs typeface="Meiryo UI" pitchFamily="50" charset="-128"/>
              </a:rPr>
              <a:t>：</a:t>
            </a:r>
            <a:r>
              <a:rPr lang="en-US" altLang="zh-TW" sz="1600" dirty="0" smtClean="0">
                <a:solidFill>
                  <a:schemeClr val="tx1"/>
                </a:solidFill>
                <a:latin typeface="Meiryo UI" pitchFamily="50" charset="-128"/>
                <a:ea typeface="Meiryo UI" pitchFamily="50" charset="-128"/>
                <a:cs typeface="Meiryo UI" pitchFamily="50" charset="-128"/>
              </a:rPr>
              <a:t>SRC </a:t>
            </a:r>
            <a:r>
              <a:rPr lang="zh-TW" altLang="en-US" sz="1600" dirty="0">
                <a:solidFill>
                  <a:schemeClr val="tx1"/>
                </a:solidFill>
                <a:latin typeface="Meiryo UI" pitchFamily="50" charset="-128"/>
                <a:ea typeface="Meiryo UI" pitchFamily="50" charset="-128"/>
                <a:cs typeface="Meiryo UI" pitchFamily="50" charset="-128"/>
              </a:rPr>
              <a:t>造 </a:t>
            </a:r>
            <a:r>
              <a:rPr lang="zh-TW" altLang="en-US" sz="1600" dirty="0" smtClean="0">
                <a:solidFill>
                  <a:schemeClr val="tx1"/>
                </a:solidFill>
                <a:latin typeface="Meiryo UI" pitchFamily="50" charset="-128"/>
                <a:ea typeface="Meiryo UI" pitchFamily="50" charset="-128"/>
                <a:cs typeface="Meiryo UI" pitchFamily="50" charset="-128"/>
              </a:rPr>
              <a:t>地上</a:t>
            </a:r>
            <a:r>
              <a:rPr lang="en-US" altLang="zh-TW" sz="1600" dirty="0" smtClean="0">
                <a:solidFill>
                  <a:schemeClr val="tx1"/>
                </a:solidFill>
                <a:latin typeface="Meiryo UI" pitchFamily="50" charset="-128"/>
                <a:ea typeface="Meiryo UI" pitchFamily="50" charset="-128"/>
                <a:cs typeface="Meiryo UI" pitchFamily="50" charset="-128"/>
              </a:rPr>
              <a:t>4</a:t>
            </a:r>
            <a:r>
              <a:rPr lang="zh-TW" altLang="en-US" sz="1600" dirty="0" smtClean="0">
                <a:solidFill>
                  <a:schemeClr val="tx1"/>
                </a:solidFill>
                <a:latin typeface="Meiryo UI" pitchFamily="50" charset="-128"/>
                <a:ea typeface="Meiryo UI" pitchFamily="50" charset="-128"/>
                <a:cs typeface="Meiryo UI" pitchFamily="50" charset="-128"/>
              </a:rPr>
              <a:t>階</a:t>
            </a:r>
            <a:r>
              <a:rPr lang="ja-JP" altLang="en-US" sz="1600" dirty="0">
                <a:solidFill>
                  <a:schemeClr val="tx1"/>
                </a:solidFill>
                <a:latin typeface="Meiryo UI" pitchFamily="50" charset="-128"/>
                <a:ea typeface="Meiryo UI" pitchFamily="50" charset="-128"/>
                <a:cs typeface="Meiryo UI" pitchFamily="50" charset="-128"/>
              </a:rPr>
              <a:t>／</a:t>
            </a:r>
            <a:r>
              <a:rPr lang="zh-TW" altLang="en-US" sz="1600" dirty="0">
                <a:solidFill>
                  <a:schemeClr val="tx1"/>
                </a:solidFill>
                <a:latin typeface="Meiryo UI" pitchFamily="50" charset="-128"/>
                <a:ea typeface="Meiryo UI" pitchFamily="50" charset="-128"/>
                <a:cs typeface="Meiryo UI" pitchFamily="50" charset="-128"/>
              </a:rPr>
              <a:t>地下</a:t>
            </a:r>
            <a:r>
              <a:rPr lang="en-US" altLang="zh-TW" sz="1600" dirty="0" smtClean="0">
                <a:solidFill>
                  <a:schemeClr val="tx1"/>
                </a:solidFill>
                <a:latin typeface="Meiryo UI" pitchFamily="50" charset="-128"/>
                <a:ea typeface="Meiryo UI" pitchFamily="50" charset="-128"/>
                <a:cs typeface="Meiryo UI" pitchFamily="50" charset="-128"/>
              </a:rPr>
              <a:t>1</a:t>
            </a:r>
            <a:r>
              <a:rPr lang="zh-TW" altLang="en-US" sz="1600" dirty="0" smtClean="0">
                <a:solidFill>
                  <a:schemeClr val="tx1"/>
                </a:solidFill>
                <a:latin typeface="Meiryo UI" pitchFamily="50" charset="-128"/>
                <a:ea typeface="Meiryo UI" pitchFamily="50" charset="-128"/>
                <a:cs typeface="Meiryo UI" pitchFamily="50" charset="-128"/>
              </a:rPr>
              <a:t>階</a:t>
            </a:r>
            <a:endParaRPr lang="en-US" altLang="zh-TW" sz="1600" dirty="0" smtClean="0">
              <a:solidFill>
                <a:schemeClr val="tx1"/>
              </a:solidFill>
              <a:latin typeface="Meiryo UI" pitchFamily="50" charset="-128"/>
              <a:ea typeface="Meiryo UI" pitchFamily="50" charset="-128"/>
              <a:cs typeface="Meiryo UI" pitchFamily="50" charset="-128"/>
            </a:endParaRPr>
          </a:p>
        </p:txBody>
      </p:sp>
      <p:sp>
        <p:nvSpPr>
          <p:cNvPr id="3" name="テキスト ボックス 2"/>
          <p:cNvSpPr txBox="1"/>
          <p:nvPr/>
        </p:nvSpPr>
        <p:spPr>
          <a:xfrm>
            <a:off x="4536646" y="795153"/>
            <a:ext cx="934803" cy="276999"/>
          </a:xfrm>
          <a:prstGeom prst="rect">
            <a:avLst/>
          </a:prstGeom>
          <a:solidFill>
            <a:schemeClr val="bg1"/>
          </a:solid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なにわ北</a:t>
            </a:r>
            <a:r>
              <a:rPr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416026" y="942692"/>
            <a:ext cx="708388" cy="276999"/>
          </a:xfrm>
          <a:prstGeom prst="rect">
            <a:avLst/>
          </a:prstGeom>
          <a:solidFill>
            <a:schemeClr val="bg1"/>
          </a:solid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泉北</a:t>
            </a:r>
            <a:r>
              <a:rPr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8174736" y="3128979"/>
            <a:ext cx="902866" cy="276999"/>
          </a:xfrm>
          <a:prstGeom prst="rect">
            <a:avLst/>
          </a:prstGeom>
          <a:solidFill>
            <a:schemeClr val="bg1"/>
          </a:solidFill>
        </p:spPr>
        <p:txBody>
          <a:bodyPr wrap="square" rtlCol="0">
            <a:spAutoFit/>
          </a:bodyPr>
          <a:lstStyle/>
          <a:p>
            <a:r>
              <a:rPr lang="en-US" altLang="ja-JP" sz="120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夕陽丘</a:t>
            </a:r>
            <a:r>
              <a:rPr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4139952" y="3245894"/>
            <a:ext cx="864096" cy="276999"/>
          </a:xfrm>
          <a:prstGeom prst="rect">
            <a:avLst/>
          </a:prstGeom>
          <a:solidFill>
            <a:schemeClr val="bg1"/>
          </a:solid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中河内</a:t>
            </a:r>
            <a:r>
              <a:rPr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7104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タイトル 1"/>
          <p:cNvSpPr txBox="1">
            <a:spLocks/>
          </p:cNvSpPr>
          <p:nvPr/>
        </p:nvSpPr>
        <p:spPr>
          <a:xfrm>
            <a:off x="30305" y="615878"/>
            <a:ext cx="9099400" cy="576064"/>
          </a:xfrm>
          <a:prstGeom prst="rect">
            <a:avLst/>
          </a:prstGeom>
        </p:spPr>
        <p:txBody>
          <a:bodyPr vert="horz" anchor="t">
            <a:normAutofit fontScale="92500"/>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r>
              <a:rPr lang="ja-JP" altLang="en-US" sz="24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大阪府なにわ北府税事務所外３件への</a:t>
            </a:r>
            <a:r>
              <a:rPr lang="en-US" altLang="ja-JP" sz="2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1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導入効果（提案時、補助金無）</a:t>
            </a:r>
            <a:endParaRPr lang="ja-JP" altLang="en-US" sz="2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正方形/長方形 23"/>
          <p:cNvSpPr/>
          <p:nvPr/>
        </p:nvSpPr>
        <p:spPr>
          <a:xfrm>
            <a:off x="86106" y="36164"/>
            <a:ext cx="7726254" cy="430887"/>
          </a:xfrm>
          <a:prstGeom prst="rect">
            <a:avLst/>
          </a:prstGeom>
          <a:solidFill>
            <a:schemeClr val="bg1"/>
          </a:solidFill>
        </p:spPr>
        <p:txBody>
          <a:bodyPr wrap="square" tIns="0" bIns="0">
            <a:spAutoFit/>
          </a:bodyPr>
          <a:lstStyle/>
          <a:p>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令和</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年度の公募について②</a:t>
            </a:r>
            <a:r>
              <a:rPr lang="ja-JP" altLang="en-US" sz="10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 name="直線コネクタ 25"/>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8" name="Line 6"/>
          <p:cNvSpPr>
            <a:spLocks noChangeShapeType="1"/>
          </p:cNvSpPr>
          <p:nvPr/>
        </p:nvSpPr>
        <p:spPr bwMode="auto">
          <a:xfrm>
            <a:off x="281441" y="6130897"/>
            <a:ext cx="8452274"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AutoShape 42"/>
          <p:cNvSpPr>
            <a:spLocks noChangeArrowheads="1"/>
          </p:cNvSpPr>
          <p:nvPr/>
        </p:nvSpPr>
        <p:spPr bwMode="auto">
          <a:xfrm>
            <a:off x="309672" y="5999245"/>
            <a:ext cx="2086865" cy="335613"/>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AutoShape 42"/>
          <p:cNvSpPr>
            <a:spLocks noChangeArrowheads="1"/>
          </p:cNvSpPr>
          <p:nvPr/>
        </p:nvSpPr>
        <p:spPr bwMode="auto">
          <a:xfrm>
            <a:off x="3131839" y="5837061"/>
            <a:ext cx="2779181" cy="659021"/>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サービス期間（</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AutoShape 42"/>
          <p:cNvSpPr>
            <a:spLocks noChangeArrowheads="1"/>
          </p:cNvSpPr>
          <p:nvPr/>
        </p:nvSpPr>
        <p:spPr bwMode="auto">
          <a:xfrm>
            <a:off x="6388314" y="5837061"/>
            <a:ext cx="2086865" cy="662820"/>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契約期間満了後</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AutoShape 42"/>
          <p:cNvSpPr>
            <a:spLocks noChangeArrowheads="1"/>
          </p:cNvSpPr>
          <p:nvPr/>
        </p:nvSpPr>
        <p:spPr bwMode="auto">
          <a:xfrm>
            <a:off x="651706" y="5834961"/>
            <a:ext cx="1760642" cy="664920"/>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実施前</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Rectangle 8"/>
          <p:cNvSpPr>
            <a:spLocks noChangeArrowheads="1"/>
          </p:cNvSpPr>
          <p:nvPr/>
        </p:nvSpPr>
        <p:spPr bwMode="auto">
          <a:xfrm>
            <a:off x="3377360" y="2605337"/>
            <a:ext cx="2232246" cy="352729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20,664</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8"/>
          <p:cNvSpPr>
            <a:spLocks noChangeArrowheads="1"/>
          </p:cNvSpPr>
          <p:nvPr/>
        </p:nvSpPr>
        <p:spPr bwMode="auto">
          <a:xfrm>
            <a:off x="441511" y="1212594"/>
            <a:ext cx="2232246" cy="491830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23,948</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Rectangle 39"/>
          <p:cNvSpPr>
            <a:spLocks noChangeArrowheads="1"/>
          </p:cNvSpPr>
          <p:nvPr/>
        </p:nvSpPr>
        <p:spPr bwMode="auto">
          <a:xfrm>
            <a:off x="3377359" y="1212594"/>
            <a:ext cx="1116000" cy="1392743"/>
          </a:xfrm>
          <a:prstGeom prst="rect">
            <a:avLst/>
          </a:prstGeom>
          <a:gradFill flip="none" rotWithShape="1">
            <a:gsLst>
              <a:gs pos="0">
                <a:srgbClr val="92D050"/>
              </a:gs>
              <a:gs pos="50000">
                <a:schemeClr val="accent3">
                  <a:lumMod val="20000"/>
                  <a:lumOff val="80000"/>
                </a:schemeClr>
              </a:gs>
              <a:gs pos="100000">
                <a:srgbClr val="92D050"/>
              </a:gs>
            </a:gsLst>
            <a:lin ang="0" scaled="1"/>
            <a:tileRect/>
          </a:gradFill>
          <a:ln w="22225">
            <a:solidFill>
              <a:schemeClr val="tx1"/>
            </a:solidFill>
            <a:miter lim="800000"/>
            <a:headEnd/>
            <a:tailEnd/>
          </a:ln>
          <a:effectLst/>
          <a:extLst/>
        </p:spPr>
        <p:txBody>
          <a:bodyPr vert="horz"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削減額</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3,284】</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Rectangle 39"/>
          <p:cNvSpPr>
            <a:spLocks noChangeArrowheads="1"/>
          </p:cNvSpPr>
          <p:nvPr/>
        </p:nvSpPr>
        <p:spPr bwMode="auto">
          <a:xfrm>
            <a:off x="4485243" y="1747353"/>
            <a:ext cx="1116000" cy="857984"/>
          </a:xfrm>
          <a:prstGeom prst="rect">
            <a:avLst/>
          </a:prstGeom>
          <a:gradFill flip="none" rotWithShape="1">
            <a:gsLst>
              <a:gs pos="0">
                <a:srgbClr val="FFFF00"/>
              </a:gs>
              <a:gs pos="50000">
                <a:srgbClr val="FFFFCC"/>
              </a:gs>
              <a:gs pos="100000">
                <a:srgbClr val="FFFF00"/>
              </a:gs>
            </a:gsLst>
            <a:lin ang="0" scaled="1"/>
            <a:tileRect/>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サービス料</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3,228</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38"/>
          <p:cNvSpPr>
            <a:spLocks noChangeArrowheads="1"/>
          </p:cNvSpPr>
          <p:nvPr/>
        </p:nvSpPr>
        <p:spPr bwMode="auto">
          <a:xfrm>
            <a:off x="4485243" y="1212594"/>
            <a:ext cx="1116000" cy="534759"/>
          </a:xfrm>
          <a:prstGeom prst="rect">
            <a:avLst/>
          </a:prstGeom>
          <a:gradFill rotWithShape="1">
            <a:gsLst>
              <a:gs pos="0">
                <a:srgbClr val="00B0F0"/>
              </a:gs>
              <a:gs pos="50000">
                <a:srgbClr val="82DEFE"/>
              </a:gs>
              <a:gs pos="100000">
                <a:srgbClr val="00B0F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府の利益</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56】</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Rectangle 8"/>
          <p:cNvSpPr>
            <a:spLocks noChangeArrowheads="1"/>
          </p:cNvSpPr>
          <p:nvPr/>
        </p:nvSpPr>
        <p:spPr bwMode="auto">
          <a:xfrm>
            <a:off x="6300193" y="2605337"/>
            <a:ext cx="2232246" cy="3527293"/>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20,664</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Rectangle 38"/>
          <p:cNvSpPr>
            <a:spLocks noChangeArrowheads="1"/>
          </p:cNvSpPr>
          <p:nvPr/>
        </p:nvSpPr>
        <p:spPr bwMode="auto">
          <a:xfrm>
            <a:off x="6300192" y="1212594"/>
            <a:ext cx="2232000" cy="1392743"/>
          </a:xfrm>
          <a:prstGeom prst="rect">
            <a:avLst/>
          </a:prstGeom>
          <a:gradFill rotWithShape="1">
            <a:gsLst>
              <a:gs pos="0">
                <a:srgbClr val="00B0F0"/>
              </a:gs>
              <a:gs pos="50000">
                <a:srgbClr val="82DEFE"/>
              </a:gs>
              <a:gs pos="100000">
                <a:srgbClr val="00B0F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府の利益</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3,284</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4580005" y="48612"/>
            <a:ext cx="3367141"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令和５年度</a:t>
            </a:r>
            <a:r>
              <a:rPr lang="ja-JP" altLang="en-US" b="1" dirty="0">
                <a:latin typeface="Meiryo UI" panose="020B0604030504040204" pitchFamily="50" charset="-128"/>
                <a:ea typeface="Meiryo UI" panose="020B0604030504040204" pitchFamily="50" charset="-128"/>
                <a:cs typeface="Meiryo UI" panose="020B0604030504040204" pitchFamily="50" charset="-128"/>
              </a:rPr>
              <a:t>契約、工事予定</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14</a:t>
            </a:fld>
            <a:endParaRPr kumimoji="1" lang="ja-JP" altLang="en-US" dirty="0"/>
          </a:p>
        </p:txBody>
      </p:sp>
    </p:spTree>
    <p:extLst>
      <p:ext uri="{BB962C8B-B14F-4D97-AF65-F5344CB8AC3E}">
        <p14:creationId xmlns:p14="http://schemas.microsoft.com/office/powerpoint/2010/main" val="3972487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35496" y="44624"/>
            <a:ext cx="9025360" cy="369332"/>
          </a:xfrm>
          <a:prstGeom prst="rect">
            <a:avLst/>
          </a:prstGeom>
          <a:solidFill>
            <a:schemeClr val="bg1"/>
          </a:solidFill>
        </p:spPr>
        <p:txBody>
          <a:bodyPr wrap="square" tIns="0" bIns="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府内市町村における</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1701" r="3334" b="2750"/>
          <a:stretch/>
        </p:blipFill>
        <p:spPr>
          <a:xfrm>
            <a:off x="1678032" y="507736"/>
            <a:ext cx="4469843" cy="6334326"/>
          </a:xfrm>
          <a:prstGeom prst="rect">
            <a:avLst/>
          </a:prstGeom>
        </p:spPr>
      </p:pic>
      <p:sp>
        <p:nvSpPr>
          <p:cNvPr id="37" name="正方形/長方形 36"/>
          <p:cNvSpPr/>
          <p:nvPr/>
        </p:nvSpPr>
        <p:spPr>
          <a:xfrm>
            <a:off x="86088" y="2342856"/>
            <a:ext cx="3117760" cy="792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99</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中央図書館、天王寺動物園、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大阪プール、</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大正区役所外</a:t>
            </a:r>
            <a:r>
              <a:rPr lang="en-US" altLang="ja-JP"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矢印コネクタ 38"/>
          <p:cNvCxnSpPr>
            <a:endCxn id="87" idx="3"/>
          </p:cNvCxnSpPr>
          <p:nvPr/>
        </p:nvCxnSpPr>
        <p:spPr>
          <a:xfrm flipH="1" flipV="1">
            <a:off x="2786088" y="5278824"/>
            <a:ext cx="1190210" cy="217860"/>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endCxn id="96" idx="3"/>
          </p:cNvCxnSpPr>
          <p:nvPr/>
        </p:nvCxnSpPr>
        <p:spPr>
          <a:xfrm flipH="1" flipV="1">
            <a:off x="2786088" y="2018760"/>
            <a:ext cx="1483716" cy="684029"/>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endCxn id="88" idx="3"/>
          </p:cNvCxnSpPr>
          <p:nvPr/>
        </p:nvCxnSpPr>
        <p:spPr>
          <a:xfrm flipH="1">
            <a:off x="2339752" y="5679944"/>
            <a:ext cx="1368152" cy="188592"/>
          </a:xfrm>
          <a:prstGeom prst="straightConnector1">
            <a:avLst/>
          </a:prstGeom>
          <a:ln w="31750">
            <a:solidFill>
              <a:srgbClr val="0070C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endCxn id="85" idx="3"/>
          </p:cNvCxnSpPr>
          <p:nvPr/>
        </p:nvCxnSpPr>
        <p:spPr>
          <a:xfrm flipH="1" flipV="1">
            <a:off x="2786088" y="3464976"/>
            <a:ext cx="1691162" cy="1186790"/>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endCxn id="101" idx="3"/>
          </p:cNvCxnSpPr>
          <p:nvPr/>
        </p:nvCxnSpPr>
        <p:spPr>
          <a:xfrm flipH="1" flipV="1">
            <a:off x="2778928" y="860457"/>
            <a:ext cx="1626250" cy="1280274"/>
          </a:xfrm>
          <a:prstGeom prst="straightConnector1">
            <a:avLst/>
          </a:prstGeom>
          <a:ln w="31750">
            <a:solidFill>
              <a:srgbClr val="FF0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endCxn id="99" idx="3"/>
          </p:cNvCxnSpPr>
          <p:nvPr/>
        </p:nvCxnSpPr>
        <p:spPr>
          <a:xfrm flipH="1" flipV="1">
            <a:off x="2789209" y="1448752"/>
            <a:ext cx="1288234" cy="907374"/>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endCxn id="110" idx="1"/>
          </p:cNvCxnSpPr>
          <p:nvPr/>
        </p:nvCxnSpPr>
        <p:spPr>
          <a:xfrm flipV="1">
            <a:off x="5240405" y="3099572"/>
            <a:ext cx="982523" cy="892360"/>
          </a:xfrm>
          <a:prstGeom prst="straightConnector1">
            <a:avLst/>
          </a:prstGeom>
          <a:ln w="31750">
            <a:solidFill>
              <a:srgbClr val="FF0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endCxn id="53" idx="1"/>
          </p:cNvCxnSpPr>
          <p:nvPr/>
        </p:nvCxnSpPr>
        <p:spPr>
          <a:xfrm>
            <a:off x="5560967" y="5188259"/>
            <a:ext cx="661961" cy="237977"/>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6222928" y="5174236"/>
            <a:ext cx="2837930" cy="504000"/>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河南町</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町役場庁舎</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4191468" y="-16647"/>
            <a:ext cx="4629004" cy="369332"/>
          </a:xfrm>
          <a:prstGeom prst="rect">
            <a:avLst/>
          </a:prstGeom>
          <a:solidFill>
            <a:schemeClr val="bg1"/>
          </a:solidFill>
        </p:spPr>
        <p:txBody>
          <a:bodyPr wrap="square" anchor="ctr" anchorCtr="0">
            <a:spAutoFit/>
          </a:bodyPr>
          <a:lstStyle/>
          <a:p>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市町村</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166</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施設で事業</a:t>
            </a:r>
            <a:r>
              <a:rPr lang="ja-JP" altLang="en-US" b="1" dirty="0">
                <a:latin typeface="Meiryo UI" panose="020B0604030504040204" pitchFamily="50" charset="-128"/>
                <a:ea typeface="Meiryo UI" panose="020B0604030504040204" pitchFamily="50" charset="-128"/>
                <a:cs typeface="Meiryo UI" panose="020B0604030504040204" pitchFamily="50" charset="-128"/>
              </a:rPr>
              <a:t>化</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令和５年</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6" name="直線矢印コネクタ 55"/>
          <p:cNvCxnSpPr>
            <a:endCxn id="109" idx="1"/>
          </p:cNvCxnSpPr>
          <p:nvPr/>
        </p:nvCxnSpPr>
        <p:spPr>
          <a:xfrm flipV="1">
            <a:off x="4993491" y="2501576"/>
            <a:ext cx="1229437" cy="503983"/>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endCxn id="108" idx="1"/>
          </p:cNvCxnSpPr>
          <p:nvPr/>
        </p:nvCxnSpPr>
        <p:spPr>
          <a:xfrm flipV="1">
            <a:off x="5007214" y="1381281"/>
            <a:ext cx="1210606" cy="1359461"/>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6222928" y="3987648"/>
            <a:ext cx="2837930" cy="504000"/>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太子町</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町役場庁舎・分署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矢印コネクタ 59"/>
          <p:cNvCxnSpPr>
            <a:endCxn id="59" idx="1"/>
          </p:cNvCxnSpPr>
          <p:nvPr/>
        </p:nvCxnSpPr>
        <p:spPr>
          <a:xfrm flipV="1">
            <a:off x="5560967" y="4239648"/>
            <a:ext cx="661961" cy="596320"/>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endCxn id="37" idx="3"/>
          </p:cNvCxnSpPr>
          <p:nvPr/>
        </p:nvCxnSpPr>
        <p:spPr>
          <a:xfrm flipH="1" flipV="1">
            <a:off x="3203848" y="2738856"/>
            <a:ext cx="1368152" cy="843488"/>
          </a:xfrm>
          <a:prstGeom prst="straightConnector1">
            <a:avLst/>
          </a:prstGeom>
          <a:ln w="31750">
            <a:solidFill>
              <a:srgbClr val="FF0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endCxn id="91" idx="1"/>
          </p:cNvCxnSpPr>
          <p:nvPr/>
        </p:nvCxnSpPr>
        <p:spPr>
          <a:xfrm>
            <a:off x="5007214" y="5568406"/>
            <a:ext cx="1220969" cy="961906"/>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endCxn id="61" idx="0"/>
          </p:cNvCxnSpPr>
          <p:nvPr/>
        </p:nvCxnSpPr>
        <p:spPr>
          <a:xfrm>
            <a:off x="4269804" y="5496684"/>
            <a:ext cx="160883" cy="497594"/>
          </a:xfrm>
          <a:prstGeom prst="straightConnector1">
            <a:avLst/>
          </a:prstGeom>
          <a:ln w="31750">
            <a:solidFill>
              <a:srgbClr val="FF0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flipV="1">
            <a:off x="4637336" y="1089984"/>
            <a:ext cx="31639" cy="1499235"/>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endCxn id="111" idx="1"/>
          </p:cNvCxnSpPr>
          <p:nvPr/>
        </p:nvCxnSpPr>
        <p:spPr>
          <a:xfrm flipV="1">
            <a:off x="5240405" y="3690880"/>
            <a:ext cx="982523" cy="691492"/>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endCxn id="102" idx="1"/>
          </p:cNvCxnSpPr>
          <p:nvPr/>
        </p:nvCxnSpPr>
        <p:spPr>
          <a:xfrm flipV="1">
            <a:off x="5399080" y="822556"/>
            <a:ext cx="823848" cy="1235598"/>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H="1" flipV="1">
            <a:off x="2786088" y="4086277"/>
            <a:ext cx="1120971" cy="803019"/>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endCxn id="107" idx="1"/>
          </p:cNvCxnSpPr>
          <p:nvPr/>
        </p:nvCxnSpPr>
        <p:spPr>
          <a:xfrm flipV="1">
            <a:off x="5731666" y="1936288"/>
            <a:ext cx="486154" cy="399093"/>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08488"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5" name="正方形/長方形 84"/>
          <p:cNvSpPr/>
          <p:nvPr/>
        </p:nvSpPr>
        <p:spPr>
          <a:xfrm>
            <a:off x="86088" y="3212976"/>
            <a:ext cx="2700000" cy="504000"/>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区役所、東区役所</a:t>
            </a:r>
            <a:endPar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86088" y="3779160"/>
            <a:ext cx="2700000" cy="504000"/>
          </a:xfrm>
          <a:prstGeom prst="rect">
            <a:avLst/>
          </a:prstGeom>
          <a:solidFill>
            <a:schemeClr val="bg1"/>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泉大津</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市立病院</a:t>
            </a:r>
            <a:endPar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86088" y="5026824"/>
            <a:ext cx="2700000" cy="504000"/>
          </a:xfrm>
          <a:prstGeom prst="rect">
            <a:avLst/>
          </a:prstGeom>
          <a:solidFill>
            <a:schemeClr val="bg1"/>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岸和田</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本庁舎、市民病院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78928" y="5616536"/>
            <a:ext cx="2260824" cy="504000"/>
          </a:xfrm>
          <a:prstGeom prst="rect">
            <a:avLst/>
          </a:prstGeom>
          <a:solidFill>
            <a:schemeClr val="bg1"/>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貝塚</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市民福祉センター</a:t>
            </a:r>
            <a:endPar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6222928" y="5720888"/>
            <a:ext cx="2837928" cy="504000"/>
          </a:xfrm>
          <a:prstGeom prst="rect">
            <a:avLst/>
          </a:prstGeom>
          <a:solidFill>
            <a:schemeClr val="bg1"/>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千早赤阪村</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郷土資料館、保健センター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95"/>
          <p:cNvSpPr/>
          <p:nvPr/>
        </p:nvSpPr>
        <p:spPr>
          <a:xfrm>
            <a:off x="86088" y="1766760"/>
            <a:ext cx="2700000" cy="504000"/>
          </a:xfrm>
          <a:prstGeom prst="rect">
            <a:avLst/>
          </a:prstGeom>
          <a:solidFill>
            <a:schemeClr val="bg1"/>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豊中</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第一</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庁舎、第二庁舎</a:t>
            </a:r>
            <a:endParaRPr lang="ja-JP" altLang="en-US" sz="10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89209" y="1196752"/>
            <a:ext cx="2700000" cy="504000"/>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池田</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池田・府市合同</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庁舎、五月山体育館</a:t>
            </a:r>
            <a:endParaRPr lang="ja-JP" altLang="en-US" sz="10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78928" y="572457"/>
            <a:ext cx="2700000" cy="576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総合保健福祉センター</a:t>
            </a:r>
            <a:endParaRPr lang="ja-JP" altLang="en-US"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222928" y="570556"/>
            <a:ext cx="2837929" cy="504000"/>
          </a:xfrm>
          <a:prstGeom prst="rect">
            <a:avLst/>
          </a:prstGeom>
          <a:solidFill>
            <a:schemeClr val="bg1"/>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高槻市総合センター、</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役所本館</a:t>
            </a:r>
            <a:endParaRPr lang="ja-JP" altLang="en-US" sz="10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3564128" y="576653"/>
            <a:ext cx="2160000" cy="504000"/>
          </a:xfrm>
          <a:prstGeom prst="rect">
            <a:avLst/>
          </a:prstGeom>
          <a:solidFill>
            <a:schemeClr val="bg1"/>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a:t>
            </a:r>
            <a:endParaRPr lang="ja-JP" altLang="en-US" sz="10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6217820" y="1684288"/>
            <a:ext cx="2830236" cy="504000"/>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枚方</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輝きプラザきら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ら、中央図書館</a:t>
            </a:r>
            <a:endParaRPr lang="ja-JP" altLang="en-US" sz="10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217820" y="1129281"/>
            <a:ext cx="2835344" cy="504000"/>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摂津</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0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6222928" y="2249576"/>
            <a:ext cx="2830236" cy="504000"/>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守口</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a:t>
            </a:r>
            <a:endParaRPr lang="ja-JP" altLang="en-US" sz="10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222928" y="2811572"/>
            <a:ext cx="2837930" cy="57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八尾</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総合体育館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6222928" y="3438880"/>
            <a:ext cx="2830236" cy="504000"/>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藤井寺市</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市役所、市民総合会館</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2" name="直線矢印コネクタ 91"/>
          <p:cNvCxnSpPr>
            <a:endCxn id="90" idx="1"/>
          </p:cNvCxnSpPr>
          <p:nvPr/>
        </p:nvCxnSpPr>
        <p:spPr>
          <a:xfrm>
            <a:off x="5399080" y="5460240"/>
            <a:ext cx="823848" cy="512648"/>
          </a:xfrm>
          <a:prstGeom prst="straightConnector1">
            <a:avLst/>
          </a:prstGeom>
          <a:ln w="31750">
            <a:solidFill>
              <a:srgbClr val="3333FF"/>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6228183" y="6278312"/>
            <a:ext cx="2832673" cy="504000"/>
          </a:xfrm>
          <a:prstGeom prst="rect">
            <a:avLst/>
          </a:prstGeom>
          <a:solidFill>
            <a:schemeClr val="bg1"/>
          </a:solid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河内長野市</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市庁舎本館・</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別館、文化会館 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86088" y="4363971"/>
            <a:ext cx="2700001" cy="576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忠岡町</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シビックセンター</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文化会館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86087" y="6210080"/>
            <a:ext cx="2253665" cy="576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泉南市</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総合福祉センター</a:t>
            </a:r>
            <a:endPar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6239629" y="4544670"/>
            <a:ext cx="2813535" cy="576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chorCtr="0"/>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大阪狭山市</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SAYAKA</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a:t>
            </a:r>
            <a:endPar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3419872" y="5994278"/>
            <a:ext cx="2021629" cy="792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nchorCtr="0"/>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和泉</a:t>
            </a:r>
            <a:r>
              <a:rPr kumimoji="1" lang="ja-JP" altLang="en-US"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コミュニティセンター</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街路灯及び公園灯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8" name="直線矢印コネクタ 67"/>
          <p:cNvCxnSpPr>
            <a:endCxn id="50" idx="3"/>
          </p:cNvCxnSpPr>
          <p:nvPr/>
        </p:nvCxnSpPr>
        <p:spPr>
          <a:xfrm flipH="1" flipV="1">
            <a:off x="2786089" y="4651971"/>
            <a:ext cx="1083716" cy="371491"/>
          </a:xfrm>
          <a:prstGeom prst="straightConnector1">
            <a:avLst/>
          </a:prstGeom>
          <a:ln w="31750">
            <a:solidFill>
              <a:srgbClr val="FF0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endCxn id="55" idx="3"/>
          </p:cNvCxnSpPr>
          <p:nvPr/>
        </p:nvCxnSpPr>
        <p:spPr>
          <a:xfrm flipH="1">
            <a:off x="2339752" y="6222566"/>
            <a:ext cx="690750" cy="275514"/>
          </a:xfrm>
          <a:prstGeom prst="straightConnector1">
            <a:avLst/>
          </a:prstGeom>
          <a:ln w="31750">
            <a:solidFill>
              <a:srgbClr val="FF0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endCxn id="57" idx="1"/>
          </p:cNvCxnSpPr>
          <p:nvPr/>
        </p:nvCxnSpPr>
        <p:spPr>
          <a:xfrm flipV="1">
            <a:off x="4860033" y="4832670"/>
            <a:ext cx="1379596" cy="231736"/>
          </a:xfrm>
          <a:prstGeom prst="straightConnector1">
            <a:avLst/>
          </a:prstGeom>
          <a:ln w="31750">
            <a:solidFill>
              <a:srgbClr val="FF0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 name="十角形 1"/>
          <p:cNvSpPr/>
          <p:nvPr/>
        </p:nvSpPr>
        <p:spPr>
          <a:xfrm>
            <a:off x="5931803" y="4501611"/>
            <a:ext cx="432048" cy="393005"/>
          </a:xfrm>
          <a:prstGeom prst="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BIZ UDゴシック" panose="020B0400000000000000" pitchFamily="49" charset="-128"/>
                <a:ea typeface="BIZ UDゴシック" panose="020B0400000000000000" pitchFamily="49" charset="-128"/>
              </a:rPr>
              <a:t>新</a:t>
            </a:r>
            <a:endParaRPr kumimoji="1" lang="ja-JP" altLang="en-US" dirty="0">
              <a:latin typeface="BIZ UDゴシック" panose="020B0400000000000000" pitchFamily="49" charset="-128"/>
              <a:ea typeface="BIZ UDゴシック" panose="020B0400000000000000" pitchFamily="49" charset="-128"/>
            </a:endParaRPr>
          </a:p>
        </p:txBody>
      </p:sp>
      <p:sp>
        <p:nvSpPr>
          <p:cNvPr id="64" name="十角形 63"/>
          <p:cNvSpPr/>
          <p:nvPr/>
        </p:nvSpPr>
        <p:spPr>
          <a:xfrm>
            <a:off x="1934875" y="6114291"/>
            <a:ext cx="432048" cy="393005"/>
          </a:xfrm>
          <a:prstGeom prst="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BIZ UDゴシック" panose="020B0400000000000000" pitchFamily="49" charset="-128"/>
                <a:ea typeface="BIZ UDゴシック" panose="020B0400000000000000" pitchFamily="49" charset="-128"/>
              </a:rPr>
              <a:t>新</a:t>
            </a:r>
            <a:endParaRPr kumimoji="1" lang="ja-JP" altLang="en-US" dirty="0">
              <a:latin typeface="BIZ UDゴシック" panose="020B0400000000000000" pitchFamily="49" charset="-128"/>
              <a:ea typeface="BIZ UDゴシック" panose="020B0400000000000000" pitchFamily="49" charset="-128"/>
            </a:endParaRPr>
          </a:p>
        </p:txBody>
      </p:sp>
      <p:sp>
        <p:nvSpPr>
          <p:cNvPr id="66" name="十角形 65"/>
          <p:cNvSpPr/>
          <p:nvPr/>
        </p:nvSpPr>
        <p:spPr>
          <a:xfrm>
            <a:off x="2385845" y="4315098"/>
            <a:ext cx="432048" cy="393005"/>
          </a:xfrm>
          <a:prstGeom prst="dec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BIZ UDゴシック" panose="020B0400000000000000" pitchFamily="49" charset="-128"/>
                <a:ea typeface="BIZ UDゴシック" panose="020B0400000000000000" pitchFamily="49" charset="-128"/>
              </a:rPr>
              <a:t>新</a:t>
            </a:r>
            <a:endParaRPr kumimoji="1" lang="ja-JP" altLang="en-US" dirty="0">
              <a:latin typeface="BIZ UDゴシック" panose="020B0400000000000000" pitchFamily="49" charset="-128"/>
              <a:ea typeface="BIZ UDゴシック" panose="020B0400000000000000" pitchFamily="49" charset="-128"/>
            </a:endParaRPr>
          </a:p>
        </p:txBody>
      </p:sp>
      <p:sp>
        <p:nvSpPr>
          <p:cNvPr id="67" name="テキスト ボックス 66"/>
          <p:cNvSpPr txBox="1"/>
          <p:nvPr/>
        </p:nvSpPr>
        <p:spPr>
          <a:xfrm>
            <a:off x="6660232" y="278302"/>
            <a:ext cx="2400624" cy="276999"/>
          </a:xfrm>
          <a:prstGeom prst="rect">
            <a:avLst/>
          </a:prstGeom>
          <a:solidFill>
            <a:schemeClr val="bg1"/>
          </a:solidFill>
        </p:spPr>
        <p:txBody>
          <a:bodyPr wrap="square" rtlCol="0" anchor="ctr" anchorCtr="0">
            <a:spAutoFit/>
          </a:bodyPr>
          <a:lstStyle/>
          <a:p>
            <a:r>
              <a:rPr lang="ja-JP" altLang="en-US" sz="1200" b="1" dirty="0" smtClean="0">
                <a:latin typeface="Meiryo UI" panose="020B0604030504040204" pitchFamily="50" charset="-128"/>
                <a:ea typeface="Meiryo UI" panose="020B0604030504040204" pitchFamily="50" charset="-128"/>
              </a:rPr>
              <a:t>＜下線施設：</a:t>
            </a:r>
            <a:r>
              <a:rPr lang="ja-JP" altLang="en-US" sz="1200" b="1" dirty="0">
                <a:latin typeface="Meiryo UI" panose="020B0604030504040204" pitchFamily="50" charset="-128"/>
                <a:ea typeface="Meiryo UI" panose="020B0604030504040204" pitchFamily="50" charset="-128"/>
              </a:rPr>
              <a:t>令和</a:t>
            </a:r>
            <a:r>
              <a:rPr lang="ja-JP" altLang="en-US" sz="1200" b="1" dirty="0" smtClean="0">
                <a:latin typeface="Meiryo UI" panose="020B0604030504040204" pitchFamily="50" charset="-128"/>
                <a:ea typeface="Meiryo UI" panose="020B0604030504040204" pitchFamily="50" charset="-128"/>
              </a:rPr>
              <a:t>４年度公募＞</a:t>
            </a:r>
            <a:endParaRPr lang="en-US" altLang="ja-JP" sz="12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0672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DBCCE75-96CE-4693-9D68-DB546D813132}" type="slidenum">
              <a:rPr kumimoji="1" lang="ja-JP" altLang="en-US" smtClean="0"/>
              <a:t>16</a:t>
            </a:fld>
            <a:endParaRPr kumimoji="1" lang="ja-JP" altLang="en-US"/>
          </a:p>
        </p:txBody>
      </p:sp>
      <p:cxnSp>
        <p:nvCxnSpPr>
          <p:cNvPr id="5" name="直線コネクタ 4"/>
          <p:cNvCxnSpPr/>
          <p:nvPr/>
        </p:nvCxnSpPr>
        <p:spPr>
          <a:xfrm>
            <a:off x="4538724" y="1212378"/>
            <a:ext cx="0" cy="54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サブタイトル 2"/>
          <p:cNvSpPr txBox="1">
            <a:spLocks/>
          </p:cNvSpPr>
          <p:nvPr/>
        </p:nvSpPr>
        <p:spPr bwMode="auto">
          <a:xfrm>
            <a:off x="180000" y="1341293"/>
            <a:ext cx="4140000" cy="323263"/>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1500"/>
              </a:lnSpc>
              <a:buNone/>
              <a:tabLst>
                <a:tab pos="4749800" algn="l"/>
              </a:tabLst>
              <a:defRPr/>
            </a:pPr>
            <a:r>
              <a:rPr kumimoji="0" lang="zh-TW" altLang="en-US"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北</a:t>
            </a:r>
            <a:r>
              <a:rPr kumimoji="0" lang="zh-TW"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大阪高等職業技術専門校</a:t>
            </a:r>
            <a:r>
              <a:rPr kumimoji="0" lang="ja-JP" altLang="en-US"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endPar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7" name="正方形/長方形 6"/>
          <p:cNvSpPr/>
          <p:nvPr/>
        </p:nvSpPr>
        <p:spPr>
          <a:xfrm>
            <a:off x="160340" y="1719078"/>
            <a:ext cx="4331588" cy="2246769"/>
          </a:xfrm>
          <a:prstGeom prst="rect">
            <a:avLst/>
          </a:prstGeom>
        </p:spPr>
        <p:txBody>
          <a:bodyPr wrap="square">
            <a:spAutoFit/>
          </a:bodyPr>
          <a:lstStyle/>
          <a:p>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所在地</a:t>
            </a:r>
            <a:r>
              <a:rPr lang="en-US" altLang="ja-JP" sz="1400" dirty="0" smtClean="0">
                <a:latin typeface="メイリオ" panose="020B0604030504040204" pitchFamily="50" charset="-128"/>
                <a:ea typeface="メイリオ" panose="020B0604030504040204" pitchFamily="50" charset="-128"/>
                <a:cs typeface="Meiryo UI" pitchFamily="50" charset="-128"/>
              </a:rPr>
              <a:t>】</a:t>
            </a:r>
            <a:r>
              <a:rPr lang="ja-JP" altLang="en-US" sz="1400" dirty="0" smtClean="0">
                <a:latin typeface="メイリオ" panose="020B0604030504040204" pitchFamily="50" charset="-128"/>
                <a:ea typeface="メイリオ" panose="020B0604030504040204" pitchFamily="50" charset="-128"/>
                <a:cs typeface="Meiryo UI" pitchFamily="50" charset="-128"/>
              </a:rPr>
              <a:t>　</a:t>
            </a:r>
            <a:r>
              <a:rPr lang="zh-CN" altLang="en-US" sz="1400" dirty="0" smtClean="0">
                <a:latin typeface="メイリオ" panose="020B0604030504040204" pitchFamily="50" charset="-128"/>
                <a:ea typeface="メイリオ" panose="020B0604030504040204" pitchFamily="50" charset="-128"/>
              </a:rPr>
              <a:t>枚方市</a:t>
            </a:r>
            <a:r>
              <a:rPr lang="zh-CN" altLang="en-US" sz="1400" dirty="0">
                <a:latin typeface="メイリオ" panose="020B0604030504040204" pitchFamily="50" charset="-128"/>
                <a:ea typeface="メイリオ" panose="020B0604030504040204" pitchFamily="50" charset="-128"/>
              </a:rPr>
              <a:t>津田</a:t>
            </a:r>
            <a:r>
              <a:rPr lang="zh-CN" altLang="en-US" sz="1400" dirty="0" smtClean="0">
                <a:latin typeface="メイリオ" panose="020B0604030504040204" pitchFamily="50" charset="-128"/>
                <a:ea typeface="メイリオ" panose="020B0604030504040204" pitchFamily="50" charset="-128"/>
              </a:rPr>
              <a:t>山手</a:t>
            </a:r>
            <a:r>
              <a:rPr lang="ja-JP" altLang="en-US" sz="1400" dirty="0">
                <a:latin typeface="メイリオ" panose="020B0604030504040204" pitchFamily="50" charset="-128"/>
                <a:ea typeface="メイリオ" panose="020B0604030504040204" pitchFamily="50" charset="-128"/>
              </a:rPr>
              <a:t>二</a:t>
            </a:r>
            <a:r>
              <a:rPr lang="zh-CN" altLang="en-US" sz="1400" dirty="0" smtClean="0">
                <a:latin typeface="メイリオ" panose="020B0604030504040204" pitchFamily="50" charset="-128"/>
                <a:ea typeface="メイリオ" panose="020B0604030504040204" pitchFamily="50" charset="-128"/>
              </a:rPr>
              <a:t>丁目</a:t>
            </a:r>
            <a:endParaRPr lang="en-US" altLang="zh-CN" sz="1400" dirty="0" smtClean="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cs typeface="Meiryo UI" pitchFamily="50" charset="-128"/>
              </a:rPr>
              <a:t>【</a:t>
            </a:r>
            <a:r>
              <a:rPr lang="ja-JP" altLang="en-US" sz="1400" dirty="0" smtClean="0">
                <a:latin typeface="メイリオ" panose="020B0604030504040204" pitchFamily="50" charset="-128"/>
                <a:ea typeface="メイリオ" panose="020B0604030504040204" pitchFamily="50" charset="-128"/>
                <a:cs typeface="Meiryo UI" pitchFamily="50" charset="-128"/>
              </a:rPr>
              <a:t>施設概要</a:t>
            </a:r>
            <a:r>
              <a:rPr lang="en-US" altLang="ja-JP" sz="1400" dirty="0" smtClean="0">
                <a:latin typeface="メイリオ" panose="020B0604030504040204" pitchFamily="50" charset="-128"/>
                <a:ea typeface="メイリオ" panose="020B0604030504040204" pitchFamily="50" charset="-128"/>
                <a:cs typeface="Meiryo UI" pitchFamily="50" charset="-128"/>
              </a:rPr>
              <a:t>】</a:t>
            </a:r>
          </a:p>
          <a:p>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用　　途：学校</a:t>
            </a:r>
            <a:endParaRPr lang="en-US" altLang="ja-JP" sz="1400" dirty="0" smtClean="0">
              <a:latin typeface="メイリオ" panose="020B0604030504040204" pitchFamily="50" charset="-128"/>
              <a:ea typeface="メイリオ" panose="020B0604030504040204" pitchFamily="50" charset="-128"/>
              <a:cs typeface="Meiryo UI" pitchFamily="50" charset="-128"/>
            </a:endParaRPr>
          </a:p>
          <a:p>
            <a:r>
              <a:rPr lang="ja-JP" altLang="en-US" sz="1400" dirty="0">
                <a:solidFill>
                  <a:srgbClr val="FF0000"/>
                </a:solidFill>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建</a:t>
            </a:r>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　年：</a:t>
            </a:r>
            <a:r>
              <a:rPr lang="en-US" altLang="ja-JP" sz="1400" dirty="0" smtClean="0">
                <a:latin typeface="メイリオ" panose="020B0604030504040204" pitchFamily="50" charset="-128"/>
                <a:ea typeface="メイリオ" panose="020B0604030504040204" pitchFamily="50" charset="-128"/>
                <a:cs typeface="Meiryo UI" pitchFamily="50" charset="-128"/>
              </a:rPr>
              <a:t>2013</a:t>
            </a:r>
            <a:r>
              <a:rPr lang="ja-JP" altLang="en-US" sz="1400" dirty="0" smtClean="0">
                <a:latin typeface="メイリオ" panose="020B0604030504040204" pitchFamily="50" charset="-128"/>
                <a:ea typeface="メイリオ" panose="020B0604030504040204" pitchFamily="50" charset="-128"/>
                <a:cs typeface="Meiryo UI" pitchFamily="50" charset="-128"/>
              </a:rPr>
              <a:t>年</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延べ面積：</a:t>
            </a:r>
            <a:r>
              <a:rPr lang="en-US" altLang="ja-JP" sz="1400" dirty="0" smtClean="0">
                <a:latin typeface="メイリオ" panose="020B0604030504040204" pitchFamily="50" charset="-128"/>
                <a:ea typeface="メイリオ" panose="020B0604030504040204" pitchFamily="50" charset="-128"/>
                <a:cs typeface="Meiryo UI" pitchFamily="50" charset="-128"/>
              </a:rPr>
              <a:t>10,400 </a:t>
            </a:r>
            <a:r>
              <a:rPr lang="ja-JP" altLang="en-US" sz="1400" dirty="0" err="1">
                <a:latin typeface="メイリオ" panose="020B0604030504040204" pitchFamily="50" charset="-128"/>
                <a:ea typeface="メイリオ" panose="020B0604030504040204" pitchFamily="50" charset="-128"/>
                <a:cs typeface="Meiryo UI" pitchFamily="50" charset="-128"/>
              </a:rPr>
              <a:t>㎡</a:t>
            </a:r>
            <a:endParaRPr lang="en-US" altLang="ja-JP" sz="1400" dirty="0" smtClean="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構</a:t>
            </a:r>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　造：北棟</a:t>
            </a:r>
            <a:r>
              <a:rPr lang="en-US" altLang="ja-JP" sz="1400" dirty="0" smtClean="0">
                <a:latin typeface="メイリオ" panose="020B0604030504040204" pitchFamily="50" charset="-128"/>
                <a:ea typeface="メイリオ" panose="020B0604030504040204" pitchFamily="50" charset="-128"/>
                <a:cs typeface="Meiryo UI" pitchFamily="50" charset="-128"/>
              </a:rPr>
              <a:t>RC</a:t>
            </a:r>
            <a:r>
              <a:rPr lang="ja-JP" altLang="en-US" sz="1400" dirty="0" smtClean="0">
                <a:latin typeface="メイリオ" panose="020B0604030504040204" pitchFamily="50" charset="-128"/>
                <a:ea typeface="メイリオ" panose="020B0604030504040204" pitchFamily="50" charset="-128"/>
                <a:cs typeface="Meiryo UI" pitchFamily="50" charset="-128"/>
              </a:rPr>
              <a:t>造 地上</a:t>
            </a:r>
            <a:r>
              <a:rPr lang="en-US" altLang="ja-JP" sz="1400" dirty="0" smtClean="0">
                <a:latin typeface="メイリオ" panose="020B0604030504040204" pitchFamily="50" charset="-128"/>
                <a:ea typeface="メイリオ" panose="020B0604030504040204" pitchFamily="50" charset="-128"/>
                <a:cs typeface="Meiryo UI" pitchFamily="50" charset="-128"/>
              </a:rPr>
              <a:t>4</a:t>
            </a:r>
            <a:r>
              <a:rPr lang="ja-JP" altLang="en-US" sz="1400" dirty="0" smtClean="0">
                <a:latin typeface="メイリオ" panose="020B0604030504040204" pitchFamily="50" charset="-128"/>
                <a:ea typeface="メイリオ" panose="020B0604030504040204" pitchFamily="50" charset="-128"/>
                <a:cs typeface="Meiryo UI" pitchFamily="50" charset="-128"/>
              </a:rPr>
              <a:t>階 </a:t>
            </a:r>
            <a:endParaRPr lang="en-US" altLang="ja-JP" sz="1400" dirty="0" smtClean="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　　　　　</a:t>
            </a:r>
            <a:r>
              <a:rPr lang="ja-JP" altLang="en-US" sz="1400" dirty="0">
                <a:latin typeface="メイリオ" panose="020B0604030504040204" pitchFamily="50" charset="-128"/>
                <a:ea typeface="メイリオ" panose="020B0604030504040204" pitchFamily="50" charset="-128"/>
                <a:cs typeface="Meiryo UI" pitchFamily="50" charset="-128"/>
              </a:rPr>
              <a:t>南</a:t>
            </a:r>
            <a:r>
              <a:rPr lang="ja-JP" altLang="en-US" sz="1400" dirty="0" smtClean="0">
                <a:latin typeface="メイリオ" panose="020B0604030504040204" pitchFamily="50" charset="-128"/>
                <a:ea typeface="メイリオ" panose="020B0604030504040204" pitchFamily="50" charset="-128"/>
                <a:cs typeface="Meiryo UI" pitchFamily="50" charset="-128"/>
              </a:rPr>
              <a:t>棟</a:t>
            </a:r>
            <a:r>
              <a:rPr lang="en-US" altLang="ja-JP" sz="1400" dirty="0" smtClean="0">
                <a:latin typeface="メイリオ" panose="020B0604030504040204" pitchFamily="50" charset="-128"/>
                <a:ea typeface="メイリオ" panose="020B0604030504040204" pitchFamily="50" charset="-128"/>
                <a:cs typeface="Meiryo UI" pitchFamily="50" charset="-128"/>
              </a:rPr>
              <a:t>S</a:t>
            </a:r>
            <a:r>
              <a:rPr lang="ja-JP" altLang="en-US" sz="1400" dirty="0" smtClean="0">
                <a:latin typeface="メイリオ" panose="020B0604030504040204" pitchFamily="50" charset="-128"/>
                <a:ea typeface="メイリオ" panose="020B0604030504040204" pitchFamily="50" charset="-128"/>
                <a:cs typeface="Meiryo UI" pitchFamily="50" charset="-128"/>
              </a:rPr>
              <a:t>造     地上</a:t>
            </a:r>
            <a:r>
              <a:rPr lang="en-US" altLang="ja-JP" sz="1400" dirty="0" smtClean="0">
                <a:latin typeface="メイリオ" panose="020B0604030504040204" pitchFamily="50" charset="-128"/>
                <a:ea typeface="メイリオ" panose="020B0604030504040204" pitchFamily="50" charset="-128"/>
                <a:cs typeface="Meiryo UI" pitchFamily="50" charset="-128"/>
              </a:rPr>
              <a:t>3</a:t>
            </a:r>
            <a:r>
              <a:rPr lang="ja-JP" altLang="en-US" sz="1400" dirty="0" smtClean="0">
                <a:latin typeface="メイリオ" panose="020B0604030504040204" pitchFamily="50" charset="-128"/>
                <a:ea typeface="メイリオ" panose="020B0604030504040204" pitchFamily="50" charset="-128"/>
                <a:cs typeface="Meiryo UI" pitchFamily="50" charset="-128"/>
              </a:rPr>
              <a:t>階 </a:t>
            </a:r>
            <a:endParaRPr lang="en-US" altLang="ja-JP" sz="1400" dirty="0" smtClean="0">
              <a:latin typeface="メイリオ" panose="020B0604030504040204" pitchFamily="50" charset="-128"/>
              <a:ea typeface="メイリオ" panose="020B0604030504040204" pitchFamily="50" charset="-128"/>
              <a:cs typeface="Meiryo UI" pitchFamily="50" charset="-128"/>
            </a:endParaRPr>
          </a:p>
          <a:p>
            <a:r>
              <a:rPr lang="ja-JP" altLang="en-US" sz="1400" dirty="0" smtClean="0">
                <a:latin typeface="メイリオ" panose="020B0604030504040204" pitchFamily="50" charset="-128"/>
                <a:ea typeface="メイリオ" panose="020B0604030504040204" pitchFamily="50" charset="-128"/>
                <a:cs typeface="Meiryo UI" pitchFamily="50" charset="-128"/>
              </a:rPr>
              <a:t>　空　　調：個別空調</a:t>
            </a:r>
            <a:r>
              <a:rPr lang="en-US" altLang="ja-JP" sz="1400" dirty="0" smtClean="0">
                <a:latin typeface="メイリオ" panose="020B0604030504040204" pitchFamily="50" charset="-128"/>
                <a:ea typeface="メイリオ" panose="020B0604030504040204" pitchFamily="50" charset="-128"/>
                <a:cs typeface="Meiryo UI" pitchFamily="50" charset="-128"/>
              </a:rPr>
              <a:t>(GHP)</a:t>
            </a:r>
          </a:p>
          <a:p>
            <a:r>
              <a:rPr lang="ja-JP" altLang="en-US" sz="1400" dirty="0" smtClean="0">
                <a:latin typeface="メイリオ" panose="020B0604030504040204" pitchFamily="50" charset="-128"/>
                <a:ea typeface="メイリオ" panose="020B0604030504040204" pitchFamily="50" charset="-128"/>
                <a:cs typeface="Meiryo UI" pitchFamily="50" charset="-128"/>
              </a:rPr>
              <a:t>　照　　明：蛍光灯等</a:t>
            </a:r>
            <a:r>
              <a:rPr lang="ja-JP" altLang="en-US" sz="1400" dirty="0" smtClean="0">
                <a:solidFill>
                  <a:srgbClr val="FF0000"/>
                </a:solidFill>
                <a:latin typeface="メイリオ" panose="020B0604030504040204" pitchFamily="50" charset="-128"/>
                <a:ea typeface="メイリオ" panose="020B0604030504040204" pitchFamily="50" charset="-128"/>
                <a:cs typeface="Meiryo UI" pitchFamily="50" charset="-128"/>
              </a:rPr>
              <a:t>　</a:t>
            </a:r>
            <a:endParaRPr lang="en-US" altLang="ja-JP" sz="1400" dirty="0" smtClean="0">
              <a:solidFill>
                <a:srgbClr val="FF0000"/>
              </a:solidFill>
              <a:latin typeface="メイリオ" panose="020B0604030504040204" pitchFamily="50" charset="-128"/>
              <a:ea typeface="メイリオ" panose="020B0604030504040204" pitchFamily="50" charset="-128"/>
              <a:cs typeface="Meiryo UI" pitchFamily="50" charset="-128"/>
            </a:endParaRPr>
          </a:p>
          <a:p>
            <a:r>
              <a:rPr lang="ja-JP" altLang="en-US" sz="1400" dirty="0" smtClean="0">
                <a:latin typeface="メイリオ" panose="020B0604030504040204" pitchFamily="50" charset="-128"/>
                <a:ea typeface="メイリオ" panose="020B0604030504040204" pitchFamily="50" charset="-128"/>
                <a:cs typeface="Meiryo UI" pitchFamily="50" charset="-128"/>
              </a:rPr>
              <a:t>　光熱水費：約</a:t>
            </a:r>
            <a:r>
              <a:rPr lang="en-US" altLang="ja-JP" sz="1400" dirty="0" smtClean="0">
                <a:latin typeface="メイリオ" panose="020B0604030504040204" pitchFamily="50" charset="-128"/>
                <a:ea typeface="メイリオ" panose="020B0604030504040204" pitchFamily="50" charset="-128"/>
                <a:cs typeface="Meiryo UI" pitchFamily="50" charset="-128"/>
              </a:rPr>
              <a:t>1,037</a:t>
            </a:r>
            <a:r>
              <a:rPr lang="ja-JP" altLang="en-US" sz="1400" dirty="0" smtClean="0">
                <a:latin typeface="メイリオ" panose="020B0604030504040204" pitchFamily="50" charset="-128"/>
                <a:ea typeface="メイリオ" panose="020B0604030504040204" pitchFamily="50" charset="-128"/>
                <a:cs typeface="Meiryo UI" pitchFamily="50" charset="-128"/>
              </a:rPr>
              <a:t>万円</a:t>
            </a:r>
            <a:r>
              <a:rPr lang="en-US" altLang="ja-JP" sz="1400" dirty="0" smtClean="0">
                <a:latin typeface="メイリオ" panose="020B0604030504040204" pitchFamily="50" charset="-128"/>
                <a:ea typeface="メイリオ" panose="020B0604030504040204" pitchFamily="50" charset="-128"/>
                <a:cs typeface="Meiryo UI" pitchFamily="50" charset="-128"/>
              </a:rPr>
              <a:t>/</a:t>
            </a:r>
            <a:r>
              <a:rPr lang="ja-JP" altLang="en-US" sz="1400" dirty="0" smtClean="0">
                <a:latin typeface="メイリオ" panose="020B0604030504040204" pitchFamily="50" charset="-128"/>
                <a:ea typeface="メイリオ" panose="020B0604030504040204" pitchFamily="50" charset="-128"/>
                <a:cs typeface="Meiryo UI" pitchFamily="50" charset="-128"/>
              </a:rPr>
              <a:t>年</a:t>
            </a:r>
            <a:r>
              <a:rPr lang="en-US" altLang="ja-JP" sz="1400" dirty="0" smtClean="0">
                <a:latin typeface="メイリオ" panose="020B0604030504040204" pitchFamily="50" charset="-128"/>
                <a:ea typeface="メイリオ" panose="020B0604030504040204" pitchFamily="50" charset="-128"/>
                <a:cs typeface="Meiryo UI" pitchFamily="50" charset="-128"/>
              </a:rPr>
              <a:t>(R2</a:t>
            </a:r>
            <a:r>
              <a:rPr lang="ja-JP" altLang="en-US" sz="1400" dirty="0" smtClean="0">
                <a:latin typeface="メイリオ" panose="020B0604030504040204" pitchFamily="50" charset="-128"/>
                <a:ea typeface="メイリオ" panose="020B0604030504040204" pitchFamily="50" charset="-128"/>
                <a:cs typeface="Meiryo UI" pitchFamily="50" charset="-128"/>
              </a:rPr>
              <a:t>～</a:t>
            </a:r>
            <a:r>
              <a:rPr lang="en-US" altLang="ja-JP" sz="1400" dirty="0" smtClean="0">
                <a:latin typeface="メイリオ" panose="020B0604030504040204" pitchFamily="50" charset="-128"/>
                <a:ea typeface="メイリオ" panose="020B0604030504040204" pitchFamily="50" charset="-128"/>
                <a:cs typeface="Meiryo UI" pitchFamily="50" charset="-128"/>
              </a:rPr>
              <a:t>R4</a:t>
            </a:r>
            <a:r>
              <a:rPr lang="ja-JP" altLang="en-US" sz="1400" dirty="0" smtClean="0">
                <a:latin typeface="メイリオ" panose="020B0604030504040204" pitchFamily="50" charset="-128"/>
                <a:ea typeface="メイリオ" panose="020B0604030504040204" pitchFamily="50" charset="-128"/>
                <a:cs typeface="Meiryo UI" pitchFamily="50" charset="-128"/>
              </a:rPr>
              <a:t>平均</a:t>
            </a:r>
            <a:r>
              <a:rPr lang="en-US" altLang="ja-JP" sz="1400" dirty="0" smtClean="0">
                <a:latin typeface="メイリオ" panose="020B0604030504040204" pitchFamily="50" charset="-128"/>
                <a:ea typeface="メイリオ" panose="020B0604030504040204" pitchFamily="50" charset="-128"/>
                <a:cs typeface="Meiryo UI" pitchFamily="50" charset="-128"/>
              </a:rPr>
              <a:t>) </a:t>
            </a:r>
            <a:endParaRPr lang="en-US" altLang="ja-JP" sz="1400" dirty="0">
              <a:latin typeface="メイリオ" panose="020B0604030504040204" pitchFamily="50" charset="-128"/>
              <a:ea typeface="メイリオ" panose="020B0604030504040204" pitchFamily="50" charset="-128"/>
              <a:cs typeface="Meiryo UI" pitchFamily="50" charset="-128"/>
            </a:endParaRPr>
          </a:p>
        </p:txBody>
      </p:sp>
      <p:sp>
        <p:nvSpPr>
          <p:cNvPr id="8" name="正方形/長方形 7"/>
          <p:cNvSpPr/>
          <p:nvPr/>
        </p:nvSpPr>
        <p:spPr>
          <a:xfrm>
            <a:off x="4757449" y="1720819"/>
            <a:ext cx="4223778" cy="2677656"/>
          </a:xfrm>
          <a:prstGeom prst="rect">
            <a:avLst/>
          </a:prstGeom>
        </p:spPr>
        <p:txBody>
          <a:bodyPr wrap="square">
            <a:spAutoFit/>
          </a:bodyPr>
          <a:lstStyle/>
          <a:p>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所在地</a:t>
            </a:r>
            <a:r>
              <a:rPr lang="en-US" altLang="ja-JP" sz="1400" dirty="0" smtClean="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a:latin typeface="メイリオ" panose="020B0604030504040204" pitchFamily="50" charset="-128"/>
                <a:ea typeface="メイリオ" panose="020B0604030504040204" pitchFamily="50" charset="-128"/>
              </a:rPr>
              <a:t>和泉市</a:t>
            </a:r>
            <a:r>
              <a:rPr lang="ja-JP" altLang="en-US" sz="1400" dirty="0" smtClean="0">
                <a:latin typeface="メイリオ" panose="020B0604030504040204" pitchFamily="50" charset="-128"/>
                <a:ea typeface="メイリオ" panose="020B0604030504040204" pitchFamily="50" charset="-128"/>
              </a:rPr>
              <a:t>テクノステージ二丁目</a:t>
            </a:r>
            <a:endParaRPr lang="en-US" altLang="ja-JP" sz="1400" dirty="0" smtClean="0">
              <a:latin typeface="メイリオ" panose="020B0604030504040204" pitchFamily="50" charset="-128"/>
              <a:ea typeface="メイリオ" panose="020B0604030504040204" pitchFamily="50" charset="-128"/>
              <a:cs typeface="Meiryo UI" pitchFamily="50" charset="-128"/>
            </a:endParaRPr>
          </a:p>
          <a:p>
            <a:r>
              <a:rPr lang="en-US" altLang="ja-JP" sz="1400" dirty="0" smtClean="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施設概要</a:t>
            </a:r>
            <a:r>
              <a:rPr lang="en-US" altLang="ja-JP" sz="1400" dirty="0" smtClean="0">
                <a:latin typeface="メイリオ" panose="020B0604030504040204" pitchFamily="50" charset="-128"/>
                <a:ea typeface="メイリオ" panose="020B0604030504040204" pitchFamily="50" charset="-128"/>
                <a:cs typeface="Meiryo UI" pitchFamily="50" charset="-128"/>
              </a:rPr>
              <a:t>】</a:t>
            </a:r>
          </a:p>
          <a:p>
            <a:r>
              <a:rPr lang="ja-JP" altLang="en-US" sz="1400" dirty="0" smtClean="0">
                <a:latin typeface="メイリオ" panose="020B0604030504040204" pitchFamily="50" charset="-128"/>
                <a:ea typeface="メイリオ" panose="020B0604030504040204" pitchFamily="50" charset="-128"/>
                <a:cs typeface="Meiryo UI" pitchFamily="50" charset="-128"/>
              </a:rPr>
              <a:t>　用</a:t>
            </a:r>
            <a:r>
              <a:rPr lang="ja-JP" altLang="en-US" sz="1400" dirty="0">
                <a:latin typeface="メイリオ" panose="020B0604030504040204" pitchFamily="50" charset="-128"/>
                <a:ea typeface="メイリオ" panose="020B0604030504040204" pitchFamily="50" charset="-128"/>
                <a:cs typeface="Meiryo UI" pitchFamily="50" charset="-128"/>
              </a:rPr>
              <a:t>　　途：</a:t>
            </a:r>
            <a:r>
              <a:rPr lang="ja-JP" altLang="en-US" sz="1400" dirty="0" smtClean="0">
                <a:latin typeface="メイリオ" panose="020B0604030504040204" pitchFamily="50" charset="-128"/>
                <a:ea typeface="メイリオ" panose="020B0604030504040204" pitchFamily="50" charset="-128"/>
                <a:cs typeface="Meiryo UI" pitchFamily="50" charset="-128"/>
              </a:rPr>
              <a:t>学校</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smtClean="0">
                <a:solidFill>
                  <a:srgbClr val="FF0000"/>
                </a:solidFill>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建</a:t>
            </a:r>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　年：</a:t>
            </a:r>
            <a:r>
              <a:rPr lang="en-US" altLang="ja-JP" sz="1400" dirty="0" smtClean="0">
                <a:latin typeface="メイリオ" panose="020B0604030504040204" pitchFamily="50" charset="-128"/>
                <a:ea typeface="メイリオ" panose="020B0604030504040204" pitchFamily="50" charset="-128"/>
                <a:cs typeface="Meiryo UI" pitchFamily="50" charset="-128"/>
              </a:rPr>
              <a:t>2006</a:t>
            </a:r>
            <a:r>
              <a:rPr lang="ja-JP" altLang="en-US" sz="1400" dirty="0" smtClean="0">
                <a:latin typeface="メイリオ" panose="020B0604030504040204" pitchFamily="50" charset="-128"/>
                <a:ea typeface="メイリオ" panose="020B0604030504040204" pitchFamily="50" charset="-128"/>
                <a:cs typeface="Meiryo UI" pitchFamily="50" charset="-128"/>
              </a:rPr>
              <a:t>年</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延べ面積：</a:t>
            </a:r>
            <a:r>
              <a:rPr lang="en-US" altLang="ja-JP" sz="1400" dirty="0" smtClean="0">
                <a:latin typeface="メイリオ" panose="020B0604030504040204" pitchFamily="50" charset="-128"/>
                <a:ea typeface="メイリオ" panose="020B0604030504040204" pitchFamily="50" charset="-128"/>
                <a:cs typeface="Meiryo UI" pitchFamily="50" charset="-128"/>
              </a:rPr>
              <a:t>11,411 </a:t>
            </a:r>
            <a:r>
              <a:rPr lang="ja-JP" altLang="en-US" sz="1400" dirty="0" smtClean="0">
                <a:latin typeface="メイリオ" panose="020B0604030504040204" pitchFamily="50" charset="-128"/>
                <a:ea typeface="メイリオ" panose="020B0604030504040204" pitchFamily="50" charset="-128"/>
                <a:cs typeface="Meiryo UI" pitchFamily="50" charset="-128"/>
              </a:rPr>
              <a:t>㎡</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構</a:t>
            </a:r>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　造：本館管理棟　</a:t>
            </a:r>
            <a:r>
              <a:rPr lang="en-US" altLang="ja-JP" sz="1400" dirty="0" smtClean="0">
                <a:latin typeface="メイリオ" panose="020B0604030504040204" pitchFamily="50" charset="-128"/>
                <a:ea typeface="メイリオ" panose="020B0604030504040204" pitchFamily="50" charset="-128"/>
                <a:cs typeface="Meiryo UI" pitchFamily="50" charset="-128"/>
              </a:rPr>
              <a:t>RC</a:t>
            </a:r>
            <a:r>
              <a:rPr lang="ja-JP" altLang="en-US" sz="1400" dirty="0" smtClean="0">
                <a:latin typeface="メイリオ" panose="020B0604030504040204" pitchFamily="50" charset="-128"/>
                <a:ea typeface="メイリオ" panose="020B0604030504040204" pitchFamily="50" charset="-128"/>
                <a:cs typeface="Meiryo UI" pitchFamily="50" charset="-128"/>
              </a:rPr>
              <a:t>造 地上</a:t>
            </a:r>
            <a:r>
              <a:rPr lang="en-US" altLang="ja-JP" sz="1400" dirty="0" smtClean="0">
                <a:latin typeface="メイリオ" panose="020B0604030504040204" pitchFamily="50" charset="-128"/>
                <a:ea typeface="メイリオ" panose="020B0604030504040204" pitchFamily="50" charset="-128"/>
                <a:cs typeface="Meiryo UI" pitchFamily="50" charset="-128"/>
              </a:rPr>
              <a:t>3</a:t>
            </a:r>
            <a:r>
              <a:rPr lang="ja-JP" altLang="en-US" sz="1400" dirty="0" smtClean="0">
                <a:latin typeface="メイリオ" panose="020B0604030504040204" pitchFamily="50" charset="-128"/>
                <a:ea typeface="メイリオ" panose="020B0604030504040204" pitchFamily="50" charset="-128"/>
                <a:cs typeface="Meiryo UI" pitchFamily="50" charset="-128"/>
              </a:rPr>
              <a:t>階</a:t>
            </a:r>
            <a:endParaRPr lang="en-US" altLang="ja-JP" sz="1400" dirty="0" smtClean="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　　　　　実習棟、共用棟、多目的ホール棟</a:t>
            </a:r>
            <a:endParaRPr lang="en-US" altLang="ja-JP" sz="1400" dirty="0" smtClean="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　　　　　　　　　　　　　      </a:t>
            </a:r>
            <a:r>
              <a:rPr lang="en-US" altLang="ja-JP" sz="1400" dirty="0" smtClean="0">
                <a:latin typeface="メイリオ" panose="020B0604030504040204" pitchFamily="50" charset="-128"/>
                <a:ea typeface="メイリオ" panose="020B0604030504040204" pitchFamily="50" charset="-128"/>
                <a:cs typeface="Meiryo UI" pitchFamily="50" charset="-128"/>
              </a:rPr>
              <a:t>RC</a:t>
            </a:r>
            <a:r>
              <a:rPr lang="ja-JP" altLang="en-US" sz="1400" dirty="0" smtClean="0">
                <a:latin typeface="メイリオ" panose="020B0604030504040204" pitchFamily="50" charset="-128"/>
                <a:ea typeface="メイリオ" panose="020B0604030504040204" pitchFamily="50" charset="-128"/>
                <a:cs typeface="Meiryo UI" pitchFamily="50" charset="-128"/>
              </a:rPr>
              <a:t>造 地上</a:t>
            </a:r>
            <a:r>
              <a:rPr lang="en-US" altLang="ja-JP" sz="1400" dirty="0" smtClean="0">
                <a:latin typeface="メイリオ" panose="020B0604030504040204" pitchFamily="50" charset="-128"/>
                <a:ea typeface="メイリオ" panose="020B0604030504040204" pitchFamily="50" charset="-128"/>
                <a:cs typeface="Meiryo UI" pitchFamily="50" charset="-128"/>
              </a:rPr>
              <a:t>1</a:t>
            </a:r>
            <a:r>
              <a:rPr lang="ja-JP" altLang="en-US" sz="1400" dirty="0" smtClean="0">
                <a:latin typeface="メイリオ" panose="020B0604030504040204" pitchFamily="50" charset="-128"/>
                <a:ea typeface="メイリオ" panose="020B0604030504040204" pitchFamily="50" charset="-128"/>
                <a:cs typeface="Meiryo UI" pitchFamily="50" charset="-128"/>
              </a:rPr>
              <a:t>階</a:t>
            </a:r>
            <a:endParaRPr lang="en-US" altLang="ja-JP" sz="1400" dirty="0" smtClean="0">
              <a:latin typeface="メイリオ" panose="020B0604030504040204" pitchFamily="50" charset="-128"/>
              <a:ea typeface="メイリオ" panose="020B0604030504040204" pitchFamily="50" charset="-128"/>
              <a:cs typeface="Meiryo UI" pitchFamily="50" charset="-128"/>
            </a:endParaRPr>
          </a:p>
          <a:p>
            <a:r>
              <a:rPr lang="ja-JP" altLang="en-US" sz="1400" dirty="0" smtClean="0">
                <a:latin typeface="メイリオ" panose="020B0604030504040204" pitchFamily="50" charset="-128"/>
                <a:ea typeface="メイリオ" panose="020B0604030504040204" pitchFamily="50" charset="-128"/>
                <a:cs typeface="Meiryo UI" pitchFamily="50" charset="-128"/>
              </a:rPr>
              <a:t>　空　　調：中央熱源</a:t>
            </a:r>
            <a:r>
              <a:rPr lang="en-US" altLang="ja-JP" sz="1400" dirty="0" smtClean="0">
                <a:latin typeface="メイリオ" panose="020B0604030504040204" pitchFamily="50" charset="-128"/>
                <a:ea typeface="メイリオ" panose="020B0604030504040204" pitchFamily="50" charset="-128"/>
                <a:cs typeface="Meiryo UI" pitchFamily="50" charset="-128"/>
              </a:rPr>
              <a:t>(</a:t>
            </a:r>
            <a:r>
              <a:rPr lang="ja-JP" altLang="en-US" sz="1400" dirty="0" smtClean="0">
                <a:latin typeface="メイリオ" panose="020B0604030504040204" pitchFamily="50" charset="-128"/>
                <a:ea typeface="メイリオ" panose="020B0604030504040204" pitchFamily="50" charset="-128"/>
                <a:cs typeface="Meiryo UI" pitchFamily="50" charset="-128"/>
              </a:rPr>
              <a:t>ガス吸収式冷温水機</a:t>
            </a:r>
            <a:r>
              <a:rPr lang="en-US" altLang="ja-JP" sz="1400" dirty="0" smtClean="0">
                <a:latin typeface="メイリオ" panose="020B0604030504040204" pitchFamily="50" charset="-128"/>
                <a:ea typeface="メイリオ" panose="020B0604030504040204" pitchFamily="50" charset="-128"/>
                <a:cs typeface="Meiryo UI" pitchFamily="50" charset="-128"/>
              </a:rPr>
              <a:t>)</a:t>
            </a:r>
            <a:r>
              <a:rPr lang="ja-JP" altLang="en-US" sz="1400" dirty="0" err="1" smtClean="0">
                <a:latin typeface="メイリオ" panose="020B0604030504040204" pitchFamily="50" charset="-128"/>
                <a:ea typeface="メイリオ" panose="020B0604030504040204" pitchFamily="50" charset="-128"/>
                <a:cs typeface="Meiryo UI" pitchFamily="50" charset="-128"/>
              </a:rPr>
              <a:t>、</a:t>
            </a:r>
            <a:endParaRPr lang="en-US" altLang="ja-JP" sz="1400" dirty="0" smtClean="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　　 　　  個別空調</a:t>
            </a:r>
            <a:r>
              <a:rPr lang="en-US" altLang="ja-JP" sz="1400" dirty="0" smtClean="0">
                <a:latin typeface="メイリオ" panose="020B0604030504040204" pitchFamily="50" charset="-128"/>
                <a:ea typeface="メイリオ" panose="020B0604030504040204" pitchFamily="50" charset="-128"/>
                <a:cs typeface="Meiryo UI" pitchFamily="50" charset="-128"/>
              </a:rPr>
              <a:t>(GHP,EHP)</a:t>
            </a:r>
            <a:endParaRPr lang="en-US" altLang="ja-JP" sz="1400" dirty="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照</a:t>
            </a:r>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　明</a:t>
            </a:r>
            <a:r>
              <a:rPr lang="ja-JP" altLang="en-US" sz="1400" dirty="0">
                <a:latin typeface="メイリオ" panose="020B0604030504040204" pitchFamily="50" charset="-128"/>
                <a:ea typeface="メイリオ" panose="020B0604030504040204" pitchFamily="50" charset="-128"/>
                <a:cs typeface="Meiryo UI" pitchFamily="50" charset="-128"/>
              </a:rPr>
              <a:t>：蛍光灯等</a:t>
            </a:r>
            <a:r>
              <a:rPr lang="ja-JP" altLang="en-US" sz="1400" dirty="0">
                <a:solidFill>
                  <a:srgbClr val="FF0000"/>
                </a:solidFill>
                <a:latin typeface="メイリオ" panose="020B0604030504040204" pitchFamily="50" charset="-128"/>
                <a:ea typeface="メイリオ" panose="020B0604030504040204" pitchFamily="50" charset="-128"/>
                <a:cs typeface="Meiryo UI" pitchFamily="50" charset="-128"/>
              </a:rPr>
              <a:t>　</a:t>
            </a:r>
            <a:endParaRPr lang="en-US" altLang="ja-JP" sz="1400" dirty="0">
              <a:solidFill>
                <a:srgbClr val="FF0000"/>
              </a:solidFill>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光熱水費：約</a:t>
            </a:r>
            <a:r>
              <a:rPr lang="en-US" altLang="ja-JP" sz="1400" dirty="0" smtClean="0">
                <a:latin typeface="メイリオ" panose="020B0604030504040204" pitchFamily="50" charset="-128"/>
                <a:ea typeface="メイリオ" panose="020B0604030504040204" pitchFamily="50" charset="-128"/>
                <a:cs typeface="Meiryo UI" pitchFamily="50" charset="-128"/>
              </a:rPr>
              <a:t>1,318</a:t>
            </a:r>
            <a:r>
              <a:rPr lang="ja-JP" altLang="en-US" sz="1400" dirty="0" smtClean="0">
                <a:latin typeface="メイリオ" panose="020B0604030504040204" pitchFamily="50" charset="-128"/>
                <a:ea typeface="メイリオ" panose="020B0604030504040204" pitchFamily="50" charset="-128"/>
                <a:cs typeface="Meiryo UI" pitchFamily="50" charset="-128"/>
              </a:rPr>
              <a:t>万</a:t>
            </a:r>
            <a:r>
              <a:rPr lang="ja-JP" altLang="en-US" sz="1400" dirty="0">
                <a:latin typeface="メイリオ" panose="020B0604030504040204" pitchFamily="50" charset="-128"/>
                <a:ea typeface="メイリオ" panose="020B0604030504040204" pitchFamily="50" charset="-128"/>
                <a:cs typeface="Meiryo UI" pitchFamily="50" charset="-128"/>
              </a:rPr>
              <a:t>円</a:t>
            </a:r>
            <a:r>
              <a:rPr lang="en-US" altLang="ja-JP" sz="1400" dirty="0">
                <a:latin typeface="メイリオ" panose="020B0604030504040204" pitchFamily="50" charset="-128"/>
                <a:ea typeface="メイリオ" panose="020B0604030504040204" pitchFamily="50" charset="-128"/>
                <a:cs typeface="Meiryo UI" pitchFamily="50" charset="-128"/>
              </a:rPr>
              <a:t>/</a:t>
            </a:r>
            <a:r>
              <a:rPr lang="ja-JP" altLang="en-US" sz="1400" dirty="0">
                <a:latin typeface="メイリオ" panose="020B0604030504040204" pitchFamily="50" charset="-128"/>
                <a:ea typeface="メイリオ" panose="020B0604030504040204" pitchFamily="50" charset="-128"/>
                <a:cs typeface="Meiryo UI" pitchFamily="50" charset="-128"/>
              </a:rPr>
              <a:t>年</a:t>
            </a:r>
            <a:r>
              <a:rPr lang="en-US" altLang="ja-JP" sz="1400" dirty="0">
                <a:latin typeface="メイリオ" panose="020B0604030504040204" pitchFamily="50" charset="-128"/>
                <a:ea typeface="メイリオ" panose="020B0604030504040204" pitchFamily="50" charset="-128"/>
                <a:cs typeface="Meiryo UI" pitchFamily="50" charset="-128"/>
              </a:rPr>
              <a:t>(R2</a:t>
            </a:r>
            <a:r>
              <a:rPr lang="ja-JP" altLang="en-US" sz="1400" dirty="0">
                <a:latin typeface="メイリオ" panose="020B0604030504040204" pitchFamily="50" charset="-128"/>
                <a:ea typeface="メイリオ" panose="020B0604030504040204" pitchFamily="50" charset="-128"/>
                <a:cs typeface="Meiryo UI" pitchFamily="50" charset="-128"/>
              </a:rPr>
              <a:t>～</a:t>
            </a:r>
            <a:r>
              <a:rPr lang="en-US" altLang="ja-JP" sz="1400" dirty="0">
                <a:latin typeface="メイリオ" panose="020B0604030504040204" pitchFamily="50" charset="-128"/>
                <a:ea typeface="メイリオ" panose="020B0604030504040204" pitchFamily="50" charset="-128"/>
                <a:cs typeface="Meiryo UI" pitchFamily="50" charset="-128"/>
              </a:rPr>
              <a:t>R4</a:t>
            </a:r>
            <a:r>
              <a:rPr lang="ja-JP" altLang="en-US" sz="1400" dirty="0">
                <a:latin typeface="メイリオ" panose="020B0604030504040204" pitchFamily="50" charset="-128"/>
                <a:ea typeface="メイリオ" panose="020B0604030504040204" pitchFamily="50" charset="-128"/>
                <a:cs typeface="Meiryo UI" pitchFamily="50" charset="-128"/>
              </a:rPr>
              <a:t>平均</a:t>
            </a:r>
            <a:r>
              <a:rPr lang="en-US" altLang="ja-JP" sz="1400" dirty="0">
                <a:latin typeface="メイリオ" panose="020B0604030504040204" pitchFamily="50" charset="-128"/>
                <a:ea typeface="メイリオ" panose="020B0604030504040204" pitchFamily="50" charset="-128"/>
                <a:cs typeface="Meiryo UI" pitchFamily="50" charset="-128"/>
              </a:rPr>
              <a:t>) </a:t>
            </a:r>
          </a:p>
        </p:txBody>
      </p:sp>
      <p:sp>
        <p:nvSpPr>
          <p:cNvPr id="9" name="サブタイトル 2"/>
          <p:cNvSpPr txBox="1">
            <a:spLocks/>
          </p:cNvSpPr>
          <p:nvPr/>
        </p:nvSpPr>
        <p:spPr bwMode="auto">
          <a:xfrm>
            <a:off x="4734637" y="1343034"/>
            <a:ext cx="4140000" cy="324000"/>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1500"/>
              </a:lnSpc>
              <a:buNone/>
              <a:tabLst>
                <a:tab pos="4749800" algn="l"/>
              </a:tabLst>
              <a:defRPr/>
            </a:pPr>
            <a:r>
              <a:rPr kumimoji="0" lang="ja-JP" altLang="en-US"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南</a:t>
            </a:r>
            <a:r>
              <a:rPr kumimoji="0" lang="zh-TW" altLang="en-US"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a:t>
            </a:r>
            <a:r>
              <a:rPr kumimoji="0" lang="zh-TW"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高等職業技術専門校</a:t>
            </a:r>
            <a:r>
              <a:rPr kumimoji="0" lang="ja-JP" altLang="en-US"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endPar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pic>
        <p:nvPicPr>
          <p:cNvPr id="10" name="図 9" descr="koukuu"/>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1341" y="4347239"/>
            <a:ext cx="3618031" cy="2466137"/>
          </a:xfrm>
          <a:prstGeom prst="rect">
            <a:avLst/>
          </a:prstGeom>
          <a:noFill/>
          <a:ln>
            <a:noFill/>
          </a:ln>
        </p:spPr>
      </p:pic>
      <p:pic>
        <p:nvPicPr>
          <p:cNvPr id="11" name="図 10" descr="北大阪校の魅力。１．未経験でも実践的な訓練により専門職で働くための基礎が身につけられる。２．就職率が非常に高い。３．座学より実習を重点的に行い、体験を積める。４．年間約1400時間近くの豊富な訓練時間（学科・実技）。５．府立の技術専門校だからこその安心のメリット。６．就職後の技術・技能の習得がスムーズで早い。"/>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5734" y="4347239"/>
            <a:ext cx="4060800" cy="2465065"/>
          </a:xfrm>
          <a:prstGeom prst="rect">
            <a:avLst/>
          </a:prstGeom>
          <a:noFill/>
          <a:ln>
            <a:noFill/>
          </a:ln>
          <a:extLst>
            <a:ext uri="{53640926-AAD7-44D8-BBD7-CCE9431645EC}">
              <a14:shadowObscured xmlns:a14="http://schemas.microsoft.com/office/drawing/2010/main"/>
            </a:ext>
          </a:extLst>
        </p:spPr>
      </p:pic>
      <p:sp>
        <p:nvSpPr>
          <p:cNvPr id="12" name="正方形/長方形 11"/>
          <p:cNvSpPr/>
          <p:nvPr/>
        </p:nvSpPr>
        <p:spPr>
          <a:xfrm>
            <a:off x="158914" y="188640"/>
            <a:ext cx="4893172" cy="430887"/>
          </a:xfrm>
          <a:prstGeom prst="rect">
            <a:avLst/>
          </a:prstGeom>
          <a:solidFill>
            <a:schemeClr val="bg1"/>
          </a:solidFill>
        </p:spPr>
        <p:txBody>
          <a:bodyPr wrap="square" tIns="0" bIns="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令和５年度の公募について</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サブタイトル 2"/>
          <p:cNvSpPr txBox="1">
            <a:spLocks/>
          </p:cNvSpPr>
          <p:nvPr/>
        </p:nvSpPr>
        <p:spPr bwMode="auto">
          <a:xfrm>
            <a:off x="129286" y="692696"/>
            <a:ext cx="8045450" cy="500715"/>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tabLst>
                <a:tab pos="4749800" algn="l"/>
              </a:tabLst>
              <a:defRPr/>
            </a:pP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大阪府立北大阪高等職業技術専門校</a:t>
            </a:r>
            <a:r>
              <a:rPr kumimoji="0" lang="zh-TW"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外</a:t>
            </a: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２</a:t>
            </a:r>
            <a:r>
              <a:rPr kumimoji="0" lang="zh-TW"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件</a:t>
            </a:r>
            <a:r>
              <a:rPr kumimoji="0" lang="zh-TW"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ＥＳＣＯ</a:t>
            </a:r>
            <a:r>
              <a:rPr kumimoji="0" lang="zh-TW"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事業</a:t>
            </a:r>
            <a:endPar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583019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スライド番号プレースホルダー 1"/>
          <p:cNvSpPr>
            <a:spLocks noGrp="1"/>
          </p:cNvSpPr>
          <p:nvPr>
            <p:ph type="sldNum" sz="quarter" idx="12"/>
          </p:nvPr>
        </p:nvSpPr>
        <p:spPr>
          <a:xfrm>
            <a:off x="8174736" y="2272"/>
            <a:ext cx="762000" cy="365760"/>
          </a:xfrm>
        </p:spPr>
        <p:txBody>
          <a:bodyPr/>
          <a:lstStyle/>
          <a:p>
            <a:fld id="{6DBCCE75-96CE-4693-9D68-DB546D813132}" type="slidenum">
              <a:rPr kumimoji="1" lang="ja-JP" altLang="en-US" smtClean="0"/>
              <a:t>17</a:t>
            </a:fld>
            <a:endParaRPr kumimoji="1" lang="ja-JP" altLang="en-US" dirty="0"/>
          </a:p>
        </p:txBody>
      </p:sp>
      <p:pic>
        <p:nvPicPr>
          <p:cNvPr id="14" name="Picture 2" descr="E:\LIB\★設備計画G\32_研修資料\H29年度インターンシップ研修\★ESCO導入マニュアル\導入事例\添付用写真\1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10156" y="924664"/>
            <a:ext cx="3024336" cy="2153166"/>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4"/>
          <a:stretch>
            <a:fillRect/>
          </a:stretch>
        </p:blipFill>
        <p:spPr>
          <a:xfrm>
            <a:off x="755576" y="3167896"/>
            <a:ext cx="4319809" cy="3559704"/>
          </a:xfrm>
          <a:prstGeom prst="rect">
            <a:avLst/>
          </a:prstGeom>
        </p:spPr>
      </p:pic>
      <p:sp>
        <p:nvSpPr>
          <p:cNvPr id="10" name="サブタイトル 2"/>
          <p:cNvSpPr txBox="1">
            <a:spLocks/>
          </p:cNvSpPr>
          <p:nvPr/>
        </p:nvSpPr>
        <p:spPr bwMode="auto">
          <a:xfrm>
            <a:off x="188064" y="945497"/>
            <a:ext cx="4140000" cy="323263"/>
          </a:xfrm>
          <a:prstGeom prst="rect">
            <a:avLst/>
          </a:prstGeom>
          <a:solidFill>
            <a:schemeClr val="accent1"/>
          </a:solidFill>
          <a:ln w="19050">
            <a:solidFill>
              <a:schemeClr val="tx2"/>
            </a:solidFill>
            <a:miter lim="800000"/>
            <a:headEnd/>
            <a:tailEnd/>
          </a:ln>
          <a:effectLst/>
        </p:spPr>
        <p:txBody>
          <a:bodyPr wrap="square" lIns="0" tIns="108000" rIns="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1500"/>
              </a:lnSpc>
              <a:buNone/>
              <a:tabLst>
                <a:tab pos="4749800" algn="l"/>
              </a:tabLst>
              <a:defRPr/>
            </a:pPr>
            <a:r>
              <a:rPr kumimoji="0" lang="zh-TW" altLang="en-US"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r>
              <a:rPr kumimoji="0" lang="ja-JP" altLang="en-US"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青少年海洋センター　</a:t>
            </a:r>
            <a:r>
              <a:rPr kumimoji="0" lang="en-US" altLang="ja-JP"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外灯</a:t>
            </a:r>
            <a:r>
              <a:rPr kumimoji="0" lang="en-US" altLang="ja-JP"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kumimoji="0" lang="ja-JP" altLang="en-US" sz="18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endParaRPr kumimoji="0" lang="ja-JP" altLang="en-US" sz="18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2" name="正方形/長方形 11"/>
          <p:cNvSpPr/>
          <p:nvPr/>
        </p:nvSpPr>
        <p:spPr>
          <a:xfrm>
            <a:off x="168404" y="1340768"/>
            <a:ext cx="4619620" cy="1384995"/>
          </a:xfrm>
          <a:prstGeom prst="rect">
            <a:avLst/>
          </a:prstGeom>
        </p:spPr>
        <p:txBody>
          <a:bodyPr wrap="square">
            <a:spAutoFit/>
          </a:bodyPr>
          <a:lstStyle/>
          <a:p>
            <a:r>
              <a:rPr lang="en-US" altLang="zh-TW" sz="1400" dirty="0">
                <a:latin typeface="メイリオ" panose="020B0604030504040204" pitchFamily="50" charset="-128"/>
                <a:ea typeface="メイリオ" panose="020B0604030504040204" pitchFamily="50" charset="-128"/>
                <a:cs typeface="Meiryo UI" pitchFamily="50" charset="-128"/>
              </a:rPr>
              <a:t>【</a:t>
            </a:r>
            <a:r>
              <a:rPr lang="zh-TW" altLang="en-US" sz="1400" dirty="0">
                <a:latin typeface="メイリオ" panose="020B0604030504040204" pitchFamily="50" charset="-128"/>
                <a:ea typeface="メイリオ" panose="020B0604030504040204" pitchFamily="50" charset="-128"/>
                <a:cs typeface="Meiryo UI" pitchFamily="50" charset="-128"/>
              </a:rPr>
              <a:t>所在地</a:t>
            </a:r>
            <a:r>
              <a:rPr lang="en-US" altLang="zh-TW" sz="1400" dirty="0">
                <a:latin typeface="メイリオ" panose="020B0604030504040204" pitchFamily="50" charset="-128"/>
                <a:ea typeface="メイリオ" panose="020B0604030504040204" pitchFamily="50" charset="-128"/>
                <a:cs typeface="Meiryo UI" pitchFamily="50" charset="-128"/>
              </a:rPr>
              <a:t>】</a:t>
            </a:r>
            <a:r>
              <a:rPr lang="zh-TW" altLang="en-US" sz="1400" dirty="0">
                <a:latin typeface="メイリオ" panose="020B0604030504040204" pitchFamily="50" charset="-128"/>
                <a:ea typeface="メイリオ" panose="020B0604030504040204" pitchFamily="50" charset="-128"/>
                <a:cs typeface="Meiryo UI" pitchFamily="50" charset="-128"/>
              </a:rPr>
              <a:t>　泉南郡岬町淡</a:t>
            </a:r>
            <a:r>
              <a:rPr lang="zh-TW" altLang="en-US" sz="1400" dirty="0" smtClean="0">
                <a:latin typeface="メイリオ" panose="020B0604030504040204" pitchFamily="50" charset="-128"/>
                <a:ea typeface="メイリオ" panose="020B0604030504040204" pitchFamily="50" charset="-128"/>
                <a:cs typeface="Meiryo UI" pitchFamily="50" charset="-128"/>
              </a:rPr>
              <a:t>輪</a:t>
            </a:r>
            <a:endParaRPr lang="en-US" altLang="zh-TW" sz="1400" dirty="0" smtClean="0">
              <a:latin typeface="メイリオ" panose="020B0604030504040204" pitchFamily="50" charset="-128"/>
              <a:ea typeface="メイリオ" panose="020B0604030504040204" pitchFamily="50" charset="-128"/>
              <a:cs typeface="Meiryo UI" pitchFamily="50" charset="-128"/>
            </a:endParaRPr>
          </a:p>
          <a:p>
            <a:r>
              <a:rPr lang="en-US" altLang="zh-TW" sz="1400" dirty="0" smtClean="0">
                <a:latin typeface="メイリオ" panose="020B0604030504040204" pitchFamily="50" charset="-128"/>
                <a:ea typeface="メイリオ" panose="020B0604030504040204" pitchFamily="50" charset="-128"/>
                <a:cs typeface="Meiryo UI" pitchFamily="50" charset="-128"/>
              </a:rPr>
              <a:t>【</a:t>
            </a:r>
            <a:r>
              <a:rPr lang="zh-TW" altLang="en-US" sz="1400" dirty="0">
                <a:latin typeface="メイリオ" panose="020B0604030504040204" pitchFamily="50" charset="-128"/>
                <a:ea typeface="メイリオ" panose="020B0604030504040204" pitchFamily="50" charset="-128"/>
                <a:cs typeface="Meiryo UI" pitchFamily="50" charset="-128"/>
              </a:rPr>
              <a:t>施設概要</a:t>
            </a:r>
            <a:r>
              <a:rPr lang="en-US" altLang="zh-TW" sz="1400" dirty="0" smtClean="0">
                <a:latin typeface="メイリオ" panose="020B0604030504040204" pitchFamily="50" charset="-128"/>
                <a:ea typeface="メイリオ" panose="020B0604030504040204" pitchFamily="50" charset="-128"/>
                <a:cs typeface="Meiryo UI" pitchFamily="50" charset="-128"/>
              </a:rPr>
              <a:t>】</a:t>
            </a:r>
          </a:p>
          <a:p>
            <a:r>
              <a:rPr lang="ja-JP" altLang="en-US" sz="1400" dirty="0" smtClean="0">
                <a:latin typeface="メイリオ" panose="020B0604030504040204" pitchFamily="50" charset="-128"/>
                <a:ea typeface="メイリオ" panose="020B0604030504040204" pitchFamily="50" charset="-128"/>
                <a:cs typeface="Meiryo UI" pitchFamily="50" charset="-128"/>
              </a:rPr>
              <a:t>　建　　年：</a:t>
            </a:r>
            <a:r>
              <a:rPr lang="en-US" altLang="ja-JP" sz="1400" dirty="0" smtClean="0">
                <a:latin typeface="メイリオ" panose="020B0604030504040204" pitchFamily="50" charset="-128"/>
                <a:ea typeface="メイリオ" panose="020B0604030504040204" pitchFamily="50" charset="-128"/>
                <a:cs typeface="Meiryo UI" pitchFamily="50" charset="-128"/>
              </a:rPr>
              <a:t>1974</a:t>
            </a:r>
            <a:r>
              <a:rPr lang="ja-JP" altLang="en-US" sz="1400" dirty="0" smtClean="0">
                <a:latin typeface="メイリオ" panose="020B0604030504040204" pitchFamily="50" charset="-128"/>
                <a:ea typeface="メイリオ" panose="020B0604030504040204" pitchFamily="50" charset="-128"/>
                <a:cs typeface="Meiryo UI" pitchFamily="50" charset="-128"/>
              </a:rPr>
              <a:t>年</a:t>
            </a:r>
            <a:endParaRPr lang="en-US" altLang="zh-TW" sz="1400" dirty="0">
              <a:latin typeface="メイリオ" panose="020B0604030504040204" pitchFamily="50" charset="-128"/>
              <a:ea typeface="メイリオ" panose="020B0604030504040204" pitchFamily="50" charset="-128"/>
              <a:cs typeface="Meiryo UI" pitchFamily="50" charset="-128"/>
            </a:endParaRPr>
          </a:p>
          <a:p>
            <a:r>
              <a:rPr lang="zh-TW"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照　　明：外灯</a:t>
            </a:r>
            <a:r>
              <a:rPr lang="zh-TW" altLang="en-US" sz="1400" dirty="0" smtClean="0">
                <a:latin typeface="メイリオ" panose="020B0604030504040204" pitchFamily="50" charset="-128"/>
                <a:ea typeface="メイリオ" panose="020B0604030504040204" pitchFamily="50" charset="-128"/>
                <a:cs typeface="Meiryo UI" pitchFamily="50" charset="-128"/>
              </a:rPr>
              <a:t>（</a:t>
            </a:r>
            <a:r>
              <a:rPr lang="zh-TW" altLang="en-US" sz="1400" dirty="0">
                <a:latin typeface="メイリオ" panose="020B0604030504040204" pitchFamily="50" charset="-128"/>
                <a:ea typeface="メイリオ" panose="020B0604030504040204" pitchFamily="50" charset="-128"/>
                <a:cs typeface="Meiryo UI" pitchFamily="50" charset="-128"/>
              </a:rPr>
              <a:t>水銀灯</a:t>
            </a:r>
            <a:r>
              <a:rPr lang="zh-TW" altLang="en-US" sz="1400" dirty="0" smtClean="0">
                <a:latin typeface="メイリオ" panose="020B0604030504040204" pitchFamily="50" charset="-128"/>
                <a:ea typeface="メイリオ" panose="020B0604030504040204" pitchFamily="50" charset="-128"/>
                <a:cs typeface="Meiryo UI" pitchFamily="50" charset="-128"/>
              </a:rPr>
              <a:t>）</a:t>
            </a:r>
            <a:endParaRPr lang="en-US" altLang="zh-TW" sz="1400" dirty="0" smtClean="0">
              <a:latin typeface="メイリオ" panose="020B0604030504040204" pitchFamily="50" charset="-128"/>
              <a:ea typeface="メイリオ" panose="020B0604030504040204" pitchFamily="50" charset="-128"/>
              <a:cs typeface="Meiryo UI" pitchFamily="50" charset="-128"/>
            </a:endParaRPr>
          </a:p>
          <a:p>
            <a:r>
              <a:rPr lang="ja-JP" altLang="en-US" sz="1400" dirty="0">
                <a:latin typeface="メイリオ" panose="020B0604030504040204" pitchFamily="50" charset="-128"/>
                <a:ea typeface="メイリオ" panose="020B0604030504040204" pitchFamily="50" charset="-128"/>
                <a:cs typeface="Meiryo UI" pitchFamily="50" charset="-128"/>
              </a:rPr>
              <a:t>　</a:t>
            </a:r>
            <a:r>
              <a:rPr lang="ja-JP" altLang="en-US" sz="1400" dirty="0" smtClean="0">
                <a:latin typeface="メイリオ" panose="020B0604030504040204" pitchFamily="50" charset="-128"/>
                <a:ea typeface="メイリオ" panose="020B0604030504040204" pitchFamily="50" charset="-128"/>
                <a:cs typeface="Meiryo UI" pitchFamily="50" charset="-128"/>
              </a:rPr>
              <a:t>　　　　　　約</a:t>
            </a:r>
            <a:r>
              <a:rPr lang="en-US" altLang="ja-JP" sz="1400" dirty="0" smtClean="0">
                <a:latin typeface="メイリオ" panose="020B0604030504040204" pitchFamily="50" charset="-128"/>
                <a:ea typeface="メイリオ" panose="020B0604030504040204" pitchFamily="50" charset="-128"/>
                <a:cs typeface="Meiryo UI" pitchFamily="50" charset="-128"/>
              </a:rPr>
              <a:t>65</a:t>
            </a:r>
            <a:r>
              <a:rPr lang="ja-JP" altLang="en-US" sz="1400" dirty="0" smtClean="0">
                <a:latin typeface="メイリオ" panose="020B0604030504040204" pitchFamily="50" charset="-128"/>
                <a:ea typeface="メイリオ" panose="020B0604030504040204" pitchFamily="50" charset="-128"/>
                <a:cs typeface="Meiryo UI" pitchFamily="50" charset="-128"/>
              </a:rPr>
              <a:t>灯</a:t>
            </a:r>
            <a:endParaRPr lang="en-US" altLang="zh-TW" sz="1400" dirty="0">
              <a:latin typeface="メイリオ" panose="020B0604030504040204" pitchFamily="50" charset="-128"/>
              <a:ea typeface="メイリオ" panose="020B0604030504040204" pitchFamily="50" charset="-128"/>
              <a:cs typeface="Meiryo UI" pitchFamily="50" charset="-128"/>
            </a:endParaRPr>
          </a:p>
          <a:p>
            <a:r>
              <a:rPr lang="zh-TW" altLang="en-US" sz="1400" dirty="0">
                <a:latin typeface="メイリオ" panose="020B0604030504040204" pitchFamily="50" charset="-128"/>
                <a:ea typeface="メイリオ" panose="020B0604030504040204" pitchFamily="50" charset="-128"/>
                <a:cs typeface="Meiryo UI" pitchFamily="50" charset="-128"/>
              </a:rPr>
              <a:t>　光</a:t>
            </a:r>
            <a:r>
              <a:rPr lang="zh-TW" altLang="en-US" sz="1400" dirty="0" smtClean="0">
                <a:latin typeface="メイリオ" panose="020B0604030504040204" pitchFamily="50" charset="-128"/>
                <a:ea typeface="メイリオ" panose="020B0604030504040204" pitchFamily="50" charset="-128"/>
                <a:cs typeface="Meiryo UI" pitchFamily="50" charset="-128"/>
              </a:rPr>
              <a:t>熱水費</a:t>
            </a:r>
            <a:r>
              <a:rPr lang="ja-JP" altLang="en-US" sz="1400" dirty="0" smtClean="0">
                <a:latin typeface="メイリオ" panose="020B0604030504040204" pitchFamily="50" charset="-128"/>
                <a:ea typeface="メイリオ" panose="020B0604030504040204" pitchFamily="50" charset="-128"/>
                <a:cs typeface="Meiryo UI" pitchFamily="50" charset="-128"/>
              </a:rPr>
              <a:t>（当該部分に係るもの）</a:t>
            </a:r>
            <a:r>
              <a:rPr lang="zh-TW" altLang="en-US" sz="1400" dirty="0" smtClean="0">
                <a:latin typeface="メイリオ" panose="020B0604030504040204" pitchFamily="50" charset="-128"/>
                <a:ea typeface="メイリオ" panose="020B0604030504040204" pitchFamily="50" charset="-128"/>
                <a:cs typeface="Meiryo UI" pitchFamily="50" charset="-128"/>
              </a:rPr>
              <a:t>：約</a:t>
            </a:r>
            <a:r>
              <a:rPr lang="en-US" altLang="ja-JP" sz="1400" dirty="0">
                <a:latin typeface="メイリオ" panose="020B0604030504040204" pitchFamily="50" charset="-128"/>
                <a:ea typeface="メイリオ" panose="020B0604030504040204" pitchFamily="50" charset="-128"/>
                <a:cs typeface="Meiryo UI" pitchFamily="50" charset="-128"/>
              </a:rPr>
              <a:t>90</a:t>
            </a:r>
            <a:r>
              <a:rPr lang="zh-TW" altLang="en-US" sz="1400" dirty="0" smtClean="0">
                <a:latin typeface="メイリオ" panose="020B0604030504040204" pitchFamily="50" charset="-128"/>
                <a:ea typeface="メイリオ" panose="020B0604030504040204" pitchFamily="50" charset="-128"/>
                <a:cs typeface="Meiryo UI" pitchFamily="50" charset="-128"/>
              </a:rPr>
              <a:t>万円</a:t>
            </a:r>
            <a:r>
              <a:rPr lang="en-US" altLang="zh-TW" sz="1400" dirty="0">
                <a:latin typeface="メイリオ" panose="020B0604030504040204" pitchFamily="50" charset="-128"/>
                <a:ea typeface="メイリオ" panose="020B0604030504040204" pitchFamily="50" charset="-128"/>
                <a:cs typeface="Meiryo UI" pitchFamily="50" charset="-128"/>
              </a:rPr>
              <a:t>/</a:t>
            </a:r>
            <a:r>
              <a:rPr lang="zh-TW" altLang="en-US" sz="1400" dirty="0">
                <a:latin typeface="メイリオ" panose="020B0604030504040204" pitchFamily="50" charset="-128"/>
                <a:ea typeface="メイリオ" panose="020B0604030504040204" pitchFamily="50" charset="-128"/>
                <a:cs typeface="Meiryo UI" pitchFamily="50" charset="-128"/>
              </a:rPr>
              <a:t>年</a:t>
            </a:r>
            <a:r>
              <a:rPr lang="en-US" altLang="zh-TW" sz="1400" dirty="0">
                <a:latin typeface="メイリオ" panose="020B0604030504040204" pitchFamily="50" charset="-128"/>
                <a:ea typeface="メイリオ" panose="020B0604030504040204" pitchFamily="50" charset="-128"/>
                <a:cs typeface="Meiryo UI" pitchFamily="50" charset="-128"/>
              </a:rPr>
              <a:t>(</a:t>
            </a:r>
            <a:r>
              <a:rPr lang="en-US" altLang="zh-TW" sz="1400" dirty="0" smtClean="0">
                <a:latin typeface="メイリオ" panose="020B0604030504040204" pitchFamily="50" charset="-128"/>
                <a:ea typeface="メイリオ" panose="020B0604030504040204" pitchFamily="50" charset="-128"/>
                <a:cs typeface="Meiryo UI" pitchFamily="50" charset="-128"/>
              </a:rPr>
              <a:t>R4) </a:t>
            </a:r>
            <a:endParaRPr lang="en-US" altLang="zh-TW" sz="1400" dirty="0">
              <a:latin typeface="メイリオ" panose="020B0604030504040204" pitchFamily="50" charset="-128"/>
              <a:ea typeface="メイリオ" panose="020B0604030504040204" pitchFamily="50" charset="-128"/>
              <a:cs typeface="Meiryo UI" pitchFamily="50" charset="-128"/>
            </a:endParaRPr>
          </a:p>
        </p:txBody>
      </p:sp>
      <p:pic>
        <p:nvPicPr>
          <p:cNvPr id="3" name="図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52120" y="3167896"/>
            <a:ext cx="2160240" cy="3524104"/>
          </a:xfrm>
          <a:prstGeom prst="rect">
            <a:avLst/>
          </a:prstGeom>
        </p:spPr>
      </p:pic>
    </p:spTree>
    <p:extLst>
      <p:ext uri="{BB962C8B-B14F-4D97-AF65-F5344CB8AC3E}">
        <p14:creationId xmlns:p14="http://schemas.microsoft.com/office/powerpoint/2010/main" val="395051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18</a:t>
            </a:fld>
            <a:endParaRPr kumimoji="1" lang="ja-JP" altLang="en-US"/>
          </a:p>
        </p:txBody>
      </p:sp>
      <p:sp>
        <p:nvSpPr>
          <p:cNvPr id="6" name="タイトル 1"/>
          <p:cNvSpPr>
            <a:spLocks noGrp="1"/>
          </p:cNvSpPr>
          <p:nvPr>
            <p:ph type="title"/>
          </p:nvPr>
        </p:nvSpPr>
        <p:spPr>
          <a:xfrm>
            <a:off x="35496" y="452652"/>
            <a:ext cx="8901240" cy="882650"/>
          </a:xfrm>
        </p:spPr>
        <p:txBody>
          <a:bodyPr>
            <a:normAutofit/>
          </a:bodyPr>
          <a:lstStyle/>
          <a:p>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提案</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募集スケジュール（予定）</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580330320"/>
              </p:ext>
            </p:extLst>
          </p:nvPr>
        </p:nvGraphicFramePr>
        <p:xfrm>
          <a:off x="35496" y="1196752"/>
          <a:ext cx="8956702" cy="5400599"/>
        </p:xfrm>
        <a:graphic>
          <a:graphicData uri="http://schemas.openxmlformats.org/drawingml/2006/table">
            <a:tbl>
              <a:tblPr firstRow="1" bandRow="1">
                <a:tableStyleId>{5C22544A-7EE6-4342-B048-85BDC9FD1C3A}</a:tableStyleId>
              </a:tblPr>
              <a:tblGrid>
                <a:gridCol w="211594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523907">
                <a:tc>
                  <a:txBody>
                    <a:bodyPr/>
                    <a:lstStyle/>
                    <a:p>
                      <a:pPr algn="just" fontAlgn="ct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令和５年度</a:t>
                      </a:r>
                      <a:r>
                        <a:rPr lang="en-US" altLang="ja-JP"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事業スケジュール</a:t>
                      </a:r>
                      <a:endParaRPr lang="en-US" altLang="ja-JP" sz="16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0"/>
                  </a:ext>
                </a:extLst>
              </a:tr>
              <a:tr h="480280">
                <a:tc>
                  <a:txBody>
                    <a:bodyPr/>
                    <a:lstStyle/>
                    <a:p>
                      <a:pPr algn="l" fontAlgn="ctr"/>
                      <a:r>
                        <a:rPr lang="zh-TW"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提案審査会</a:t>
                      </a:r>
                      <a:endParaRPr lang="zh-TW" altLang="en-US"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u="sng"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令和５年</a:t>
                      </a:r>
                      <a:r>
                        <a:rPr lang="en-US" altLang="ja-JP" sz="1600" u="sng"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1"/>
                  </a:ext>
                </a:extLst>
              </a:tr>
              <a:tr h="480280">
                <a:tc>
                  <a:txBody>
                    <a:bodyPr/>
                    <a:lstStyle/>
                    <a:p>
                      <a:pPr algn="just" fontAlgn="ctr"/>
                      <a:r>
                        <a:rPr lang="zh-TW"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募集</a:t>
                      </a: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要項配付</a:t>
                      </a: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令和５年６月</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2"/>
                  </a:ext>
                </a:extLst>
              </a:tr>
              <a:tr h="480280">
                <a:tc>
                  <a:txBody>
                    <a:bodyPr/>
                    <a:lstStyle/>
                    <a:p>
                      <a:pPr algn="just" fontAlgn="ct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質問</a:t>
                      </a: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回答</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令和５年７月</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４日</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3"/>
                  </a:ext>
                </a:extLst>
              </a:tr>
              <a:tr h="480280">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参加表明受付</a:t>
                      </a:r>
                      <a:endPar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令和５年７月</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火</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4"/>
                  </a:ext>
                </a:extLst>
              </a:tr>
              <a:tr h="480280">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提案要請書交付</a:t>
                      </a:r>
                      <a:endPar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令和５年</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4714" marR="4714" marT="4714" marB="0" anchor="ctr"/>
                </a:tc>
                <a:extLst>
                  <a:ext uri="{0D108BD9-81ED-4DB2-BD59-A6C34878D82A}">
                    <a16:rowId xmlns:a16="http://schemas.microsoft.com/office/drawing/2014/main" val="10005"/>
                  </a:ext>
                </a:extLst>
              </a:tr>
              <a:tr h="48028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現場</a:t>
                      </a: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ウォークスルー</a:t>
                      </a:r>
                      <a:r>
                        <a:rPr lang="zh-TW"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調査</a:t>
                      </a:r>
                      <a:endParaRPr lang="en-US" altLang="zh-TW"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令和５年７月下旬～８月上旬</a:t>
                      </a:r>
                      <a:endPar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6"/>
                  </a:ext>
                </a:extLst>
              </a:tr>
              <a:tr h="480280">
                <a:tc>
                  <a:txBody>
                    <a:bodyPr/>
                    <a:lstStyle/>
                    <a:p>
                      <a:pPr algn="just" fontAlgn="ct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提案書受付</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令和５年</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月中旬</a:t>
                      </a:r>
                      <a:endPar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7"/>
                  </a:ext>
                </a:extLst>
              </a:tr>
              <a:tr h="517226">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altLang="ja-JP"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ESCO</a:t>
                      </a: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提案書に</a:t>
                      </a: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関する</a:t>
                      </a:r>
                      <a:endParaRPr lang="en-US" altLang="ja-JP"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ctr" latinLnBrk="0" hangingPunct="1">
                        <a:lnSpc>
                          <a:spcPct val="100000"/>
                        </a:lnSpc>
                        <a:spcBef>
                          <a:spcPts val="0"/>
                        </a:spcBef>
                        <a:spcAft>
                          <a:spcPts val="0"/>
                        </a:spcAft>
                        <a:buClrTx/>
                        <a:buSzTx/>
                        <a:buFontTx/>
                        <a:buNone/>
                        <a:tabLst/>
                        <a:defRPr/>
                      </a:pPr>
                      <a:r>
                        <a:rPr lang="zh-TW"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事務局ﾋｱﾘﾝｸﾞ</a:t>
                      </a:r>
                      <a:r>
                        <a:rPr lang="zh-TW"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zh-TW"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令和５年</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月上旬</a:t>
                      </a:r>
                      <a:endPar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08"/>
                  </a:ext>
                </a:extLst>
              </a:tr>
              <a:tr h="480280">
                <a:tc>
                  <a:txBody>
                    <a:bodyPr/>
                    <a:lstStyle/>
                    <a:p>
                      <a:pPr algn="l" fontAlgn="ctr"/>
                      <a:r>
                        <a:rPr lang="ja-JP" altLang="en-US" sz="160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事業者選定部会</a:t>
                      </a:r>
                      <a:endParaRPr lang="zh-TW" altLang="en-US" sz="1600" b="1" i="0" u="sng"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algn="ctr" fontAlgn="ct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令和５年</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月中旬～下旬</a:t>
                      </a:r>
                    </a:p>
                  </a:txBody>
                  <a:tcPr marL="4714" marR="4714" marT="4714" marB="0" anchor="ctr"/>
                </a:tc>
                <a:extLst>
                  <a:ext uri="{0D108BD9-81ED-4DB2-BD59-A6C34878D82A}">
                    <a16:rowId xmlns:a16="http://schemas.microsoft.com/office/drawing/2014/main" val="10009"/>
                  </a:ext>
                </a:extLst>
              </a:tr>
              <a:tr h="517226">
                <a:tc>
                  <a:txBody>
                    <a:bodyPr/>
                    <a:lstStyle/>
                    <a:p>
                      <a:pPr algn="just" fontAlgn="ct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最優秀</a:t>
                      </a:r>
                      <a:r>
                        <a:rPr lang="ja-JP" altLang="en-US" sz="16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及び優秀</a:t>
                      </a:r>
                      <a:r>
                        <a:rPr lang="ja-JP" altLang="en-US" sz="16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提案の 結果通知</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令和５年</a:t>
                      </a:r>
                      <a:r>
                        <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月下旬</a:t>
                      </a:r>
                      <a:endParaRPr lang="en-US" altLang="ja-JP" sz="16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714" marR="4714" marT="471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73710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2</a:t>
            </a:fld>
            <a:endParaRPr kumimoji="1" lang="ja-JP" altLang="en-US"/>
          </a:p>
        </p:txBody>
      </p:sp>
      <p:sp>
        <p:nvSpPr>
          <p:cNvPr id="3" name="タイトル 1"/>
          <p:cNvSpPr txBox="1">
            <a:spLocks/>
          </p:cNvSpPr>
          <p:nvPr/>
        </p:nvSpPr>
        <p:spPr>
          <a:xfrm>
            <a:off x="138970" y="532914"/>
            <a:ext cx="8847880" cy="5832648"/>
          </a:xfrm>
          <a:prstGeom prst="rect">
            <a:avLst/>
          </a:prstGeom>
        </p:spPr>
        <p:txBody>
          <a:bodyPr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r>
              <a:rPr lang="en-US" altLang="ja-JP" sz="3200" b="1" kern="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3200" b="1" kern="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en-US" altLang="ja-JP" sz="31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31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サブタイトル 2"/>
          <p:cNvSpPr txBox="1">
            <a:spLocks/>
          </p:cNvSpPr>
          <p:nvPr/>
        </p:nvSpPr>
        <p:spPr bwMode="auto">
          <a:xfrm>
            <a:off x="209226" y="1017000"/>
            <a:ext cx="8748000" cy="2484000"/>
          </a:xfrm>
          <a:prstGeom prst="rect">
            <a:avLst/>
          </a:prstGeom>
          <a:noFill/>
          <a:ln w="19050">
            <a:solidFill>
              <a:schemeClr val="tx2"/>
            </a:solidFill>
            <a:miter lim="800000"/>
            <a:headEnd/>
            <a:tailEnd/>
          </a:ln>
          <a:effectLst/>
          <a:ex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spcBef>
                <a:spcPts val="0"/>
              </a:spcBef>
              <a:buNone/>
              <a:tabLst>
                <a:tab pos="4749800" algn="l"/>
              </a:tabLst>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○これまでに延べ</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116</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で事業化</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lgn="just">
              <a:lnSpc>
                <a:spcPts val="1900"/>
              </a:lnSpc>
              <a:spcBef>
                <a:spcPts val="0"/>
              </a:spcBef>
              <a:buNone/>
              <a:tabLst>
                <a:tab pos="4749800" algn="l"/>
              </a:tabLst>
              <a:defRPr/>
            </a:pPr>
            <a:endParaRPr lang="en-US" altLang="ja-JP" sz="24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年度末時点の導入効果</a:t>
            </a:r>
            <a:endPar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2200" b="1" kern="0" baseline="-25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排出削減量</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累計</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25.8</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万㌧</a:t>
            </a:r>
            <a:endPar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　★ 平均省ｴﾈ率：約</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30.5</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200" b="1" kern="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　★ 光熱水費削減額 </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累計</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110</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億円　　　　　　</a:t>
            </a:r>
            <a:endPar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bwMode="auto">
          <a:xfrm>
            <a:off x="209224" y="522825"/>
            <a:ext cx="4551906" cy="494176"/>
          </a:xfrm>
          <a:prstGeom prst="rect">
            <a:avLst/>
          </a:prstGeom>
          <a:solidFill>
            <a:schemeClr val="accent1"/>
          </a:solidFill>
          <a:ln w="19050">
            <a:solidFill>
              <a:schemeClr val="tx2"/>
            </a:solidFill>
            <a:miter lim="800000"/>
            <a:headEnd/>
            <a:tailEnd/>
          </a:ln>
          <a:effectLst/>
          <a:ex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a:t>
            </a: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の</a:t>
            </a:r>
            <a:r>
              <a:rPr kumimoji="0" lang="en-US" altLang="ja-JP"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導入実績･効果</a:t>
            </a:r>
            <a:endPar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6" name="サブタイトル 2"/>
          <p:cNvSpPr txBox="1">
            <a:spLocks/>
          </p:cNvSpPr>
          <p:nvPr/>
        </p:nvSpPr>
        <p:spPr bwMode="auto">
          <a:xfrm>
            <a:off x="205910" y="4092399"/>
            <a:ext cx="8748000" cy="2648969"/>
          </a:xfrm>
          <a:prstGeom prst="rect">
            <a:avLst/>
          </a:prstGeom>
          <a:noFill/>
          <a:ln w="19050">
            <a:solidFill>
              <a:schemeClr val="tx2"/>
            </a:solidFill>
            <a:miter lim="800000"/>
            <a:headEnd/>
            <a:tailEnd/>
          </a:ln>
          <a:effectLst/>
          <a:ex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2000" b="1" kern="0" dirty="0" smtClean="0">
                <a:latin typeface="Meiryo UI" panose="020B0604030504040204" pitchFamily="50" charset="-128"/>
                <a:ea typeface="Meiryo UI" panose="020B0604030504040204" pitchFamily="50" charset="-128"/>
              </a:rPr>
              <a:t>　（終了）</a:t>
            </a:r>
            <a:r>
              <a:rPr lang="ja-JP" altLang="en-US" sz="2000" b="1" dirty="0" smtClean="0">
                <a:latin typeface="Meiryo UI" panose="020B0604030504040204" pitchFamily="50" charset="-128"/>
                <a:ea typeface="Meiryo UI" panose="020B0604030504040204" pitchFamily="50" charset="-128"/>
              </a:rPr>
              <a:t>大阪府</a:t>
            </a:r>
            <a:r>
              <a:rPr lang="en-US" altLang="ja-JP" sz="2000" b="1" dirty="0" smtClean="0">
                <a:latin typeface="Meiryo UI" panose="020B0604030504040204" pitchFamily="50" charset="-128"/>
                <a:ea typeface="Meiryo UI" panose="020B0604030504040204" pitchFamily="50" charset="-128"/>
              </a:rPr>
              <a:t>ESCO</a:t>
            </a:r>
            <a:r>
              <a:rPr lang="ja-JP" altLang="en-US" sz="2000" b="1" dirty="0" smtClean="0">
                <a:latin typeface="Meiryo UI" panose="020B0604030504040204" pitchFamily="50" charset="-128"/>
                <a:ea typeface="Meiryo UI" panose="020B0604030504040204" pitchFamily="50" charset="-128"/>
              </a:rPr>
              <a:t>マスタープラン　　　</a:t>
            </a:r>
            <a:r>
              <a:rPr lang="ja-JP" altLang="en-US" sz="1800" b="1"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平成</a:t>
            </a:r>
            <a:r>
              <a:rPr lang="en-US" altLang="ja-JP" sz="1600" b="1" dirty="0" smtClean="0">
                <a:latin typeface="Meiryo UI" panose="020B0604030504040204" pitchFamily="50" charset="-128"/>
                <a:ea typeface="Meiryo UI" panose="020B0604030504040204" pitchFamily="50" charset="-128"/>
              </a:rPr>
              <a:t>14</a:t>
            </a:r>
            <a:r>
              <a:rPr lang="ja-JP" altLang="en-US" sz="1600" b="1" dirty="0" smtClean="0">
                <a:latin typeface="Meiryo UI" panose="020B0604030504040204" pitchFamily="50" charset="-128"/>
                <a:ea typeface="Meiryo UI" panose="020B0604030504040204" pitchFamily="50" charset="-128"/>
              </a:rPr>
              <a:t>年度～</a:t>
            </a:r>
            <a:r>
              <a:rPr lang="en-US" altLang="ja-JP" sz="1600" b="1" dirty="0" smtClean="0">
                <a:latin typeface="Meiryo UI" panose="020B0604030504040204" pitchFamily="50" charset="-128"/>
                <a:ea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endParaRPr>
          </a:p>
          <a:p>
            <a:pPr marL="0" indent="0">
              <a:buNone/>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（終了）大阪府</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アクションプラン 　　</a:t>
            </a:r>
            <a:r>
              <a:rPr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ct val="150000"/>
              </a:lnSpc>
              <a:spcAft>
                <a:spcPts val="24"/>
              </a:spcAft>
              <a:buNone/>
              <a:tabLst>
                <a:tab pos="4749800" algn="l"/>
              </a:tabLst>
              <a:defRPr/>
            </a:pP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（進行中）新・大阪府</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アクションプラン</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buNone/>
              <a:tabLst>
                <a:tab pos="4749800" algn="l"/>
              </a:tabLst>
              <a:defRPr/>
            </a:pPr>
            <a:endParaRPr lang="en-US" altLang="ja-JP" sz="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000"/>
              </a:lnSpc>
              <a:spcBef>
                <a:spcPts val="0"/>
              </a:spcBef>
              <a:buNone/>
              <a:tabLst>
                <a:tab pos="4749800" algn="l"/>
              </a:tabLst>
              <a:defRPr/>
            </a:pP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 令和元年度、プラン見直し</a:t>
            </a:r>
            <a:endPar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2500"/>
              </a:lnSpc>
              <a:spcBef>
                <a:spcPts val="600"/>
              </a:spcBef>
              <a:buNone/>
              <a:tabLst>
                <a:tab pos="4749800" algn="l"/>
              </a:tabLst>
              <a:defRPr/>
            </a:pP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　　　　　プランに記載のない施設でも積極的に事業化を進めることを明記し、</a:t>
            </a:r>
            <a:endPar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2500"/>
              </a:lnSpc>
              <a:spcBef>
                <a:spcPts val="0"/>
              </a:spcBef>
              <a:buNone/>
              <a:tabLst>
                <a:tab pos="4749800" algn="l"/>
              </a:tabLst>
              <a:defRPr/>
            </a:pP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事業のさらなる推進を図る。</a:t>
            </a:r>
            <a:endPar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bwMode="auto">
          <a:xfrm>
            <a:off x="205910" y="3573016"/>
            <a:ext cx="6787468" cy="504057"/>
          </a:xfrm>
          <a:prstGeom prst="rect">
            <a:avLst/>
          </a:prstGeom>
          <a:solidFill>
            <a:schemeClr val="accent1"/>
          </a:solidFill>
          <a:ln w="19050">
            <a:solidFill>
              <a:schemeClr val="tx2"/>
            </a:solidFill>
            <a:miter lim="800000"/>
            <a:headEnd/>
            <a:tailEnd/>
          </a:ln>
          <a:effectLst/>
          <a:ex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大阪府における</a:t>
            </a:r>
            <a:r>
              <a:rPr kumimoji="0" lang="en-US" altLang="ja-JP"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事業の推進計画</a:t>
            </a:r>
            <a:endParaRPr lang="en-US" altLang="ja-JP" sz="2400" b="1" kern="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508104" y="1509726"/>
            <a:ext cx="3635896"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令和５年度契約予定施設含む）</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7804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3</a:t>
            </a:fld>
            <a:endParaRPr kumimoji="1" lang="ja-JP" altLang="en-US"/>
          </a:p>
        </p:txBody>
      </p:sp>
      <p:sp>
        <p:nvSpPr>
          <p:cNvPr id="3" name="タイトル 1"/>
          <p:cNvSpPr txBox="1">
            <a:spLocks/>
          </p:cNvSpPr>
          <p:nvPr/>
        </p:nvSpPr>
        <p:spPr>
          <a:xfrm>
            <a:off x="138970" y="532914"/>
            <a:ext cx="8847880" cy="5832648"/>
          </a:xfrm>
          <a:prstGeom prst="rect">
            <a:avLst/>
          </a:prstGeom>
        </p:spPr>
        <p:txBody>
          <a:bodyPr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defRPr/>
            </a:pPr>
            <a:r>
              <a:rPr lang="en-US" altLang="ja-JP" sz="3200" b="1" kern="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3200" b="1" kern="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en-US" altLang="ja-JP" sz="31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31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bwMode="auto">
          <a:xfrm>
            <a:off x="205910" y="764704"/>
            <a:ext cx="7968826" cy="494176"/>
          </a:xfrm>
          <a:prstGeom prst="rect">
            <a:avLst/>
          </a:prstGeom>
          <a:solidFill>
            <a:schemeClr val="accent1"/>
          </a:solidFill>
          <a:ln w="19050">
            <a:solidFill>
              <a:schemeClr val="tx2"/>
            </a:solidFill>
            <a:miter lim="800000"/>
            <a:headEnd/>
            <a:tailEnd/>
          </a:ln>
          <a:effectLst/>
          <a:ex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新・大阪府</a:t>
            </a: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アクションプランの推進目標及び進捗</a:t>
            </a:r>
            <a:endParaRPr lang="en-US" altLang="ja-JP" sz="2400" b="1" kern="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019954808"/>
              </p:ext>
            </p:extLst>
          </p:nvPr>
        </p:nvGraphicFramePr>
        <p:xfrm>
          <a:off x="228108" y="1514829"/>
          <a:ext cx="8520356" cy="3017520"/>
        </p:xfrm>
        <a:graphic>
          <a:graphicData uri="http://schemas.openxmlformats.org/drawingml/2006/table">
            <a:tbl>
              <a:tblPr firstRow="1" bandRow="1">
                <a:tableStyleId>{5C22544A-7EE6-4342-B048-85BDC9FD1C3A}</a:tableStyleId>
              </a:tblPr>
              <a:tblGrid>
                <a:gridCol w="3335780">
                  <a:extLst>
                    <a:ext uri="{9D8B030D-6E8A-4147-A177-3AD203B41FA5}">
                      <a16:colId xmlns:a16="http://schemas.microsoft.com/office/drawing/2014/main" val="3052009794"/>
                    </a:ext>
                  </a:extLst>
                </a:gridCol>
                <a:gridCol w="2592288">
                  <a:extLst>
                    <a:ext uri="{9D8B030D-6E8A-4147-A177-3AD203B41FA5}">
                      <a16:colId xmlns:a16="http://schemas.microsoft.com/office/drawing/2014/main" val="3731547777"/>
                    </a:ext>
                  </a:extLst>
                </a:gridCol>
                <a:gridCol w="2592288">
                  <a:extLst>
                    <a:ext uri="{9D8B030D-6E8A-4147-A177-3AD203B41FA5}">
                      <a16:colId xmlns:a16="http://schemas.microsoft.com/office/drawing/2014/main" val="3710515734"/>
                    </a:ext>
                  </a:extLst>
                </a:gridCol>
              </a:tblGrid>
              <a:tr h="527088">
                <a:tc>
                  <a:txBody>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rPr>
                        <a:t>推進目標</a:t>
                      </a:r>
                      <a:endParaRPr kumimoji="1" lang="en-US" altLang="ja-JP" sz="240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800" dirty="0" smtClean="0">
                          <a:solidFill>
                            <a:schemeClr val="bg1"/>
                          </a:solidFill>
                          <a:latin typeface="Meiryo UI" panose="020B0604030504040204" pitchFamily="50" charset="-128"/>
                          <a:ea typeface="Meiryo UI" panose="020B0604030504040204" pitchFamily="50" charset="-128"/>
                        </a:rPr>
                        <a:t>（～令和</a:t>
                      </a:r>
                      <a:r>
                        <a:rPr kumimoji="1" lang="en-US" altLang="ja-JP" sz="1800" dirty="0" smtClean="0">
                          <a:solidFill>
                            <a:schemeClr val="bg1"/>
                          </a:solidFill>
                          <a:latin typeface="Meiryo UI" panose="020B0604030504040204" pitchFamily="50" charset="-128"/>
                          <a:ea typeface="Meiryo UI" panose="020B0604030504040204" pitchFamily="50" charset="-128"/>
                        </a:rPr>
                        <a:t>6</a:t>
                      </a:r>
                      <a:r>
                        <a:rPr kumimoji="1" lang="ja-JP" altLang="en-US" sz="1800" dirty="0" smtClean="0">
                          <a:solidFill>
                            <a:schemeClr val="bg1"/>
                          </a:solidFill>
                          <a:latin typeface="Meiryo UI" panose="020B0604030504040204" pitchFamily="50" charset="-128"/>
                          <a:ea typeface="Meiryo UI" panose="020B0604030504040204" pitchFamily="50" charset="-128"/>
                        </a:rPr>
                        <a:t>年度）</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rPr>
                        <a:t>進捗</a:t>
                      </a:r>
                      <a:r>
                        <a:rPr kumimoji="1" lang="en-US" altLang="ja-JP" sz="1800" dirty="0" smtClean="0">
                          <a:solidFill>
                            <a:schemeClr val="bg1"/>
                          </a:solidFill>
                          <a:latin typeface="Meiryo UI" panose="020B0604030504040204" pitchFamily="50" charset="-128"/>
                          <a:ea typeface="Meiryo UI" panose="020B0604030504040204" pitchFamily="50" charset="-128"/>
                        </a:rPr>
                        <a:t>(※1)</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13593385"/>
                  </a:ext>
                </a:extLst>
              </a:tr>
              <a:tr h="370840">
                <a:tc>
                  <a:txBody>
                    <a:bodyPr/>
                    <a:lstStyle/>
                    <a:p>
                      <a:pPr algn="l"/>
                      <a:r>
                        <a:rPr kumimoji="1" lang="ja-JP" altLang="en-US" sz="2400" dirty="0" smtClean="0">
                          <a:solidFill>
                            <a:schemeClr val="tx1"/>
                          </a:solidFill>
                          <a:latin typeface="Meiryo UI" panose="020B0604030504040204" pitchFamily="50" charset="-128"/>
                          <a:ea typeface="Meiryo UI" panose="020B0604030504040204" pitchFamily="50" charset="-128"/>
                        </a:rPr>
                        <a:t>導入目標施設数</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2400" dirty="0" smtClean="0">
                          <a:solidFill>
                            <a:schemeClr val="tx1"/>
                          </a:solidFill>
                          <a:latin typeface="Meiryo UI" panose="020B0604030504040204" pitchFamily="50" charset="-128"/>
                          <a:ea typeface="Meiryo UI" panose="020B0604030504040204" pitchFamily="50" charset="-128"/>
                        </a:rPr>
                        <a:t>82</a:t>
                      </a:r>
                      <a:r>
                        <a:rPr kumimoji="1" lang="ja-JP" altLang="en-US" sz="2400" dirty="0" smtClean="0">
                          <a:solidFill>
                            <a:schemeClr val="tx1"/>
                          </a:solidFill>
                          <a:latin typeface="Meiryo UI" panose="020B0604030504040204" pitchFamily="50" charset="-128"/>
                          <a:ea typeface="Meiryo UI" panose="020B0604030504040204" pitchFamily="50" charset="-128"/>
                        </a:rPr>
                        <a:t>施設</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2400" dirty="0" smtClean="0">
                          <a:solidFill>
                            <a:schemeClr val="tx1"/>
                          </a:solidFill>
                          <a:latin typeface="Meiryo UI" panose="020B0604030504040204" pitchFamily="50" charset="-128"/>
                          <a:ea typeface="Meiryo UI" panose="020B0604030504040204" pitchFamily="50" charset="-128"/>
                        </a:rPr>
                        <a:t>80</a:t>
                      </a:r>
                      <a:r>
                        <a:rPr kumimoji="1" lang="ja-JP" altLang="en-US" sz="2400" dirty="0" smtClean="0">
                          <a:solidFill>
                            <a:schemeClr val="tx1"/>
                          </a:solidFill>
                          <a:latin typeface="Meiryo UI" panose="020B0604030504040204" pitchFamily="50" charset="-128"/>
                          <a:ea typeface="Meiryo UI" panose="020B0604030504040204" pitchFamily="50" charset="-128"/>
                        </a:rPr>
                        <a:t>施設</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69381601"/>
                  </a:ext>
                </a:extLst>
              </a:tr>
              <a:tr h="370840">
                <a:tc>
                  <a:txBody>
                    <a:bodyPr/>
                    <a:lstStyle/>
                    <a:p>
                      <a:pPr algn="l"/>
                      <a:r>
                        <a:rPr kumimoji="1" lang="ja-JP" altLang="en-US" sz="2400" dirty="0" smtClean="0">
                          <a:solidFill>
                            <a:schemeClr val="tx1"/>
                          </a:solidFill>
                          <a:latin typeface="Meiryo UI" panose="020B0604030504040204" pitchFamily="50" charset="-128"/>
                          <a:ea typeface="Meiryo UI" panose="020B0604030504040204" pitchFamily="50" charset="-128"/>
                        </a:rPr>
                        <a:t>平均省エネ率</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2400" dirty="0" smtClean="0">
                          <a:solidFill>
                            <a:schemeClr val="tx1"/>
                          </a:solidFill>
                          <a:latin typeface="Meiryo UI" panose="020B0604030504040204" pitchFamily="50" charset="-128"/>
                          <a:ea typeface="Meiryo UI" panose="020B0604030504040204" pitchFamily="50" charset="-128"/>
                        </a:rPr>
                        <a:t>15</a:t>
                      </a:r>
                      <a:r>
                        <a:rPr kumimoji="1" lang="ja-JP" altLang="en-US" sz="2400" dirty="0" smtClean="0">
                          <a:solidFill>
                            <a:schemeClr val="tx1"/>
                          </a:solidFill>
                          <a:latin typeface="Meiryo UI" panose="020B0604030504040204" pitchFamily="50" charset="-128"/>
                          <a:ea typeface="Meiryo UI" panose="020B0604030504040204" pitchFamily="50" charset="-128"/>
                        </a:rPr>
                        <a:t>％</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2400" u="none" baseline="0" dirty="0" smtClean="0">
                          <a:solidFill>
                            <a:schemeClr val="tx1"/>
                          </a:solidFill>
                          <a:latin typeface="Meiryo UI" panose="020B0604030504040204" pitchFamily="50" charset="-128"/>
                          <a:ea typeface="Meiryo UI" panose="020B0604030504040204" pitchFamily="50" charset="-128"/>
                        </a:rPr>
                        <a:t>29.7</a:t>
                      </a:r>
                      <a:r>
                        <a:rPr kumimoji="1" lang="en-US" altLang="ja-JP" sz="2400" dirty="0" smtClean="0">
                          <a:solidFill>
                            <a:schemeClr val="tx1"/>
                          </a:solidFill>
                          <a:latin typeface="Meiryo UI" panose="020B0604030504040204" pitchFamily="50" charset="-128"/>
                          <a:ea typeface="Meiryo UI" panose="020B0604030504040204" pitchFamily="50" charset="-128"/>
                        </a:rPr>
                        <a:t>%</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027635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solidFill>
                            <a:schemeClr val="tx1"/>
                          </a:solidFill>
                          <a:latin typeface="Meiryo UI" panose="020B0604030504040204" pitchFamily="50" charset="-128"/>
                          <a:ea typeface="Meiryo UI" panose="020B0604030504040204" pitchFamily="50" charset="-128"/>
                        </a:rPr>
                        <a:t>光熱水費削減額</a:t>
                      </a:r>
                      <a:r>
                        <a:rPr kumimoji="1" lang="en-US" altLang="ja-JP" sz="1800" dirty="0" smtClean="0">
                          <a:solidFill>
                            <a:schemeClr val="tx1"/>
                          </a:solidFill>
                          <a:latin typeface="Meiryo UI" panose="020B0604030504040204" pitchFamily="50" charset="-128"/>
                          <a:ea typeface="Meiryo UI" panose="020B0604030504040204" pitchFamily="50" charset="-128"/>
                        </a:rPr>
                        <a:t>(※2)</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累計 </a:t>
                      </a:r>
                      <a:r>
                        <a:rPr kumimoji="1" lang="en-US" altLang="ja-JP" sz="2400" dirty="0" smtClean="0">
                          <a:solidFill>
                            <a:schemeClr val="tx1"/>
                          </a:solidFill>
                          <a:latin typeface="Meiryo UI" panose="020B0604030504040204" pitchFamily="50" charset="-128"/>
                          <a:ea typeface="Meiryo UI" panose="020B0604030504040204" pitchFamily="50" charset="-128"/>
                        </a:rPr>
                        <a:t>60</a:t>
                      </a:r>
                      <a:r>
                        <a:rPr kumimoji="1" lang="ja-JP" altLang="en-US" sz="2400" dirty="0" smtClean="0">
                          <a:solidFill>
                            <a:schemeClr val="tx1"/>
                          </a:solidFill>
                          <a:latin typeface="Meiryo UI" panose="020B0604030504040204" pitchFamily="50" charset="-128"/>
                          <a:ea typeface="Meiryo UI" panose="020B0604030504040204" pitchFamily="50" charset="-128"/>
                        </a:rPr>
                        <a:t>億円</a:t>
                      </a:r>
                      <a:endParaRPr kumimoji="1" lang="en-US" altLang="ja-JP" sz="24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累計</a:t>
                      </a:r>
                      <a:r>
                        <a:rPr kumimoji="1" lang="ja-JP" altLang="en-US" sz="2400" baseline="0" dirty="0" smtClean="0">
                          <a:solidFill>
                            <a:schemeClr val="tx1"/>
                          </a:solidFill>
                          <a:latin typeface="Meiryo UI" panose="020B0604030504040204" pitchFamily="50" charset="-128"/>
                          <a:ea typeface="Meiryo UI" panose="020B0604030504040204" pitchFamily="50" charset="-128"/>
                        </a:rPr>
                        <a:t> </a:t>
                      </a:r>
                      <a:r>
                        <a:rPr kumimoji="1" lang="en-US" altLang="ja-JP" sz="2400" u="none" baseline="0" dirty="0" smtClean="0">
                          <a:solidFill>
                            <a:schemeClr val="tx1"/>
                          </a:solidFill>
                          <a:latin typeface="Meiryo UI" panose="020B0604030504040204" pitchFamily="50" charset="-128"/>
                          <a:ea typeface="Meiryo UI" panose="020B0604030504040204" pitchFamily="50" charset="-128"/>
                        </a:rPr>
                        <a:t>57.5</a:t>
                      </a:r>
                      <a:r>
                        <a:rPr kumimoji="1" lang="ja-JP" altLang="en-US" sz="2400" dirty="0" smtClean="0">
                          <a:solidFill>
                            <a:schemeClr val="tx1"/>
                          </a:solidFill>
                          <a:latin typeface="Meiryo UI" panose="020B0604030504040204" pitchFamily="50" charset="-128"/>
                          <a:ea typeface="Meiryo UI" panose="020B0604030504040204" pitchFamily="50" charset="-128"/>
                        </a:rPr>
                        <a:t>億円</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50577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solidFill>
                            <a:schemeClr val="tx1"/>
                          </a:solidFill>
                          <a:latin typeface="Meiryo UI" panose="020B0604030504040204" pitchFamily="50" charset="-128"/>
                          <a:ea typeface="Meiryo UI" panose="020B0604030504040204" pitchFamily="50" charset="-128"/>
                        </a:rPr>
                        <a:t>エネルギー削減量</a:t>
                      </a:r>
                      <a:r>
                        <a:rPr kumimoji="1" lang="en-US" altLang="ja-JP" sz="1800" dirty="0" smtClean="0">
                          <a:solidFill>
                            <a:schemeClr val="tx1"/>
                          </a:solidFill>
                          <a:latin typeface="Meiryo UI" panose="020B0604030504040204" pitchFamily="50" charset="-128"/>
                          <a:ea typeface="Meiryo UI" panose="020B0604030504040204" pitchFamily="50" charset="-128"/>
                        </a:rPr>
                        <a:t>(※3)</a:t>
                      </a:r>
                    </a:p>
                  </a:txBody>
                  <a:tcPr/>
                </a:tc>
                <a:tc>
                  <a:txBody>
                    <a:body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年間 </a:t>
                      </a:r>
                      <a:r>
                        <a:rPr kumimoji="1" lang="en-US" altLang="ja-JP" sz="2400" dirty="0" smtClean="0">
                          <a:solidFill>
                            <a:schemeClr val="tx1"/>
                          </a:solidFill>
                          <a:latin typeface="Meiryo UI" panose="020B0604030504040204" pitchFamily="50" charset="-128"/>
                          <a:ea typeface="Meiryo UI" panose="020B0604030504040204" pitchFamily="50" charset="-128"/>
                        </a:rPr>
                        <a:t>4,700kL</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年間 </a:t>
                      </a:r>
                      <a:r>
                        <a:rPr kumimoji="1" lang="en-US" altLang="ja-JP" sz="2400" u="none" baseline="0" dirty="0" smtClean="0">
                          <a:solidFill>
                            <a:schemeClr val="tx1"/>
                          </a:solidFill>
                          <a:latin typeface="Meiryo UI" panose="020B0604030504040204" pitchFamily="50" charset="-128"/>
                          <a:ea typeface="Meiryo UI" panose="020B0604030504040204" pitchFamily="50" charset="-128"/>
                        </a:rPr>
                        <a:t>6,780</a:t>
                      </a:r>
                      <a:r>
                        <a:rPr kumimoji="1" lang="en-US" altLang="ja-JP" sz="2400" u="none" dirty="0" smtClean="0">
                          <a:solidFill>
                            <a:schemeClr val="tx1"/>
                          </a:solidFill>
                          <a:latin typeface="Meiryo UI" panose="020B0604030504040204" pitchFamily="50" charset="-128"/>
                          <a:ea typeface="Meiryo UI" panose="020B0604030504040204" pitchFamily="50" charset="-128"/>
                        </a:rPr>
                        <a:t>kL</a:t>
                      </a:r>
                      <a:endParaRPr kumimoji="1" lang="ja-JP" altLang="en-US" sz="240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44148693"/>
                  </a:ext>
                </a:extLst>
              </a:tr>
              <a:tr h="370840">
                <a:tc>
                  <a:txBody>
                    <a:bodyPr/>
                    <a:lstStyle/>
                    <a:p>
                      <a:pPr algn="l"/>
                      <a:r>
                        <a:rPr kumimoji="1" lang="en-US" altLang="zh-TW" sz="2400" dirty="0" smtClean="0">
                          <a:solidFill>
                            <a:schemeClr val="tx1"/>
                          </a:solidFill>
                          <a:latin typeface="Meiryo UI" panose="020B0604030504040204" pitchFamily="50" charset="-128"/>
                          <a:ea typeface="Meiryo UI" panose="020B0604030504040204" pitchFamily="50" charset="-128"/>
                        </a:rPr>
                        <a:t>CO</a:t>
                      </a:r>
                      <a:r>
                        <a:rPr kumimoji="1" lang="en-US" altLang="zh-TW" sz="2000" dirty="0" smtClean="0">
                          <a:solidFill>
                            <a:schemeClr val="tx1"/>
                          </a:solidFill>
                          <a:latin typeface="Meiryo UI" panose="020B0604030504040204" pitchFamily="50" charset="-128"/>
                          <a:ea typeface="Meiryo UI" panose="020B0604030504040204" pitchFamily="50" charset="-128"/>
                        </a:rPr>
                        <a:t>2</a:t>
                      </a:r>
                      <a:r>
                        <a:rPr kumimoji="1" lang="zh-TW" altLang="en-US" sz="2400" dirty="0" smtClean="0">
                          <a:solidFill>
                            <a:schemeClr val="tx1"/>
                          </a:solidFill>
                          <a:latin typeface="Meiryo UI" panose="020B0604030504040204" pitchFamily="50" charset="-128"/>
                          <a:ea typeface="Meiryo UI" panose="020B0604030504040204" pitchFamily="50" charset="-128"/>
                        </a:rPr>
                        <a:t>排出削減総量</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年間 </a:t>
                      </a:r>
                      <a:r>
                        <a:rPr kumimoji="1" lang="en-US" altLang="ja-JP" sz="2400" dirty="0" smtClean="0">
                          <a:solidFill>
                            <a:schemeClr val="tx1"/>
                          </a:solidFill>
                          <a:latin typeface="Meiryo UI" panose="020B0604030504040204" pitchFamily="50" charset="-128"/>
                          <a:ea typeface="Meiryo UI" panose="020B0604030504040204" pitchFamily="50" charset="-128"/>
                        </a:rPr>
                        <a:t>8,700</a:t>
                      </a:r>
                      <a:r>
                        <a:rPr kumimoji="1" lang="ja-JP" altLang="en-US" sz="2400" dirty="0" smtClean="0">
                          <a:solidFill>
                            <a:schemeClr val="tx1"/>
                          </a:solidFill>
                          <a:latin typeface="Meiryo UI" panose="020B0604030504040204" pitchFamily="50" charset="-128"/>
                          <a:ea typeface="Meiryo UI" panose="020B0604030504040204" pitchFamily="50" charset="-128"/>
                        </a:rPr>
                        <a:t>㌧</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年間 </a:t>
                      </a:r>
                      <a:r>
                        <a:rPr kumimoji="1" lang="en-US" altLang="ja-JP" sz="2400" u="none" baseline="0" dirty="0" smtClean="0">
                          <a:solidFill>
                            <a:schemeClr val="tx1"/>
                          </a:solidFill>
                          <a:latin typeface="Meiryo UI" panose="020B0604030504040204" pitchFamily="50" charset="-128"/>
                          <a:ea typeface="Meiryo UI" panose="020B0604030504040204" pitchFamily="50" charset="-128"/>
                        </a:rPr>
                        <a:t>12,700</a:t>
                      </a:r>
                      <a:r>
                        <a:rPr kumimoji="1" lang="ja-JP" altLang="en-US" sz="2400" dirty="0" smtClean="0">
                          <a:solidFill>
                            <a:schemeClr val="tx1"/>
                          </a:solidFill>
                          <a:latin typeface="Meiryo UI" panose="020B0604030504040204" pitchFamily="50" charset="-128"/>
                          <a:ea typeface="Meiryo UI" panose="020B0604030504040204" pitchFamily="50" charset="-128"/>
                        </a:rPr>
                        <a:t>㌧</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25752838"/>
                  </a:ext>
                </a:extLst>
              </a:tr>
            </a:tbl>
          </a:graphicData>
        </a:graphic>
      </p:graphicFrame>
      <p:sp>
        <p:nvSpPr>
          <p:cNvPr id="11" name="テキスト ボックス 10"/>
          <p:cNvSpPr txBox="1"/>
          <p:nvPr/>
        </p:nvSpPr>
        <p:spPr>
          <a:xfrm>
            <a:off x="1835696" y="4651630"/>
            <a:ext cx="6912768" cy="1077218"/>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rPr>
              <a:t>※1 </a:t>
            </a:r>
            <a:r>
              <a:rPr lang="ja-JP" altLang="en-US" sz="1600" dirty="0" smtClean="0">
                <a:latin typeface="Meiryo UI" panose="020B0604030504040204" pitchFamily="50" charset="-128"/>
                <a:ea typeface="Meiryo UI" panose="020B0604030504040204" pitchFamily="50" charset="-128"/>
              </a:rPr>
              <a:t>令和</a:t>
            </a:r>
            <a:r>
              <a:rPr lang="ja-JP" altLang="en-US" sz="1600" dirty="0">
                <a:latin typeface="Meiryo UI" panose="020B0604030504040204" pitchFamily="50" charset="-128"/>
                <a:ea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rPr>
              <a:t>年度末実績</a:t>
            </a:r>
            <a:endParaRPr lang="en-US" altLang="ja-JP" sz="14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（施設数のみ令和５年５月時点の実績</a:t>
            </a:r>
            <a:r>
              <a:rPr lang="ja-JP" altLang="en-US" sz="1400" dirty="0" smtClean="0">
                <a:latin typeface="Meiryo UI" panose="020B0604030504040204" pitchFamily="50" charset="-128"/>
                <a:ea typeface="Meiryo UI" panose="020B0604030504040204" pitchFamily="50" charset="-128"/>
              </a:rPr>
              <a:t>（再</a:t>
            </a:r>
            <a:r>
              <a:rPr lang="en-US" altLang="ja-JP" sz="1400" dirty="0" smtClean="0">
                <a:latin typeface="Meiryo UI" panose="020B0604030504040204" pitchFamily="50" charset="-128"/>
                <a:ea typeface="Meiryo UI" panose="020B0604030504040204" pitchFamily="50" charset="-128"/>
              </a:rPr>
              <a:t>ESCO</a:t>
            </a:r>
            <a:r>
              <a:rPr lang="ja-JP" altLang="en-US" sz="1400" dirty="0" smtClean="0">
                <a:latin typeface="Meiryo UI" panose="020B0604030504040204" pitchFamily="50" charset="-128"/>
                <a:ea typeface="Meiryo UI" panose="020B0604030504040204" pitchFamily="50" charset="-128"/>
              </a:rPr>
              <a:t>施設含む）</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※2 </a:t>
            </a:r>
            <a:r>
              <a:rPr lang="ja-JP" altLang="en-US" sz="1600" dirty="0" smtClean="0">
                <a:latin typeface="Meiryo UI" panose="020B0604030504040204" pitchFamily="50" charset="-128"/>
                <a:ea typeface="Meiryo UI" panose="020B0604030504040204" pitchFamily="50" charset="-128"/>
              </a:rPr>
              <a:t>新旧プランの合算</a:t>
            </a:r>
            <a:endParaRPr lang="en-US" altLang="ja-JP" sz="1600" dirty="0" smtClean="0">
              <a:latin typeface="Meiryo UI" panose="020B0604030504040204" pitchFamily="50" charset="-128"/>
              <a:ea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rPr>
              <a:t>※3 </a:t>
            </a:r>
            <a:r>
              <a:rPr lang="ja-JP" altLang="en-US" sz="1600" dirty="0" smtClean="0">
                <a:latin typeface="Meiryo UI" panose="020B0604030504040204" pitchFamily="50" charset="-128"/>
                <a:ea typeface="Meiryo UI" panose="020B0604030504040204" pitchFamily="50" charset="-128"/>
              </a:rPr>
              <a:t>原油換算</a:t>
            </a:r>
            <a:endParaRPr lang="en-US" altLang="ja-JP" sz="1600"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228108" y="5930116"/>
            <a:ext cx="8520356" cy="523220"/>
          </a:xfrm>
          <a:prstGeom prst="rect">
            <a:avLst/>
          </a:prstGeom>
          <a:ln w="31750">
            <a:solidFill>
              <a:schemeClr val="accent1"/>
            </a:solidFill>
            <a:prstDash val="solid"/>
          </a:ln>
        </p:spPr>
        <p:txBody>
          <a:bodyPr wrap="square">
            <a:spAutoFit/>
          </a:bodyPr>
          <a:lstStyle/>
          <a:p>
            <a:r>
              <a:rPr lang="ja-JP" altLang="en-US" sz="2800" dirty="0" smtClean="0">
                <a:latin typeface="Meiryo UI" panose="020B0604030504040204" pitchFamily="50" charset="-128"/>
                <a:ea typeface="Meiryo UI" panose="020B0604030504040204" pitchFamily="50" charset="-128"/>
              </a:rPr>
              <a:t>⇒　導入効果についても、目標達成に向け着実に推移</a:t>
            </a:r>
            <a:endParaRPr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4611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BCCE75-96CE-4693-9D68-DB546D813132}" type="slidenum">
              <a:rPr kumimoji="1" lang="ja-JP" altLang="en-US" smtClean="0"/>
              <a:t>4</a:t>
            </a:fld>
            <a:endParaRPr kumimoji="1" lang="ja-JP" altLang="en-US"/>
          </a:p>
        </p:txBody>
      </p:sp>
      <p:sp>
        <p:nvSpPr>
          <p:cNvPr id="8" name="サブタイトル 2"/>
          <p:cNvSpPr txBox="1">
            <a:spLocks/>
          </p:cNvSpPr>
          <p:nvPr/>
        </p:nvSpPr>
        <p:spPr bwMode="auto">
          <a:xfrm>
            <a:off x="121964" y="476672"/>
            <a:ext cx="6791103" cy="504000"/>
          </a:xfrm>
          <a:prstGeom prst="rect">
            <a:avLst/>
          </a:prstGeom>
          <a:solidFill>
            <a:schemeClr val="accent1"/>
          </a:solidFill>
          <a:ln w="19050">
            <a:solidFill>
              <a:schemeClr val="tx2"/>
            </a:solidFill>
            <a:miter lim="800000"/>
            <a:headEnd/>
            <a:tailEnd/>
          </a:ln>
          <a:effectLst/>
          <a:extLst/>
        </p:spPr>
        <p:txBody>
          <a:bodyPr wrap="square" lIns="180000" tIns="108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新・大阪府</a:t>
            </a:r>
            <a:r>
              <a:rPr kumimoji="0" lang="en-US" altLang="ja-JP"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ESCO</a:t>
            </a:r>
            <a:r>
              <a:rPr kumimoji="0" lang="ja-JP" altLang="en-US" sz="24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アクションプランの進捗状況</a:t>
            </a:r>
            <a:endParaRPr lang="en-US" altLang="ja-JP" sz="2400" b="1" kern="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サブタイトル 2"/>
          <p:cNvSpPr txBox="1">
            <a:spLocks/>
          </p:cNvSpPr>
          <p:nvPr/>
        </p:nvSpPr>
        <p:spPr bwMode="auto">
          <a:xfrm>
            <a:off x="121964" y="967290"/>
            <a:ext cx="8892696" cy="5774078"/>
          </a:xfrm>
          <a:prstGeom prst="rect">
            <a:avLst/>
          </a:prstGeom>
          <a:noFill/>
          <a:ln w="19050">
            <a:solidFill>
              <a:schemeClr val="tx2"/>
            </a:solidFill>
            <a:miter lim="800000"/>
            <a:headEnd/>
            <a:tailEnd/>
          </a:ln>
          <a:effectLst/>
          <a:extLst/>
        </p:spPr>
        <p:txBody>
          <a:bodyPr wrap="square" lIns="180000" tIns="90000" rIns="108000" bIns="9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a:buNone/>
              <a:tabLst>
                <a:tab pos="4749800" algn="l"/>
              </a:tabLst>
              <a:defRPr/>
            </a:pP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80</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施設</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endParaRPr lang="en-US" altLang="ja-JP" sz="22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kern="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年度：りんくうタウン駅ビル、中央図書館</a:t>
            </a:r>
          </a:p>
          <a:p>
            <a:pPr marL="0" indent="0" algn="just">
              <a:buNone/>
              <a:tabLst>
                <a:tab pos="4749800" algn="l"/>
              </a:tabLst>
              <a:defRPr/>
            </a:pP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年度：警察</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署、泉北府民ｾﾝﾀｰﾋﾞﾙ</a:t>
            </a:r>
          </a:p>
          <a:p>
            <a:pPr marL="0" indent="0" algn="just">
              <a:buNone/>
              <a:tabLst>
                <a:tab pos="4749800" algn="l"/>
              </a:tabLst>
              <a:defRPr/>
            </a:pP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高校</a:t>
            </a:r>
            <a:r>
              <a:rPr lang="en-US" altLang="ja-JP" sz="18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校、中河内救命救急</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センター、警察</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署、三島・南河内府民ｾﾝﾀｰﾋﾞﾙ</a:t>
            </a:r>
          </a:p>
          <a:p>
            <a:pPr marL="0" indent="0" algn="just">
              <a:buNone/>
              <a:tabLst>
                <a:tab pos="4749800" algn="l"/>
              </a:tabLst>
              <a:defRPr/>
            </a:pP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高校</a:t>
            </a:r>
            <a:r>
              <a:rPr lang="en-US" altLang="ja-JP" sz="1800" b="1" kern="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校、狭山池博物館、</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警察</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署、泉南府民ｾﾝﾀｰﾋﾞﾙ</a:t>
            </a:r>
          </a:p>
          <a:p>
            <a:pPr marL="0" indent="0" algn="just">
              <a:buNone/>
              <a:tabLst>
                <a:tab pos="4749800" algn="l"/>
              </a:tabLst>
              <a:defRPr/>
            </a:pP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高校</a:t>
            </a:r>
            <a:r>
              <a:rPr lang="en-US" altLang="ja-JP" sz="1800" b="1" kern="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校、</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警察</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署、公園</a:t>
            </a:r>
            <a:r>
              <a:rPr lang="en-US" altLang="ja-JP" sz="1800" b="1" kern="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園</a:t>
            </a:r>
            <a:endPar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・令和元年度：近</a:t>
            </a:r>
            <a:r>
              <a:rPr lang="ja-JP" altLang="en-US" sz="1800" b="1" kern="0" dirty="0" err="1" smtClean="0">
                <a:latin typeface="Meiryo UI" panose="020B0604030504040204" pitchFamily="50" charset="-128"/>
                <a:ea typeface="Meiryo UI" panose="020B0604030504040204" pitchFamily="50" charset="-128"/>
                <a:cs typeface="Meiryo UI" panose="020B0604030504040204" pitchFamily="50" charset="-128"/>
              </a:rPr>
              <a:t>つ</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飛鳥博物館、国際会議場、警察</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署、公園</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園</a:t>
            </a:r>
            <a:endPar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・令和２年度：咲洲庁舎、公園</a:t>
            </a:r>
            <a:r>
              <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園</a:t>
            </a:r>
            <a:endPar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令和３年度：本庁舎別館、教育</a:t>
            </a: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1800" b="1" kern="0" dirty="0" smtClean="0">
                <a:latin typeface="Meiryo UI" panose="020B0604030504040204" pitchFamily="50" charset="-128"/>
                <a:ea typeface="Meiryo UI" panose="020B0604030504040204" pitchFamily="50" charset="-128"/>
                <a:cs typeface="Meiryo UI" panose="020B0604030504040204" pitchFamily="50" charset="-128"/>
              </a:rPr>
              <a:t>・令和４年度：警察本部本庁舎</a:t>
            </a:r>
            <a:endParaRPr lang="en-US" altLang="ja-JP" sz="18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endParaRPr lang="en-US" altLang="ja-JP" sz="12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spcBef>
                <a:spcPts val="0"/>
              </a:spcBef>
              <a:buNone/>
              <a:tabLst>
                <a:tab pos="4749800" algn="l"/>
              </a:tabLst>
              <a:defRPr/>
            </a:pP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今年度、省エネ改修</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spcBef>
                <a:spcPts val="528"/>
              </a:spcBef>
              <a:buNone/>
              <a:tabLst>
                <a:tab pos="4749800" algn="l"/>
              </a:tabLst>
              <a:defRPr/>
            </a:pP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　　・大阪府新別館（北館・南館）、府税事務所４所　</a:t>
            </a:r>
          </a:p>
          <a:p>
            <a:pPr marL="0" indent="0" algn="just">
              <a:spcBef>
                <a:spcPts val="1000"/>
              </a:spcBef>
              <a:buNone/>
              <a:tabLst>
                <a:tab pos="4749800" algn="l"/>
              </a:tabLst>
              <a:defRPr/>
            </a:pP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○今年度</a:t>
            </a:r>
            <a:r>
              <a:rPr lang="ja-JP" altLang="en-US" sz="22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kern="0" dirty="0" smtClean="0">
                <a:latin typeface="Meiryo UI" panose="020B0604030504040204" pitchFamily="50" charset="-128"/>
                <a:ea typeface="Meiryo UI" panose="020B0604030504040204" pitchFamily="50" charset="-128"/>
                <a:cs typeface="Meiryo UI" panose="020B0604030504040204" pitchFamily="50" charset="-128"/>
              </a:rPr>
              <a:t>提案公募（１事業）を実施</a:t>
            </a:r>
            <a:endParaRPr lang="en-US" altLang="ja-JP" sz="2200" b="1"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　・高等職業技術専門校２校、青少年海洋センター　⇒　</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88</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施設（</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sz="2000" b="1" kern="0" dirty="0">
                <a:latin typeface="Meiryo UI" panose="020B0604030504040204" pitchFamily="50" charset="-128"/>
                <a:ea typeface="Meiryo UI" panose="020B0604030504040204" pitchFamily="50" charset="-128"/>
                <a:cs typeface="Meiryo UI" panose="020B0604030504040204" pitchFamily="50" charset="-128"/>
              </a:rPr>
              <a:t>7</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20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lgn="just">
              <a:buNone/>
              <a:tabLst>
                <a:tab pos="4749800" algn="l"/>
              </a:tabLst>
              <a:defRPr/>
            </a:pPr>
            <a:endParaRPr lang="en-US" altLang="ja-JP" sz="6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51520" y="1628800"/>
            <a:ext cx="8685216" cy="325632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83568" y="1426621"/>
            <a:ext cx="3888432" cy="400110"/>
          </a:xfrm>
          <a:prstGeom prst="rect">
            <a:avLst/>
          </a:prstGeom>
          <a:solidFill>
            <a:schemeClr val="bg1"/>
          </a:solidFill>
        </p:spPr>
        <p:txBody>
          <a:bodyPr wrap="square" rtlCol="0">
            <a:spAutoFit/>
          </a:bodyPr>
          <a:lstStyle/>
          <a:p>
            <a:pPr algn="just">
              <a:tabLst>
                <a:tab pos="4749800" algn="l"/>
              </a:tabLst>
              <a:defRPr/>
            </a:pP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事業契約</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80</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8504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実績</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a:spLocks noGrp="1"/>
          </p:cNvSpPr>
          <p:nvPr>
            <p:ph type="sldNum" sz="quarter" idx="12"/>
          </p:nvPr>
        </p:nvSpPr>
        <p:spPr>
          <a:xfrm>
            <a:off x="8239770" y="69376"/>
            <a:ext cx="747712" cy="365760"/>
          </a:xfrm>
          <a:noFill/>
        </p:spPr>
        <p:txBody>
          <a:bodyPr/>
          <a:lstStyle/>
          <a:p>
            <a:fld id="{6DBCCE75-96CE-4693-9D68-DB546D813132}" type="slidenum">
              <a:rPr kumimoji="1" lang="ja-JP" altLang="en-US" sz="2000" smtClean="0">
                <a:solidFill>
                  <a:schemeClr val="bg1"/>
                </a:solidFill>
              </a:rPr>
              <a:pPr/>
              <a:t>5</a:t>
            </a:fld>
            <a:endParaRPr kumimoji="1" lang="ja-JP" altLang="en-US" sz="2000" dirty="0">
              <a:solidFill>
                <a:schemeClr val="bg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111307625"/>
              </p:ext>
            </p:extLst>
          </p:nvPr>
        </p:nvGraphicFramePr>
        <p:xfrm>
          <a:off x="390345" y="917225"/>
          <a:ext cx="8352926" cy="5536852"/>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319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13</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母子保健総合医療センター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24.8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14</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府民センタービル </a:t>
                      </a: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19.7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15</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急性期・総合医療センター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25.1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教育センター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13.7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福祉施設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21.8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池田・府市合同庁舎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29.1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16</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呼吸器・アレルギー医療推進センター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39.8</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マイドームおおさか</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29.4</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34.7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17</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門真運転免許試験場</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警察施設</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11</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19.4</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0"/>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中河内府民センタービル</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17.3</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smtClean="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1"/>
                  </a:ext>
                </a:extLst>
              </a:tr>
              <a:tr h="255243">
                <a:tc>
                  <a:txBody>
                    <a:bodyPr/>
                    <a:lstStyle/>
                    <a:p>
                      <a:pPr algn="ctr" fontAlgn="ctr"/>
                      <a:r>
                        <a:rPr lang="en-US" altLang="ja-JP" sz="1300" b="0" i="0" u="none" strike="noStrike" dirty="0">
                          <a:solidFill>
                            <a:srgbClr val="3333FF"/>
                          </a:solidFill>
                          <a:effectLst/>
                          <a:latin typeface="Meiryo UI" pitchFamily="50" charset="-128"/>
                          <a:ea typeface="Meiryo UI" pitchFamily="50" charset="-128"/>
                          <a:cs typeface="Meiryo UI" pitchFamily="50" charset="-128"/>
                        </a:rPr>
                        <a:t>〃</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府庁舎　本館・別館 </a:t>
                      </a:r>
                      <a:r>
                        <a:rPr lang="en-US" altLang="ja-JP"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8.3</a:t>
                      </a:r>
                      <a:r>
                        <a:rPr lang="ja-JP" altLang="en-US" sz="1300" u="none" strike="noStrike" dirty="0">
                          <a:solidFill>
                            <a:srgbClr val="3333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33FF"/>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3333FF"/>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2"/>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18</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体育会館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体育館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16.1</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smtClean="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3"/>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青少年海洋センター </a:t>
                      </a: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宿泊研修</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17.3</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smtClean="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4"/>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19</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男女共同参画・青少年センター</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複合施設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24.7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smtClean="0">
                          <a:solidFill>
                            <a:srgbClr val="000000"/>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5"/>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25</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 池田保健所外</a:t>
                      </a:r>
                      <a:r>
                        <a:rPr lang="en-US" altLang="ja-JP"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件 </a:t>
                      </a:r>
                      <a:r>
                        <a:rPr lang="en-US" altLang="ja-JP" sz="130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(11)</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14</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fontAlgn="ctr"/>
                      <a:r>
                        <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rPr>
                        <a:t>7.7</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144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6"/>
                  </a:ext>
                </a:extLst>
              </a:tr>
              <a:tr h="25524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26</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りんくうタウン駅ビル</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駅施設</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31.2%</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ｻｰﾋﾞｽ満了</a:t>
                      </a: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472046"/>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中央図書館</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図書館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42.9%</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53956318"/>
                  </a:ext>
                </a:extLst>
              </a:tr>
              <a:tr h="255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27</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東警察署外７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35.1%</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97510906"/>
                  </a:ext>
                </a:extLst>
              </a:tr>
              <a:tr h="255243">
                <a:tc>
                  <a:txBody>
                    <a:bodyPr/>
                    <a:lstStyle/>
                    <a:p>
                      <a:pPr algn="ctr" fontAlgn="ctr"/>
                      <a:r>
                        <a:rPr lang="en-US" altLang="ja-JP" sz="1300" b="0" i="0" u="none" strike="noStrike" dirty="0">
                          <a:solidFill>
                            <a:srgbClr val="000000"/>
                          </a:solidFill>
                          <a:effectLst/>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泉北府民センタービル</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庁舎</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18.3%</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98732637"/>
                  </a:ext>
                </a:extLst>
              </a:tr>
            </a:tbl>
          </a:graphicData>
        </a:graphic>
      </p:graphicFrame>
      <p:grpSp>
        <p:nvGrpSpPr>
          <p:cNvPr id="8" name="グループ化 7"/>
          <p:cNvGrpSpPr/>
          <p:nvPr/>
        </p:nvGrpSpPr>
        <p:grpSpPr>
          <a:xfrm>
            <a:off x="137006" y="5445223"/>
            <a:ext cx="8784976" cy="1008853"/>
            <a:chOff x="166065" y="5526778"/>
            <a:chExt cx="8784976" cy="360040"/>
          </a:xfrm>
        </p:grpSpPr>
        <p:cxnSp>
          <p:nvCxnSpPr>
            <p:cNvPr id="9" name="直線コネクタ 8"/>
            <p:cNvCxnSpPr/>
            <p:nvPr/>
          </p:nvCxnSpPr>
          <p:spPr>
            <a:xfrm>
              <a:off x="166065" y="5526778"/>
              <a:ext cx="8784976" cy="0"/>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66065" y="5526778"/>
              <a:ext cx="0" cy="360040"/>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8924147" y="5526778"/>
              <a:ext cx="0" cy="360040"/>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8695033" y="2684815"/>
            <a:ext cx="430887" cy="1185898"/>
          </a:xfrm>
          <a:prstGeom prst="rect">
            <a:avLst/>
          </a:prstGeom>
          <a:noFill/>
        </p:spPr>
        <p:txBody>
          <a:bodyPr vert="eaVert" wrap="square" rtlCol="0">
            <a:spAutoFit/>
          </a:bodyPr>
          <a:lstStyle/>
          <a:p>
            <a:r>
              <a:rPr kumimoji="1" lang="ja-JP" altLang="en-US" sz="1600" b="1" dirty="0">
                <a:latin typeface="Meiryo UI" panose="020B0604030504040204" pitchFamily="50" charset="-128"/>
                <a:ea typeface="Meiryo UI" panose="020B0604030504040204" pitchFamily="50" charset="-128"/>
              </a:rPr>
              <a:t>旧 プラン</a:t>
            </a:r>
          </a:p>
        </p:txBody>
      </p:sp>
      <p:cxnSp>
        <p:nvCxnSpPr>
          <p:cNvPr id="13" name="直線矢印コネクタ 12"/>
          <p:cNvCxnSpPr>
            <a:stCxn id="12" idx="0"/>
          </p:cNvCxnSpPr>
          <p:nvPr/>
        </p:nvCxnSpPr>
        <p:spPr>
          <a:xfrm flipH="1" flipV="1">
            <a:off x="8895089" y="1422441"/>
            <a:ext cx="15388" cy="1262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8895088" y="3726697"/>
            <a:ext cx="0" cy="172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158361" y="6454084"/>
            <a:ext cx="3225606" cy="338554"/>
          </a:xfrm>
          <a:prstGeom prst="rect">
            <a:avLst/>
          </a:prstGeom>
          <a:noFill/>
        </p:spPr>
        <p:txBody>
          <a:bodyPr wrap="square" rtlCol="0">
            <a:spAutoFit/>
          </a:bodyPr>
          <a:lstStyle/>
          <a:p>
            <a:r>
              <a:rPr lang="ja-JP" altLang="en-US" sz="1600" b="1" dirty="0">
                <a:solidFill>
                  <a:srgbClr val="FF0000"/>
                </a:solidFill>
                <a:latin typeface="Meiryo UI" panose="020B0604030504040204" pitchFamily="50" charset="-128"/>
                <a:ea typeface="Meiryo UI" panose="020B0604030504040204" pitchFamily="50" charset="-128"/>
              </a:rPr>
              <a:t>新・大阪府</a:t>
            </a:r>
            <a:r>
              <a:rPr lang="en-US" altLang="ja-JP" sz="1600" b="1" dirty="0">
                <a:solidFill>
                  <a:srgbClr val="FF0000"/>
                </a:solidFill>
                <a:latin typeface="Meiryo UI" panose="020B0604030504040204" pitchFamily="50" charset="-128"/>
                <a:ea typeface="Meiryo UI" panose="020B0604030504040204" pitchFamily="50" charset="-128"/>
              </a:rPr>
              <a:t>ESCO</a:t>
            </a:r>
            <a:r>
              <a:rPr lang="ja-JP" altLang="en-US" sz="1600" b="1" dirty="0">
                <a:solidFill>
                  <a:srgbClr val="FF0000"/>
                </a:solidFill>
                <a:latin typeface="Meiryo UI" panose="020B0604030504040204" pitchFamily="50" charset="-128"/>
                <a:ea typeface="Meiryo UI" panose="020B0604030504040204" pitchFamily="50" charset="-128"/>
              </a:rPr>
              <a:t>アクションプラン</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7" name="サブタイトル 2"/>
          <p:cNvSpPr txBox="1">
            <a:spLocks/>
          </p:cNvSpPr>
          <p:nvPr/>
        </p:nvSpPr>
        <p:spPr bwMode="auto">
          <a:xfrm>
            <a:off x="5426029" y="-25888"/>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116</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施設</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3550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1076756393"/>
              </p:ext>
            </p:extLst>
          </p:nvPr>
        </p:nvGraphicFramePr>
        <p:xfrm>
          <a:off x="395536" y="895953"/>
          <a:ext cx="8352926" cy="5917423"/>
        </p:xfrm>
        <a:graphic>
          <a:graphicData uri="http://schemas.openxmlformats.org/drawingml/2006/table">
            <a:tbl>
              <a:tblPr firstRow="1" bandRow="1">
                <a:tableStyleId>{0660B408-B3CF-4A94-85FC-2B1E0A45F4A2}</a:tableStyleId>
              </a:tblPr>
              <a:tblGrid>
                <a:gridCol w="1176696">
                  <a:extLst>
                    <a:ext uri="{9D8B030D-6E8A-4147-A177-3AD203B41FA5}">
                      <a16:colId xmlns:a16="http://schemas.microsoft.com/office/drawing/2014/main" val="20000"/>
                    </a:ext>
                  </a:extLst>
                </a:gridCol>
                <a:gridCol w="2630205">
                  <a:extLst>
                    <a:ext uri="{9D8B030D-6E8A-4147-A177-3AD203B41FA5}">
                      <a16:colId xmlns:a16="http://schemas.microsoft.com/office/drawing/2014/main" val="20001"/>
                    </a:ext>
                  </a:extLst>
                </a:gridCol>
                <a:gridCol w="928308">
                  <a:extLst>
                    <a:ext uri="{9D8B030D-6E8A-4147-A177-3AD203B41FA5}">
                      <a16:colId xmlns:a16="http://schemas.microsoft.com/office/drawing/2014/main" val="20002"/>
                    </a:ext>
                  </a:extLst>
                </a:gridCol>
                <a:gridCol w="1385471">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2">
                  <a:extLst>
                    <a:ext uri="{9D8B030D-6E8A-4147-A177-3AD203B41FA5}">
                      <a16:colId xmlns:a16="http://schemas.microsoft.com/office/drawing/2014/main" val="20006"/>
                    </a:ext>
                  </a:extLst>
                </a:gridCol>
              </a:tblGrid>
              <a:tr h="4717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契約年度</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施　設　名</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建物用途</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ESCO</a:t>
                      </a:r>
                    </a:p>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ｻｰﾋﾞｽ期間</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省ｴﾈ率</a:t>
                      </a:r>
                      <a:endParaRPr lang="en-US" altLang="ja-JP" sz="13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ja-JP" altLang="en-US" sz="1300" b="0" i="0" u="none" strike="noStrike" dirty="0">
                          <a:solidFill>
                            <a:schemeClr val="bg1"/>
                          </a:solidFill>
                          <a:effectLst/>
                          <a:latin typeface="Meiryo UI" pitchFamily="50" charset="-128"/>
                          <a:ea typeface="Meiryo UI" pitchFamily="50" charset="-128"/>
                          <a:cs typeface="Meiryo UI" pitchFamily="50" charset="-128"/>
                        </a:rPr>
                        <a:t>備考</a:t>
                      </a:r>
                    </a:p>
                  </a:txBody>
                  <a:tcPr marL="36000" marR="3600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73442">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28</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北野高等学校外７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学校</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20.9%</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5"/>
                  </a:ext>
                </a:extLst>
              </a:tr>
              <a:tr h="216024">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中河内救命救急センター</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病院</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25.1%</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197928">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東成警察署外４</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41.2%</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68634">
                <a:tc>
                  <a:txBody>
                    <a:bodyPr/>
                    <a:lstStyle/>
                    <a:p>
                      <a:pPr algn="ctr" fontAlgn="ct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三島・南河内府民センタービル（</a:t>
                      </a: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anose="020B0604030504040204" pitchFamily="50" charset="-128"/>
                          <a:ea typeface="Meiryo UI" panose="020B0604030504040204"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35.8%</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284390">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29</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天王寺高等学校外７</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学校</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16.3 %</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0">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狭山池博物館</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博物館</a:t>
                      </a:r>
                      <a:endParaRPr lang="zh-TW"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43.2%</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0"/>
                  </a:ext>
                </a:extLst>
              </a:tr>
              <a:tr h="266523">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都島警察署外４</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50.9%</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1"/>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algn="ctr"/>
                      <a:r>
                        <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泉南府民センタービル</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anose="020B0604030504040204" pitchFamily="50" charset="-128"/>
                          <a:ea typeface="Meiryo UI" panose="020B0604030504040204"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2"/>
                  </a:ext>
                </a:extLst>
              </a:tr>
              <a:tr h="266523">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平成</a:t>
                      </a:r>
                      <a:r>
                        <a:rPr lang="en-US" altLang="ja-JP" sz="1300" b="0" i="0" u="none" strike="noStrike" dirty="0">
                          <a:solidFill>
                            <a:srgbClr val="000000"/>
                          </a:solidFill>
                          <a:effectLst/>
                          <a:latin typeface="Meiryo UI" pitchFamily="50" charset="-128"/>
                          <a:ea typeface="Meiryo UI" pitchFamily="50" charset="-128"/>
                          <a:cs typeface="Meiryo UI" pitchFamily="50" charset="-128"/>
                        </a:rPr>
                        <a:t>30</a:t>
                      </a:r>
                      <a:r>
                        <a:rPr lang="ja-JP" altLang="en-US" sz="1300" b="0" i="0" u="none" strike="noStrike" dirty="0">
                          <a:solidFill>
                            <a:srgbClr val="000000"/>
                          </a:solidFill>
                          <a:effectLst/>
                          <a:latin typeface="Meiryo UI" pitchFamily="50" charset="-128"/>
                          <a:ea typeface="Meiryo UI" pitchFamily="50" charset="-128"/>
                          <a:cs typeface="Meiryo UI" pitchFamily="50" charset="-128"/>
                        </a:rPr>
                        <a:t>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服部緑地外２件（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公園</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24.4%</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3"/>
                  </a:ext>
                </a:extLst>
              </a:tr>
              <a:tr h="231159">
                <a:tc>
                  <a:txBody>
                    <a:bodyPr/>
                    <a:lstStyle/>
                    <a:p>
                      <a:pPr algn="ctr" fontAlgn="ctr"/>
                      <a:r>
                        <a:rPr kumimoji="1" lang="en-US" altLang="ja-JP" sz="1300" b="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四條畷</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高等学校外</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５件</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6</a:t>
                      </a:r>
                      <a:r>
                        <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高校</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zh-TW" altLang="en-US"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4"/>
                  </a:ext>
                </a:extLst>
              </a:tr>
              <a:tr h="266523">
                <a:tc>
                  <a:txBody>
                    <a:bodyPr/>
                    <a:lstStyle/>
                    <a:p>
                      <a:pPr algn="ctr" fontAlgn="ct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天王寺警察署外４件（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警察署</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ja-JP"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a:t>
                      </a:r>
                      <a:endParaRPr lang="ja-JP"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5"/>
                  </a:ext>
                </a:extLst>
              </a:tr>
              <a:tr h="231159">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令和元年度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近</a:t>
                      </a:r>
                      <a:r>
                        <a:rPr lang="ja-JP" altLang="en-US" sz="1300" kern="100" dirty="0" err="1">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飛鳥博物館</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dk1"/>
                          </a:solidFill>
                          <a:effectLst/>
                          <a:latin typeface="Meiryo UI" panose="020B0604030504040204" pitchFamily="50" charset="-128"/>
                          <a:ea typeface="Meiryo UI" panose="020B0604030504040204" pitchFamily="50" charset="-128"/>
                          <a:cs typeface="Meiryo UI" pitchFamily="50" charset="-128"/>
                        </a:rPr>
                        <a:t>博物館</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26.9%</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6"/>
                  </a:ext>
                </a:extLst>
              </a:tr>
              <a:tr h="2665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国際会議場</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複合施設</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33.7%</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81584668"/>
                  </a:ext>
                </a:extLst>
              </a:tr>
              <a:tr h="23115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大淀警察署外</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警察署</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41.1%</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808385518"/>
                  </a:ext>
                </a:extLst>
              </a:tr>
              <a:tr h="3099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浜寺公園外</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000000"/>
                          </a:solidFill>
                          <a:effectLst/>
                          <a:latin typeface="Meiryo UI" pitchFamily="50" charset="-128"/>
                          <a:ea typeface="Meiryo UI" pitchFamily="50" charset="-128"/>
                          <a:cs typeface="Meiryo UI" pitchFamily="50" charset="-128"/>
                        </a:rPr>
                        <a:t>公園</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zh-TW" altLang="en-US"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22.8%</a:t>
                      </a:r>
                      <a:endPar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rgbClr val="000000"/>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91207565"/>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令和２年度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咲洲庁舎</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21.4%</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99650979"/>
                  </a:ext>
                </a:extLst>
              </a:tr>
              <a:tr h="1549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山田池公園外</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公園</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23.2%</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9681561"/>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令和３年度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本庁舎別館</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92059"/>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3366FF"/>
                          </a:solidFill>
                          <a:effectLst/>
                          <a:uLnTx/>
                          <a:uFillTx/>
                          <a:latin typeface="Meiryo UI" pitchFamily="50" charset="-128"/>
                          <a:ea typeface="Meiryo UI" pitchFamily="50" charset="-128"/>
                          <a:cs typeface="Meiryo UI"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教育センター</a:t>
                      </a:r>
                      <a:endParaRPr lang="ja-JP"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rgbClr val="3366FF"/>
                          </a:solidFill>
                          <a:effectLst/>
                          <a:latin typeface="Meiryo UI" pitchFamily="50" charset="-128"/>
                          <a:ea typeface="Meiryo UI" pitchFamily="50" charset="-128"/>
                          <a:cs typeface="Meiryo UI" pitchFamily="50" charset="-128"/>
                        </a:rPr>
                        <a:t>庁舎</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40.9%</a:t>
                      </a:r>
                      <a:endParaRPr 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（再</a:t>
                      </a:r>
                      <a:r>
                        <a:rPr lang="en-US" altLang="ja-JP"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ESCO</a:t>
                      </a:r>
                      <a:r>
                        <a:rPr lang="ja-JP" altLang="en-US" sz="1300" b="0" kern="100" dirty="0">
                          <a:solidFill>
                            <a:srgbClr val="3366FF"/>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3366FF"/>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66998085"/>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a:solidFill>
                            <a:schemeClr val="tx1"/>
                          </a:solidFill>
                          <a:effectLst/>
                          <a:latin typeface="Meiryo UI" pitchFamily="50" charset="-128"/>
                          <a:ea typeface="Meiryo UI" pitchFamily="50" charset="-128"/>
                          <a:cs typeface="Meiryo UI" pitchFamily="50" charset="-128"/>
                        </a:rPr>
                        <a:t>令和４年度</a:t>
                      </a: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警察本部本庁舎</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a:solidFill>
                            <a:schemeClr val="tx1"/>
                          </a:solidFill>
                          <a:effectLst/>
                          <a:latin typeface="Meiryo UI" pitchFamily="50" charset="-128"/>
                          <a:ea typeface="Meiryo UI" pitchFamily="50" charset="-128"/>
                          <a:cs typeface="Meiryo UI" pitchFamily="50" charset="-128"/>
                        </a:rPr>
                        <a:t>警察署</a:t>
                      </a: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44063940"/>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smtClean="0">
                          <a:solidFill>
                            <a:schemeClr val="tx1"/>
                          </a:solidFill>
                          <a:effectLst/>
                          <a:latin typeface="Meiryo UI" pitchFamily="50" charset="-128"/>
                          <a:ea typeface="Meiryo UI" pitchFamily="50" charset="-128"/>
                          <a:cs typeface="Meiryo UI" pitchFamily="50" charset="-128"/>
                        </a:rPr>
                        <a:t>令和５年度</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大阪府新別館（北館・南館）</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smtClean="0">
                          <a:solidFill>
                            <a:schemeClr val="tx1"/>
                          </a:solidFill>
                          <a:effectLst/>
                          <a:latin typeface="Meiryo UI" pitchFamily="50" charset="-128"/>
                          <a:ea typeface="Meiryo UI" pitchFamily="50" charset="-128"/>
                          <a:cs typeface="Meiryo UI" pitchFamily="50" charset="-128"/>
                        </a:rPr>
                        <a:t>複合施設</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ja-JP" altLang="en-US"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9.3%</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smtClean="0">
                          <a:solidFill>
                            <a:schemeClr val="tx1"/>
                          </a:solidFill>
                          <a:effectLst/>
                          <a:latin typeface="Meiryo UI" pitchFamily="50" charset="-128"/>
                          <a:ea typeface="Meiryo UI" pitchFamily="50" charset="-128"/>
                          <a:cs typeface="Meiryo UI" pitchFamily="50" charset="-128"/>
                        </a:rPr>
                        <a:t>（契約予定）</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27345856"/>
                  </a:ext>
                </a:extLst>
              </a:tr>
              <a:tr h="1170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endParaRPr lang="ja-JP" altLang="en-US" sz="1300" b="0" i="0" u="none" strike="noStrike" dirty="0" smtClean="0">
                        <a:solidFill>
                          <a:schemeClr val="tx1"/>
                        </a:solidFill>
                        <a:effectLst/>
                        <a:latin typeface="Meiryo UI" pitchFamily="50" charset="-128"/>
                        <a:ea typeface="Meiryo UI" pitchFamily="50" charset="-128"/>
                        <a:cs typeface="Meiryo UI" pitchFamily="50" charset="-128"/>
                      </a:endParaRPr>
                    </a:p>
                  </a:txBody>
                  <a:tcPr marL="36000" marR="36000" marT="36000" marB="0" anchor="ctr">
                    <a:lnR w="1905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なにわ北府税事務所外３件（</a:t>
                      </a:r>
                      <a:r>
                        <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ja-JP" altLang="en-US" sz="1300" b="0" i="0" u="none" strike="noStrike" dirty="0" smtClean="0">
                          <a:solidFill>
                            <a:schemeClr val="tx1"/>
                          </a:solidFill>
                          <a:effectLst/>
                          <a:latin typeface="Meiryo UI" pitchFamily="50" charset="-128"/>
                          <a:ea typeface="Meiryo UI" pitchFamily="50" charset="-128"/>
                          <a:cs typeface="Meiryo UI" pitchFamily="50" charset="-128"/>
                        </a:rPr>
                        <a:t>庁舎</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36000" marT="3600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17.3%</a:t>
                      </a:r>
                      <a:endParaRPr lang="ja-JP" sz="13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b="0" i="0" u="none" strike="noStrike" dirty="0" smtClean="0">
                          <a:solidFill>
                            <a:schemeClr val="tx1"/>
                          </a:solidFill>
                          <a:effectLst/>
                          <a:latin typeface="Meiryo UI" pitchFamily="50" charset="-128"/>
                          <a:ea typeface="Meiryo UI" pitchFamily="50" charset="-128"/>
                          <a:cs typeface="Meiryo UI" pitchFamily="50" charset="-128"/>
                        </a:rPr>
                        <a:t>（契約予定）</a:t>
                      </a:r>
                      <a:endParaRPr lang="ja-JP" altLang="en-US" sz="1300" b="0" i="0" u="none" strike="noStrike" dirty="0">
                        <a:solidFill>
                          <a:schemeClr val="tx1"/>
                        </a:solidFill>
                        <a:effectLst/>
                        <a:latin typeface="Meiryo UI" pitchFamily="50" charset="-128"/>
                        <a:ea typeface="Meiryo UI" pitchFamily="50" charset="-128"/>
                        <a:cs typeface="Meiryo UI" pitchFamily="50" charset="-128"/>
                      </a:endParaRPr>
                    </a:p>
                  </a:txBody>
                  <a:tcPr marL="36000" marR="0" marT="36000" marB="0"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90609639"/>
                  </a:ext>
                </a:extLst>
              </a:tr>
            </a:tbl>
          </a:graphicData>
        </a:graphic>
      </p:graphicFrame>
      <p:sp>
        <p:nvSpPr>
          <p:cNvPr id="14"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6</a:t>
            </a:fld>
            <a:endParaRPr kumimoji="1" lang="ja-JP" altLang="en-US" sz="2000" dirty="0">
              <a:solidFill>
                <a:schemeClr val="bg1"/>
              </a:solidFill>
            </a:endParaRPr>
          </a:p>
        </p:txBody>
      </p:sp>
      <p:sp>
        <p:nvSpPr>
          <p:cNvPr id="16" name="正方形/長方形 15"/>
          <p:cNvSpPr/>
          <p:nvPr/>
        </p:nvSpPr>
        <p:spPr>
          <a:xfrm>
            <a:off x="86106" y="36164"/>
            <a:ext cx="8446334" cy="430887"/>
          </a:xfrm>
          <a:prstGeom prst="rect">
            <a:avLst/>
          </a:prstGeom>
          <a:solidFill>
            <a:schemeClr val="bg1"/>
          </a:solidFill>
        </p:spPr>
        <p:txBody>
          <a:bodyPr wrap="square" tIns="0" bIns="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実績</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その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サブタイトル 2"/>
          <p:cNvSpPr txBox="1">
            <a:spLocks/>
          </p:cNvSpPr>
          <p:nvPr/>
        </p:nvSpPr>
        <p:spPr bwMode="auto">
          <a:xfrm>
            <a:off x="5402580" y="-55442"/>
            <a:ext cx="3333932" cy="358544"/>
          </a:xfrm>
          <a:prstGeom prst="rect">
            <a:avLst/>
          </a:prstGeom>
          <a:noFill/>
          <a:ln w="19050">
            <a:noFill/>
            <a:miter lim="800000"/>
            <a:headEnd/>
            <a:tailEnd/>
          </a:ln>
          <a:effectLst/>
        </p:spPr>
        <p:txBody>
          <a:bodyPr wrap="square" lIns="180000" tIns="180000" rIns="180000" bIns="180000"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buNone/>
              <a:tabLst>
                <a:tab pos="4749800" algn="l"/>
              </a:tabLst>
              <a:defRPr/>
            </a:pP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116</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施設</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2000" b="1" kern="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2000" b="1" kern="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kern="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13410" y="484756"/>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8" name="テキスト ボックス 7"/>
          <p:cNvSpPr txBox="1"/>
          <p:nvPr/>
        </p:nvSpPr>
        <p:spPr>
          <a:xfrm>
            <a:off x="6799057" y="583936"/>
            <a:ext cx="1944214" cy="292388"/>
          </a:xfrm>
          <a:prstGeom prst="rect">
            <a:avLst/>
          </a:prstGeom>
          <a:noFill/>
        </p:spPr>
        <p:txBody>
          <a:bodyPr wrap="square" rtlCol="0">
            <a:spAutoFit/>
          </a:bodyPr>
          <a:lstStyle/>
          <a:p>
            <a:pPr algn="ctr">
              <a:tabLst>
                <a:tab pos="5735638" algn="l"/>
              </a:tabLst>
            </a:pPr>
            <a:r>
              <a:rPr lang="en-US" altLang="ja-JP"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青字はギャランティード</a:t>
            </a:r>
            <a:endParaRPr kumimoji="1" lang="ja-JP" altLang="en-US" sz="13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8510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p:cNvCxnSpPr/>
          <p:nvPr/>
        </p:nvCxnSpPr>
        <p:spPr>
          <a:xfrm>
            <a:off x="11341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13410" y="189801"/>
            <a:ext cx="5347232" cy="430887"/>
          </a:xfrm>
          <a:prstGeom prst="rect">
            <a:avLst/>
          </a:prstGeom>
          <a:solidFill>
            <a:schemeClr val="bg1"/>
          </a:solidFill>
        </p:spPr>
        <p:txBody>
          <a:bodyPr wrap="square" tIns="0" bIns="0">
            <a:spAutoFit/>
          </a:bodyPr>
          <a:lstStyle/>
          <a:p>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平均省エネ率（総量平均）</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7</a:t>
            </a:fld>
            <a:endParaRPr kumimoji="1" lang="ja-JP" altLang="en-US" sz="2000" dirty="0">
              <a:solidFill>
                <a:schemeClr val="bg1"/>
              </a:solidFill>
            </a:endParaRPr>
          </a:p>
        </p:txBody>
      </p:sp>
      <p:sp>
        <p:nvSpPr>
          <p:cNvPr id="33" name="正方形/長方形 32"/>
          <p:cNvSpPr/>
          <p:nvPr/>
        </p:nvSpPr>
        <p:spPr>
          <a:xfrm>
            <a:off x="737312" y="5702224"/>
            <a:ext cx="8198084" cy="461665"/>
          </a:xfrm>
          <a:prstGeom prst="rect">
            <a:avLst/>
          </a:prstGeom>
          <a:ln w="25400">
            <a:solidFill>
              <a:schemeClr val="accent1"/>
            </a:solidFill>
            <a:prstDash val="sysDash"/>
          </a:ln>
        </p:spPr>
        <p:txBody>
          <a:bodyPr wrap="square">
            <a:spAutoFit/>
          </a:bodyPr>
          <a:lstStyle/>
          <a:p>
            <a:r>
              <a:rPr lang="ja-JP" altLang="en-US" sz="2400" dirty="0" smtClean="0">
                <a:latin typeface="Meiryo UI" panose="020B0604030504040204" pitchFamily="50" charset="-128"/>
                <a:ea typeface="Meiryo UI" panose="020B0604030504040204" pitchFamily="50" charset="-128"/>
              </a:rPr>
              <a:t>○令和</a:t>
            </a:r>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年度時点で、目標（</a:t>
            </a:r>
            <a:r>
              <a:rPr lang="en-US" altLang="ja-JP" sz="2400" dirty="0" smtClean="0">
                <a:latin typeface="Meiryo UI" panose="020B0604030504040204" pitchFamily="50" charset="-128"/>
                <a:ea typeface="Meiryo UI" panose="020B0604030504040204" pitchFamily="50" charset="-128"/>
              </a:rPr>
              <a:t>15%</a:t>
            </a:r>
            <a:r>
              <a:rPr lang="ja-JP" altLang="en-US" sz="2400" dirty="0" smtClean="0">
                <a:latin typeface="Meiryo UI" panose="020B0604030504040204" pitchFamily="50" charset="-128"/>
                <a:ea typeface="Meiryo UI" panose="020B0604030504040204" pitchFamily="50" charset="-128"/>
              </a:rPr>
              <a:t>）を大きく上回る</a:t>
            </a:r>
            <a:endParaRPr lang="en-US" altLang="ja-JP" sz="2400" dirty="0" smtClean="0">
              <a:latin typeface="Meiryo UI" panose="020B0604030504040204" pitchFamily="50" charset="-128"/>
              <a:ea typeface="Meiryo UI" panose="020B0604030504040204" pitchFamily="50" charset="-128"/>
            </a:endParaRPr>
          </a:p>
        </p:txBody>
      </p:sp>
      <p:sp>
        <p:nvSpPr>
          <p:cNvPr id="55" name="Rectangle 74"/>
          <p:cNvSpPr>
            <a:spLocks noChangeArrowheads="1"/>
          </p:cNvSpPr>
          <p:nvPr/>
        </p:nvSpPr>
        <p:spPr bwMode="auto">
          <a:xfrm>
            <a:off x="254390" y="890516"/>
            <a:ext cx="923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sz="1200" dirty="0" smtClean="0">
                <a:solidFill>
                  <a:prstClr val="black"/>
                </a:solidFill>
                <a:latin typeface="游ゴシック" panose="020B0400000000000000" pitchFamily="50" charset="-128"/>
                <a:ea typeface="游ゴシック" panose="020B0400000000000000" pitchFamily="50" charset="-128"/>
              </a:rPr>
              <a:t>平均省エネ率</a:t>
            </a:r>
            <a:endParaRPr kumimoji="0" lang="en-US" altLang="ja-JP" sz="1200" dirty="0" smtClean="0">
              <a:solidFill>
                <a:prstClr val="black"/>
              </a:solidFill>
              <a:latin typeface="游ゴシック" panose="020B0400000000000000" pitchFamily="50" charset="-128"/>
              <a:ea typeface="游ゴシック" panose="020B0400000000000000" pitchFamily="50" charset="-128"/>
            </a:endParaRPr>
          </a:p>
          <a:p>
            <a:pPr algn="ctr"/>
            <a:r>
              <a:rPr kumimoji="0" lang="ja-JP" altLang="ja-JP" sz="1200" dirty="0" smtClean="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a:t>
            </a:r>
            <a:r>
              <a:rPr kumimoji="0" lang="ja-JP" altLang="ja-JP" sz="1200" dirty="0" smtClean="0">
                <a:solidFill>
                  <a:prstClr val="black"/>
                </a:solidFill>
                <a:latin typeface="游ゴシック" panose="020B0400000000000000" pitchFamily="50" charset="-128"/>
                <a:ea typeface="游ゴシック" panose="020B0400000000000000" pitchFamily="50" charset="-128"/>
              </a:rPr>
              <a:t>）</a:t>
            </a:r>
            <a:endParaRPr kumimoji="0" lang="ja-JP" altLang="ja-JP" dirty="0">
              <a:solidFill>
                <a:prstClr val="black"/>
              </a:solidFill>
              <a:latin typeface="游ゴシック" panose="020B0400000000000000" pitchFamily="50" charset="-128"/>
              <a:ea typeface="游ゴシック" panose="020B0400000000000000" pitchFamily="50" charset="-128"/>
            </a:endParaRPr>
          </a:p>
        </p:txBody>
      </p:sp>
      <p:sp>
        <p:nvSpPr>
          <p:cNvPr id="57" name="Freeform 47"/>
          <p:cNvSpPr>
            <a:spLocks noEditPoints="1"/>
          </p:cNvSpPr>
          <p:nvPr/>
        </p:nvSpPr>
        <p:spPr bwMode="auto">
          <a:xfrm>
            <a:off x="851264" y="1417708"/>
            <a:ext cx="7970180" cy="3342449"/>
          </a:xfrm>
          <a:custGeom>
            <a:avLst/>
            <a:gdLst>
              <a:gd name="T0" fmla="*/ 0 w 3637"/>
              <a:gd name="T1" fmla="*/ 1780 h 1780"/>
              <a:gd name="T2" fmla="*/ 3637 w 3637"/>
              <a:gd name="T3" fmla="*/ 1780 h 1780"/>
              <a:gd name="T4" fmla="*/ 0 w 3637"/>
              <a:gd name="T5" fmla="*/ 1582 h 1780"/>
              <a:gd name="T6" fmla="*/ 3637 w 3637"/>
              <a:gd name="T7" fmla="*/ 1582 h 1780"/>
              <a:gd name="T8" fmla="*/ 0 w 3637"/>
              <a:gd name="T9" fmla="*/ 1389 h 1780"/>
              <a:gd name="T10" fmla="*/ 3637 w 3637"/>
              <a:gd name="T11" fmla="*/ 1389 h 1780"/>
              <a:gd name="T12" fmla="*/ 0 w 3637"/>
              <a:gd name="T13" fmla="*/ 1190 h 1780"/>
              <a:gd name="T14" fmla="*/ 3637 w 3637"/>
              <a:gd name="T15" fmla="*/ 1190 h 1780"/>
              <a:gd name="T16" fmla="*/ 0 w 3637"/>
              <a:gd name="T17" fmla="*/ 992 h 1780"/>
              <a:gd name="T18" fmla="*/ 3637 w 3637"/>
              <a:gd name="T19" fmla="*/ 992 h 1780"/>
              <a:gd name="T20" fmla="*/ 0 w 3637"/>
              <a:gd name="T21" fmla="*/ 794 h 1780"/>
              <a:gd name="T22" fmla="*/ 3637 w 3637"/>
              <a:gd name="T23" fmla="*/ 794 h 1780"/>
              <a:gd name="T24" fmla="*/ 0 w 3637"/>
              <a:gd name="T25" fmla="*/ 595 h 1780"/>
              <a:gd name="T26" fmla="*/ 3637 w 3637"/>
              <a:gd name="T27" fmla="*/ 595 h 1780"/>
              <a:gd name="T28" fmla="*/ 0 w 3637"/>
              <a:gd name="T29" fmla="*/ 397 h 1780"/>
              <a:gd name="T30" fmla="*/ 3637 w 3637"/>
              <a:gd name="T31" fmla="*/ 397 h 1780"/>
              <a:gd name="T32" fmla="*/ 0 w 3637"/>
              <a:gd name="T33" fmla="*/ 198 h 1780"/>
              <a:gd name="T34" fmla="*/ 3637 w 3637"/>
              <a:gd name="T35" fmla="*/ 198 h 1780"/>
              <a:gd name="T36" fmla="*/ 0 w 3637"/>
              <a:gd name="T37" fmla="*/ 0 h 1780"/>
              <a:gd name="T38" fmla="*/ 3637 w 3637"/>
              <a:gd name="T39" fmla="*/ 0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7" h="1780">
                <a:moveTo>
                  <a:pt x="0" y="1780"/>
                </a:moveTo>
                <a:lnTo>
                  <a:pt x="3637" y="1780"/>
                </a:lnTo>
                <a:moveTo>
                  <a:pt x="0" y="1582"/>
                </a:moveTo>
                <a:lnTo>
                  <a:pt x="3637" y="1582"/>
                </a:lnTo>
                <a:moveTo>
                  <a:pt x="0" y="1389"/>
                </a:moveTo>
                <a:lnTo>
                  <a:pt x="3637" y="1389"/>
                </a:lnTo>
                <a:moveTo>
                  <a:pt x="0" y="1190"/>
                </a:moveTo>
                <a:lnTo>
                  <a:pt x="3637" y="1190"/>
                </a:lnTo>
                <a:moveTo>
                  <a:pt x="0" y="992"/>
                </a:moveTo>
                <a:lnTo>
                  <a:pt x="3637" y="992"/>
                </a:lnTo>
                <a:moveTo>
                  <a:pt x="0" y="794"/>
                </a:moveTo>
                <a:lnTo>
                  <a:pt x="3637" y="794"/>
                </a:lnTo>
                <a:moveTo>
                  <a:pt x="0" y="595"/>
                </a:moveTo>
                <a:lnTo>
                  <a:pt x="3637" y="595"/>
                </a:lnTo>
                <a:moveTo>
                  <a:pt x="0" y="397"/>
                </a:moveTo>
                <a:lnTo>
                  <a:pt x="3637" y="397"/>
                </a:lnTo>
                <a:moveTo>
                  <a:pt x="0" y="198"/>
                </a:moveTo>
                <a:lnTo>
                  <a:pt x="3637" y="198"/>
                </a:lnTo>
                <a:moveTo>
                  <a:pt x="0" y="0"/>
                </a:moveTo>
                <a:lnTo>
                  <a:pt x="3637" y="0"/>
                </a:lnTo>
              </a:path>
            </a:pathLst>
          </a:custGeom>
          <a:noFill/>
          <a:ln w="9525" cap="flat">
            <a:solidFill>
              <a:sysClr val="windowText" lastClr="000000">
                <a:lumMod val="65000"/>
                <a:lumOff val="35000"/>
              </a:sys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游ゴシック" panose="020F0502020204030204"/>
              <a:ea typeface="游ゴシック" panose="020B0400000000000000" pitchFamily="50" charset="-128"/>
            </a:endParaRPr>
          </a:p>
        </p:txBody>
      </p:sp>
      <p:sp>
        <p:nvSpPr>
          <p:cNvPr id="59" name="Line 49"/>
          <p:cNvSpPr>
            <a:spLocks noChangeShapeType="1"/>
          </p:cNvSpPr>
          <p:nvPr/>
        </p:nvSpPr>
        <p:spPr bwMode="auto">
          <a:xfrm>
            <a:off x="851264" y="5133834"/>
            <a:ext cx="7970180" cy="0"/>
          </a:xfrm>
          <a:prstGeom prst="line">
            <a:avLst/>
          </a:prstGeom>
          <a:noFill/>
          <a:ln w="952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mtClean="0">
              <a:solidFill>
                <a:prstClr val="black"/>
              </a:solidFill>
              <a:latin typeface="游ゴシック" panose="020F0502020204030204"/>
              <a:ea typeface="游ゴシック" panose="020B0400000000000000" pitchFamily="50" charset="-128"/>
            </a:endParaRPr>
          </a:p>
        </p:txBody>
      </p:sp>
      <p:sp>
        <p:nvSpPr>
          <p:cNvPr id="61" name="Rectangle 52"/>
          <p:cNvSpPr>
            <a:spLocks noChangeArrowheads="1"/>
          </p:cNvSpPr>
          <p:nvPr/>
        </p:nvSpPr>
        <p:spPr bwMode="auto">
          <a:xfrm>
            <a:off x="611859" y="5011093"/>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smtClean="0">
                <a:solidFill>
                  <a:prstClr val="black"/>
                </a:solidFill>
                <a:latin typeface="Calibri" panose="020F0502020204030204" pitchFamily="34" charset="0"/>
                <a:ea typeface="游ゴシック" panose="020B0400000000000000" pitchFamily="50" charset="-128"/>
              </a:rPr>
              <a:t>0</a:t>
            </a:r>
            <a:endParaRPr kumimoji="0" lang="ja-JP" altLang="ja-JP" sz="1600" dirty="0" smtClean="0">
              <a:solidFill>
                <a:prstClr val="black"/>
              </a:solidFill>
              <a:ea typeface="游ゴシック" panose="020B0400000000000000" pitchFamily="50" charset="-128"/>
            </a:endParaRPr>
          </a:p>
        </p:txBody>
      </p:sp>
      <p:sp>
        <p:nvSpPr>
          <p:cNvPr id="62" name="Rectangle 54"/>
          <p:cNvSpPr>
            <a:spLocks noChangeArrowheads="1"/>
          </p:cNvSpPr>
          <p:nvPr/>
        </p:nvSpPr>
        <p:spPr bwMode="auto">
          <a:xfrm>
            <a:off x="535160" y="4269370"/>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smtClean="0">
                <a:solidFill>
                  <a:prstClr val="black"/>
                </a:solidFill>
                <a:latin typeface="Calibri" panose="020F0502020204030204" pitchFamily="34" charset="0"/>
                <a:ea typeface="游ゴシック" panose="020B0400000000000000" pitchFamily="50" charset="-128"/>
              </a:rPr>
              <a:t>10</a:t>
            </a:r>
            <a:endParaRPr kumimoji="0" lang="ja-JP" altLang="ja-JP" sz="1600" dirty="0" smtClean="0">
              <a:solidFill>
                <a:prstClr val="black"/>
              </a:solidFill>
              <a:ea typeface="游ゴシック" panose="020B0400000000000000" pitchFamily="50" charset="-128"/>
            </a:endParaRPr>
          </a:p>
        </p:txBody>
      </p:sp>
      <p:sp>
        <p:nvSpPr>
          <p:cNvPr id="63" name="Rectangle 56"/>
          <p:cNvSpPr>
            <a:spLocks noChangeArrowheads="1"/>
          </p:cNvSpPr>
          <p:nvPr/>
        </p:nvSpPr>
        <p:spPr bwMode="auto">
          <a:xfrm>
            <a:off x="535160" y="3525769"/>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smtClean="0">
                <a:solidFill>
                  <a:prstClr val="black"/>
                </a:solidFill>
                <a:latin typeface="Calibri" panose="020F0502020204030204" pitchFamily="34" charset="0"/>
                <a:ea typeface="游ゴシック" panose="020B0400000000000000" pitchFamily="50" charset="-128"/>
              </a:rPr>
              <a:t>20</a:t>
            </a:r>
            <a:endParaRPr kumimoji="0" lang="ja-JP" altLang="ja-JP" sz="1600" dirty="0" smtClean="0">
              <a:solidFill>
                <a:prstClr val="black"/>
              </a:solidFill>
              <a:ea typeface="游ゴシック" panose="020B0400000000000000" pitchFamily="50" charset="-128"/>
            </a:endParaRPr>
          </a:p>
        </p:txBody>
      </p:sp>
      <p:sp>
        <p:nvSpPr>
          <p:cNvPr id="64" name="Rectangle 58"/>
          <p:cNvSpPr>
            <a:spLocks noChangeArrowheads="1"/>
          </p:cNvSpPr>
          <p:nvPr/>
        </p:nvSpPr>
        <p:spPr bwMode="auto">
          <a:xfrm>
            <a:off x="535160" y="2784046"/>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smtClean="0">
                <a:solidFill>
                  <a:prstClr val="black"/>
                </a:solidFill>
                <a:latin typeface="Calibri" panose="020F0502020204030204" pitchFamily="34" charset="0"/>
                <a:ea typeface="游ゴシック" panose="020B0400000000000000" pitchFamily="50" charset="-128"/>
              </a:rPr>
              <a:t>30</a:t>
            </a:r>
            <a:endParaRPr kumimoji="0" lang="ja-JP" altLang="ja-JP" sz="1600" dirty="0" smtClean="0">
              <a:solidFill>
                <a:prstClr val="black"/>
              </a:solidFill>
              <a:ea typeface="游ゴシック" panose="020B0400000000000000" pitchFamily="50" charset="-128"/>
            </a:endParaRPr>
          </a:p>
        </p:txBody>
      </p:sp>
      <p:sp>
        <p:nvSpPr>
          <p:cNvPr id="65" name="Rectangle 60"/>
          <p:cNvSpPr>
            <a:spLocks noChangeArrowheads="1"/>
          </p:cNvSpPr>
          <p:nvPr/>
        </p:nvSpPr>
        <p:spPr bwMode="auto">
          <a:xfrm>
            <a:off x="535160" y="2042323"/>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smtClean="0">
                <a:solidFill>
                  <a:prstClr val="black"/>
                </a:solidFill>
                <a:latin typeface="Calibri" panose="020F0502020204030204" pitchFamily="34" charset="0"/>
                <a:ea typeface="游ゴシック" panose="020B0400000000000000" pitchFamily="50" charset="-128"/>
              </a:rPr>
              <a:t>4</a:t>
            </a:r>
            <a:r>
              <a:rPr kumimoji="0" lang="en-US" altLang="ja-JP" sz="1600" dirty="0" smtClean="0">
                <a:solidFill>
                  <a:prstClr val="black"/>
                </a:solidFill>
                <a:latin typeface="Calibri" panose="020F0502020204030204" pitchFamily="34" charset="0"/>
                <a:ea typeface="游ゴシック" panose="020B0400000000000000" pitchFamily="50" charset="-128"/>
              </a:rPr>
              <a:t>0</a:t>
            </a:r>
            <a:endParaRPr kumimoji="0" lang="ja-JP" altLang="ja-JP" sz="1600" dirty="0" smtClean="0">
              <a:solidFill>
                <a:prstClr val="black"/>
              </a:solidFill>
              <a:ea typeface="游ゴシック" panose="020B0400000000000000" pitchFamily="50" charset="-128"/>
            </a:endParaRPr>
          </a:p>
        </p:txBody>
      </p:sp>
      <p:sp>
        <p:nvSpPr>
          <p:cNvPr id="66" name="Rectangle 62"/>
          <p:cNvSpPr>
            <a:spLocks noChangeArrowheads="1"/>
          </p:cNvSpPr>
          <p:nvPr/>
        </p:nvSpPr>
        <p:spPr bwMode="auto">
          <a:xfrm>
            <a:off x="535160" y="1298722"/>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smtClean="0">
                <a:solidFill>
                  <a:prstClr val="black"/>
                </a:solidFill>
                <a:latin typeface="Calibri" panose="020F0502020204030204" pitchFamily="34" charset="0"/>
                <a:ea typeface="游ゴシック" panose="020B0400000000000000" pitchFamily="50" charset="-128"/>
              </a:rPr>
              <a:t>50</a:t>
            </a:r>
            <a:endParaRPr kumimoji="0" lang="ja-JP" altLang="ja-JP" sz="1600" dirty="0" smtClean="0">
              <a:solidFill>
                <a:prstClr val="black"/>
              </a:solidFill>
              <a:ea typeface="游ゴシック" panose="020B0400000000000000" pitchFamily="50" charset="-128"/>
            </a:endParaRPr>
          </a:p>
        </p:txBody>
      </p:sp>
      <p:sp>
        <p:nvSpPr>
          <p:cNvPr id="67" name="Rectangle 63"/>
          <p:cNvSpPr>
            <a:spLocks noChangeArrowheads="1"/>
          </p:cNvSpPr>
          <p:nvPr/>
        </p:nvSpPr>
        <p:spPr bwMode="auto">
          <a:xfrm>
            <a:off x="1282499" y="5235234"/>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200" dirty="0" smtClean="0">
                <a:solidFill>
                  <a:prstClr val="black"/>
                </a:solidFill>
                <a:latin typeface="游ゴシック" panose="020B0400000000000000" pitchFamily="50" charset="-128"/>
                <a:ea typeface="游ゴシック" panose="020B0400000000000000" pitchFamily="50" charset="-128"/>
              </a:rPr>
              <a:t>平成</a:t>
            </a:r>
            <a:r>
              <a:rPr kumimoji="0" lang="en-US" altLang="ja-JP" sz="1200" dirty="0" smtClean="0">
                <a:solidFill>
                  <a:prstClr val="black"/>
                </a:solidFill>
                <a:latin typeface="游ゴシック" panose="020B0400000000000000" pitchFamily="50" charset="-128"/>
                <a:ea typeface="游ゴシック" panose="020B0400000000000000" pitchFamily="50" charset="-128"/>
              </a:rPr>
              <a:t>27</a:t>
            </a:r>
            <a:r>
              <a:rPr kumimoji="0" lang="ja-JP" altLang="en-US" sz="1200" dirty="0" smtClean="0">
                <a:solidFill>
                  <a:prstClr val="black"/>
                </a:solidFill>
                <a:latin typeface="游ゴシック" panose="020B0400000000000000" pitchFamily="50" charset="-128"/>
                <a:ea typeface="游ゴシック" panose="020B0400000000000000" pitchFamily="50" charset="-128"/>
              </a:rPr>
              <a:t>年度</a:t>
            </a:r>
            <a:endParaRPr kumimoji="0" lang="ja-JP" altLang="ja-JP" sz="1200" dirty="0" smtClean="0">
              <a:solidFill>
                <a:prstClr val="black"/>
              </a:solidFill>
              <a:latin typeface="游ゴシック" panose="020B0400000000000000" pitchFamily="50" charset="-128"/>
              <a:ea typeface="游ゴシック" panose="020B0400000000000000" pitchFamily="50" charset="-128"/>
            </a:endParaRPr>
          </a:p>
        </p:txBody>
      </p:sp>
      <p:sp>
        <p:nvSpPr>
          <p:cNvPr id="68" name="Rectangle 66"/>
          <p:cNvSpPr>
            <a:spLocks noChangeArrowheads="1"/>
          </p:cNvSpPr>
          <p:nvPr/>
        </p:nvSpPr>
        <p:spPr bwMode="auto">
          <a:xfrm>
            <a:off x="2411760" y="5233363"/>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200" dirty="0" smtClean="0">
                <a:solidFill>
                  <a:prstClr val="black"/>
                </a:solidFill>
                <a:latin typeface="游ゴシック" panose="020B0400000000000000" pitchFamily="50" charset="-128"/>
                <a:ea typeface="游ゴシック" panose="020B0400000000000000" pitchFamily="50" charset="-128"/>
              </a:rPr>
              <a:t>平成</a:t>
            </a:r>
            <a:r>
              <a:rPr kumimoji="0" lang="en-US" altLang="ja-JP" sz="1200" dirty="0" smtClean="0">
                <a:solidFill>
                  <a:prstClr val="black"/>
                </a:solidFill>
                <a:latin typeface="游ゴシック" panose="020B0400000000000000" pitchFamily="50" charset="-128"/>
                <a:ea typeface="游ゴシック" panose="020B0400000000000000" pitchFamily="50" charset="-128"/>
              </a:rPr>
              <a:t>28</a:t>
            </a:r>
            <a:r>
              <a:rPr kumimoji="0" lang="ja-JP" altLang="en-US" sz="1200" dirty="0" smtClean="0">
                <a:solidFill>
                  <a:prstClr val="black"/>
                </a:solidFill>
                <a:latin typeface="游ゴシック" panose="020B0400000000000000" pitchFamily="50" charset="-128"/>
                <a:ea typeface="游ゴシック" panose="020B0400000000000000" pitchFamily="50" charset="-128"/>
              </a:rPr>
              <a:t>年度</a:t>
            </a:r>
            <a:endParaRPr kumimoji="0" lang="ja-JP" altLang="ja-JP" sz="1200" dirty="0" smtClean="0">
              <a:solidFill>
                <a:prstClr val="black"/>
              </a:solidFill>
              <a:latin typeface="游ゴシック" panose="020B0400000000000000" pitchFamily="50" charset="-128"/>
              <a:ea typeface="游ゴシック" panose="020B0400000000000000" pitchFamily="50" charset="-128"/>
            </a:endParaRPr>
          </a:p>
        </p:txBody>
      </p:sp>
      <p:sp>
        <p:nvSpPr>
          <p:cNvPr id="69" name="Rectangle 69"/>
          <p:cNvSpPr>
            <a:spLocks noChangeArrowheads="1"/>
          </p:cNvSpPr>
          <p:nvPr/>
        </p:nvSpPr>
        <p:spPr bwMode="auto">
          <a:xfrm>
            <a:off x="3494764" y="5233363"/>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200" dirty="0" smtClean="0">
                <a:solidFill>
                  <a:prstClr val="black"/>
                </a:solidFill>
                <a:latin typeface="游ゴシック" panose="020B0400000000000000" pitchFamily="50" charset="-128"/>
                <a:ea typeface="游ゴシック" panose="020B0400000000000000" pitchFamily="50" charset="-128"/>
              </a:rPr>
              <a:t>平成</a:t>
            </a:r>
            <a:r>
              <a:rPr kumimoji="0" lang="en-US" altLang="ja-JP" sz="1200" dirty="0" smtClean="0">
                <a:solidFill>
                  <a:prstClr val="black"/>
                </a:solidFill>
                <a:latin typeface="游ゴシック" panose="020B0400000000000000" pitchFamily="50" charset="-128"/>
                <a:ea typeface="游ゴシック" panose="020B0400000000000000" pitchFamily="50" charset="-128"/>
              </a:rPr>
              <a:t>29</a:t>
            </a:r>
            <a:r>
              <a:rPr kumimoji="0" lang="ja-JP" altLang="en-US" sz="1200" dirty="0" smtClean="0">
                <a:solidFill>
                  <a:prstClr val="black"/>
                </a:solidFill>
                <a:latin typeface="游ゴシック" panose="020B0400000000000000" pitchFamily="50" charset="-128"/>
                <a:ea typeface="游ゴシック" panose="020B0400000000000000" pitchFamily="50" charset="-128"/>
              </a:rPr>
              <a:t>年度</a:t>
            </a:r>
            <a:endParaRPr kumimoji="0" lang="ja-JP" altLang="ja-JP" sz="1200" dirty="0" smtClean="0">
              <a:solidFill>
                <a:prstClr val="black"/>
              </a:solidFill>
              <a:latin typeface="游ゴシック" panose="020B0400000000000000" pitchFamily="50" charset="-128"/>
              <a:ea typeface="游ゴシック" panose="020B0400000000000000" pitchFamily="50" charset="-128"/>
            </a:endParaRPr>
          </a:p>
        </p:txBody>
      </p:sp>
      <p:sp>
        <p:nvSpPr>
          <p:cNvPr id="70" name="Rectangle 72"/>
          <p:cNvSpPr>
            <a:spLocks noChangeArrowheads="1"/>
          </p:cNvSpPr>
          <p:nvPr/>
        </p:nvSpPr>
        <p:spPr bwMode="auto">
          <a:xfrm>
            <a:off x="4572000" y="5233363"/>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200" dirty="0" smtClean="0">
                <a:solidFill>
                  <a:prstClr val="black"/>
                </a:solidFill>
                <a:latin typeface="游ゴシック" panose="020B0400000000000000" pitchFamily="50" charset="-128"/>
                <a:ea typeface="游ゴシック" panose="020B0400000000000000" pitchFamily="50" charset="-128"/>
              </a:rPr>
              <a:t>平成</a:t>
            </a:r>
            <a:r>
              <a:rPr kumimoji="0" lang="en-US" altLang="ja-JP" sz="1200" dirty="0" smtClean="0">
                <a:solidFill>
                  <a:prstClr val="black"/>
                </a:solidFill>
                <a:latin typeface="游ゴシック" panose="020B0400000000000000" pitchFamily="50" charset="-128"/>
                <a:ea typeface="游ゴシック" panose="020B0400000000000000" pitchFamily="50" charset="-128"/>
              </a:rPr>
              <a:t>30</a:t>
            </a:r>
            <a:r>
              <a:rPr kumimoji="0" lang="ja-JP" altLang="en-US" sz="1200" dirty="0" smtClean="0">
                <a:solidFill>
                  <a:prstClr val="black"/>
                </a:solidFill>
                <a:latin typeface="游ゴシック" panose="020B0400000000000000" pitchFamily="50" charset="-128"/>
                <a:ea typeface="游ゴシック" panose="020B0400000000000000" pitchFamily="50" charset="-128"/>
              </a:rPr>
              <a:t>年度</a:t>
            </a:r>
            <a:endParaRPr kumimoji="0" lang="ja-JP" altLang="ja-JP" sz="1200" dirty="0" smtClean="0">
              <a:solidFill>
                <a:prstClr val="black"/>
              </a:solidFill>
              <a:latin typeface="游ゴシック" panose="020B0400000000000000" pitchFamily="50" charset="-128"/>
              <a:ea typeface="游ゴシック" panose="020B0400000000000000" pitchFamily="50" charset="-128"/>
            </a:endParaRPr>
          </a:p>
        </p:txBody>
      </p:sp>
      <p:sp>
        <p:nvSpPr>
          <p:cNvPr id="71" name="Line 51"/>
          <p:cNvSpPr>
            <a:spLocks noChangeShapeType="1"/>
          </p:cNvSpPr>
          <p:nvPr/>
        </p:nvSpPr>
        <p:spPr bwMode="auto">
          <a:xfrm>
            <a:off x="886027" y="5133834"/>
            <a:ext cx="7970180" cy="0"/>
          </a:xfrm>
          <a:prstGeom prst="line">
            <a:avLst/>
          </a:prstGeom>
          <a:noFill/>
          <a:ln w="36513" cap="rnd">
            <a:solidFill>
              <a:srgbClr val="59595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mtClean="0">
              <a:solidFill>
                <a:prstClr val="black"/>
              </a:solidFill>
              <a:latin typeface="游ゴシック" panose="020F0502020204030204"/>
              <a:ea typeface="游ゴシック" panose="020B0400000000000000" pitchFamily="50" charset="-128"/>
            </a:endParaRPr>
          </a:p>
        </p:txBody>
      </p:sp>
      <p:sp>
        <p:nvSpPr>
          <p:cNvPr id="72" name="Rectangle 56"/>
          <p:cNvSpPr>
            <a:spLocks noChangeArrowheads="1"/>
          </p:cNvSpPr>
          <p:nvPr/>
        </p:nvSpPr>
        <p:spPr bwMode="auto">
          <a:xfrm>
            <a:off x="533200" y="3896630"/>
            <a:ext cx="234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600" b="1" dirty="0" smtClean="0">
                <a:solidFill>
                  <a:prstClr val="black"/>
                </a:solidFill>
                <a:latin typeface="游ゴシック" panose="020B0400000000000000" pitchFamily="50" charset="-128"/>
                <a:ea typeface="游ゴシック" panose="020B0400000000000000" pitchFamily="50" charset="-128"/>
              </a:rPr>
              <a:t>15</a:t>
            </a:r>
            <a:endParaRPr kumimoji="0" lang="ja-JP" altLang="ja-JP" sz="1600" b="1" dirty="0" smtClean="0">
              <a:solidFill>
                <a:prstClr val="black"/>
              </a:solidFill>
              <a:latin typeface="游ゴシック" panose="020B0400000000000000" pitchFamily="50" charset="-128"/>
              <a:ea typeface="游ゴシック" panose="020B0400000000000000" pitchFamily="50" charset="-128"/>
            </a:endParaRPr>
          </a:p>
        </p:txBody>
      </p:sp>
      <p:sp>
        <p:nvSpPr>
          <p:cNvPr id="26" name="Rectangle 72"/>
          <p:cNvSpPr>
            <a:spLocks noChangeArrowheads="1"/>
          </p:cNvSpPr>
          <p:nvPr/>
        </p:nvSpPr>
        <p:spPr bwMode="auto">
          <a:xfrm>
            <a:off x="5737576" y="5233363"/>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en-US" sz="1200" dirty="0" smtClean="0">
                <a:solidFill>
                  <a:prstClr val="black"/>
                </a:solidFill>
                <a:latin typeface="游ゴシック" panose="020B0400000000000000" pitchFamily="50" charset="-128"/>
                <a:ea typeface="游ゴシック" panose="020B0400000000000000" pitchFamily="50" charset="-128"/>
              </a:rPr>
              <a:t>令和元年度</a:t>
            </a:r>
            <a:endParaRPr kumimoji="0" lang="ja-JP" altLang="ja-JP" sz="1200" dirty="0" smtClean="0">
              <a:solidFill>
                <a:prstClr val="black"/>
              </a:solidFill>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1292456" y="1828800"/>
            <a:ext cx="540000" cy="32897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422483" y="2421228"/>
            <a:ext cx="540000" cy="26897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3491880" y="2627291"/>
            <a:ext cx="540000" cy="24912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587830" y="2807594"/>
            <a:ext cx="540000" cy="231096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Rectangle 72"/>
          <p:cNvSpPr>
            <a:spLocks noChangeArrowheads="1"/>
          </p:cNvSpPr>
          <p:nvPr/>
        </p:nvSpPr>
        <p:spPr bwMode="white">
          <a:xfrm>
            <a:off x="899592" y="3739925"/>
            <a:ext cx="1025922" cy="246221"/>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smtClean="0">
                <a:ln>
                  <a:noFill/>
                </a:ln>
                <a:solidFill>
                  <a:srgbClr val="595959"/>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smtClean="0">
                <a:ln>
                  <a:noFill/>
                </a:ln>
                <a:solidFill>
                  <a:srgbClr val="595959"/>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smtClean="0">
                <a:ln>
                  <a:noFill/>
                </a:ln>
                <a:solidFill>
                  <a:srgbClr val="595959"/>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1" name="正方形/長方形 30"/>
          <p:cNvSpPr/>
          <p:nvPr/>
        </p:nvSpPr>
        <p:spPr>
          <a:xfrm>
            <a:off x="5724128" y="2719434"/>
            <a:ext cx="540000" cy="241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423402" y="1523421"/>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44.3</a:t>
            </a:r>
            <a:endParaRPr kumimoji="1" lang="ja-JP" altLang="en-US" sz="14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548799" y="2112364"/>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36.8</a:t>
            </a:r>
            <a:endParaRPr kumimoji="1" lang="ja-JP" altLang="en-US" sz="14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629286" y="2280680"/>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32.9</a:t>
            </a:r>
            <a:endParaRPr kumimoji="1" lang="ja-JP" altLang="en-US"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4680330" y="2499160"/>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31.1</a:t>
            </a:r>
            <a:endParaRPr kumimoji="1" lang="ja-JP" altLang="en-US" sz="14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821110" y="2267607"/>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32.5</a:t>
            </a:r>
            <a:endParaRPr kumimoji="1" lang="ja-JP" altLang="en-US" sz="1400" dirty="0">
              <a:latin typeface="Meiryo UI" panose="020B0604030504040204" pitchFamily="50" charset="-128"/>
              <a:ea typeface="Meiryo UI" panose="020B0604030504040204" pitchFamily="50" charset="-128"/>
            </a:endParaRPr>
          </a:p>
        </p:txBody>
      </p:sp>
      <p:sp>
        <p:nvSpPr>
          <p:cNvPr id="40" name="Rectangle 72"/>
          <p:cNvSpPr>
            <a:spLocks noChangeArrowheads="1"/>
          </p:cNvSpPr>
          <p:nvPr/>
        </p:nvSpPr>
        <p:spPr bwMode="auto">
          <a:xfrm>
            <a:off x="6817696" y="5242628"/>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en-US" sz="1200" dirty="0" smtClean="0">
                <a:solidFill>
                  <a:prstClr val="black"/>
                </a:solidFill>
                <a:latin typeface="游ゴシック" panose="020B0400000000000000" pitchFamily="50" charset="-128"/>
                <a:ea typeface="游ゴシック" panose="020B0400000000000000" pitchFamily="50" charset="-128"/>
              </a:rPr>
              <a:t>令和２年度</a:t>
            </a:r>
            <a:endParaRPr kumimoji="0" lang="ja-JP" altLang="ja-JP" sz="1200" dirty="0" smtClean="0">
              <a:solidFill>
                <a:prstClr val="black"/>
              </a:solidFill>
              <a:latin typeface="游ゴシック" panose="020B0400000000000000" pitchFamily="50" charset="-128"/>
              <a:ea typeface="游ゴシック" panose="020B0400000000000000" pitchFamily="50" charset="-128"/>
            </a:endParaRPr>
          </a:p>
        </p:txBody>
      </p:sp>
      <p:sp>
        <p:nvSpPr>
          <p:cNvPr id="41" name="正方形/長方形 40"/>
          <p:cNvSpPr/>
          <p:nvPr/>
        </p:nvSpPr>
        <p:spPr>
          <a:xfrm>
            <a:off x="6804248" y="2362917"/>
            <a:ext cx="540000" cy="27540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6901230" y="2041103"/>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37.1</a:t>
            </a:r>
            <a:endParaRPr kumimoji="1" lang="ja-JP" altLang="en-US" sz="1400" dirty="0">
              <a:latin typeface="Meiryo UI" panose="020B0604030504040204" pitchFamily="50" charset="-128"/>
              <a:ea typeface="Meiryo UI" panose="020B0604030504040204" pitchFamily="50" charset="-128"/>
            </a:endParaRPr>
          </a:p>
        </p:txBody>
      </p:sp>
      <p:sp>
        <p:nvSpPr>
          <p:cNvPr id="43" name="Rectangle 72"/>
          <p:cNvSpPr>
            <a:spLocks noChangeArrowheads="1"/>
          </p:cNvSpPr>
          <p:nvPr/>
        </p:nvSpPr>
        <p:spPr bwMode="auto">
          <a:xfrm>
            <a:off x="7872081" y="5236615"/>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en-US" sz="1200" dirty="0" smtClean="0">
                <a:latin typeface="游ゴシック" panose="020B0400000000000000" pitchFamily="50" charset="-128"/>
                <a:ea typeface="游ゴシック" panose="020B0400000000000000" pitchFamily="50" charset="-128"/>
              </a:rPr>
              <a:t>令和３年度</a:t>
            </a:r>
            <a:endParaRPr kumimoji="0" lang="ja-JP" altLang="ja-JP" sz="1200" dirty="0" smtClean="0">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7858633" y="2927829"/>
            <a:ext cx="540000" cy="2196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7955615" y="2617167"/>
            <a:ext cx="79284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29.7</a:t>
            </a:r>
            <a:endParaRPr kumimoji="1" lang="ja-JP" altLang="en-US" sz="1400" dirty="0">
              <a:latin typeface="Meiryo UI" panose="020B0604030504040204" pitchFamily="50" charset="-128"/>
              <a:ea typeface="Meiryo UI" panose="020B0604030504040204" pitchFamily="50" charset="-128"/>
            </a:endParaRPr>
          </a:p>
        </p:txBody>
      </p:sp>
      <p:sp>
        <p:nvSpPr>
          <p:cNvPr id="60" name="Line 51"/>
          <p:cNvSpPr>
            <a:spLocks noChangeShapeType="1"/>
          </p:cNvSpPr>
          <p:nvPr/>
        </p:nvSpPr>
        <p:spPr bwMode="auto">
          <a:xfrm>
            <a:off x="886027" y="4024120"/>
            <a:ext cx="7970180" cy="0"/>
          </a:xfrm>
          <a:prstGeom prst="line">
            <a:avLst/>
          </a:prstGeom>
          <a:noFill/>
          <a:ln w="36513" cap="rnd">
            <a:solidFill>
              <a:srgbClr val="595959"/>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mtClean="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88633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p:cNvCxnSpPr/>
          <p:nvPr/>
        </p:nvCxnSpPr>
        <p:spPr>
          <a:xfrm>
            <a:off x="-36512"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8014286"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光熱水費削減額（旧プラン効果分含む）</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a:xfrm>
            <a:off x="8239770" y="69376"/>
            <a:ext cx="747712" cy="365760"/>
          </a:xfrm>
        </p:spPr>
        <p:txBody>
          <a:bodyPr/>
          <a:lstStyle/>
          <a:p>
            <a:fld id="{6DBCCE75-96CE-4693-9D68-DB546D813132}" type="slidenum">
              <a:rPr kumimoji="1" lang="ja-JP" altLang="en-US" sz="2000" smtClean="0">
                <a:solidFill>
                  <a:schemeClr val="bg1"/>
                </a:solidFill>
              </a:rPr>
              <a:pPr/>
              <a:t>8</a:t>
            </a:fld>
            <a:endParaRPr kumimoji="1" lang="ja-JP" altLang="en-US" sz="2000" dirty="0">
              <a:solidFill>
                <a:schemeClr val="bg1"/>
              </a:solidFill>
            </a:endParaRPr>
          </a:p>
        </p:txBody>
      </p:sp>
      <p:sp>
        <p:nvSpPr>
          <p:cNvPr id="8" name="正方形/長方形 7"/>
          <p:cNvSpPr/>
          <p:nvPr/>
        </p:nvSpPr>
        <p:spPr>
          <a:xfrm>
            <a:off x="113410" y="5906533"/>
            <a:ext cx="8720997" cy="830997"/>
          </a:xfrm>
          <a:prstGeom prst="rect">
            <a:avLst/>
          </a:prstGeom>
          <a:ln w="25400">
            <a:solidFill>
              <a:schemeClr val="accent1"/>
            </a:solidFill>
            <a:prstDash val="sysDash"/>
          </a:ln>
        </p:spPr>
        <p:txBody>
          <a:bodyPr wrap="square">
            <a:spAutoFit/>
          </a:bodyPr>
          <a:lstStyle/>
          <a:p>
            <a:r>
              <a:rPr lang="ja-JP" altLang="en-US" sz="2400" dirty="0" smtClean="0">
                <a:latin typeface="Meiryo UI" panose="020B0604030504040204" pitchFamily="50" charset="-128"/>
                <a:ea typeface="Meiryo UI" panose="020B0604030504040204" pitchFamily="50" charset="-128"/>
              </a:rPr>
              <a:t>○目標は</a:t>
            </a:r>
            <a:r>
              <a:rPr lang="en-US" altLang="ja-JP" sz="2400" dirty="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年間で</a:t>
            </a:r>
            <a:r>
              <a:rPr lang="ja-JP" altLang="en-US" sz="2400" b="1" u="sng" dirty="0" smtClean="0">
                <a:latin typeface="Meiryo UI" panose="020B0604030504040204" pitchFamily="50" charset="-128"/>
                <a:ea typeface="Meiryo UI" panose="020B0604030504040204" pitchFamily="50" charset="-128"/>
              </a:rPr>
              <a:t>累計</a:t>
            </a:r>
            <a:r>
              <a:rPr lang="en-US" altLang="ja-JP" sz="2400" b="1" u="sng" dirty="0" smtClean="0">
                <a:latin typeface="Meiryo UI" panose="020B0604030504040204" pitchFamily="50" charset="-128"/>
                <a:ea typeface="Meiryo UI" panose="020B0604030504040204" pitchFamily="50" charset="-128"/>
              </a:rPr>
              <a:t>60</a:t>
            </a:r>
            <a:r>
              <a:rPr lang="ja-JP" altLang="en-US" sz="2400" b="1" u="sng" dirty="0" smtClean="0">
                <a:latin typeface="Meiryo UI" panose="020B0604030504040204" pitchFamily="50" charset="-128"/>
                <a:ea typeface="Meiryo UI" panose="020B0604030504040204" pitchFamily="50" charset="-128"/>
              </a:rPr>
              <a:t>億円</a:t>
            </a:r>
            <a:r>
              <a:rPr lang="ja-JP" altLang="en-US" sz="2000" dirty="0" smtClean="0">
                <a:latin typeface="Meiryo UI" panose="020B0604030504040204" pitchFamily="50" charset="-128"/>
                <a:ea typeface="Meiryo UI" panose="020B0604030504040204" pitchFamily="50" charset="-128"/>
              </a:rPr>
              <a:t>（旧プラン分</a:t>
            </a:r>
            <a:r>
              <a:rPr lang="en-US" altLang="ja-JP" sz="2000" dirty="0" smtClean="0">
                <a:latin typeface="Meiryo UI" panose="020B0604030504040204" pitchFamily="50" charset="-128"/>
                <a:ea typeface="Meiryo UI" panose="020B0604030504040204" pitchFamily="50" charset="-128"/>
              </a:rPr>
              <a:t>35</a:t>
            </a:r>
            <a:r>
              <a:rPr lang="ja-JP" altLang="en-US" sz="2000" dirty="0" smtClean="0">
                <a:latin typeface="Meiryo UI" panose="020B0604030504040204" pitchFamily="50" charset="-128"/>
                <a:ea typeface="Meiryo UI" panose="020B0604030504040204" pitchFamily="50" charset="-128"/>
              </a:rPr>
              <a:t>億円、新プラン分</a:t>
            </a:r>
            <a:r>
              <a:rPr lang="en-US" altLang="ja-JP" sz="2000" dirty="0" smtClean="0">
                <a:latin typeface="Meiryo UI" panose="020B0604030504040204" pitchFamily="50" charset="-128"/>
                <a:ea typeface="Meiryo UI" panose="020B0604030504040204" pitchFamily="50" charset="-128"/>
              </a:rPr>
              <a:t>25</a:t>
            </a:r>
            <a:r>
              <a:rPr lang="ja-JP" altLang="en-US" sz="2000" dirty="0" smtClean="0">
                <a:latin typeface="Meiryo UI" panose="020B0604030504040204" pitchFamily="50" charset="-128"/>
                <a:ea typeface="Meiryo UI" panose="020B0604030504040204" pitchFamily="50" charset="-128"/>
              </a:rPr>
              <a:t>億円）</a:t>
            </a:r>
            <a:endParaRPr lang="ja-JP" altLang="en-US" sz="2000" dirty="0">
              <a:latin typeface="Meiryo UI" panose="020B0604030504040204" pitchFamily="50" charset="-128"/>
              <a:ea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７</a:t>
            </a:r>
            <a:r>
              <a:rPr lang="ja-JP" altLang="en-US" sz="2400" dirty="0" smtClean="0">
                <a:latin typeface="Meiryo UI" panose="020B0604030504040204" pitchFamily="50" charset="-128"/>
                <a:ea typeface="Meiryo UI" panose="020B0604030504040204" pitchFamily="50" charset="-128"/>
              </a:rPr>
              <a:t>年間で、</a:t>
            </a:r>
            <a:r>
              <a:rPr lang="ja-JP" altLang="en-US" sz="2400" b="1" u="sng" dirty="0" smtClean="0">
                <a:latin typeface="Meiryo UI" panose="020B0604030504040204" pitchFamily="50" charset="-128"/>
                <a:ea typeface="Meiryo UI" panose="020B0604030504040204" pitchFamily="50" charset="-128"/>
              </a:rPr>
              <a:t>累計</a:t>
            </a:r>
            <a:r>
              <a:rPr lang="en-US" altLang="ja-JP" sz="2400" b="1" u="sng" dirty="0" smtClean="0">
                <a:latin typeface="Meiryo UI" panose="020B0604030504040204" pitchFamily="50" charset="-128"/>
                <a:ea typeface="Meiryo UI" panose="020B0604030504040204" pitchFamily="50" charset="-128"/>
              </a:rPr>
              <a:t>57</a:t>
            </a:r>
            <a:r>
              <a:rPr lang="ja-JP" altLang="en-US" sz="2400" b="1" u="sng" dirty="0" smtClean="0">
                <a:latin typeface="Meiryo UI" panose="020B0604030504040204" pitchFamily="50" charset="-128"/>
                <a:ea typeface="Meiryo UI" panose="020B0604030504040204" pitchFamily="50" charset="-128"/>
              </a:rPr>
              <a:t>億円の削減（目標の約</a:t>
            </a:r>
            <a:r>
              <a:rPr lang="en-US" altLang="ja-JP" sz="2400" b="1" u="sng" dirty="0" smtClean="0">
                <a:latin typeface="Meiryo UI" panose="020B0604030504040204" pitchFamily="50" charset="-128"/>
                <a:ea typeface="Meiryo UI" panose="020B0604030504040204" pitchFamily="50" charset="-128"/>
              </a:rPr>
              <a:t>95%</a:t>
            </a:r>
            <a:r>
              <a:rPr lang="ja-JP" altLang="en-US" sz="2400" b="1" u="sng"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を達成</a:t>
            </a:r>
            <a:endParaRPr lang="en-US" altLang="ja-JP" sz="2400" dirty="0" smtClean="0">
              <a:latin typeface="Meiryo UI" panose="020B0604030504040204" pitchFamily="50" charset="-128"/>
              <a:ea typeface="Meiryo UI" panose="020B0604030504040204" pitchFamily="50" charset="-128"/>
            </a:endParaRPr>
          </a:p>
        </p:txBody>
      </p:sp>
      <p:sp>
        <p:nvSpPr>
          <p:cNvPr id="137" name="Rectangle 75"/>
          <p:cNvSpPr>
            <a:spLocks noChangeArrowheads="1"/>
          </p:cNvSpPr>
          <p:nvPr/>
        </p:nvSpPr>
        <p:spPr bwMode="auto">
          <a:xfrm>
            <a:off x="8100392" y="731333"/>
            <a:ext cx="8463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sz="1100" dirty="0">
                <a:solidFill>
                  <a:prstClr val="black"/>
                </a:solidFill>
                <a:latin typeface="游ゴシック" panose="020B0400000000000000" pitchFamily="50" charset="-128"/>
                <a:ea typeface="游ゴシック" panose="020B0400000000000000" pitchFamily="50" charset="-128"/>
              </a:rPr>
              <a:t>累計削減金額</a:t>
            </a:r>
            <a:endParaRPr kumimoji="0" lang="en-US" altLang="ja-JP" sz="1100" dirty="0">
              <a:solidFill>
                <a:prstClr val="black"/>
              </a:solidFill>
              <a:latin typeface="游ゴシック" panose="020B0400000000000000" pitchFamily="50" charset="-128"/>
              <a:ea typeface="游ゴシック" panose="020B0400000000000000" pitchFamily="50" charset="-128"/>
            </a:endParaRPr>
          </a:p>
          <a:p>
            <a:pPr algn="ctr"/>
            <a:r>
              <a:rPr kumimoji="0" lang="ja-JP" altLang="ja-JP" sz="1100" dirty="0" smtClean="0">
                <a:solidFill>
                  <a:prstClr val="black"/>
                </a:solidFill>
                <a:latin typeface="游ゴシック" panose="020B0400000000000000" pitchFamily="50" charset="-128"/>
                <a:ea typeface="游ゴシック" panose="020B0400000000000000" pitchFamily="50" charset="-128"/>
              </a:rPr>
              <a:t>（</a:t>
            </a:r>
            <a:r>
              <a:rPr kumimoji="0" lang="ja-JP" altLang="en-US" sz="1100" dirty="0">
                <a:solidFill>
                  <a:prstClr val="black"/>
                </a:solidFill>
                <a:latin typeface="游ゴシック" panose="020B0400000000000000" pitchFamily="50" charset="-128"/>
                <a:ea typeface="游ゴシック" panose="020B0400000000000000" pitchFamily="50" charset="-128"/>
              </a:rPr>
              <a:t>億</a:t>
            </a:r>
            <a:r>
              <a:rPr kumimoji="0" lang="ja-JP" altLang="ja-JP" sz="1100" dirty="0" smtClean="0">
                <a:solidFill>
                  <a:prstClr val="black"/>
                </a:solidFill>
                <a:latin typeface="游ゴシック" panose="020B0400000000000000" pitchFamily="50" charset="-128"/>
                <a:ea typeface="游ゴシック" panose="020B0400000000000000" pitchFamily="50" charset="-128"/>
              </a:rPr>
              <a:t>円</a:t>
            </a:r>
            <a:r>
              <a:rPr kumimoji="0" lang="ja-JP" altLang="ja-JP" sz="1100" dirty="0">
                <a:solidFill>
                  <a:prstClr val="black"/>
                </a:solidFill>
                <a:latin typeface="游ゴシック" panose="020B0400000000000000" pitchFamily="50" charset="-128"/>
                <a:ea typeface="游ゴシック" panose="020B0400000000000000" pitchFamily="50" charset="-128"/>
              </a:rPr>
              <a:t>）</a:t>
            </a:r>
            <a:endParaRPr kumimoji="0" lang="ja-JP" altLang="ja-JP" dirty="0">
              <a:solidFill>
                <a:prstClr val="black"/>
              </a:solidFill>
              <a:latin typeface="游ゴシック" panose="020B0400000000000000" pitchFamily="50" charset="-128"/>
              <a:ea typeface="游ゴシック" panose="020B0400000000000000" pitchFamily="50" charset="-128"/>
            </a:endParaRPr>
          </a:p>
        </p:txBody>
      </p:sp>
      <p:sp>
        <p:nvSpPr>
          <p:cNvPr id="138" name="Rectangle 74"/>
          <p:cNvSpPr>
            <a:spLocks noChangeArrowheads="1"/>
          </p:cNvSpPr>
          <p:nvPr/>
        </p:nvSpPr>
        <p:spPr bwMode="auto">
          <a:xfrm>
            <a:off x="245614" y="729337"/>
            <a:ext cx="923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sz="1200" dirty="0">
                <a:solidFill>
                  <a:prstClr val="black"/>
                </a:solidFill>
                <a:latin typeface="游ゴシック" panose="020B0400000000000000" pitchFamily="50" charset="-128"/>
                <a:ea typeface="游ゴシック" panose="020B0400000000000000" pitchFamily="50" charset="-128"/>
              </a:rPr>
              <a:t>年間</a:t>
            </a:r>
            <a:r>
              <a:rPr kumimoji="0" lang="ja-JP" altLang="en-US" sz="1200" dirty="0" smtClean="0">
                <a:solidFill>
                  <a:prstClr val="black"/>
                </a:solidFill>
                <a:latin typeface="游ゴシック" panose="020B0400000000000000" pitchFamily="50" charset="-128"/>
                <a:ea typeface="游ゴシック" panose="020B0400000000000000" pitchFamily="50" charset="-128"/>
              </a:rPr>
              <a:t>削減金額</a:t>
            </a:r>
            <a:endParaRPr kumimoji="0" lang="en-US" altLang="ja-JP" sz="1200" dirty="0">
              <a:solidFill>
                <a:prstClr val="black"/>
              </a:solidFill>
              <a:latin typeface="游ゴシック" panose="020B0400000000000000" pitchFamily="50" charset="-128"/>
              <a:ea typeface="游ゴシック" panose="020B0400000000000000" pitchFamily="50" charset="-128"/>
            </a:endParaRPr>
          </a:p>
          <a:p>
            <a:pPr algn="ctr"/>
            <a:r>
              <a:rPr kumimoji="0" lang="ja-JP" altLang="ja-JP" sz="1200" dirty="0" smtClean="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億</a:t>
            </a:r>
            <a:r>
              <a:rPr kumimoji="0" lang="ja-JP" altLang="ja-JP" sz="1200" dirty="0" smtClean="0">
                <a:solidFill>
                  <a:prstClr val="black"/>
                </a:solidFill>
                <a:latin typeface="游ゴシック" panose="020B0400000000000000" pitchFamily="50" charset="-128"/>
                <a:ea typeface="游ゴシック" panose="020B0400000000000000" pitchFamily="50" charset="-128"/>
              </a:rPr>
              <a:t>円</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年</a:t>
            </a:r>
            <a:r>
              <a:rPr kumimoji="0" lang="ja-JP" altLang="ja-JP" sz="1200" dirty="0">
                <a:solidFill>
                  <a:prstClr val="black"/>
                </a:solidFill>
                <a:latin typeface="游ゴシック" panose="020B0400000000000000" pitchFamily="50" charset="-128"/>
                <a:ea typeface="游ゴシック" panose="020B0400000000000000" pitchFamily="50" charset="-128"/>
              </a:rPr>
              <a:t>）</a:t>
            </a:r>
            <a:endParaRPr kumimoji="0" lang="ja-JP" altLang="ja-JP" dirty="0">
              <a:solidFill>
                <a:prstClr val="black"/>
              </a:solidFill>
              <a:latin typeface="游ゴシック" panose="020B0400000000000000" pitchFamily="50" charset="-128"/>
              <a:ea typeface="游ゴシック" panose="020B0400000000000000" pitchFamily="50" charset="-128"/>
            </a:endParaRPr>
          </a:p>
        </p:txBody>
      </p:sp>
      <p:sp>
        <p:nvSpPr>
          <p:cNvPr id="58" name="Rectangle 61"/>
          <p:cNvSpPr>
            <a:spLocks noChangeArrowheads="1"/>
          </p:cNvSpPr>
          <p:nvPr/>
        </p:nvSpPr>
        <p:spPr bwMode="auto">
          <a:xfrm>
            <a:off x="1411189" y="5043954"/>
            <a:ext cx="3497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新プラン</a:t>
            </a:r>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年間</a:t>
            </a:r>
            <a:r>
              <a:rPr kumimoji="0" lang="ja-JP" altLang="ja-JP" sz="1400" dirty="0">
                <a:solidFill>
                  <a:prstClr val="black"/>
                </a:solidFill>
                <a:latin typeface="游ゴシック" panose="020B0400000000000000" pitchFamily="50" charset="-128"/>
                <a:ea typeface="游ゴシック" panose="020B0400000000000000" pitchFamily="50" charset="-128"/>
              </a:rPr>
              <a:t>削減金額</a:t>
            </a:r>
            <a:r>
              <a:rPr kumimoji="0" lang="ja-JP" altLang="en-US" sz="1400" dirty="0">
                <a:solidFill>
                  <a:prstClr val="black"/>
                </a:solidFill>
                <a:latin typeface="游ゴシック" panose="020B0400000000000000" pitchFamily="50" charset="-128"/>
                <a:ea typeface="游ゴシック" panose="020B0400000000000000" pitchFamily="50" charset="-128"/>
              </a:rPr>
              <a:t>合計</a:t>
            </a:r>
            <a:r>
              <a:rPr kumimoji="0" lang="ja-JP" altLang="ja-JP" sz="140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億</a:t>
            </a:r>
            <a:r>
              <a:rPr kumimoji="0" lang="ja-JP" altLang="ja-JP" sz="1400" dirty="0" smtClean="0">
                <a:solidFill>
                  <a:prstClr val="black"/>
                </a:solidFill>
                <a:latin typeface="游ゴシック" panose="020B0400000000000000" pitchFamily="50" charset="-128"/>
                <a:ea typeface="游ゴシック" panose="020B0400000000000000" pitchFamily="50" charset="-128"/>
              </a:rPr>
              <a:t>円</a:t>
            </a:r>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年</a:t>
            </a:r>
            <a:r>
              <a:rPr kumimoji="0" lang="ja-JP" altLang="ja-JP" sz="1400" dirty="0">
                <a:solidFill>
                  <a:prstClr val="black"/>
                </a:solidFill>
                <a:latin typeface="游ゴシック" panose="020B0400000000000000" pitchFamily="50" charset="-128"/>
                <a:ea typeface="游ゴシック" panose="020B0400000000000000" pitchFamily="50" charset="-128"/>
              </a:rPr>
              <a:t>）</a:t>
            </a:r>
          </a:p>
        </p:txBody>
      </p:sp>
      <p:sp>
        <p:nvSpPr>
          <p:cNvPr id="59" name="Rectangle 52"/>
          <p:cNvSpPr>
            <a:spLocks noChangeArrowheads="1"/>
          </p:cNvSpPr>
          <p:nvPr/>
        </p:nvSpPr>
        <p:spPr bwMode="auto">
          <a:xfrm>
            <a:off x="1128783" y="5417571"/>
            <a:ext cx="312737" cy="84138"/>
          </a:xfrm>
          <a:prstGeom prst="rect">
            <a:avLst/>
          </a:prstGeom>
          <a:solidFill>
            <a:srgbClr val="92D050"/>
          </a:solidFill>
          <a:ln>
            <a:noFill/>
          </a:ln>
          <a:extLst/>
        </p:spPr>
        <p:txBody>
          <a:bodyPr vert="horz" wrap="square" lIns="91440" tIns="45720" rIns="91440" bIns="45720" numCol="1" anchor="t" anchorCtr="0" compatLnSpc="1">
            <a:prstTxWarp prst="textNoShape">
              <a:avLst/>
            </a:prstTxWarp>
          </a:bodyPr>
          <a:lstStyle/>
          <a:p>
            <a:endParaRPr lang="ja-JP" altLang="en-US" sz="1400">
              <a:solidFill>
                <a:prstClr val="black"/>
              </a:solidFill>
              <a:latin typeface="游ゴシック" panose="020B0400000000000000" pitchFamily="50" charset="-128"/>
              <a:ea typeface="游ゴシック" panose="020B0400000000000000" pitchFamily="50" charset="-128"/>
            </a:endParaRPr>
          </a:p>
        </p:txBody>
      </p:sp>
      <p:sp>
        <p:nvSpPr>
          <p:cNvPr id="60" name="Rectangle 56"/>
          <p:cNvSpPr>
            <a:spLocks noChangeArrowheads="1"/>
          </p:cNvSpPr>
          <p:nvPr/>
        </p:nvSpPr>
        <p:spPr bwMode="auto">
          <a:xfrm>
            <a:off x="1409771" y="5363701"/>
            <a:ext cx="3497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旧プラン</a:t>
            </a:r>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年間削減金額合計</a:t>
            </a:r>
            <a:r>
              <a:rPr kumimoji="0" lang="ja-JP" altLang="ja-JP" sz="140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億</a:t>
            </a:r>
            <a:r>
              <a:rPr kumimoji="0" lang="ja-JP" altLang="ja-JP" sz="1400" dirty="0" smtClean="0">
                <a:solidFill>
                  <a:prstClr val="black"/>
                </a:solidFill>
                <a:latin typeface="游ゴシック" panose="020B0400000000000000" pitchFamily="50" charset="-128"/>
                <a:ea typeface="游ゴシック" panose="020B0400000000000000" pitchFamily="50" charset="-128"/>
              </a:rPr>
              <a:t>円</a:t>
            </a:r>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年</a:t>
            </a:r>
            <a:r>
              <a:rPr kumimoji="0" lang="ja-JP" altLang="ja-JP" sz="1400" dirty="0">
                <a:solidFill>
                  <a:prstClr val="black"/>
                </a:solidFill>
                <a:latin typeface="游ゴシック" panose="020B0400000000000000" pitchFamily="50" charset="-128"/>
                <a:ea typeface="游ゴシック" panose="020B0400000000000000" pitchFamily="50" charset="-128"/>
              </a:rPr>
              <a:t>）</a:t>
            </a:r>
          </a:p>
        </p:txBody>
      </p:sp>
      <p:sp>
        <p:nvSpPr>
          <p:cNvPr id="61" name="Rectangle 57"/>
          <p:cNvSpPr>
            <a:spLocks noChangeArrowheads="1"/>
          </p:cNvSpPr>
          <p:nvPr/>
        </p:nvSpPr>
        <p:spPr bwMode="auto">
          <a:xfrm>
            <a:off x="1128783" y="5099630"/>
            <a:ext cx="312737" cy="84138"/>
          </a:xfrm>
          <a:prstGeom prst="rect">
            <a:avLst/>
          </a:prstGeom>
          <a:solidFill>
            <a:srgbClr val="C0504D"/>
          </a:solidFill>
          <a:ln>
            <a:noFill/>
          </a:ln>
          <a:extLst/>
        </p:spPr>
        <p:txBody>
          <a:bodyPr vert="horz" wrap="square" lIns="91440" tIns="45720" rIns="91440" bIns="45720" numCol="1" anchor="t" anchorCtr="0" compatLnSpc="1">
            <a:prstTxWarp prst="textNoShape">
              <a:avLst/>
            </a:prstTxWarp>
          </a:bodyPr>
          <a:lstStyle/>
          <a:p>
            <a:endParaRPr lang="ja-JP" altLang="en-US" sz="1400">
              <a:solidFill>
                <a:prstClr val="black"/>
              </a:solidFill>
              <a:latin typeface="游ゴシック" panose="020B0400000000000000" pitchFamily="50" charset="-128"/>
              <a:ea typeface="游ゴシック" panose="020B0400000000000000" pitchFamily="50" charset="-128"/>
            </a:endParaRPr>
          </a:p>
        </p:txBody>
      </p:sp>
      <p:sp>
        <p:nvSpPr>
          <p:cNvPr id="62" name="Rectangle 70"/>
          <p:cNvSpPr>
            <a:spLocks noChangeArrowheads="1"/>
          </p:cNvSpPr>
          <p:nvPr/>
        </p:nvSpPr>
        <p:spPr bwMode="auto">
          <a:xfrm>
            <a:off x="1414383" y="5660922"/>
            <a:ext cx="34304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平成</a:t>
            </a:r>
            <a:r>
              <a:rPr kumimoji="0" lang="en-US" altLang="ja-JP" sz="1400" dirty="0">
                <a:solidFill>
                  <a:prstClr val="black"/>
                </a:solidFill>
                <a:latin typeface="游ゴシック" panose="020B0400000000000000" pitchFamily="50" charset="-128"/>
                <a:ea typeface="游ゴシック" panose="020B0400000000000000" pitchFamily="50" charset="-128"/>
              </a:rPr>
              <a:t>27</a:t>
            </a:r>
            <a:r>
              <a:rPr kumimoji="0" lang="ja-JP" altLang="en-US" sz="1400" dirty="0">
                <a:solidFill>
                  <a:prstClr val="black"/>
                </a:solidFill>
                <a:latin typeface="游ゴシック" panose="020B0400000000000000" pitchFamily="50" charset="-128"/>
                <a:ea typeface="游ゴシック" panose="020B0400000000000000" pitchFamily="50" charset="-128"/>
              </a:rPr>
              <a:t>年度以降</a:t>
            </a:r>
            <a:r>
              <a:rPr kumimoji="0" lang="en-US" altLang="ja-JP" sz="1400" dirty="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累計</a:t>
            </a:r>
            <a:r>
              <a:rPr kumimoji="0" lang="ja-JP" altLang="ja-JP" sz="1400" dirty="0">
                <a:solidFill>
                  <a:prstClr val="black"/>
                </a:solidFill>
                <a:latin typeface="游ゴシック" panose="020B0400000000000000" pitchFamily="50" charset="-128"/>
                <a:ea typeface="游ゴシック" panose="020B0400000000000000" pitchFamily="50" charset="-128"/>
              </a:rPr>
              <a:t>削減金額</a:t>
            </a:r>
            <a:r>
              <a:rPr kumimoji="0" lang="ja-JP" altLang="ja-JP" sz="140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dirty="0">
                <a:solidFill>
                  <a:prstClr val="black"/>
                </a:solidFill>
                <a:latin typeface="游ゴシック" panose="020B0400000000000000" pitchFamily="50" charset="-128"/>
                <a:ea typeface="游ゴシック" panose="020B0400000000000000" pitchFamily="50" charset="-128"/>
              </a:rPr>
              <a:t>億</a:t>
            </a:r>
            <a:r>
              <a:rPr kumimoji="0" lang="ja-JP" altLang="ja-JP" sz="1400" dirty="0" smtClean="0">
                <a:solidFill>
                  <a:prstClr val="black"/>
                </a:solidFill>
                <a:latin typeface="游ゴシック" panose="020B0400000000000000" pitchFamily="50" charset="-128"/>
                <a:ea typeface="游ゴシック" panose="020B0400000000000000" pitchFamily="50" charset="-128"/>
              </a:rPr>
              <a:t>円</a:t>
            </a:r>
            <a:r>
              <a:rPr kumimoji="0" lang="ja-JP" altLang="ja-JP" sz="1400" dirty="0">
                <a:solidFill>
                  <a:prstClr val="black"/>
                </a:solidFill>
                <a:latin typeface="游ゴシック" panose="020B0400000000000000" pitchFamily="50" charset="-128"/>
                <a:ea typeface="游ゴシック" panose="020B0400000000000000" pitchFamily="50" charset="-128"/>
              </a:rPr>
              <a:t>）</a:t>
            </a:r>
          </a:p>
        </p:txBody>
      </p:sp>
      <p:sp>
        <p:nvSpPr>
          <p:cNvPr id="63" name="Rectangle 61"/>
          <p:cNvSpPr>
            <a:spLocks noChangeArrowheads="1"/>
          </p:cNvSpPr>
          <p:nvPr/>
        </p:nvSpPr>
        <p:spPr bwMode="auto">
          <a:xfrm>
            <a:off x="5279840" y="5025208"/>
            <a:ext cx="25135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dirty="0" smtClean="0">
                <a:solidFill>
                  <a:prstClr val="black"/>
                </a:solidFill>
                <a:latin typeface="游ゴシック" panose="020B0400000000000000" pitchFamily="50" charset="-128"/>
                <a:ea typeface="游ゴシック" panose="020B0400000000000000" pitchFamily="50" charset="-128"/>
              </a:rPr>
              <a:t>　りんくう駅ビル実績を含む</a:t>
            </a:r>
            <a:endParaRPr kumimoji="0" lang="ja-JP" altLang="ja-JP" sz="1400" dirty="0">
              <a:solidFill>
                <a:prstClr val="black"/>
              </a:solidFill>
              <a:latin typeface="游ゴシック" panose="020B0400000000000000" pitchFamily="50" charset="-128"/>
              <a:ea typeface="游ゴシック" panose="020B0400000000000000" pitchFamily="50" charset="-128"/>
            </a:endParaRPr>
          </a:p>
        </p:txBody>
      </p:sp>
      <p:sp>
        <p:nvSpPr>
          <p:cNvPr id="64" name="Rectangle 57"/>
          <p:cNvSpPr>
            <a:spLocks noChangeArrowheads="1"/>
          </p:cNvSpPr>
          <p:nvPr/>
        </p:nvSpPr>
        <p:spPr bwMode="auto">
          <a:xfrm>
            <a:off x="1128783" y="5740100"/>
            <a:ext cx="312737" cy="45719"/>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ja-JP" altLang="en-US" sz="1400">
              <a:solidFill>
                <a:prstClr val="black"/>
              </a:solidFill>
              <a:latin typeface="游ゴシック" panose="020B0400000000000000" pitchFamily="50" charset="-128"/>
              <a:ea typeface="游ゴシック" panose="020B0400000000000000" pitchFamily="50" charset="-128"/>
            </a:endParaRPr>
          </a:p>
        </p:txBody>
      </p:sp>
      <p:sp>
        <p:nvSpPr>
          <p:cNvPr id="65" name="Oval 16"/>
          <p:cNvSpPr>
            <a:spLocks noChangeArrowheads="1"/>
          </p:cNvSpPr>
          <p:nvPr/>
        </p:nvSpPr>
        <p:spPr bwMode="auto">
          <a:xfrm>
            <a:off x="1205672" y="5683614"/>
            <a:ext cx="144000" cy="144000"/>
          </a:xfrm>
          <a:prstGeom prst="ellipse">
            <a:avLst/>
          </a:prstGeom>
          <a:solidFill>
            <a:schemeClr val="tx1"/>
          </a:solidFill>
          <a:ln w="11113"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 name="Rectangle 72"/>
          <p:cNvSpPr>
            <a:spLocks noChangeArrowheads="1"/>
          </p:cNvSpPr>
          <p:nvPr/>
        </p:nvSpPr>
        <p:spPr bwMode="white">
          <a:xfrm>
            <a:off x="5582799" y="1406363"/>
            <a:ext cx="1025922" cy="246221"/>
          </a:xfrm>
          <a:prstGeom prst="rect">
            <a:avLst/>
          </a:prstGeom>
          <a:solidFill>
            <a:sysClr val="window" lastClr="FFFFFF"/>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44" name="Rectangle 185"/>
          <p:cNvSpPr>
            <a:spLocks noChangeArrowheads="1"/>
          </p:cNvSpPr>
          <p:nvPr/>
        </p:nvSpPr>
        <p:spPr bwMode="white">
          <a:xfrm>
            <a:off x="7221768" y="2091249"/>
            <a:ext cx="845787" cy="307777"/>
          </a:xfrm>
          <a:prstGeom prst="rect">
            <a:avLst/>
          </a:prstGeom>
          <a:solidFill>
            <a:schemeClr val="bg1"/>
          </a:solid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ja-JP" sz="2000" dirty="0" smtClean="0">
                <a:solidFill>
                  <a:prstClr val="black"/>
                </a:solidFill>
                <a:ea typeface="游ゴシック" panose="020B0400000000000000" pitchFamily="50" charset="-128"/>
              </a:rPr>
              <a:t>57</a:t>
            </a:r>
            <a:r>
              <a:rPr kumimoji="0" lang="ja-JP" altLang="en-US" sz="2000" dirty="0" smtClean="0">
                <a:solidFill>
                  <a:prstClr val="black"/>
                </a:solidFill>
                <a:ea typeface="游ゴシック" panose="020B0400000000000000" pitchFamily="50" charset="-128"/>
              </a:rPr>
              <a:t>億円</a:t>
            </a:r>
            <a:endParaRPr kumimoji="0" lang="ja-JP" altLang="ja-JP" sz="2000" dirty="0" smtClean="0">
              <a:solidFill>
                <a:prstClr val="black"/>
              </a:solidFill>
              <a:ea typeface="游ゴシック" panose="020B0400000000000000" pitchFamily="50" charset="-128"/>
            </a:endParaRPr>
          </a:p>
        </p:txBody>
      </p:sp>
      <p:sp>
        <p:nvSpPr>
          <p:cNvPr id="7" name="Freeform 6"/>
          <p:cNvSpPr>
            <a:spLocks noEditPoints="1"/>
          </p:cNvSpPr>
          <p:nvPr/>
        </p:nvSpPr>
        <p:spPr bwMode="auto">
          <a:xfrm>
            <a:off x="791310" y="1258085"/>
            <a:ext cx="7448460" cy="2900363"/>
          </a:xfrm>
          <a:custGeom>
            <a:avLst/>
            <a:gdLst>
              <a:gd name="T0" fmla="*/ 0 w 3731"/>
              <a:gd name="T1" fmla="*/ 1827 h 1827"/>
              <a:gd name="T2" fmla="*/ 3731 w 3731"/>
              <a:gd name="T3" fmla="*/ 1827 h 1827"/>
              <a:gd name="T4" fmla="*/ 0 w 3731"/>
              <a:gd name="T5" fmla="*/ 1524 h 1827"/>
              <a:gd name="T6" fmla="*/ 3731 w 3731"/>
              <a:gd name="T7" fmla="*/ 1524 h 1827"/>
              <a:gd name="T8" fmla="*/ 0 w 3731"/>
              <a:gd name="T9" fmla="*/ 1220 h 1827"/>
              <a:gd name="T10" fmla="*/ 3731 w 3731"/>
              <a:gd name="T11" fmla="*/ 1220 h 1827"/>
              <a:gd name="T12" fmla="*/ 0 w 3731"/>
              <a:gd name="T13" fmla="*/ 911 h 1827"/>
              <a:gd name="T14" fmla="*/ 3731 w 3731"/>
              <a:gd name="T15" fmla="*/ 911 h 1827"/>
              <a:gd name="T16" fmla="*/ 0 w 3731"/>
              <a:gd name="T17" fmla="*/ 607 h 1827"/>
              <a:gd name="T18" fmla="*/ 3731 w 3731"/>
              <a:gd name="T19" fmla="*/ 607 h 1827"/>
              <a:gd name="T20" fmla="*/ 0 w 3731"/>
              <a:gd name="T21" fmla="*/ 304 h 1827"/>
              <a:gd name="T22" fmla="*/ 3731 w 3731"/>
              <a:gd name="T23" fmla="*/ 304 h 1827"/>
              <a:gd name="T24" fmla="*/ 0 w 3731"/>
              <a:gd name="T25" fmla="*/ 0 h 1827"/>
              <a:gd name="T26" fmla="*/ 3731 w 3731"/>
              <a:gd name="T27" fmla="*/ 0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1" h="1827">
                <a:moveTo>
                  <a:pt x="0" y="1827"/>
                </a:moveTo>
                <a:lnTo>
                  <a:pt x="3731" y="1827"/>
                </a:lnTo>
                <a:moveTo>
                  <a:pt x="0" y="1524"/>
                </a:moveTo>
                <a:lnTo>
                  <a:pt x="3731" y="1524"/>
                </a:lnTo>
                <a:moveTo>
                  <a:pt x="0" y="1220"/>
                </a:moveTo>
                <a:lnTo>
                  <a:pt x="3731" y="1220"/>
                </a:lnTo>
                <a:moveTo>
                  <a:pt x="0" y="911"/>
                </a:moveTo>
                <a:lnTo>
                  <a:pt x="3731" y="911"/>
                </a:lnTo>
                <a:moveTo>
                  <a:pt x="0" y="607"/>
                </a:moveTo>
                <a:lnTo>
                  <a:pt x="3731" y="607"/>
                </a:lnTo>
                <a:moveTo>
                  <a:pt x="0" y="304"/>
                </a:moveTo>
                <a:lnTo>
                  <a:pt x="3731" y="304"/>
                </a:lnTo>
                <a:moveTo>
                  <a:pt x="0" y="0"/>
                </a:moveTo>
                <a:lnTo>
                  <a:pt x="3731" y="0"/>
                </a:lnTo>
              </a:path>
            </a:pathLst>
          </a:custGeom>
          <a:noFill/>
          <a:ln w="9525" cap="flat">
            <a:solidFill>
              <a:schemeClr val="tx1">
                <a:lumMod val="50000"/>
                <a:lumOff val="50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7"/>
          <p:cNvSpPr>
            <a:spLocks noEditPoints="1"/>
          </p:cNvSpPr>
          <p:nvPr/>
        </p:nvSpPr>
        <p:spPr bwMode="auto">
          <a:xfrm>
            <a:off x="1150532" y="3971122"/>
            <a:ext cx="3600000" cy="674688"/>
          </a:xfrm>
          <a:custGeom>
            <a:avLst/>
            <a:gdLst>
              <a:gd name="T0" fmla="*/ 0 w 3097"/>
              <a:gd name="T1" fmla="*/ 24 h 425"/>
              <a:gd name="T2" fmla="*/ 297 w 3097"/>
              <a:gd name="T3" fmla="*/ 24 h 425"/>
              <a:gd name="T4" fmla="*/ 297 w 3097"/>
              <a:gd name="T5" fmla="*/ 425 h 425"/>
              <a:gd name="T6" fmla="*/ 0 w 3097"/>
              <a:gd name="T7" fmla="*/ 425 h 425"/>
              <a:gd name="T8" fmla="*/ 0 w 3097"/>
              <a:gd name="T9" fmla="*/ 24 h 425"/>
              <a:gd name="T10" fmla="*/ 938 w 3097"/>
              <a:gd name="T11" fmla="*/ 0 h 425"/>
              <a:gd name="T12" fmla="*/ 1228 w 3097"/>
              <a:gd name="T13" fmla="*/ 0 h 425"/>
              <a:gd name="T14" fmla="*/ 1228 w 3097"/>
              <a:gd name="T15" fmla="*/ 425 h 425"/>
              <a:gd name="T16" fmla="*/ 938 w 3097"/>
              <a:gd name="T17" fmla="*/ 425 h 425"/>
              <a:gd name="T18" fmla="*/ 938 w 3097"/>
              <a:gd name="T19" fmla="*/ 0 h 425"/>
              <a:gd name="T20" fmla="*/ 1869 w 3097"/>
              <a:gd name="T21" fmla="*/ 73 h 425"/>
              <a:gd name="T22" fmla="*/ 2159 w 3097"/>
              <a:gd name="T23" fmla="*/ 73 h 425"/>
              <a:gd name="T24" fmla="*/ 2159 w 3097"/>
              <a:gd name="T25" fmla="*/ 425 h 425"/>
              <a:gd name="T26" fmla="*/ 1869 w 3097"/>
              <a:gd name="T27" fmla="*/ 425 h 425"/>
              <a:gd name="T28" fmla="*/ 1869 w 3097"/>
              <a:gd name="T29" fmla="*/ 73 h 425"/>
              <a:gd name="T30" fmla="*/ 2800 w 3097"/>
              <a:gd name="T31" fmla="*/ 85 h 425"/>
              <a:gd name="T32" fmla="*/ 3097 w 3097"/>
              <a:gd name="T33" fmla="*/ 85 h 425"/>
              <a:gd name="T34" fmla="*/ 3097 w 3097"/>
              <a:gd name="T35" fmla="*/ 425 h 425"/>
              <a:gd name="T36" fmla="*/ 2800 w 3097"/>
              <a:gd name="T37" fmla="*/ 425 h 425"/>
              <a:gd name="T38" fmla="*/ 2800 w 3097"/>
              <a:gd name="T39" fmla="*/ 8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97" h="425">
                <a:moveTo>
                  <a:pt x="0" y="24"/>
                </a:moveTo>
                <a:lnTo>
                  <a:pt x="297" y="24"/>
                </a:lnTo>
                <a:lnTo>
                  <a:pt x="297" y="425"/>
                </a:lnTo>
                <a:lnTo>
                  <a:pt x="0" y="425"/>
                </a:lnTo>
                <a:lnTo>
                  <a:pt x="0" y="24"/>
                </a:lnTo>
                <a:close/>
                <a:moveTo>
                  <a:pt x="938" y="0"/>
                </a:moveTo>
                <a:lnTo>
                  <a:pt x="1228" y="0"/>
                </a:lnTo>
                <a:lnTo>
                  <a:pt x="1228" y="425"/>
                </a:lnTo>
                <a:lnTo>
                  <a:pt x="938" y="425"/>
                </a:lnTo>
                <a:lnTo>
                  <a:pt x="938" y="0"/>
                </a:lnTo>
                <a:close/>
                <a:moveTo>
                  <a:pt x="1869" y="73"/>
                </a:moveTo>
                <a:lnTo>
                  <a:pt x="2159" y="73"/>
                </a:lnTo>
                <a:lnTo>
                  <a:pt x="2159" y="425"/>
                </a:lnTo>
                <a:lnTo>
                  <a:pt x="1869" y="425"/>
                </a:lnTo>
                <a:lnTo>
                  <a:pt x="1869" y="73"/>
                </a:lnTo>
                <a:close/>
                <a:moveTo>
                  <a:pt x="2800" y="85"/>
                </a:moveTo>
                <a:lnTo>
                  <a:pt x="3097" y="85"/>
                </a:lnTo>
                <a:lnTo>
                  <a:pt x="3097" y="425"/>
                </a:lnTo>
                <a:lnTo>
                  <a:pt x="2800" y="425"/>
                </a:lnTo>
                <a:lnTo>
                  <a:pt x="2800" y="85"/>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8"/>
          <p:cNvSpPr>
            <a:spLocks noEditPoints="1"/>
          </p:cNvSpPr>
          <p:nvPr/>
        </p:nvSpPr>
        <p:spPr bwMode="auto">
          <a:xfrm>
            <a:off x="1150532" y="3767922"/>
            <a:ext cx="3600000" cy="338138"/>
          </a:xfrm>
          <a:custGeom>
            <a:avLst/>
            <a:gdLst>
              <a:gd name="T0" fmla="*/ 0 w 3097"/>
              <a:gd name="T1" fmla="*/ 73 h 213"/>
              <a:gd name="T2" fmla="*/ 297 w 3097"/>
              <a:gd name="T3" fmla="*/ 73 h 213"/>
              <a:gd name="T4" fmla="*/ 297 w 3097"/>
              <a:gd name="T5" fmla="*/ 152 h 213"/>
              <a:gd name="T6" fmla="*/ 0 w 3097"/>
              <a:gd name="T7" fmla="*/ 152 h 213"/>
              <a:gd name="T8" fmla="*/ 0 w 3097"/>
              <a:gd name="T9" fmla="*/ 73 h 213"/>
              <a:gd name="T10" fmla="*/ 938 w 3097"/>
              <a:gd name="T11" fmla="*/ 0 h 213"/>
              <a:gd name="T12" fmla="*/ 1228 w 3097"/>
              <a:gd name="T13" fmla="*/ 0 h 213"/>
              <a:gd name="T14" fmla="*/ 1228 w 3097"/>
              <a:gd name="T15" fmla="*/ 128 h 213"/>
              <a:gd name="T16" fmla="*/ 938 w 3097"/>
              <a:gd name="T17" fmla="*/ 128 h 213"/>
              <a:gd name="T18" fmla="*/ 938 w 3097"/>
              <a:gd name="T19" fmla="*/ 0 h 213"/>
              <a:gd name="T20" fmla="*/ 1869 w 3097"/>
              <a:gd name="T21" fmla="*/ 25 h 213"/>
              <a:gd name="T22" fmla="*/ 2159 w 3097"/>
              <a:gd name="T23" fmla="*/ 25 h 213"/>
              <a:gd name="T24" fmla="*/ 2159 w 3097"/>
              <a:gd name="T25" fmla="*/ 201 h 213"/>
              <a:gd name="T26" fmla="*/ 1869 w 3097"/>
              <a:gd name="T27" fmla="*/ 201 h 213"/>
              <a:gd name="T28" fmla="*/ 1869 w 3097"/>
              <a:gd name="T29" fmla="*/ 25 h 213"/>
              <a:gd name="T30" fmla="*/ 2800 w 3097"/>
              <a:gd name="T31" fmla="*/ 0 h 213"/>
              <a:gd name="T32" fmla="*/ 3097 w 3097"/>
              <a:gd name="T33" fmla="*/ 0 h 213"/>
              <a:gd name="T34" fmla="*/ 3097 w 3097"/>
              <a:gd name="T35" fmla="*/ 213 h 213"/>
              <a:gd name="T36" fmla="*/ 2800 w 3097"/>
              <a:gd name="T37" fmla="*/ 213 h 213"/>
              <a:gd name="T38" fmla="*/ 2800 w 3097"/>
              <a:gd name="T3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97" h="213">
                <a:moveTo>
                  <a:pt x="0" y="73"/>
                </a:moveTo>
                <a:lnTo>
                  <a:pt x="297" y="73"/>
                </a:lnTo>
                <a:lnTo>
                  <a:pt x="297" y="152"/>
                </a:lnTo>
                <a:lnTo>
                  <a:pt x="0" y="152"/>
                </a:lnTo>
                <a:lnTo>
                  <a:pt x="0" y="73"/>
                </a:lnTo>
                <a:close/>
                <a:moveTo>
                  <a:pt x="938" y="0"/>
                </a:moveTo>
                <a:lnTo>
                  <a:pt x="1228" y="0"/>
                </a:lnTo>
                <a:lnTo>
                  <a:pt x="1228" y="128"/>
                </a:lnTo>
                <a:lnTo>
                  <a:pt x="938" y="128"/>
                </a:lnTo>
                <a:lnTo>
                  <a:pt x="938" y="0"/>
                </a:lnTo>
                <a:close/>
                <a:moveTo>
                  <a:pt x="1869" y="25"/>
                </a:moveTo>
                <a:lnTo>
                  <a:pt x="2159" y="25"/>
                </a:lnTo>
                <a:lnTo>
                  <a:pt x="2159" y="201"/>
                </a:lnTo>
                <a:lnTo>
                  <a:pt x="1869" y="201"/>
                </a:lnTo>
                <a:lnTo>
                  <a:pt x="1869" y="25"/>
                </a:lnTo>
                <a:close/>
                <a:moveTo>
                  <a:pt x="2800" y="0"/>
                </a:moveTo>
                <a:lnTo>
                  <a:pt x="3097" y="0"/>
                </a:lnTo>
                <a:lnTo>
                  <a:pt x="3097" y="213"/>
                </a:lnTo>
                <a:lnTo>
                  <a:pt x="2800" y="213"/>
                </a:lnTo>
                <a:lnTo>
                  <a:pt x="2800" y="0"/>
                </a:lnTo>
                <a:close/>
              </a:path>
            </a:pathLst>
          </a:custGeom>
          <a:solidFill>
            <a:srgbClr val="C0504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Line 10"/>
          <p:cNvSpPr>
            <a:spLocks noChangeShapeType="1"/>
          </p:cNvSpPr>
          <p:nvPr/>
        </p:nvSpPr>
        <p:spPr bwMode="auto">
          <a:xfrm flipV="1">
            <a:off x="2411760" y="3412919"/>
            <a:ext cx="1052468" cy="408399"/>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Line 11"/>
          <p:cNvSpPr>
            <a:spLocks noChangeShapeType="1"/>
          </p:cNvSpPr>
          <p:nvPr/>
        </p:nvSpPr>
        <p:spPr bwMode="auto">
          <a:xfrm flipV="1">
            <a:off x="3521379" y="2964920"/>
            <a:ext cx="1052468" cy="437888"/>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12"/>
          <p:cNvSpPr>
            <a:spLocks noChangeShapeType="1"/>
          </p:cNvSpPr>
          <p:nvPr/>
        </p:nvSpPr>
        <p:spPr bwMode="auto">
          <a:xfrm flipV="1">
            <a:off x="1387070" y="3826660"/>
            <a:ext cx="1017193" cy="438150"/>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Oval 13"/>
          <p:cNvSpPr>
            <a:spLocks noChangeArrowheads="1"/>
          </p:cNvSpPr>
          <p:nvPr/>
        </p:nvSpPr>
        <p:spPr bwMode="auto">
          <a:xfrm>
            <a:off x="1360082" y="4231472"/>
            <a:ext cx="57150" cy="587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Oval 14"/>
          <p:cNvSpPr>
            <a:spLocks noChangeArrowheads="1"/>
          </p:cNvSpPr>
          <p:nvPr/>
        </p:nvSpPr>
        <p:spPr bwMode="auto">
          <a:xfrm>
            <a:off x="1360082" y="4231472"/>
            <a:ext cx="57150" cy="58738"/>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Oval 16"/>
          <p:cNvSpPr>
            <a:spLocks noChangeArrowheads="1"/>
          </p:cNvSpPr>
          <p:nvPr/>
        </p:nvSpPr>
        <p:spPr bwMode="auto">
          <a:xfrm>
            <a:off x="2378389" y="3798085"/>
            <a:ext cx="58737" cy="57150"/>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Oval 18"/>
          <p:cNvSpPr>
            <a:spLocks noChangeArrowheads="1"/>
          </p:cNvSpPr>
          <p:nvPr/>
        </p:nvSpPr>
        <p:spPr bwMode="auto">
          <a:xfrm>
            <a:off x="3464228" y="3374222"/>
            <a:ext cx="57150" cy="57150"/>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Oval 20"/>
          <p:cNvSpPr>
            <a:spLocks noChangeArrowheads="1"/>
          </p:cNvSpPr>
          <p:nvPr/>
        </p:nvSpPr>
        <p:spPr bwMode="auto">
          <a:xfrm>
            <a:off x="4559121" y="2940835"/>
            <a:ext cx="57150" cy="57150"/>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 name="グループ化 2"/>
          <p:cNvGrpSpPr/>
          <p:nvPr/>
        </p:nvGrpSpPr>
        <p:grpSpPr>
          <a:xfrm>
            <a:off x="8435417" y="1167597"/>
            <a:ext cx="234038" cy="3618557"/>
            <a:chOff x="7336655" y="1167597"/>
            <a:chExt cx="234038" cy="3618557"/>
          </a:xfrm>
        </p:grpSpPr>
        <p:sp>
          <p:nvSpPr>
            <p:cNvPr id="23" name="Rectangle 21"/>
            <p:cNvSpPr>
              <a:spLocks noChangeArrowheads="1"/>
            </p:cNvSpPr>
            <p:nvPr/>
          </p:nvSpPr>
          <p:spPr bwMode="auto">
            <a:xfrm>
              <a:off x="7336655" y="4555322"/>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4" name="Rectangle 22"/>
            <p:cNvSpPr>
              <a:spLocks noChangeArrowheads="1"/>
            </p:cNvSpPr>
            <p:nvPr/>
          </p:nvSpPr>
          <p:spPr bwMode="auto">
            <a:xfrm>
              <a:off x="7336655" y="4071135"/>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10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6" name="Rectangle 23"/>
            <p:cNvSpPr>
              <a:spLocks noChangeArrowheads="1"/>
            </p:cNvSpPr>
            <p:nvPr/>
          </p:nvSpPr>
          <p:spPr bwMode="auto">
            <a:xfrm>
              <a:off x="7336655" y="3586947"/>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7" name="Rectangle 24"/>
            <p:cNvSpPr>
              <a:spLocks noChangeArrowheads="1"/>
            </p:cNvSpPr>
            <p:nvPr/>
          </p:nvSpPr>
          <p:spPr bwMode="auto">
            <a:xfrm>
              <a:off x="7336655" y="3102760"/>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30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8" name="Rectangle 25"/>
            <p:cNvSpPr>
              <a:spLocks noChangeArrowheads="1"/>
            </p:cNvSpPr>
            <p:nvPr/>
          </p:nvSpPr>
          <p:spPr bwMode="auto">
            <a:xfrm>
              <a:off x="7336655" y="2620160"/>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40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9" name="Rectangle 26"/>
            <p:cNvSpPr>
              <a:spLocks noChangeArrowheads="1"/>
            </p:cNvSpPr>
            <p:nvPr/>
          </p:nvSpPr>
          <p:spPr bwMode="auto">
            <a:xfrm>
              <a:off x="7336655" y="2135972"/>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50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0" name="Rectangle 27"/>
            <p:cNvSpPr>
              <a:spLocks noChangeArrowheads="1"/>
            </p:cNvSpPr>
            <p:nvPr/>
          </p:nvSpPr>
          <p:spPr bwMode="auto">
            <a:xfrm>
              <a:off x="7336655" y="1651785"/>
              <a:ext cx="234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60</a:t>
              </a:r>
              <a:endParaRPr kumimoji="0" lang="ja-JP" altLang="ja-JP" sz="14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3" name="Rectangle 28"/>
            <p:cNvSpPr>
              <a:spLocks noChangeArrowheads="1"/>
            </p:cNvSpPr>
            <p:nvPr/>
          </p:nvSpPr>
          <p:spPr bwMode="auto">
            <a:xfrm>
              <a:off x="7336655" y="1167597"/>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70</a:t>
              </a:r>
              <a:endParaRPr kumimoji="0" lang="ja-JP" altLang="ja-JP" sz="15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34" name="Rectangle 29"/>
          <p:cNvSpPr>
            <a:spLocks noChangeArrowheads="1"/>
          </p:cNvSpPr>
          <p:nvPr/>
        </p:nvSpPr>
        <p:spPr bwMode="auto">
          <a:xfrm>
            <a:off x="567473" y="4555322"/>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0" name="Rectangle 30"/>
          <p:cNvSpPr>
            <a:spLocks noChangeArrowheads="1"/>
          </p:cNvSpPr>
          <p:nvPr/>
        </p:nvSpPr>
        <p:spPr bwMode="auto">
          <a:xfrm>
            <a:off x="580173" y="40711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5</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1" name="Rectangle 31"/>
          <p:cNvSpPr>
            <a:spLocks noChangeArrowheads="1"/>
          </p:cNvSpPr>
          <p:nvPr/>
        </p:nvSpPr>
        <p:spPr bwMode="auto">
          <a:xfrm>
            <a:off x="500798" y="358694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10</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2" name="Rectangle 32"/>
          <p:cNvSpPr>
            <a:spLocks noChangeArrowheads="1"/>
          </p:cNvSpPr>
          <p:nvPr/>
        </p:nvSpPr>
        <p:spPr bwMode="auto">
          <a:xfrm>
            <a:off x="515086" y="310276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15</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3" name="Rectangle 33"/>
          <p:cNvSpPr>
            <a:spLocks noChangeArrowheads="1"/>
          </p:cNvSpPr>
          <p:nvPr/>
        </p:nvSpPr>
        <p:spPr bwMode="auto">
          <a:xfrm>
            <a:off x="481748" y="262016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20</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5" name="Rectangle 34"/>
          <p:cNvSpPr>
            <a:spLocks noChangeArrowheads="1"/>
          </p:cNvSpPr>
          <p:nvPr/>
        </p:nvSpPr>
        <p:spPr bwMode="auto">
          <a:xfrm>
            <a:off x="494448" y="2135972"/>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25</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6" name="Rectangle 35"/>
          <p:cNvSpPr>
            <a:spLocks noChangeArrowheads="1"/>
          </p:cNvSpPr>
          <p:nvPr/>
        </p:nvSpPr>
        <p:spPr bwMode="auto">
          <a:xfrm>
            <a:off x="483336" y="165178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30</a:t>
            </a:r>
            <a:endParaRPr kumimoji="0" lang="ja-JP" altLang="ja-JP" sz="18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7" name="Rectangle 36"/>
          <p:cNvSpPr>
            <a:spLocks noChangeArrowheads="1"/>
          </p:cNvSpPr>
          <p:nvPr/>
        </p:nvSpPr>
        <p:spPr bwMode="auto">
          <a:xfrm>
            <a:off x="496036" y="116759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35</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8" name="Rectangle 37"/>
          <p:cNvSpPr>
            <a:spLocks noChangeArrowheads="1"/>
          </p:cNvSpPr>
          <p:nvPr/>
        </p:nvSpPr>
        <p:spPr bwMode="auto">
          <a:xfrm>
            <a:off x="899592" y="4777572"/>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27</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40"/>
          <p:cNvSpPr>
            <a:spLocks noChangeArrowheads="1"/>
          </p:cNvSpPr>
          <p:nvPr/>
        </p:nvSpPr>
        <p:spPr bwMode="auto">
          <a:xfrm>
            <a:off x="1979712" y="4777572"/>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28</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43"/>
          <p:cNvSpPr>
            <a:spLocks noChangeArrowheads="1"/>
          </p:cNvSpPr>
          <p:nvPr/>
        </p:nvSpPr>
        <p:spPr bwMode="auto">
          <a:xfrm>
            <a:off x="3131840" y="4777572"/>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29</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46"/>
          <p:cNvSpPr>
            <a:spLocks noChangeArrowheads="1"/>
          </p:cNvSpPr>
          <p:nvPr/>
        </p:nvSpPr>
        <p:spPr bwMode="auto">
          <a:xfrm>
            <a:off x="4211960" y="4777572"/>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30</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cxnSp>
        <p:nvCxnSpPr>
          <p:cNvPr id="81" name="直線コネクタ 80"/>
          <p:cNvCxnSpPr/>
          <p:nvPr/>
        </p:nvCxnSpPr>
        <p:spPr>
          <a:xfrm flipV="1">
            <a:off x="797731" y="1250356"/>
            <a:ext cx="0" cy="3410535"/>
          </a:xfrm>
          <a:prstGeom prst="line">
            <a:avLst/>
          </a:prstGeom>
          <a:noFill/>
          <a:ln w="28575" cap="flat" cmpd="sng" algn="ctr">
            <a:solidFill>
              <a:sysClr val="windowText" lastClr="000000">
                <a:lumMod val="75000"/>
                <a:lumOff val="25000"/>
              </a:sysClr>
            </a:solidFill>
            <a:prstDash val="solid"/>
            <a:miter lim="800000"/>
          </a:ln>
          <a:effectLst/>
        </p:spPr>
      </p:cxnSp>
      <p:sp>
        <p:nvSpPr>
          <p:cNvPr id="72" name="Freeform 19"/>
          <p:cNvSpPr>
            <a:spLocks/>
          </p:cNvSpPr>
          <p:nvPr/>
        </p:nvSpPr>
        <p:spPr bwMode="auto">
          <a:xfrm>
            <a:off x="1309090" y="1744117"/>
            <a:ext cx="6503270" cy="45719"/>
          </a:xfrm>
          <a:custGeom>
            <a:avLst/>
            <a:gdLst>
              <a:gd name="T0" fmla="*/ 0 w 3222"/>
              <a:gd name="T1" fmla="*/ 1074 w 3222"/>
              <a:gd name="T2" fmla="*/ 2148 w 3222"/>
              <a:gd name="T3" fmla="*/ 3222 w 3222"/>
            </a:gdLst>
            <a:ahLst/>
            <a:cxnLst>
              <a:cxn ang="0">
                <a:pos x="T0" y="0"/>
              </a:cxn>
              <a:cxn ang="0">
                <a:pos x="T1" y="0"/>
              </a:cxn>
              <a:cxn ang="0">
                <a:pos x="T2" y="0"/>
              </a:cxn>
              <a:cxn ang="0">
                <a:pos x="T3" y="0"/>
              </a:cxn>
            </a:cxnLst>
            <a:rect l="0" t="0" r="r" b="b"/>
            <a:pathLst>
              <a:path w="3222">
                <a:moveTo>
                  <a:pt x="0" y="0"/>
                </a:moveTo>
                <a:lnTo>
                  <a:pt x="1074" y="0"/>
                </a:lnTo>
                <a:lnTo>
                  <a:pt x="2148" y="0"/>
                </a:lnTo>
                <a:lnTo>
                  <a:pt x="3222" y="0"/>
                </a:lnTo>
              </a:path>
            </a:pathLst>
          </a:custGeom>
          <a:noFill/>
          <a:ln w="34925" cap="rnd">
            <a:solidFill>
              <a:srgbClr val="595959"/>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テキスト ボックス 81"/>
          <p:cNvSpPr txBox="1"/>
          <p:nvPr/>
        </p:nvSpPr>
        <p:spPr bwMode="black">
          <a:xfrm>
            <a:off x="702825" y="2255690"/>
            <a:ext cx="2705932" cy="523220"/>
          </a:xfrm>
          <a:prstGeom prst="rect">
            <a:avLst/>
          </a:prstGeom>
          <a:noFill/>
          <a:ln w="12700">
            <a:noFill/>
          </a:ln>
        </p:spPr>
        <p:txBody>
          <a:bodyPr wrap="square" rtlCol="0">
            <a:spAutoFit/>
          </a:bodyPr>
          <a:lstStyle/>
          <a:p>
            <a:pPr algn="ctr"/>
            <a:r>
              <a:rPr lang="en-US" altLang="ja-JP" sz="1400" dirty="0" smtClean="0">
                <a:latin typeface="游ゴシック" panose="020B0400000000000000" pitchFamily="50" charset="-128"/>
                <a:ea typeface="游ゴシック" panose="020B0400000000000000" pitchFamily="50" charset="-128"/>
              </a:rPr>
              <a:t>※</a:t>
            </a:r>
            <a:r>
              <a:rPr lang="ja-JP" altLang="en-US" sz="1400" dirty="0" smtClean="0">
                <a:latin typeface="游ゴシック" panose="020B0400000000000000" pitchFamily="50" charset="-128"/>
                <a:ea typeface="游ゴシック" panose="020B0400000000000000" pitchFamily="50" charset="-128"/>
              </a:rPr>
              <a:t>　削減額はサービス開始後</a:t>
            </a:r>
            <a:endParaRPr lang="en-US" altLang="ja-JP" sz="1400" dirty="0" smtClean="0">
              <a:latin typeface="游ゴシック" panose="020B0400000000000000" pitchFamily="50" charset="-128"/>
              <a:ea typeface="游ゴシック" panose="020B0400000000000000" pitchFamily="50" charset="-128"/>
            </a:endParaRPr>
          </a:p>
          <a:p>
            <a:pPr algn="ctr"/>
            <a:r>
              <a:rPr lang="en-US" altLang="ja-JP" sz="1400" dirty="0" smtClean="0">
                <a:latin typeface="游ゴシック" panose="020B0400000000000000" pitchFamily="50" charset="-128"/>
                <a:ea typeface="游ゴシック" panose="020B0400000000000000" pitchFamily="50" charset="-128"/>
              </a:rPr>
              <a:t>15</a:t>
            </a:r>
            <a:r>
              <a:rPr lang="ja-JP" altLang="en-US" sz="1400" dirty="0" smtClean="0">
                <a:latin typeface="游ゴシック" panose="020B0400000000000000" pitchFamily="50" charset="-128"/>
                <a:ea typeface="游ゴシック" panose="020B0400000000000000" pitchFamily="50" charset="-128"/>
              </a:rPr>
              <a:t>年間までを計上する</a:t>
            </a:r>
            <a:endParaRPr kumimoji="1" lang="ja-JP" altLang="en-US" sz="1400" dirty="0">
              <a:latin typeface="游ゴシック" panose="020B0400000000000000" pitchFamily="50" charset="-128"/>
              <a:ea typeface="游ゴシック" panose="020B0400000000000000" pitchFamily="50" charset="-128"/>
            </a:endParaRPr>
          </a:p>
        </p:txBody>
      </p:sp>
      <p:sp>
        <p:nvSpPr>
          <p:cNvPr id="70" name="Rectangle 46"/>
          <p:cNvSpPr>
            <a:spLocks noChangeArrowheads="1"/>
          </p:cNvSpPr>
          <p:nvPr/>
        </p:nvSpPr>
        <p:spPr bwMode="auto">
          <a:xfrm>
            <a:off x="5220072" y="4773272"/>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令和元年度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6" name="正方形/長方形 5"/>
          <p:cNvSpPr/>
          <p:nvPr/>
        </p:nvSpPr>
        <p:spPr>
          <a:xfrm>
            <a:off x="5472136" y="4250027"/>
            <a:ext cx="324000" cy="3899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5469217" y="3866021"/>
            <a:ext cx="324000" cy="3899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Rectangle 185"/>
          <p:cNvSpPr>
            <a:spLocks noChangeArrowheads="1"/>
          </p:cNvSpPr>
          <p:nvPr/>
        </p:nvSpPr>
        <p:spPr bwMode="auto">
          <a:xfrm>
            <a:off x="5934521" y="3888463"/>
            <a:ext cx="248466"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rPr>
              <a:t>4.3</a:t>
            </a:r>
            <a:endParaRPr kumimoji="0" lang="ja-JP" altLang="ja-JP" sz="1400" dirty="0" smtClean="0">
              <a:solidFill>
                <a:prstClr val="black"/>
              </a:solidFill>
              <a:ea typeface="游ゴシック" panose="020B0400000000000000" pitchFamily="50" charset="-128"/>
            </a:endParaRPr>
          </a:p>
        </p:txBody>
      </p:sp>
      <p:cxnSp>
        <p:nvCxnSpPr>
          <p:cNvPr id="77" name="直線コネクタ 76"/>
          <p:cNvCxnSpPr/>
          <p:nvPr/>
        </p:nvCxnSpPr>
        <p:spPr>
          <a:xfrm flipH="1" flipV="1">
            <a:off x="5724128" y="3960292"/>
            <a:ext cx="183335" cy="41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Line 11"/>
          <p:cNvSpPr>
            <a:spLocks noChangeShapeType="1"/>
          </p:cNvSpPr>
          <p:nvPr/>
        </p:nvSpPr>
        <p:spPr bwMode="auto">
          <a:xfrm flipV="1">
            <a:off x="4573848" y="2563457"/>
            <a:ext cx="1037741" cy="399692"/>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Oval 18"/>
          <p:cNvSpPr>
            <a:spLocks noChangeArrowheads="1"/>
          </p:cNvSpPr>
          <p:nvPr/>
        </p:nvSpPr>
        <p:spPr bwMode="auto">
          <a:xfrm>
            <a:off x="5592991" y="2541125"/>
            <a:ext cx="57150" cy="57150"/>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テキスト ボックス 77"/>
          <p:cNvSpPr txBox="1"/>
          <p:nvPr/>
        </p:nvSpPr>
        <p:spPr>
          <a:xfrm>
            <a:off x="1115616" y="3429000"/>
            <a:ext cx="543939" cy="3118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7.8</a:t>
            </a:r>
            <a:endParaRPr kumimoji="1" lang="ja-JP" altLang="en-US" sz="14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2411760" y="3429000"/>
            <a:ext cx="471841"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9.0</a:t>
            </a:r>
            <a:endParaRPr kumimoji="1" lang="ja-JP" altLang="en-US" sz="14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3275856" y="3425855"/>
            <a:ext cx="597231" cy="306403"/>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8.6</a:t>
            </a:r>
            <a:endParaRPr kumimoji="1" lang="ja-JP" altLang="en-US" sz="1400" dirty="0">
              <a:latin typeface="Meiryo UI" panose="020B0604030504040204" pitchFamily="50" charset="-128"/>
              <a:ea typeface="Meiryo UI" panose="020B0604030504040204" pitchFamily="50" charset="-128"/>
            </a:endParaRPr>
          </a:p>
        </p:txBody>
      </p:sp>
      <p:sp>
        <p:nvSpPr>
          <p:cNvPr id="95" name="テキスト ボックス 94"/>
          <p:cNvSpPr txBox="1"/>
          <p:nvPr/>
        </p:nvSpPr>
        <p:spPr>
          <a:xfrm>
            <a:off x="4355976" y="3429000"/>
            <a:ext cx="471841"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9.0</a:t>
            </a:r>
            <a:endParaRPr kumimoji="1" lang="ja-JP" altLang="en-US" sz="1400" dirty="0">
              <a:latin typeface="Meiryo UI" panose="020B0604030504040204" pitchFamily="50" charset="-128"/>
              <a:ea typeface="Meiryo UI" panose="020B0604030504040204" pitchFamily="50" charset="-128"/>
            </a:endParaRPr>
          </a:p>
        </p:txBody>
      </p:sp>
      <p:sp>
        <p:nvSpPr>
          <p:cNvPr id="96" name="テキスト ボックス 95"/>
          <p:cNvSpPr txBox="1"/>
          <p:nvPr/>
        </p:nvSpPr>
        <p:spPr>
          <a:xfrm>
            <a:off x="5415604" y="3429000"/>
            <a:ext cx="471841"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8.4</a:t>
            </a:r>
            <a:endParaRPr kumimoji="1" lang="ja-JP" altLang="en-US" sz="1400" dirty="0">
              <a:latin typeface="Meiryo UI" panose="020B0604030504040204" pitchFamily="50" charset="-128"/>
              <a:ea typeface="Meiryo UI" panose="020B0604030504040204" pitchFamily="50" charset="-128"/>
            </a:endParaRPr>
          </a:p>
        </p:txBody>
      </p:sp>
      <p:sp>
        <p:nvSpPr>
          <p:cNvPr id="93" name="正方形/長方形 92"/>
          <p:cNvSpPr/>
          <p:nvPr/>
        </p:nvSpPr>
        <p:spPr>
          <a:xfrm>
            <a:off x="6457087" y="4038407"/>
            <a:ext cx="324000" cy="6147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Oval 18"/>
          <p:cNvSpPr>
            <a:spLocks noChangeArrowheads="1"/>
          </p:cNvSpPr>
          <p:nvPr/>
        </p:nvSpPr>
        <p:spPr bwMode="auto">
          <a:xfrm>
            <a:off x="6564445" y="2193964"/>
            <a:ext cx="57150" cy="57150"/>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11"/>
          <p:cNvSpPr>
            <a:spLocks noChangeShapeType="1"/>
          </p:cNvSpPr>
          <p:nvPr/>
        </p:nvSpPr>
        <p:spPr bwMode="auto">
          <a:xfrm flipV="1">
            <a:off x="5626316" y="2225255"/>
            <a:ext cx="995279" cy="336884"/>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Rectangle 46"/>
          <p:cNvSpPr>
            <a:spLocks noChangeArrowheads="1"/>
          </p:cNvSpPr>
          <p:nvPr/>
        </p:nvSpPr>
        <p:spPr bwMode="auto">
          <a:xfrm>
            <a:off x="6300192" y="4769823"/>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令和２年度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99" name="テキスト ボックス 98"/>
          <p:cNvSpPr txBox="1"/>
          <p:nvPr/>
        </p:nvSpPr>
        <p:spPr>
          <a:xfrm>
            <a:off x="6372200" y="3429000"/>
            <a:ext cx="471841"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7.4</a:t>
            </a:r>
            <a:endParaRPr kumimoji="1" lang="ja-JP" altLang="en-US" sz="1400" dirty="0">
              <a:latin typeface="Meiryo UI" panose="020B0604030504040204" pitchFamily="50" charset="-128"/>
              <a:ea typeface="Meiryo UI" panose="020B0604030504040204" pitchFamily="50" charset="-128"/>
            </a:endParaRPr>
          </a:p>
        </p:txBody>
      </p:sp>
      <p:sp>
        <p:nvSpPr>
          <p:cNvPr id="100" name="正方形/長方形 99"/>
          <p:cNvSpPr/>
          <p:nvPr/>
        </p:nvSpPr>
        <p:spPr>
          <a:xfrm>
            <a:off x="6457441" y="3923258"/>
            <a:ext cx="324000" cy="5625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Rectangle 185"/>
          <p:cNvSpPr>
            <a:spLocks noChangeArrowheads="1"/>
          </p:cNvSpPr>
          <p:nvPr/>
        </p:nvSpPr>
        <p:spPr bwMode="auto">
          <a:xfrm>
            <a:off x="6983818" y="3923632"/>
            <a:ext cx="248466"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cs typeface="Arial" panose="020B0604020202020204" pitchFamily="34" charset="0"/>
              </a:rPr>
              <a:t>6.0</a:t>
            </a:r>
            <a:endParaRPr kumimoji="0" lang="ja-JP" altLang="ja-JP" sz="1400" dirty="0" smtClean="0">
              <a:solidFill>
                <a:prstClr val="black"/>
              </a:solidFill>
              <a:ea typeface="游ゴシック" panose="020B0400000000000000" pitchFamily="50" charset="-128"/>
              <a:cs typeface="Arial" panose="020B0604020202020204" pitchFamily="34" charset="0"/>
            </a:endParaRPr>
          </a:p>
        </p:txBody>
      </p:sp>
      <p:cxnSp>
        <p:nvCxnSpPr>
          <p:cNvPr id="102" name="直線コネクタ 101"/>
          <p:cNvCxnSpPr/>
          <p:nvPr/>
        </p:nvCxnSpPr>
        <p:spPr>
          <a:xfrm flipH="1" flipV="1">
            <a:off x="6660232" y="3999387"/>
            <a:ext cx="324000" cy="59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791310" y="4639974"/>
            <a:ext cx="7498808" cy="11392"/>
          </a:xfrm>
          <a:prstGeom prst="line">
            <a:avLst/>
          </a:prstGeom>
          <a:noFill/>
          <a:ln w="28575" cap="flat" cmpd="sng" algn="ctr">
            <a:solidFill>
              <a:sysClr val="windowText" lastClr="000000">
                <a:lumMod val="75000"/>
                <a:lumOff val="25000"/>
              </a:sysClr>
            </a:solidFill>
            <a:prstDash val="solid"/>
            <a:miter lim="800000"/>
          </a:ln>
          <a:effectLst/>
        </p:spPr>
      </p:cxnSp>
      <p:sp>
        <p:nvSpPr>
          <p:cNvPr id="103" name="正方形/長方形 102"/>
          <p:cNvSpPr/>
          <p:nvPr/>
        </p:nvSpPr>
        <p:spPr>
          <a:xfrm>
            <a:off x="7452320" y="4014834"/>
            <a:ext cx="324000" cy="6147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7452674" y="3899683"/>
            <a:ext cx="324000" cy="61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p:nvGrpSpPr>
        <p:grpSpPr>
          <a:xfrm>
            <a:off x="1455329" y="3733536"/>
            <a:ext cx="3701976" cy="351726"/>
            <a:chOff x="6935492" y="3895986"/>
            <a:chExt cx="4330891" cy="351726"/>
          </a:xfrm>
        </p:grpSpPr>
        <p:sp>
          <p:nvSpPr>
            <p:cNvPr id="83" name="Rectangle 185"/>
            <p:cNvSpPr>
              <a:spLocks noChangeArrowheads="1"/>
            </p:cNvSpPr>
            <p:nvPr/>
          </p:nvSpPr>
          <p:spPr bwMode="auto">
            <a:xfrm>
              <a:off x="7321510" y="3895986"/>
              <a:ext cx="290677"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cs typeface="Arial" panose="020B0604020202020204" pitchFamily="34" charset="0"/>
                </a:rPr>
                <a:t>1.3</a:t>
              </a:r>
              <a:endParaRPr kumimoji="0" lang="ja-JP" altLang="ja-JP" sz="1400" dirty="0" smtClean="0">
                <a:solidFill>
                  <a:prstClr val="black"/>
                </a:solidFill>
                <a:ea typeface="游ゴシック" panose="020B0400000000000000" pitchFamily="50" charset="-128"/>
                <a:cs typeface="Arial" panose="020B0604020202020204" pitchFamily="34" charset="0"/>
              </a:endParaRPr>
            </a:p>
          </p:txBody>
        </p:sp>
        <p:sp>
          <p:nvSpPr>
            <p:cNvPr id="84" name="Rectangle 185"/>
            <p:cNvSpPr>
              <a:spLocks noChangeArrowheads="1"/>
            </p:cNvSpPr>
            <p:nvPr/>
          </p:nvSpPr>
          <p:spPr bwMode="auto">
            <a:xfrm>
              <a:off x="9741978" y="3949212"/>
              <a:ext cx="248466"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rPr>
                <a:t>2.9</a:t>
              </a:r>
              <a:endParaRPr kumimoji="0" lang="ja-JP" altLang="ja-JP" sz="1400" dirty="0" smtClean="0">
                <a:solidFill>
                  <a:prstClr val="black"/>
                </a:solidFill>
                <a:ea typeface="游ゴシック" panose="020B0400000000000000" pitchFamily="50" charset="-128"/>
              </a:endParaRPr>
            </a:p>
          </p:txBody>
        </p:sp>
        <p:sp>
          <p:nvSpPr>
            <p:cNvPr id="85" name="Rectangle 185"/>
            <p:cNvSpPr>
              <a:spLocks noChangeArrowheads="1"/>
            </p:cNvSpPr>
            <p:nvPr/>
          </p:nvSpPr>
          <p:spPr bwMode="auto">
            <a:xfrm>
              <a:off x="11017917" y="4032268"/>
              <a:ext cx="248466"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rPr>
                <a:t>3.5</a:t>
              </a:r>
              <a:endParaRPr kumimoji="0" lang="ja-JP" altLang="ja-JP" sz="1400" dirty="0" smtClean="0">
                <a:solidFill>
                  <a:prstClr val="black"/>
                </a:solidFill>
                <a:ea typeface="游ゴシック" panose="020B0400000000000000" pitchFamily="50" charset="-128"/>
              </a:endParaRPr>
            </a:p>
          </p:txBody>
        </p:sp>
        <p:cxnSp>
          <p:nvCxnSpPr>
            <p:cNvPr id="86" name="直線コネクタ 85"/>
            <p:cNvCxnSpPr>
              <a:endCxn id="83" idx="1"/>
            </p:cNvCxnSpPr>
            <p:nvPr/>
          </p:nvCxnSpPr>
          <p:spPr>
            <a:xfrm flipV="1">
              <a:off x="6935492" y="4003708"/>
              <a:ext cx="386017" cy="101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185"/>
            <p:cNvSpPr>
              <a:spLocks noChangeArrowheads="1"/>
            </p:cNvSpPr>
            <p:nvPr/>
          </p:nvSpPr>
          <p:spPr bwMode="auto">
            <a:xfrm>
              <a:off x="8530689" y="3949212"/>
              <a:ext cx="248466"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rPr>
                <a:t>2.0</a:t>
              </a:r>
              <a:endParaRPr kumimoji="0" lang="ja-JP" altLang="ja-JP" sz="1400" dirty="0" smtClean="0">
                <a:solidFill>
                  <a:prstClr val="black"/>
                </a:solidFill>
                <a:ea typeface="游ゴシック" panose="020B0400000000000000" pitchFamily="50" charset="-128"/>
              </a:endParaRPr>
            </a:p>
          </p:txBody>
        </p:sp>
        <p:cxnSp>
          <p:nvCxnSpPr>
            <p:cNvPr id="88" name="直線コネクタ 87"/>
            <p:cNvCxnSpPr/>
            <p:nvPr/>
          </p:nvCxnSpPr>
          <p:spPr>
            <a:xfrm flipH="1" flipV="1">
              <a:off x="8138650" y="4073591"/>
              <a:ext cx="305900" cy="221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H="1" flipV="1">
              <a:off x="9402268" y="4037997"/>
              <a:ext cx="300272" cy="54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H="1" flipV="1">
              <a:off x="10665885" y="4084666"/>
              <a:ext cx="300272" cy="54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Rectangle 46"/>
          <p:cNvSpPr>
            <a:spLocks noChangeArrowheads="1"/>
          </p:cNvSpPr>
          <p:nvPr/>
        </p:nvSpPr>
        <p:spPr bwMode="auto">
          <a:xfrm>
            <a:off x="7330951" y="4758515"/>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a:t>
            </a:r>
            <a:r>
              <a:rPr kumimoji="0" lang="ja-JP" altLang="en-US" sz="1200" dirty="0">
                <a:solidFill>
                  <a:srgbClr val="595959"/>
                </a:solidFill>
                <a:latin typeface="游ゴシック" panose="020B0400000000000000" pitchFamily="50" charset="-128"/>
                <a:ea typeface="游ゴシック" panose="020B0400000000000000" pitchFamily="50" charset="-128"/>
              </a:rPr>
              <a:t>３</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6" name="テキスト ボックス 105"/>
          <p:cNvSpPr txBox="1"/>
          <p:nvPr/>
        </p:nvSpPr>
        <p:spPr>
          <a:xfrm>
            <a:off x="7373890" y="3429747"/>
            <a:ext cx="471841"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7.3</a:t>
            </a:r>
            <a:endParaRPr kumimoji="1" lang="ja-JP" altLang="en-US" sz="1400" dirty="0">
              <a:latin typeface="Meiryo UI" panose="020B0604030504040204" pitchFamily="50" charset="-128"/>
              <a:ea typeface="Meiryo UI" panose="020B0604030504040204" pitchFamily="50" charset="-128"/>
            </a:endParaRPr>
          </a:p>
        </p:txBody>
      </p:sp>
      <p:sp>
        <p:nvSpPr>
          <p:cNvPr id="107" name="Oval 18"/>
          <p:cNvSpPr>
            <a:spLocks noChangeArrowheads="1"/>
          </p:cNvSpPr>
          <p:nvPr/>
        </p:nvSpPr>
        <p:spPr bwMode="auto">
          <a:xfrm>
            <a:off x="7611194" y="1916832"/>
            <a:ext cx="57150" cy="57150"/>
          </a:xfrm>
          <a:prstGeom prst="ellipse">
            <a:avLst/>
          </a:prstGeom>
          <a:noFill/>
          <a:ln w="4762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1"/>
          <p:cNvSpPr>
            <a:spLocks noChangeShapeType="1"/>
          </p:cNvSpPr>
          <p:nvPr/>
        </p:nvSpPr>
        <p:spPr bwMode="auto">
          <a:xfrm flipV="1">
            <a:off x="6608721" y="1943973"/>
            <a:ext cx="1002473" cy="270558"/>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85"/>
          <p:cNvSpPr>
            <a:spLocks noChangeArrowheads="1"/>
          </p:cNvSpPr>
          <p:nvPr/>
        </p:nvSpPr>
        <p:spPr bwMode="auto">
          <a:xfrm>
            <a:off x="7995942" y="3933636"/>
            <a:ext cx="248466"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400" dirty="0" smtClean="0">
                <a:solidFill>
                  <a:prstClr val="black"/>
                </a:solidFill>
                <a:ea typeface="游ゴシック" panose="020B0400000000000000" pitchFamily="50" charset="-128"/>
                <a:cs typeface="Arial" panose="020B0604020202020204" pitchFamily="34" charset="0"/>
              </a:rPr>
              <a:t>6.2</a:t>
            </a:r>
            <a:endParaRPr kumimoji="0" lang="ja-JP" altLang="ja-JP" sz="1400" dirty="0" smtClean="0">
              <a:solidFill>
                <a:prstClr val="black"/>
              </a:solidFill>
              <a:ea typeface="游ゴシック" panose="020B0400000000000000" pitchFamily="50" charset="-128"/>
              <a:cs typeface="Arial" panose="020B0604020202020204" pitchFamily="34" charset="0"/>
            </a:endParaRPr>
          </a:p>
        </p:txBody>
      </p:sp>
      <p:cxnSp>
        <p:nvCxnSpPr>
          <p:cNvPr id="110" name="直線コネクタ 109"/>
          <p:cNvCxnSpPr/>
          <p:nvPr/>
        </p:nvCxnSpPr>
        <p:spPr>
          <a:xfrm flipH="1" flipV="1">
            <a:off x="7672356" y="4009391"/>
            <a:ext cx="324000" cy="594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857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Line 12"/>
          <p:cNvSpPr>
            <a:spLocks noChangeShapeType="1"/>
          </p:cNvSpPr>
          <p:nvPr/>
        </p:nvSpPr>
        <p:spPr bwMode="auto">
          <a:xfrm flipV="1">
            <a:off x="3726117" y="3501102"/>
            <a:ext cx="1144202" cy="442558"/>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20"/>
          <p:cNvSpPr>
            <a:spLocks noChangeArrowheads="1"/>
          </p:cNvSpPr>
          <p:nvPr/>
        </p:nvSpPr>
        <p:spPr bwMode="auto">
          <a:xfrm>
            <a:off x="297277" y="2532551"/>
            <a:ext cx="416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rgbClr val="595959"/>
                </a:solidFill>
                <a:effectLst/>
                <a:latin typeface="Calibri" panose="020F0502020204030204" pitchFamily="34" charset="0"/>
              </a:rPr>
              <a:t>4</a:t>
            </a:r>
            <a:r>
              <a:rPr kumimoji="0" lang="en-US" altLang="ja-JP" sz="1600" b="0" i="0" u="none" strike="noStrike" cap="none" normalizeH="0" baseline="0" dirty="0" smtClean="0">
                <a:ln>
                  <a:noFill/>
                </a:ln>
                <a:solidFill>
                  <a:srgbClr val="595959"/>
                </a:solidFill>
                <a:effectLst/>
                <a:latin typeface="Calibri" panose="020F0502020204030204" pitchFamily="34" charset="0"/>
              </a:rPr>
              <a:t>7</a:t>
            </a:r>
            <a:r>
              <a:rPr kumimoji="0" lang="ja-JP" altLang="ja-JP" sz="1600" b="0" i="0" u="none" strike="noStrike" cap="none" normalizeH="0" baseline="0" dirty="0" smtClean="0">
                <a:ln>
                  <a:noFill/>
                </a:ln>
                <a:solidFill>
                  <a:srgbClr val="595959"/>
                </a:solidFill>
                <a:effectLst/>
                <a:latin typeface="Calibri" panose="020F0502020204030204" pitchFamily="34" charset="0"/>
              </a:rPr>
              <a:t>00</a:t>
            </a:r>
            <a:endParaRPr kumimoji="0" lang="ja-JP" altLang="ja-JP" sz="1600" b="0" i="0" u="none" strike="noStrike" cap="none" normalizeH="0" baseline="0" dirty="0" smtClean="0">
              <a:ln>
                <a:noFill/>
              </a:ln>
              <a:solidFill>
                <a:schemeClr val="tx1"/>
              </a:solidFill>
              <a:effectLst/>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t="59390"/>
          <a:stretch/>
        </p:blipFill>
        <p:spPr>
          <a:xfrm>
            <a:off x="781703" y="1196752"/>
            <a:ext cx="7974259" cy="1010155"/>
          </a:xfrm>
          <a:prstGeom prst="rect">
            <a:avLst/>
          </a:prstGeom>
        </p:spPr>
      </p:pic>
      <p:cxnSp>
        <p:nvCxnSpPr>
          <p:cNvPr id="35" name="直線コネクタ 34"/>
          <p:cNvCxnSpPr/>
          <p:nvPr/>
        </p:nvCxnSpPr>
        <p:spPr>
          <a:xfrm>
            <a:off x="113410" y="620688"/>
            <a:ext cx="8856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6" name="正方形/長方形 35"/>
          <p:cNvSpPr/>
          <p:nvPr/>
        </p:nvSpPr>
        <p:spPr>
          <a:xfrm>
            <a:off x="158114" y="117793"/>
            <a:ext cx="3909830" cy="430887"/>
          </a:xfrm>
          <a:prstGeom prst="rect">
            <a:avLst/>
          </a:prstGeom>
          <a:solidFill>
            <a:schemeClr val="bg1"/>
          </a:solidFill>
        </p:spPr>
        <p:txBody>
          <a:bodyPr wrap="square" tIns="0" bIns="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エネルギー削減量</a:t>
            </a:r>
            <a:endPar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a:spLocks noGrp="1"/>
          </p:cNvSpPr>
          <p:nvPr>
            <p:ph type="sldNum" sz="quarter" idx="12"/>
          </p:nvPr>
        </p:nvSpPr>
        <p:spPr/>
        <p:txBody>
          <a:bodyPr/>
          <a:lstStyle/>
          <a:p>
            <a:fld id="{6DBCCE75-96CE-4693-9D68-DB546D813132}" type="slidenum">
              <a:rPr lang="ja-JP" altLang="en-US" smtClean="0"/>
              <a:pPr/>
              <a:t>9</a:t>
            </a:fld>
            <a:endParaRPr lang="ja-JP" altLang="en-US" dirty="0"/>
          </a:p>
        </p:txBody>
      </p:sp>
      <p:sp>
        <p:nvSpPr>
          <p:cNvPr id="12" name="正方形/長方形 11"/>
          <p:cNvSpPr/>
          <p:nvPr/>
        </p:nvSpPr>
        <p:spPr>
          <a:xfrm>
            <a:off x="488953" y="6237312"/>
            <a:ext cx="8269475" cy="461665"/>
          </a:xfrm>
          <a:prstGeom prst="rect">
            <a:avLst/>
          </a:prstGeom>
          <a:ln w="25400">
            <a:solidFill>
              <a:schemeClr val="accent1"/>
            </a:solidFill>
            <a:prstDash val="sysDash"/>
          </a:ln>
        </p:spPr>
        <p:txBody>
          <a:bodyPr wrap="square">
            <a:spAutoFit/>
          </a:bodyPr>
          <a:lstStyle/>
          <a:p>
            <a:r>
              <a:rPr lang="ja-JP" altLang="en-US" sz="2400" dirty="0" smtClean="0">
                <a:latin typeface="Meiryo UI" panose="020B0604030504040204" pitchFamily="50" charset="-128"/>
                <a:ea typeface="Meiryo UI" panose="020B0604030504040204" pitchFamily="50" charset="-128"/>
              </a:rPr>
              <a:t>○令和</a:t>
            </a:r>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年度の実績は、約</a:t>
            </a:r>
            <a:r>
              <a:rPr lang="en-US" altLang="ja-JP" sz="2400" dirty="0" smtClean="0">
                <a:latin typeface="Meiryo UI" panose="020B0604030504040204" pitchFamily="50" charset="-128"/>
                <a:ea typeface="Meiryo UI" panose="020B0604030504040204" pitchFamily="50" charset="-128"/>
              </a:rPr>
              <a:t>6,780</a:t>
            </a:r>
            <a:r>
              <a:rPr lang="ja-JP" altLang="en-US" sz="2000" dirty="0" smtClean="0">
                <a:latin typeface="Meiryo UI" panose="020B0604030504040204" pitchFamily="50" charset="-128"/>
                <a:ea typeface="Meiryo UI" panose="020B0604030504040204" pitchFamily="50" charset="-128"/>
              </a:rPr>
              <a:t>キロリットル</a:t>
            </a:r>
            <a:r>
              <a:rPr lang="ja-JP" altLang="en-US" sz="2400" dirty="0" smtClean="0">
                <a:latin typeface="Meiryo UI" panose="020B0604030504040204" pitchFamily="50" charset="-128"/>
                <a:ea typeface="Meiryo UI" panose="020B0604030504040204" pitchFamily="50" charset="-128"/>
              </a:rPr>
              <a:t>を達成</a:t>
            </a:r>
            <a:endParaRPr lang="en-US" altLang="ja-JP" sz="2400" dirty="0" smtClean="0">
              <a:latin typeface="Meiryo UI" panose="020B0604030504040204" pitchFamily="50" charset="-128"/>
              <a:ea typeface="Meiryo UI" panose="020B0604030504040204" pitchFamily="50" charset="-128"/>
            </a:endParaRPr>
          </a:p>
        </p:txBody>
      </p:sp>
      <p:sp>
        <p:nvSpPr>
          <p:cNvPr id="87" name="Rectangle 178"/>
          <p:cNvSpPr>
            <a:spLocks noChangeArrowheads="1"/>
          </p:cNvSpPr>
          <p:nvPr/>
        </p:nvSpPr>
        <p:spPr bwMode="auto">
          <a:xfrm>
            <a:off x="1345247" y="5687123"/>
            <a:ext cx="331788" cy="88900"/>
          </a:xfrm>
          <a:prstGeom prst="rect">
            <a:avLst/>
          </a:prstGeom>
          <a:solidFill>
            <a:srgbClr val="0070C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游ゴシック" panose="020F0502020204030204"/>
              <a:ea typeface="游ゴシック" panose="020B0400000000000000" pitchFamily="50" charset="-128"/>
            </a:endParaRPr>
          </a:p>
        </p:txBody>
      </p:sp>
      <p:sp>
        <p:nvSpPr>
          <p:cNvPr id="88" name="Rectangle 182"/>
          <p:cNvSpPr>
            <a:spLocks noChangeArrowheads="1"/>
          </p:cNvSpPr>
          <p:nvPr/>
        </p:nvSpPr>
        <p:spPr bwMode="auto">
          <a:xfrm>
            <a:off x="1765934" y="5655373"/>
            <a:ext cx="37446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各年度新規導入施設の</a:t>
            </a:r>
            <a:r>
              <a:rPr kumimoji="0" lang="ja-JP"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エネルギー削減量</a:t>
            </a:r>
            <a:r>
              <a:rPr kumimoji="0" lang="en-US"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en-US"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原油換算</a:t>
            </a:r>
            <a:r>
              <a:rPr kumimoji="0" lang="en-US"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en-US" altLang="ja-JP" sz="1200" b="0" i="0" u="none" strike="noStrike" kern="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rPr>
              <a:t>kL</a:t>
            </a:r>
            <a:r>
              <a:rPr kumimoji="0" lang="en-US"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0" lang="ja-JP" altLang="ja-JP" sz="18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89" name="Line 189"/>
          <p:cNvSpPr>
            <a:spLocks noChangeShapeType="1"/>
          </p:cNvSpPr>
          <p:nvPr/>
        </p:nvSpPr>
        <p:spPr bwMode="auto">
          <a:xfrm>
            <a:off x="1351597" y="6012561"/>
            <a:ext cx="319088" cy="0"/>
          </a:xfrm>
          <a:prstGeom prst="line">
            <a:avLst/>
          </a:prstGeom>
          <a:noFill/>
          <a:ln w="381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游ゴシック" panose="020F0502020204030204"/>
              <a:ea typeface="游ゴシック" panose="020B0400000000000000" pitchFamily="50" charset="-128"/>
            </a:endParaRPr>
          </a:p>
        </p:txBody>
      </p:sp>
      <p:sp>
        <p:nvSpPr>
          <p:cNvPr id="90" name="Rectangle 193"/>
          <p:cNvSpPr>
            <a:spLocks noChangeArrowheads="1"/>
          </p:cNvSpPr>
          <p:nvPr/>
        </p:nvSpPr>
        <p:spPr bwMode="auto">
          <a:xfrm>
            <a:off x="1791334" y="5941123"/>
            <a:ext cx="25199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エネルギー削減量</a:t>
            </a:r>
            <a:r>
              <a:rPr kumimoji="0" lang="ja-JP" altLang="en-US"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の年間合計</a:t>
            </a:r>
            <a:r>
              <a:rPr kumimoji="0" lang="en-US"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en-US" altLang="ja-JP" sz="1200" b="0" i="0" u="none" strike="noStrike" kern="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rPr>
              <a:t>kL</a:t>
            </a:r>
            <a:r>
              <a:rPr kumimoji="0" lang="en-US"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en-US"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年</a:t>
            </a:r>
            <a:r>
              <a:rPr kumimoji="0" lang="en-US" altLang="ja-JP" sz="12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0" lang="ja-JP" altLang="ja-JP" sz="18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9" name="Oval 16"/>
          <p:cNvSpPr>
            <a:spLocks noChangeArrowheads="1"/>
          </p:cNvSpPr>
          <p:nvPr/>
        </p:nvSpPr>
        <p:spPr bwMode="auto">
          <a:xfrm>
            <a:off x="1439141" y="5946397"/>
            <a:ext cx="144000" cy="144000"/>
          </a:xfrm>
          <a:prstGeom prst="ellipse">
            <a:avLst/>
          </a:prstGeom>
          <a:solidFill>
            <a:schemeClr val="tx1"/>
          </a:solidFill>
          <a:ln w="11113"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 name="Rectangle 233"/>
          <p:cNvSpPr>
            <a:spLocks noChangeArrowheads="1"/>
          </p:cNvSpPr>
          <p:nvPr/>
        </p:nvSpPr>
        <p:spPr bwMode="auto">
          <a:xfrm>
            <a:off x="179512" y="764704"/>
            <a:ext cx="14362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ja-JP" sz="14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エネルギー削減</a:t>
            </a:r>
            <a:r>
              <a:rPr kumimoji="0" lang="ja-JP" altLang="en-US" sz="14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量</a:t>
            </a:r>
            <a:endParaRPr kumimoji="0" lang="en-US" altLang="ja-JP" sz="14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原油</a:t>
            </a:r>
            <a:r>
              <a:rPr kumimoji="0" lang="ja-JP" altLang="en-US"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換算</a:t>
            </a:r>
            <a:r>
              <a:rPr kumimoji="0"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en-US" altLang="ja-JP" sz="1400" b="0" i="0" u="none" strike="noStrike" kern="0" cap="none" spc="0" normalizeH="0" baseline="0" noProof="0" dirty="0" err="1" smtClean="0">
                <a:ln>
                  <a:noFill/>
                </a:ln>
                <a:solidFill>
                  <a:prstClr val="black"/>
                </a:solidFill>
                <a:effectLst/>
                <a:uLnTx/>
                <a:uFillTx/>
                <a:latin typeface="游ゴシック" panose="020B0400000000000000" pitchFamily="50" charset="-128"/>
                <a:ea typeface="游ゴシック" panose="020B0400000000000000" pitchFamily="50" charset="-128"/>
              </a:rPr>
              <a:t>kL</a:t>
            </a:r>
            <a:r>
              <a:rPr kumimoji="0" lang="en-US" altLang="ja-JP" sz="1400" b="0"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0" lang="ja-JP"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cxnSp>
        <p:nvCxnSpPr>
          <p:cNvPr id="34" name="直線コネクタ 33"/>
          <p:cNvCxnSpPr/>
          <p:nvPr/>
        </p:nvCxnSpPr>
        <p:spPr>
          <a:xfrm flipH="1" flipV="1">
            <a:off x="781703" y="1240254"/>
            <a:ext cx="1140" cy="3996000"/>
          </a:xfrm>
          <a:prstGeom prst="line">
            <a:avLst/>
          </a:prstGeom>
          <a:noFill/>
          <a:ln w="28575" cap="flat" cmpd="sng" algn="ctr">
            <a:solidFill>
              <a:sysClr val="windowText" lastClr="000000">
                <a:lumMod val="75000"/>
                <a:lumOff val="25000"/>
              </a:sysClr>
            </a:solidFill>
            <a:prstDash val="solid"/>
            <a:miter lim="800000"/>
          </a:ln>
          <a:effectLst/>
        </p:spPr>
      </p:cxnSp>
      <p:cxnSp>
        <p:nvCxnSpPr>
          <p:cNvPr id="38" name="直線コネクタ 37"/>
          <p:cNvCxnSpPr/>
          <p:nvPr/>
        </p:nvCxnSpPr>
        <p:spPr>
          <a:xfrm>
            <a:off x="773536" y="5219745"/>
            <a:ext cx="8009856" cy="2283"/>
          </a:xfrm>
          <a:prstGeom prst="line">
            <a:avLst/>
          </a:prstGeom>
          <a:noFill/>
          <a:ln w="28575" cap="flat" cmpd="sng" algn="ctr">
            <a:solidFill>
              <a:sysClr val="windowText" lastClr="000000">
                <a:lumMod val="75000"/>
                <a:lumOff val="25000"/>
              </a:sysClr>
            </a:solidFill>
            <a:prstDash val="solid"/>
            <a:miter lim="800000"/>
          </a:ln>
          <a:effectLst/>
        </p:spPr>
      </p:cxnSp>
      <p:sp>
        <p:nvSpPr>
          <p:cNvPr id="39" name="Freeform 9"/>
          <p:cNvSpPr>
            <a:spLocks/>
          </p:cNvSpPr>
          <p:nvPr/>
        </p:nvSpPr>
        <p:spPr bwMode="auto">
          <a:xfrm flipV="1">
            <a:off x="803714" y="2575418"/>
            <a:ext cx="7954713" cy="45719"/>
          </a:xfrm>
          <a:custGeom>
            <a:avLst/>
            <a:gdLst>
              <a:gd name="T0" fmla="*/ 0 w 3698"/>
              <a:gd name="T1" fmla="*/ 1227 w 3698"/>
              <a:gd name="T2" fmla="*/ 2463 w 3698"/>
              <a:gd name="T3" fmla="*/ 3698 w 3698"/>
            </a:gdLst>
            <a:ahLst/>
            <a:cxnLst>
              <a:cxn ang="0">
                <a:pos x="T0" y="0"/>
              </a:cxn>
              <a:cxn ang="0">
                <a:pos x="T1" y="0"/>
              </a:cxn>
              <a:cxn ang="0">
                <a:pos x="T2" y="0"/>
              </a:cxn>
              <a:cxn ang="0">
                <a:pos x="T3" y="0"/>
              </a:cxn>
            </a:cxnLst>
            <a:rect l="0" t="0" r="r" b="b"/>
            <a:pathLst>
              <a:path w="3698">
                <a:moveTo>
                  <a:pt x="0" y="0"/>
                </a:moveTo>
                <a:lnTo>
                  <a:pt x="1227" y="0"/>
                </a:lnTo>
                <a:lnTo>
                  <a:pt x="2463" y="0"/>
                </a:lnTo>
                <a:lnTo>
                  <a:pt x="3698" y="0"/>
                </a:lnTo>
              </a:path>
            </a:pathLst>
          </a:custGeom>
          <a:noFill/>
          <a:ln w="36513" cap="rnd">
            <a:solidFill>
              <a:schemeClr val="tx1">
                <a:lumMod val="50000"/>
                <a:lumOff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85"/>
          <p:cNvSpPr>
            <a:spLocks noChangeArrowheads="1"/>
          </p:cNvSpPr>
          <p:nvPr/>
        </p:nvSpPr>
        <p:spPr bwMode="auto">
          <a:xfrm>
            <a:off x="7470949" y="1735425"/>
            <a:ext cx="1202485" cy="276999"/>
          </a:xfrm>
          <a:prstGeom prst="rect">
            <a:avLst/>
          </a:prstGeom>
          <a:solidFill>
            <a:schemeClr val="bg1"/>
          </a:solidFill>
          <a:ln>
            <a:noFill/>
          </a:ln>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en-US" dirty="0" smtClean="0">
                <a:solidFill>
                  <a:prstClr val="black"/>
                </a:solidFill>
                <a:ea typeface="游ゴシック" panose="020B0400000000000000" pitchFamily="50" charset="-128"/>
              </a:rPr>
              <a:t>約</a:t>
            </a:r>
            <a:r>
              <a:rPr kumimoji="0" lang="en-US" altLang="ja-JP" dirty="0" smtClean="0">
                <a:solidFill>
                  <a:prstClr val="black"/>
                </a:solidFill>
                <a:ea typeface="游ゴシック" panose="020B0400000000000000" pitchFamily="50" charset="-128"/>
              </a:rPr>
              <a:t>6,780kL</a:t>
            </a:r>
            <a:endParaRPr kumimoji="0" lang="ja-JP" altLang="ja-JP" dirty="0" smtClean="0">
              <a:solidFill>
                <a:prstClr val="black"/>
              </a:solidFill>
              <a:ea typeface="游ゴシック" panose="020B0400000000000000" pitchFamily="50" charset="-128"/>
            </a:endParaRPr>
          </a:p>
        </p:txBody>
      </p:sp>
      <p:sp>
        <p:nvSpPr>
          <p:cNvPr id="7" name="Freeform 6"/>
          <p:cNvSpPr>
            <a:spLocks noEditPoints="1"/>
          </p:cNvSpPr>
          <p:nvPr/>
        </p:nvSpPr>
        <p:spPr bwMode="auto">
          <a:xfrm>
            <a:off x="786654" y="2460104"/>
            <a:ext cx="7971774" cy="2474837"/>
          </a:xfrm>
          <a:custGeom>
            <a:avLst/>
            <a:gdLst>
              <a:gd name="T0" fmla="*/ 0 w 4161"/>
              <a:gd name="T1" fmla="*/ 1890 h 1890"/>
              <a:gd name="T2" fmla="*/ 4161 w 4161"/>
              <a:gd name="T3" fmla="*/ 1890 h 1890"/>
              <a:gd name="T4" fmla="*/ 0 w 4161"/>
              <a:gd name="T5" fmla="*/ 1681 h 1890"/>
              <a:gd name="T6" fmla="*/ 4161 w 4161"/>
              <a:gd name="T7" fmla="*/ 1681 h 1890"/>
              <a:gd name="T8" fmla="*/ 0 w 4161"/>
              <a:gd name="T9" fmla="*/ 1472 h 1890"/>
              <a:gd name="T10" fmla="*/ 4161 w 4161"/>
              <a:gd name="T11" fmla="*/ 1472 h 1890"/>
              <a:gd name="T12" fmla="*/ 0 w 4161"/>
              <a:gd name="T13" fmla="*/ 1263 h 1890"/>
              <a:gd name="T14" fmla="*/ 4161 w 4161"/>
              <a:gd name="T15" fmla="*/ 1263 h 1890"/>
              <a:gd name="T16" fmla="*/ 0 w 4161"/>
              <a:gd name="T17" fmla="*/ 1053 h 1890"/>
              <a:gd name="T18" fmla="*/ 4161 w 4161"/>
              <a:gd name="T19" fmla="*/ 1053 h 1890"/>
              <a:gd name="T20" fmla="*/ 0 w 4161"/>
              <a:gd name="T21" fmla="*/ 838 h 1890"/>
              <a:gd name="T22" fmla="*/ 4161 w 4161"/>
              <a:gd name="T23" fmla="*/ 838 h 1890"/>
              <a:gd name="T24" fmla="*/ 0 w 4161"/>
              <a:gd name="T25" fmla="*/ 628 h 1890"/>
              <a:gd name="T26" fmla="*/ 4161 w 4161"/>
              <a:gd name="T27" fmla="*/ 628 h 1890"/>
              <a:gd name="T28" fmla="*/ 0 w 4161"/>
              <a:gd name="T29" fmla="*/ 419 h 1890"/>
              <a:gd name="T30" fmla="*/ 4161 w 4161"/>
              <a:gd name="T31" fmla="*/ 419 h 1890"/>
              <a:gd name="T32" fmla="*/ 0 w 4161"/>
              <a:gd name="T33" fmla="*/ 210 h 1890"/>
              <a:gd name="T34" fmla="*/ 4161 w 4161"/>
              <a:gd name="T35" fmla="*/ 210 h 1890"/>
              <a:gd name="T36" fmla="*/ 0 w 4161"/>
              <a:gd name="T37" fmla="*/ 0 h 1890"/>
              <a:gd name="T38" fmla="*/ 4161 w 4161"/>
              <a:gd name="T39"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61" h="1890">
                <a:moveTo>
                  <a:pt x="0" y="1890"/>
                </a:moveTo>
                <a:lnTo>
                  <a:pt x="4161" y="1890"/>
                </a:lnTo>
                <a:moveTo>
                  <a:pt x="0" y="1681"/>
                </a:moveTo>
                <a:lnTo>
                  <a:pt x="4161" y="1681"/>
                </a:lnTo>
                <a:moveTo>
                  <a:pt x="0" y="1472"/>
                </a:moveTo>
                <a:lnTo>
                  <a:pt x="4161" y="1472"/>
                </a:lnTo>
                <a:moveTo>
                  <a:pt x="0" y="1263"/>
                </a:moveTo>
                <a:lnTo>
                  <a:pt x="4161" y="1263"/>
                </a:lnTo>
                <a:moveTo>
                  <a:pt x="0" y="1053"/>
                </a:moveTo>
                <a:lnTo>
                  <a:pt x="4161" y="1053"/>
                </a:lnTo>
                <a:moveTo>
                  <a:pt x="0" y="838"/>
                </a:moveTo>
                <a:lnTo>
                  <a:pt x="4161" y="838"/>
                </a:lnTo>
                <a:moveTo>
                  <a:pt x="0" y="628"/>
                </a:moveTo>
                <a:lnTo>
                  <a:pt x="4161" y="628"/>
                </a:lnTo>
                <a:moveTo>
                  <a:pt x="0" y="419"/>
                </a:moveTo>
                <a:lnTo>
                  <a:pt x="4161" y="419"/>
                </a:lnTo>
                <a:moveTo>
                  <a:pt x="0" y="210"/>
                </a:moveTo>
                <a:lnTo>
                  <a:pt x="4161" y="210"/>
                </a:lnTo>
                <a:moveTo>
                  <a:pt x="0" y="0"/>
                </a:moveTo>
                <a:lnTo>
                  <a:pt x="4161" y="0"/>
                </a:lnTo>
              </a:path>
            </a:pathLst>
          </a:custGeom>
          <a:noFill/>
          <a:ln w="11113" cap="flat">
            <a:solidFill>
              <a:schemeClr val="tx1">
                <a:lumMod val="50000"/>
                <a:lumOff val="50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noEditPoints="1"/>
          </p:cNvSpPr>
          <p:nvPr/>
        </p:nvSpPr>
        <p:spPr bwMode="auto">
          <a:xfrm>
            <a:off x="1350217" y="4754502"/>
            <a:ext cx="3600000" cy="460374"/>
          </a:xfrm>
          <a:custGeom>
            <a:avLst/>
            <a:gdLst>
              <a:gd name="T0" fmla="*/ 0 w 3451"/>
              <a:gd name="T1" fmla="*/ 33 h 360"/>
              <a:gd name="T2" fmla="*/ 325 w 3451"/>
              <a:gd name="T3" fmla="*/ 33 h 360"/>
              <a:gd name="T4" fmla="*/ 325 w 3451"/>
              <a:gd name="T5" fmla="*/ 360 h 360"/>
              <a:gd name="T6" fmla="*/ 0 w 3451"/>
              <a:gd name="T7" fmla="*/ 360 h 360"/>
              <a:gd name="T8" fmla="*/ 0 w 3451"/>
              <a:gd name="T9" fmla="*/ 33 h 360"/>
              <a:gd name="T10" fmla="*/ 1042 w 3451"/>
              <a:gd name="T11" fmla="*/ 33 h 360"/>
              <a:gd name="T12" fmla="*/ 1367 w 3451"/>
              <a:gd name="T13" fmla="*/ 33 h 360"/>
              <a:gd name="T14" fmla="*/ 1367 w 3451"/>
              <a:gd name="T15" fmla="*/ 360 h 360"/>
              <a:gd name="T16" fmla="*/ 1042 w 3451"/>
              <a:gd name="T17" fmla="*/ 360 h 360"/>
              <a:gd name="T18" fmla="*/ 1042 w 3451"/>
              <a:gd name="T19" fmla="*/ 33 h 360"/>
              <a:gd name="T20" fmla="*/ 2084 w 3451"/>
              <a:gd name="T21" fmla="*/ 0 h 360"/>
              <a:gd name="T22" fmla="*/ 2409 w 3451"/>
              <a:gd name="T23" fmla="*/ 0 h 360"/>
              <a:gd name="T24" fmla="*/ 2409 w 3451"/>
              <a:gd name="T25" fmla="*/ 360 h 360"/>
              <a:gd name="T26" fmla="*/ 2084 w 3451"/>
              <a:gd name="T27" fmla="*/ 360 h 360"/>
              <a:gd name="T28" fmla="*/ 2084 w 3451"/>
              <a:gd name="T29" fmla="*/ 0 h 360"/>
              <a:gd name="T30" fmla="*/ 3126 w 3451"/>
              <a:gd name="T31" fmla="*/ 79 h 360"/>
              <a:gd name="T32" fmla="*/ 3451 w 3451"/>
              <a:gd name="T33" fmla="*/ 79 h 360"/>
              <a:gd name="T34" fmla="*/ 3451 w 3451"/>
              <a:gd name="T35" fmla="*/ 360 h 360"/>
              <a:gd name="T36" fmla="*/ 3126 w 3451"/>
              <a:gd name="T37" fmla="*/ 360 h 360"/>
              <a:gd name="T38" fmla="*/ 3126 w 3451"/>
              <a:gd name="T39" fmla="*/ 7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51" h="360">
                <a:moveTo>
                  <a:pt x="0" y="33"/>
                </a:moveTo>
                <a:lnTo>
                  <a:pt x="325" y="33"/>
                </a:lnTo>
                <a:lnTo>
                  <a:pt x="325" y="360"/>
                </a:lnTo>
                <a:lnTo>
                  <a:pt x="0" y="360"/>
                </a:lnTo>
                <a:lnTo>
                  <a:pt x="0" y="33"/>
                </a:lnTo>
                <a:close/>
                <a:moveTo>
                  <a:pt x="1042" y="33"/>
                </a:moveTo>
                <a:lnTo>
                  <a:pt x="1367" y="33"/>
                </a:lnTo>
                <a:lnTo>
                  <a:pt x="1367" y="360"/>
                </a:lnTo>
                <a:lnTo>
                  <a:pt x="1042" y="360"/>
                </a:lnTo>
                <a:lnTo>
                  <a:pt x="1042" y="33"/>
                </a:lnTo>
                <a:close/>
                <a:moveTo>
                  <a:pt x="2084" y="0"/>
                </a:moveTo>
                <a:lnTo>
                  <a:pt x="2409" y="0"/>
                </a:lnTo>
                <a:lnTo>
                  <a:pt x="2409" y="360"/>
                </a:lnTo>
                <a:lnTo>
                  <a:pt x="2084" y="360"/>
                </a:lnTo>
                <a:lnTo>
                  <a:pt x="2084" y="0"/>
                </a:lnTo>
                <a:close/>
                <a:moveTo>
                  <a:pt x="3126" y="79"/>
                </a:moveTo>
                <a:lnTo>
                  <a:pt x="3451" y="79"/>
                </a:lnTo>
                <a:lnTo>
                  <a:pt x="3451" y="360"/>
                </a:lnTo>
                <a:lnTo>
                  <a:pt x="3126" y="360"/>
                </a:lnTo>
                <a:lnTo>
                  <a:pt x="3126" y="7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Oval 11"/>
          <p:cNvSpPr>
            <a:spLocks noChangeArrowheads="1"/>
          </p:cNvSpPr>
          <p:nvPr/>
        </p:nvSpPr>
        <p:spPr bwMode="auto">
          <a:xfrm>
            <a:off x="1466947" y="4745414"/>
            <a:ext cx="133350"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Oval 12"/>
          <p:cNvSpPr>
            <a:spLocks noChangeArrowheads="1"/>
          </p:cNvSpPr>
          <p:nvPr/>
        </p:nvSpPr>
        <p:spPr bwMode="auto">
          <a:xfrm>
            <a:off x="2565383" y="4223940"/>
            <a:ext cx="133350"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Oval 13"/>
          <p:cNvSpPr>
            <a:spLocks noChangeArrowheads="1"/>
          </p:cNvSpPr>
          <p:nvPr/>
        </p:nvSpPr>
        <p:spPr bwMode="auto">
          <a:xfrm>
            <a:off x="3627727" y="3881326"/>
            <a:ext cx="134938"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Oval 14"/>
          <p:cNvSpPr>
            <a:spLocks noChangeArrowheads="1"/>
          </p:cNvSpPr>
          <p:nvPr/>
        </p:nvSpPr>
        <p:spPr bwMode="auto">
          <a:xfrm>
            <a:off x="6741318" y="1641405"/>
            <a:ext cx="134938"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Rectangle 15"/>
          <p:cNvSpPr>
            <a:spLocks noChangeArrowheads="1"/>
          </p:cNvSpPr>
          <p:nvPr/>
        </p:nvSpPr>
        <p:spPr bwMode="auto">
          <a:xfrm>
            <a:off x="629098" y="513708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595959"/>
                </a:solidFill>
                <a:effectLst/>
                <a:latin typeface="游ゴシック" panose="020B0400000000000000" pitchFamily="50" charset="-128"/>
                <a:ea typeface="游ゴシック" panose="020B0400000000000000" pitchFamily="50" charset="-128"/>
              </a:rPr>
              <a:t>0</a:t>
            </a:r>
            <a:endParaRPr kumimoji="0" lang="ja-JP" altLang="ja-JP" sz="1200" b="0"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2" name="Rectangle 17"/>
          <p:cNvSpPr>
            <a:spLocks noChangeArrowheads="1"/>
          </p:cNvSpPr>
          <p:nvPr/>
        </p:nvSpPr>
        <p:spPr bwMode="auto">
          <a:xfrm>
            <a:off x="374221" y="4574902"/>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1000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4" name="Rectangle 19"/>
          <p:cNvSpPr>
            <a:spLocks noChangeArrowheads="1"/>
          </p:cNvSpPr>
          <p:nvPr/>
        </p:nvSpPr>
        <p:spPr bwMode="auto">
          <a:xfrm>
            <a:off x="374221" y="4030196"/>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6" name="Rectangle 21"/>
          <p:cNvSpPr>
            <a:spLocks noChangeArrowheads="1"/>
          </p:cNvSpPr>
          <p:nvPr/>
        </p:nvSpPr>
        <p:spPr bwMode="auto">
          <a:xfrm>
            <a:off x="374221" y="3468655"/>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3000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8" name="Rectangle 23"/>
          <p:cNvSpPr>
            <a:spLocks noChangeArrowheads="1"/>
          </p:cNvSpPr>
          <p:nvPr/>
        </p:nvSpPr>
        <p:spPr bwMode="auto">
          <a:xfrm>
            <a:off x="374221" y="2932658"/>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4000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0" name="Rectangle 25"/>
          <p:cNvSpPr>
            <a:spLocks noChangeArrowheads="1"/>
          </p:cNvSpPr>
          <p:nvPr/>
        </p:nvSpPr>
        <p:spPr bwMode="auto">
          <a:xfrm>
            <a:off x="374221" y="2374012"/>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5000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2" name="Rectangle 26"/>
          <p:cNvSpPr>
            <a:spLocks noChangeArrowheads="1"/>
          </p:cNvSpPr>
          <p:nvPr/>
        </p:nvSpPr>
        <p:spPr bwMode="auto">
          <a:xfrm>
            <a:off x="1115616" y="5318064"/>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27</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3" name="Rectangle 29"/>
          <p:cNvSpPr>
            <a:spLocks noChangeArrowheads="1"/>
          </p:cNvSpPr>
          <p:nvPr/>
        </p:nvSpPr>
        <p:spPr bwMode="auto">
          <a:xfrm>
            <a:off x="2195736" y="5318064"/>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dirty="0" smtClean="0">
                <a:solidFill>
                  <a:srgbClr val="595959"/>
                </a:solidFill>
                <a:latin typeface="游ゴシック" panose="020B0400000000000000" pitchFamily="50" charset="-128"/>
                <a:ea typeface="游ゴシック" panose="020B0400000000000000" pitchFamily="50" charset="-128"/>
              </a:rPr>
              <a:t>28</a:t>
            </a:r>
            <a:r>
              <a:rPr kumimoji="0" lang="ja-JP" altLang="en-US" sz="1200" dirty="0" smtClean="0">
                <a:solidFill>
                  <a:srgbClr val="595959"/>
                </a:solidFill>
                <a:latin typeface="游ゴシック" panose="020B0400000000000000" pitchFamily="50" charset="-128"/>
                <a:ea typeface="游ゴシック" panose="020B0400000000000000" pitchFamily="50" charset="-128"/>
              </a:rPr>
              <a:t>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6" name="Rectangle 32"/>
          <p:cNvSpPr>
            <a:spLocks noChangeArrowheads="1"/>
          </p:cNvSpPr>
          <p:nvPr/>
        </p:nvSpPr>
        <p:spPr bwMode="auto">
          <a:xfrm>
            <a:off x="3347864" y="5318064"/>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29</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9" name="Rectangle 35"/>
          <p:cNvSpPr>
            <a:spLocks noChangeArrowheads="1"/>
          </p:cNvSpPr>
          <p:nvPr/>
        </p:nvSpPr>
        <p:spPr bwMode="auto">
          <a:xfrm>
            <a:off x="4427984" y="5318064"/>
            <a:ext cx="7854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平成</a:t>
            </a: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30</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2" name="Rectangle 72"/>
          <p:cNvSpPr>
            <a:spLocks noChangeArrowheads="1"/>
          </p:cNvSpPr>
          <p:nvPr/>
        </p:nvSpPr>
        <p:spPr bwMode="white">
          <a:xfrm>
            <a:off x="1820271" y="2312457"/>
            <a:ext cx="1025922" cy="24622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ja-JP"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目標</a:t>
            </a:r>
            <a:r>
              <a:rPr kumimoji="0" lang="ja-JP" altLang="en-US" sz="1600"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値↓</a:t>
            </a:r>
            <a:endParaRPr kumimoji="0" lang="ja-JP"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5632336" y="4769053"/>
            <a:ext cx="360000" cy="4461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Rectangle 35"/>
          <p:cNvSpPr>
            <a:spLocks noChangeArrowheads="1"/>
          </p:cNvSpPr>
          <p:nvPr/>
        </p:nvSpPr>
        <p:spPr bwMode="auto">
          <a:xfrm>
            <a:off x="5439150" y="5328353"/>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令和元年度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41" name="テキスト ボックス 40"/>
          <p:cNvSpPr txBox="1"/>
          <p:nvPr/>
        </p:nvSpPr>
        <p:spPr>
          <a:xfrm>
            <a:off x="1329160" y="4347842"/>
            <a:ext cx="57854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782</a:t>
            </a:r>
            <a:endParaRPr kumimoji="1" lang="ja-JP" altLang="en-US" sz="14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2392760" y="4347842"/>
            <a:ext cx="57854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770</a:t>
            </a:r>
            <a:endParaRPr kumimoji="1" lang="ja-JP" altLang="en-US" sz="14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3452124" y="4339133"/>
            <a:ext cx="57854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795</a:t>
            </a:r>
            <a:endParaRPr kumimoji="1" lang="ja-JP" altLang="en-US" sz="140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4569520" y="4348571"/>
            <a:ext cx="57854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672</a:t>
            </a:r>
            <a:endParaRPr kumimoji="1" lang="ja-JP" altLang="en-US" sz="14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5528576" y="4353837"/>
            <a:ext cx="57854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798</a:t>
            </a:r>
            <a:endParaRPr kumimoji="1" lang="ja-JP" altLang="en-US" sz="1400" dirty="0">
              <a:latin typeface="Meiryo UI" panose="020B0604030504040204" pitchFamily="50" charset="-128"/>
              <a:ea typeface="Meiryo UI" panose="020B0604030504040204" pitchFamily="50" charset="-128"/>
            </a:endParaRPr>
          </a:p>
        </p:txBody>
      </p:sp>
      <p:sp>
        <p:nvSpPr>
          <p:cNvPr id="45" name="正方形/長方形 44"/>
          <p:cNvSpPr/>
          <p:nvPr/>
        </p:nvSpPr>
        <p:spPr>
          <a:xfrm>
            <a:off x="6624248" y="3744900"/>
            <a:ext cx="360000" cy="14661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Rectangle 25"/>
          <p:cNvSpPr>
            <a:spLocks noChangeArrowheads="1"/>
          </p:cNvSpPr>
          <p:nvPr/>
        </p:nvSpPr>
        <p:spPr bwMode="auto">
          <a:xfrm>
            <a:off x="372194" y="1836262"/>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solidFill>
                  <a:srgbClr val="595959"/>
                </a:solidFill>
                <a:latin typeface="游ゴシック" panose="020B0400000000000000" pitchFamily="50" charset="-128"/>
                <a:ea typeface="游ゴシック" panose="020B0400000000000000" pitchFamily="50" charset="-128"/>
              </a:rPr>
              <a:t>6</a:t>
            </a: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9" name="Rectangle 35"/>
          <p:cNvSpPr>
            <a:spLocks noChangeArrowheads="1"/>
          </p:cNvSpPr>
          <p:nvPr/>
        </p:nvSpPr>
        <p:spPr bwMode="auto">
          <a:xfrm>
            <a:off x="6466855" y="5329818"/>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a:t>
            </a:r>
            <a:r>
              <a:rPr kumimoji="0" lang="ja-JP" altLang="en-US" sz="1200" dirty="0">
                <a:solidFill>
                  <a:srgbClr val="595959"/>
                </a:solidFill>
                <a:latin typeface="游ゴシック" panose="020B0400000000000000" pitchFamily="50" charset="-128"/>
                <a:ea typeface="游ゴシック" panose="020B0400000000000000" pitchFamily="50" charset="-128"/>
              </a:rPr>
              <a:t>２</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60" name="テキスト ボックス 59"/>
          <p:cNvSpPr txBox="1"/>
          <p:nvPr/>
        </p:nvSpPr>
        <p:spPr>
          <a:xfrm>
            <a:off x="6475193" y="3422774"/>
            <a:ext cx="76110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2,632</a:t>
            </a:r>
            <a:endParaRPr kumimoji="1" lang="ja-JP" altLang="en-US" sz="1400" dirty="0">
              <a:latin typeface="Meiryo UI" panose="020B0604030504040204" pitchFamily="50" charset="-128"/>
              <a:ea typeface="Meiryo UI" panose="020B0604030504040204" pitchFamily="50" charset="-128"/>
            </a:endParaRPr>
          </a:p>
        </p:txBody>
      </p:sp>
      <p:sp>
        <p:nvSpPr>
          <p:cNvPr id="61" name="Line 12"/>
          <p:cNvSpPr>
            <a:spLocks noChangeShapeType="1"/>
          </p:cNvSpPr>
          <p:nvPr/>
        </p:nvSpPr>
        <p:spPr bwMode="auto">
          <a:xfrm flipV="1">
            <a:off x="1583141" y="4280897"/>
            <a:ext cx="1077954" cy="524617"/>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12"/>
          <p:cNvSpPr>
            <a:spLocks noChangeShapeType="1"/>
          </p:cNvSpPr>
          <p:nvPr/>
        </p:nvSpPr>
        <p:spPr bwMode="auto">
          <a:xfrm flipV="1">
            <a:off x="2661095" y="3943660"/>
            <a:ext cx="1019880" cy="328784"/>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Oval 13"/>
          <p:cNvSpPr>
            <a:spLocks noChangeArrowheads="1"/>
          </p:cNvSpPr>
          <p:nvPr/>
        </p:nvSpPr>
        <p:spPr bwMode="auto">
          <a:xfrm>
            <a:off x="4735381" y="3434222"/>
            <a:ext cx="134938"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Line 12"/>
          <p:cNvSpPr>
            <a:spLocks noChangeShapeType="1"/>
          </p:cNvSpPr>
          <p:nvPr/>
        </p:nvSpPr>
        <p:spPr bwMode="auto">
          <a:xfrm flipV="1">
            <a:off x="4816151" y="2960285"/>
            <a:ext cx="928998" cy="561912"/>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Oval 13"/>
          <p:cNvSpPr>
            <a:spLocks noChangeArrowheads="1"/>
          </p:cNvSpPr>
          <p:nvPr/>
        </p:nvSpPr>
        <p:spPr bwMode="auto">
          <a:xfrm>
            <a:off x="5695542" y="2873681"/>
            <a:ext cx="134938"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Line 12"/>
          <p:cNvSpPr>
            <a:spLocks noChangeShapeType="1"/>
          </p:cNvSpPr>
          <p:nvPr/>
        </p:nvSpPr>
        <p:spPr bwMode="auto">
          <a:xfrm flipV="1">
            <a:off x="5745149" y="1669291"/>
            <a:ext cx="1130541" cy="1310764"/>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正方形/長方形 56"/>
          <p:cNvSpPr/>
          <p:nvPr/>
        </p:nvSpPr>
        <p:spPr>
          <a:xfrm>
            <a:off x="7681721" y="4516686"/>
            <a:ext cx="360000" cy="68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Rectangle 35"/>
          <p:cNvSpPr>
            <a:spLocks noChangeArrowheads="1"/>
          </p:cNvSpPr>
          <p:nvPr/>
        </p:nvSpPr>
        <p:spPr bwMode="auto">
          <a:xfrm>
            <a:off x="7524328" y="5329818"/>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令和</a:t>
            </a:r>
            <a:r>
              <a:rPr kumimoji="0" lang="ja-JP" altLang="en-US" sz="1200" dirty="0">
                <a:solidFill>
                  <a:srgbClr val="595959"/>
                </a:solidFill>
                <a:latin typeface="游ゴシック" panose="020B0400000000000000" pitchFamily="50" charset="-128"/>
                <a:ea typeface="游ゴシック" panose="020B0400000000000000" pitchFamily="50" charset="-128"/>
              </a:rPr>
              <a:t>３</a:t>
            </a:r>
            <a:r>
              <a:rPr kumimoji="0" lang="ja-JP" altLang="en-US"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年度</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69" name="テキスト ボックス 68"/>
          <p:cNvSpPr txBox="1"/>
          <p:nvPr/>
        </p:nvSpPr>
        <p:spPr>
          <a:xfrm>
            <a:off x="7532666" y="4198595"/>
            <a:ext cx="761103"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1,264</a:t>
            </a:r>
            <a:endParaRPr kumimoji="1" lang="ja-JP" altLang="en-US" sz="1400" dirty="0">
              <a:latin typeface="Meiryo UI" panose="020B0604030504040204" pitchFamily="50" charset="-128"/>
              <a:ea typeface="Meiryo UI" panose="020B0604030504040204" pitchFamily="50" charset="-128"/>
            </a:endParaRPr>
          </a:p>
        </p:txBody>
      </p:sp>
      <p:sp>
        <p:nvSpPr>
          <p:cNvPr id="70" name="Rectangle 25"/>
          <p:cNvSpPr>
            <a:spLocks noChangeArrowheads="1"/>
          </p:cNvSpPr>
          <p:nvPr/>
        </p:nvSpPr>
        <p:spPr bwMode="auto">
          <a:xfrm>
            <a:off x="362165" y="129177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7</a:t>
            </a:r>
            <a:r>
              <a:rPr kumimoji="0" lang="ja-JP" altLang="ja-JP" sz="1200" b="0" i="0" u="none" strike="noStrike" cap="none" normalizeH="0" baseline="0" dirty="0" smtClean="0">
                <a:ln>
                  <a:noFill/>
                </a:ln>
                <a:solidFill>
                  <a:srgbClr val="595959"/>
                </a:solidFill>
                <a:effectLst/>
                <a:latin typeface="游ゴシック" panose="020B0400000000000000" pitchFamily="50" charset="-128"/>
                <a:ea typeface="游ゴシック" panose="020B0400000000000000" pitchFamily="50" charset="-128"/>
              </a:rPr>
              <a:t>000</a:t>
            </a:r>
            <a:endParaRPr kumimoji="0" lang="ja-JP" altLang="ja-JP" sz="12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71" name="Line 12"/>
          <p:cNvSpPr>
            <a:spLocks noChangeShapeType="1"/>
          </p:cNvSpPr>
          <p:nvPr/>
        </p:nvSpPr>
        <p:spPr bwMode="auto">
          <a:xfrm flipV="1">
            <a:off x="6875689" y="1486461"/>
            <a:ext cx="996169" cy="208992"/>
          </a:xfrm>
          <a:prstGeom prst="line">
            <a:avLst/>
          </a:prstGeom>
          <a:noFill/>
          <a:ln w="285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Oval 13"/>
          <p:cNvSpPr>
            <a:spLocks noChangeArrowheads="1"/>
          </p:cNvSpPr>
          <p:nvPr/>
        </p:nvSpPr>
        <p:spPr bwMode="auto">
          <a:xfrm>
            <a:off x="7791868" y="1410028"/>
            <a:ext cx="134938" cy="1349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1826447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3037</Words>
  <Application>Microsoft Office PowerPoint</Application>
  <PresentationFormat>画面に合わせる (4:3)</PresentationFormat>
  <Paragraphs>728</Paragraphs>
  <Slides>18</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18</vt:i4>
      </vt:variant>
    </vt:vector>
  </HeadingPairs>
  <TitlesOfParts>
    <vt:vector size="31" baseType="lpstr">
      <vt:lpstr>BIZ UDゴシック</vt:lpstr>
      <vt:lpstr>HGｺﾞｼｯｸM</vt:lpstr>
      <vt:lpstr>HG明朝B</vt:lpstr>
      <vt:lpstr>Meiryo UI</vt:lpstr>
      <vt:lpstr>ＭＳ Ｐゴシック</vt:lpstr>
      <vt:lpstr>メイリオ</vt:lpstr>
      <vt:lpstr>游ゴシック</vt:lpstr>
      <vt:lpstr>Arial</vt:lpstr>
      <vt:lpstr>Calibri</vt:lpstr>
      <vt:lpstr>Georgia</vt:lpstr>
      <vt:lpstr>Trebuchet MS</vt:lpstr>
      <vt:lpstr>Wingdings 2</vt:lpstr>
      <vt:lpstr>アーバン</vt:lpstr>
      <vt:lpstr>新・大阪府ESCOアクションプランの 進捗について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【提案募集スケジュール（予定）】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2023-06-20T05:56:36Z</dcterms:created>
  <dcterms:modified xsi:type="dcterms:W3CDTF">2023-06-20T08:20:20Z</dcterms:modified>
</cp:coreProperties>
</file>