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20"/>
  </p:notesMasterIdLst>
  <p:handoutMasterIdLst>
    <p:handoutMasterId r:id="rId21"/>
  </p:handoutMasterIdLst>
  <p:sldIdLst>
    <p:sldId id="256" r:id="rId2"/>
    <p:sldId id="444" r:id="rId3"/>
    <p:sldId id="464" r:id="rId4"/>
    <p:sldId id="486" r:id="rId5"/>
    <p:sldId id="446" r:id="rId6"/>
    <p:sldId id="449" r:id="rId7"/>
    <p:sldId id="483" r:id="rId8"/>
    <p:sldId id="484" r:id="rId9"/>
    <p:sldId id="485" r:id="rId10"/>
    <p:sldId id="482" r:id="rId11"/>
    <p:sldId id="475" r:id="rId12"/>
    <p:sldId id="476" r:id="rId13"/>
    <p:sldId id="453" r:id="rId14"/>
    <p:sldId id="477" r:id="rId15"/>
    <p:sldId id="459" r:id="rId16"/>
    <p:sldId id="469" r:id="rId17"/>
    <p:sldId id="478" r:id="rId18"/>
    <p:sldId id="473" r:id="rId1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松尾　博司" initials="松尾　博司" lastIdx="0" clrIdx="0">
    <p:extLst>
      <p:ext uri="{19B8F6BF-5375-455C-9EA6-DF929625EA0E}">
        <p15:presenceInfo xmlns:p15="http://schemas.microsoft.com/office/powerpoint/2012/main" userId="S-1-5-21-161959346-1900351369-444732941-1506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CE292"/>
    <a:srgbClr val="CCFFCC"/>
    <a:srgbClr val="ECF3FB"/>
    <a:srgbClr val="D5D7E0"/>
    <a:srgbClr val="EBECF0"/>
    <a:srgbClr val="4D577D"/>
    <a:srgbClr val="EAECF0"/>
    <a:srgbClr val="EDF1FD"/>
    <a:srgbClr val="FF7C80"/>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8741" autoAdjust="0"/>
  </p:normalViewPr>
  <p:slideViewPr>
    <p:cSldViewPr>
      <p:cViewPr varScale="1">
        <p:scale>
          <a:sx n="78" d="100"/>
          <a:sy n="78" d="100"/>
        </p:scale>
        <p:origin x="1176" y="96"/>
      </p:cViewPr>
      <p:guideLst>
        <p:guide orient="horz" pos="2160"/>
        <p:guide pos="2880"/>
      </p:guideLst>
    </p:cSldViewPr>
  </p:slideViewPr>
  <p:notesTextViewPr>
    <p:cViewPr>
      <p:scale>
        <a:sx n="1" d="1"/>
        <a:sy n="1" d="1"/>
      </p:scale>
      <p:origin x="0" y="0"/>
    </p:cViewPr>
  </p:notesTextViewPr>
  <p:sorterViewPr>
    <p:cViewPr>
      <p:scale>
        <a:sx n="100" d="100"/>
        <a:sy n="100" d="100"/>
      </p:scale>
      <p:origin x="0" y="130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9" y="0"/>
            <a:ext cx="2949575" cy="496888"/>
          </a:xfrm>
          <a:prstGeom prst="rect">
            <a:avLst/>
          </a:prstGeom>
        </p:spPr>
        <p:txBody>
          <a:bodyPr vert="horz" lIns="91433" tIns="45717" rIns="91433" bIns="45717" rtlCol="0"/>
          <a:lstStyle>
            <a:lvl1pPr algn="r">
              <a:defRPr sz="1200"/>
            </a:lvl1pPr>
          </a:lstStyle>
          <a:p>
            <a:fld id="{199FB6C1-B92C-4719-A163-F0AF8F982334}" type="datetimeFigureOut">
              <a:rPr kumimoji="1" lang="ja-JP" altLang="en-US" smtClean="0"/>
              <a:t>2021/6/3</a:t>
            </a:fld>
            <a:endParaRPr kumimoji="1" lang="ja-JP" altLang="en-US"/>
          </a:p>
        </p:txBody>
      </p:sp>
      <p:sp>
        <p:nvSpPr>
          <p:cNvPr id="4" name="フッター プレースホルダー 3"/>
          <p:cNvSpPr>
            <a:spLocks noGrp="1"/>
          </p:cNvSpPr>
          <p:nvPr>
            <p:ph type="ftr" sz="quarter" idx="2"/>
          </p:nvPr>
        </p:nvSpPr>
        <p:spPr>
          <a:xfrm>
            <a:off x="1" y="9440863"/>
            <a:ext cx="2949575" cy="496887"/>
          </a:xfrm>
          <a:prstGeom prst="rect">
            <a:avLst/>
          </a:prstGeom>
        </p:spPr>
        <p:txBody>
          <a:bodyPr vert="horz" lIns="91433" tIns="45717" rIns="91433"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9" y="9440863"/>
            <a:ext cx="2949575" cy="496887"/>
          </a:xfrm>
          <a:prstGeom prst="rect">
            <a:avLst/>
          </a:prstGeom>
        </p:spPr>
        <p:txBody>
          <a:bodyPr vert="horz" lIns="91433" tIns="45717" rIns="91433" bIns="45717" rtlCol="0" anchor="b"/>
          <a:lstStyle>
            <a:lvl1pPr algn="r">
              <a:defRPr sz="1200"/>
            </a:lvl1pPr>
          </a:lstStyle>
          <a:p>
            <a:fld id="{DC6AC9B6-5613-4627-A2C2-548BD07945D6}" type="slidenum">
              <a:rPr kumimoji="1" lang="ja-JP" altLang="en-US" smtClean="0"/>
              <a:t>‹#›</a:t>
            </a:fld>
            <a:endParaRPr kumimoji="1" lang="ja-JP" altLang="en-US"/>
          </a:p>
        </p:txBody>
      </p:sp>
    </p:spTree>
    <p:extLst>
      <p:ext uri="{BB962C8B-B14F-4D97-AF65-F5344CB8AC3E}">
        <p14:creationId xmlns:p14="http://schemas.microsoft.com/office/powerpoint/2010/main" val="302554765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7" rIns="91433" bIns="45717" rtlCol="0"/>
          <a:lstStyle>
            <a:lvl1pPr algn="r">
              <a:defRPr sz="1200"/>
            </a:lvl1pPr>
          </a:lstStyle>
          <a:p>
            <a:fld id="{B77C7B7B-FFF4-42BE-9F52-EEC8B680A53E}" type="datetimeFigureOut">
              <a:rPr kumimoji="1" lang="ja-JP" altLang="en-US" smtClean="0"/>
              <a:t>2021/6/3</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7" rIns="91433"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3"/>
            <a:ext cx="2949575" cy="496887"/>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6887"/>
          </a:xfrm>
          <a:prstGeom prst="rect">
            <a:avLst/>
          </a:prstGeom>
        </p:spPr>
        <p:txBody>
          <a:bodyPr vert="horz" lIns="91433" tIns="45717" rIns="91433" bIns="45717" rtlCol="0" anchor="b"/>
          <a:lstStyle>
            <a:lvl1pPr algn="r">
              <a:defRPr sz="1200"/>
            </a:lvl1pPr>
          </a:lstStyle>
          <a:p>
            <a:fld id="{5851141E-478A-4E51-BAF5-41475249CC58}" type="slidenum">
              <a:rPr kumimoji="1" lang="ja-JP" altLang="en-US" smtClean="0"/>
              <a:t>‹#›</a:t>
            </a:fld>
            <a:endParaRPr kumimoji="1" lang="ja-JP" altLang="en-US"/>
          </a:p>
        </p:txBody>
      </p:sp>
    </p:spTree>
    <p:extLst>
      <p:ext uri="{BB962C8B-B14F-4D97-AF65-F5344CB8AC3E}">
        <p14:creationId xmlns:p14="http://schemas.microsoft.com/office/powerpoint/2010/main" val="49450646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851141E-478A-4E51-BAF5-41475249CC58}" type="slidenum">
              <a:rPr kumimoji="1" lang="ja-JP" altLang="en-US" smtClean="0"/>
              <a:t>12</a:t>
            </a:fld>
            <a:endParaRPr kumimoji="1" lang="ja-JP" altLang="en-US"/>
          </a:p>
        </p:txBody>
      </p:sp>
    </p:spTree>
    <p:extLst>
      <p:ext uri="{BB962C8B-B14F-4D97-AF65-F5344CB8AC3E}">
        <p14:creationId xmlns:p14="http://schemas.microsoft.com/office/powerpoint/2010/main" val="32792426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851141E-478A-4E51-BAF5-41475249CC58}" type="slidenum">
              <a:rPr kumimoji="1" lang="ja-JP" altLang="en-US" smtClean="0"/>
              <a:t>14</a:t>
            </a:fld>
            <a:endParaRPr kumimoji="1" lang="ja-JP" altLang="en-US"/>
          </a:p>
        </p:txBody>
      </p:sp>
    </p:spTree>
    <p:extLst>
      <p:ext uri="{BB962C8B-B14F-4D97-AF65-F5344CB8AC3E}">
        <p14:creationId xmlns:p14="http://schemas.microsoft.com/office/powerpoint/2010/main" val="28252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3" name="正方形/長方形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正方形/長方形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正方形/長方形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正方形/長方形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正方形/長方形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角丸四角形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角丸四角形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正方形/長方形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正方形/長方形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タイトル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ja-JP" altLang="en-US" smtClean="0"/>
              <a:t>マスター タイトルの書式設定</a:t>
            </a:r>
            <a:endParaRPr kumimoji="0" lang="en-US"/>
          </a:p>
        </p:txBody>
      </p:sp>
      <p:sp>
        <p:nvSpPr>
          <p:cNvPr id="9" name="サブタイトル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マスター サブタイトルの書式設定</a:t>
            </a:r>
            <a:endParaRPr kumimoji="0" lang="en-US"/>
          </a:p>
        </p:txBody>
      </p:sp>
      <p:sp>
        <p:nvSpPr>
          <p:cNvPr id="28" name="日付プレースホルダー 27"/>
          <p:cNvSpPr>
            <a:spLocks noGrp="1"/>
          </p:cNvSpPr>
          <p:nvPr>
            <p:ph type="dt" sz="half" idx="10"/>
          </p:nvPr>
        </p:nvSpPr>
        <p:spPr>
          <a:xfrm>
            <a:off x="6705600" y="4206240"/>
            <a:ext cx="960120" cy="457200"/>
          </a:xfrm>
        </p:spPr>
        <p:txBody>
          <a:bodyPr/>
          <a:lstStyle/>
          <a:p>
            <a:fld id="{A4BE0524-AC90-4E3B-8179-9C7CACEA1A0D}" type="datetime1">
              <a:rPr kumimoji="1" lang="ja-JP" altLang="en-US" smtClean="0"/>
              <a:t>2021/6/3</a:t>
            </a:fld>
            <a:endParaRPr kumimoji="1" lang="ja-JP" altLang="en-US"/>
          </a:p>
        </p:txBody>
      </p:sp>
      <p:sp>
        <p:nvSpPr>
          <p:cNvPr id="17" name="フッター プレースホルダー 16"/>
          <p:cNvSpPr>
            <a:spLocks noGrp="1"/>
          </p:cNvSpPr>
          <p:nvPr>
            <p:ph type="ftr" sz="quarter" idx="11"/>
          </p:nvPr>
        </p:nvSpPr>
        <p:spPr>
          <a:xfrm>
            <a:off x="5410200" y="4205288"/>
            <a:ext cx="1295400" cy="457200"/>
          </a:xfrm>
        </p:spPr>
        <p:txBody>
          <a:bodyPr/>
          <a:lstStyle/>
          <a:p>
            <a:endParaRPr kumimoji="1" lang="ja-JP" altLang="en-US"/>
          </a:p>
        </p:txBody>
      </p:sp>
      <p:sp>
        <p:nvSpPr>
          <p:cNvPr id="29" name="スライド番号プレースホルダー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6DBCCE75-96CE-4693-9D68-DB546D813132}"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55F6DDB0-3F8B-4872-8C1C-870D70CF4FFE}" type="datetime1">
              <a:rPr kumimoji="1" lang="ja-JP" altLang="en-US" smtClean="0"/>
              <a:t>2021/6/3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CCE75-96CE-4693-9D68-DB546D813132}"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81800" y="1143000"/>
            <a:ext cx="1905000" cy="5486400"/>
          </a:xfrm>
        </p:spPr>
        <p:txBody>
          <a:bodyPr vert="eaVer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1143000"/>
            <a:ext cx="6248400" cy="5486400"/>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B3503F6D-5C60-4A17-8C7E-B9833CA7D620}" type="datetime1">
              <a:rPr kumimoji="1" lang="ja-JP" altLang="en-US" smtClean="0"/>
              <a:t>2021/6/3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CCE75-96CE-4693-9D68-DB546D813132}"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コンテンツ プレースホルダー 2"/>
          <p:cNvSpPr>
            <a:spLocks noGrp="1"/>
          </p:cNvSpPr>
          <p:nvPr>
            <p:ph idx="1"/>
          </p:nvPr>
        </p:nvSpPr>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8DC157EF-1939-4CC1-A76D-7EABA8D0105C}" type="datetime1">
              <a:rPr kumimoji="1" lang="ja-JP" altLang="en-US" smtClean="0"/>
              <a:t>2021/6/3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CCE75-96CE-4693-9D68-DB546D813132}"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p:txBody>
          <a:bodyPr/>
          <a:lstStyle/>
          <a:p>
            <a:fld id="{C511B893-ECC7-4B81-B7F8-FD78B654D840}" type="datetime1">
              <a:rPr kumimoji="1" lang="ja-JP" altLang="en-US" smtClean="0"/>
              <a:t>2021/6/3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CCE75-96CE-4693-9D68-DB546D813132}"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コンテンツ プレースホルダー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ー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p>
            <a:fld id="{78055F24-6F09-4D64-A340-3D2B511B40C8}" type="datetime1">
              <a:rPr kumimoji="1" lang="ja-JP" altLang="en-US" smtClean="0"/>
              <a:t>2021/6/3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CCE75-96CE-4693-9D68-DB546D813132}"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81000" y="1143000"/>
            <a:ext cx="8382000" cy="1069848"/>
          </a:xfrm>
        </p:spPr>
        <p:txBody>
          <a:bodyPr anchor="ctr"/>
          <a:lstStyle>
            <a:lvl1pPr>
              <a:defRPr sz="4000" b="0" i="0" cap="none" baseline="0"/>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4" name="テキスト プレースホルダー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5" name="コンテンツ プレースホルダー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ー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6" name="日付プレースホルダー 25"/>
          <p:cNvSpPr>
            <a:spLocks noGrp="1"/>
          </p:cNvSpPr>
          <p:nvPr>
            <p:ph type="dt" sz="half" idx="10"/>
          </p:nvPr>
        </p:nvSpPr>
        <p:spPr/>
        <p:txBody>
          <a:bodyPr rtlCol="0"/>
          <a:lstStyle/>
          <a:p>
            <a:fld id="{7777E2EC-8DCB-4244-B8D1-17249A78974C}" type="datetime1">
              <a:rPr kumimoji="1" lang="ja-JP" altLang="en-US" smtClean="0"/>
              <a:t>2021/6/3</a:t>
            </a:fld>
            <a:endParaRPr kumimoji="1" lang="ja-JP" altLang="en-US"/>
          </a:p>
        </p:txBody>
      </p:sp>
      <p:sp>
        <p:nvSpPr>
          <p:cNvPr id="27" name="スライド番号プレースホルダー 26"/>
          <p:cNvSpPr>
            <a:spLocks noGrp="1"/>
          </p:cNvSpPr>
          <p:nvPr>
            <p:ph type="sldNum" sz="quarter" idx="11"/>
          </p:nvPr>
        </p:nvSpPr>
        <p:spPr/>
        <p:txBody>
          <a:bodyPr rtlCol="0"/>
          <a:lstStyle/>
          <a:p>
            <a:fld id="{6DBCCE75-96CE-4693-9D68-DB546D813132}" type="slidenum">
              <a:rPr kumimoji="1" lang="ja-JP" altLang="en-US" smtClean="0"/>
              <a:t>‹#›</a:t>
            </a:fld>
            <a:endParaRPr kumimoji="1" lang="ja-JP" altLang="en-US"/>
          </a:p>
        </p:txBody>
      </p:sp>
      <p:sp>
        <p:nvSpPr>
          <p:cNvPr id="28" name="フッター プレースホルダー 27"/>
          <p:cNvSpPr>
            <a:spLocks noGrp="1"/>
          </p:cNvSpPr>
          <p:nvPr>
            <p:ph type="ftr" sz="quarter" idx="12"/>
          </p:nvPr>
        </p:nvSpPr>
        <p:spPr/>
        <p:txBody>
          <a:bodyPr rtlCol="0"/>
          <a:lstStyle/>
          <a:p>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ja-JP" altLang="en-US" smtClean="0"/>
              <a:t>マスター タイトルの書式設定</a:t>
            </a:r>
            <a:endParaRPr kumimoji="0" lang="en-US"/>
          </a:p>
        </p:txBody>
      </p:sp>
      <p:sp>
        <p:nvSpPr>
          <p:cNvPr id="3" name="日付プレースホルダー 2"/>
          <p:cNvSpPr>
            <a:spLocks noGrp="1"/>
          </p:cNvSpPr>
          <p:nvPr>
            <p:ph type="dt" sz="half" idx="10"/>
          </p:nvPr>
        </p:nvSpPr>
        <p:spPr>
          <a:xfrm>
            <a:off x="6583680" y="612648"/>
            <a:ext cx="957264" cy="457200"/>
          </a:xfrm>
        </p:spPr>
        <p:txBody>
          <a:bodyPr/>
          <a:lstStyle/>
          <a:p>
            <a:fld id="{30C69701-534F-4C63-8046-DACAB7884691}" type="datetime1">
              <a:rPr kumimoji="1" lang="ja-JP" altLang="en-US" smtClean="0"/>
              <a:t>2021/6/3</a:t>
            </a:fld>
            <a:endParaRPr kumimoji="1" lang="ja-JP" altLang="en-US"/>
          </a:p>
        </p:txBody>
      </p:sp>
      <p:sp>
        <p:nvSpPr>
          <p:cNvPr id="4" name="フッター プレースホルダー 3"/>
          <p:cNvSpPr>
            <a:spLocks noGrp="1"/>
          </p:cNvSpPr>
          <p:nvPr>
            <p:ph type="ftr" sz="quarter" idx="11"/>
          </p:nvPr>
        </p:nvSpPr>
        <p:spPr>
          <a:xfrm>
            <a:off x="5257800" y="612648"/>
            <a:ext cx="1325880" cy="457200"/>
          </a:xfrm>
        </p:spPr>
        <p:txBody>
          <a:bodyPr/>
          <a:lstStyle/>
          <a:p>
            <a:endParaRPr kumimoji="1" lang="ja-JP" altLang="en-US"/>
          </a:p>
        </p:txBody>
      </p:sp>
      <p:sp>
        <p:nvSpPr>
          <p:cNvPr id="5" name="スライド番号プレースホルダー 4"/>
          <p:cNvSpPr>
            <a:spLocks noGrp="1"/>
          </p:cNvSpPr>
          <p:nvPr>
            <p:ph type="sldNum" sz="quarter" idx="12"/>
          </p:nvPr>
        </p:nvSpPr>
        <p:spPr>
          <a:xfrm>
            <a:off x="8174736" y="2272"/>
            <a:ext cx="762000" cy="365760"/>
          </a:xfrm>
        </p:spPr>
        <p:txBody>
          <a:bodyPr/>
          <a:lstStyle/>
          <a:p>
            <a:fld id="{6DBCCE75-96CE-4693-9D68-DB546D813132}"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40B0C8E-A9DE-49E5-9EB4-785950631589}" type="datetime1">
              <a:rPr kumimoji="1" lang="ja-JP" altLang="en-US" smtClean="0"/>
              <a:t>2021/6/3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DBCCE75-96CE-4693-9D68-DB546D813132}"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53496" y="1101970"/>
            <a:ext cx="3383280" cy="877824"/>
          </a:xfrm>
        </p:spPr>
        <p:txBody>
          <a:bodyPr anchor="b"/>
          <a:lstStyle>
            <a:lvl1pPr algn="l">
              <a:buNone/>
              <a:defRPr sz="1800" b="1"/>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マスター テキストの書式設定</a:t>
            </a:r>
          </a:p>
        </p:txBody>
      </p:sp>
      <p:sp>
        <p:nvSpPr>
          <p:cNvPr id="4" name="コンテンツ プレースホルダー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p>
            <a:fld id="{16FBBD5E-0687-4E73-BD47-D9918748A2E9}" type="datetime1">
              <a:rPr kumimoji="1" lang="ja-JP" altLang="en-US" smtClean="0"/>
              <a:t>2021/6/3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CCE75-96CE-4693-9D68-DB546D813132}"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ja-JP" altLang="en-US" smtClean="0"/>
              <a:t>マスター タイトルの書式設定</a:t>
            </a:r>
            <a:endParaRPr kumimoji="0" lang="en-US"/>
          </a:p>
        </p:txBody>
      </p:sp>
      <p:sp>
        <p:nvSpPr>
          <p:cNvPr id="3" name="図プレースホルダー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ja-JP" altLang="en-US" smtClean="0"/>
              <a:t>アイコンをクリックして図を追加</a:t>
            </a:r>
            <a:endParaRPr kumimoji="0" lang="en-US" dirty="0"/>
          </a:p>
        </p:txBody>
      </p:sp>
      <p:sp>
        <p:nvSpPr>
          <p:cNvPr id="4" name="テキスト プレースホルダー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ja-JP" altLang="en-US" smtClean="0"/>
              <a:t>マスター テキストの書式設定</a:t>
            </a:r>
          </a:p>
        </p:txBody>
      </p:sp>
      <p:sp>
        <p:nvSpPr>
          <p:cNvPr id="5" name="日付プレースホルダー 4"/>
          <p:cNvSpPr>
            <a:spLocks noGrp="1"/>
          </p:cNvSpPr>
          <p:nvPr>
            <p:ph type="dt" sz="half" idx="10"/>
          </p:nvPr>
        </p:nvSpPr>
        <p:spPr/>
        <p:txBody>
          <a:bodyPr/>
          <a:lstStyle/>
          <a:p>
            <a:fld id="{241534D7-42A1-4354-90AA-F99E83CBA79A}" type="datetime1">
              <a:rPr kumimoji="1" lang="ja-JP" altLang="en-US" smtClean="0"/>
              <a:t>2021/6/3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CCE75-96CE-4693-9D68-DB546D813132}"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正方形/長方形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正方形/長方形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正方形/長方形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正方形/長方形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正方形/長方形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角丸四角形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角丸四角形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正方形/長方形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正方形/長方形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正方形/長方形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正方形/長方形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正方形/長方形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正方形/長方形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タイトル プレースホルダー 21"/>
          <p:cNvSpPr>
            <a:spLocks noGrp="1"/>
          </p:cNvSpPr>
          <p:nvPr>
            <p:ph type="title"/>
          </p:nvPr>
        </p:nvSpPr>
        <p:spPr>
          <a:xfrm>
            <a:off x="457200" y="1143000"/>
            <a:ext cx="8229600" cy="1066800"/>
          </a:xfrm>
          <a:prstGeom prst="rect">
            <a:avLst/>
          </a:prstGeom>
        </p:spPr>
        <p:txBody>
          <a:bodyPr vert="horz" anchor="ctr">
            <a:normAutofit/>
          </a:bodyPr>
          <a:lstStyle/>
          <a:p>
            <a:r>
              <a:rPr kumimoji="0" lang="ja-JP" altLang="en-US" smtClean="0"/>
              <a:t>マスター タイトルの書式設定</a:t>
            </a:r>
            <a:endParaRPr kumimoji="0" lang="en-US"/>
          </a:p>
        </p:txBody>
      </p:sp>
      <p:sp>
        <p:nvSpPr>
          <p:cNvPr id="13" name="テキスト プレースホルダー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ー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816CA17D-51A7-4C7A-A5C7-E8459419C79F}" type="datetime1">
              <a:rPr kumimoji="1" lang="ja-JP" altLang="en-US" smtClean="0"/>
              <a:t>2021/6/3</a:t>
            </a:fld>
            <a:endParaRPr kumimoji="1" lang="ja-JP" altLang="en-US"/>
          </a:p>
        </p:txBody>
      </p:sp>
      <p:sp>
        <p:nvSpPr>
          <p:cNvPr id="3" name="フッター プレースホルダー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kumimoji="1" lang="ja-JP" altLang="en-US"/>
          </a:p>
        </p:txBody>
      </p:sp>
      <p:sp>
        <p:nvSpPr>
          <p:cNvPr id="23" name="スライド番号プレースホルダー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6DBCCE75-96CE-4693-9D68-DB546D813132}"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hf hdr="0" ftr="0" dt="0"/>
  <p:txStyles>
    <p:titleStyle>
      <a:lvl1pPr algn="l" rtl="0" eaLnBrk="1" latinLnBrk="0" hangingPunct="1">
        <a:spcBef>
          <a:spcPct val="0"/>
        </a:spcBef>
        <a:buNone/>
        <a:defRPr kumimoji="1"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1"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1"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1"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1"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1"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1"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1"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1"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1" sz="1400" kern="1200" baseline="0">
          <a:solidFill>
            <a:schemeClr val="accent3"/>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image" Target="../media/image7.png"/><Relationship Id="rId7" Type="http://schemas.openxmlformats.org/officeDocument/2006/relationships/image" Target="../media/image11.emf"/><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 Id="rId9" Type="http://schemas.openxmlformats.org/officeDocument/2006/relationships/image" Target="../media/image13.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14.png"/><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16.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2"/>
          <p:cNvSpPr>
            <a:spLocks noGrp="1"/>
          </p:cNvSpPr>
          <p:nvPr>
            <p:ph type="ctrTitle"/>
          </p:nvPr>
        </p:nvSpPr>
        <p:spPr>
          <a:xfrm>
            <a:off x="0" y="143464"/>
            <a:ext cx="9144000" cy="3476850"/>
          </a:xfrm>
        </p:spPr>
        <p:txBody>
          <a:bodyPr anchor="ctr">
            <a:normAutofit/>
          </a:bodyPr>
          <a:lstStyle/>
          <a:p>
            <a:pPr algn="ctr"/>
            <a:r>
              <a:rPr lang="ja-JP" altLang="en-US" sz="4000" b="1" dirty="0">
                <a:latin typeface="Meiryo UI" panose="020B0604030504040204" pitchFamily="50" charset="-128"/>
                <a:ea typeface="Meiryo UI" panose="020B0604030504040204" pitchFamily="50" charset="-128"/>
                <a:cs typeface="Meiryo UI" panose="020B0604030504040204" pitchFamily="50" charset="-128"/>
              </a:rPr>
              <a:t>新・大阪府</a:t>
            </a:r>
            <a:r>
              <a:rPr lang="en-US" altLang="ja-JP" sz="4000" b="1" dirty="0">
                <a:latin typeface="Meiryo UI" panose="020B0604030504040204" pitchFamily="50" charset="-128"/>
                <a:ea typeface="Meiryo UI" panose="020B0604030504040204" pitchFamily="50" charset="-128"/>
                <a:cs typeface="Meiryo UI" panose="020B0604030504040204" pitchFamily="50" charset="-128"/>
              </a:rPr>
              <a:t>ESCO</a:t>
            </a:r>
            <a:r>
              <a:rPr lang="ja-JP" altLang="en-US" sz="4000" b="1" dirty="0" smtClean="0">
                <a:latin typeface="Meiryo UI" panose="020B0604030504040204" pitchFamily="50" charset="-128"/>
                <a:ea typeface="Meiryo UI" panose="020B0604030504040204" pitchFamily="50" charset="-128"/>
                <a:cs typeface="Meiryo UI" panose="020B0604030504040204" pitchFamily="50" charset="-128"/>
              </a:rPr>
              <a:t>アクションプランの</a:t>
            </a:r>
            <a:r>
              <a:rPr lang="en-US" altLang="ja-JP" sz="4000" b="1"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4000" b="1"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4000" b="1" dirty="0" smtClean="0">
                <a:latin typeface="Meiryo UI" panose="020B0604030504040204" pitchFamily="50" charset="-128"/>
                <a:ea typeface="Meiryo UI" panose="020B0604030504040204" pitchFamily="50" charset="-128"/>
                <a:cs typeface="Meiryo UI" panose="020B0604030504040204" pitchFamily="50" charset="-128"/>
              </a:rPr>
              <a:t>進捗について</a:t>
            </a:r>
            <a:endParaRPr kumimoji="1" lang="ja-JP" altLang="en-US" sz="32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64368" y="5877272"/>
            <a:ext cx="962900" cy="7076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タイトル 12"/>
          <p:cNvSpPr txBox="1">
            <a:spLocks/>
          </p:cNvSpPr>
          <p:nvPr/>
        </p:nvSpPr>
        <p:spPr>
          <a:xfrm>
            <a:off x="2051720" y="5805264"/>
            <a:ext cx="7060748" cy="917848"/>
          </a:xfrm>
          <a:prstGeom prst="rect">
            <a:avLst/>
          </a:prstGeom>
        </p:spPr>
        <p:txBody>
          <a:bodyPr vert="horz" anchor="ctr">
            <a:normAutofit/>
          </a:bodyPr>
          <a:lstStyle>
            <a:lvl1pPr algn="l" rtl="0" eaLnBrk="1" latinLnBrk="0" hangingPunct="1">
              <a:spcBef>
                <a:spcPct val="0"/>
              </a:spcBef>
              <a:buNone/>
              <a:defRPr kumimoji="1" sz="4000" kern="1200">
                <a:solidFill>
                  <a:schemeClr val="tx2"/>
                </a:solidFill>
                <a:latin typeface="+mj-lt"/>
                <a:ea typeface="+mj-ea"/>
                <a:cs typeface="+mj-cs"/>
              </a:defRPr>
            </a:lvl1pPr>
          </a:lstStyle>
          <a:p>
            <a:pPr algn="ctr"/>
            <a:r>
              <a:rPr lang="ja-JP" altLang="en-US" sz="2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 住宅まちづくり部 公共建築室 設備課 </a:t>
            </a:r>
            <a:endParaRPr lang="ja-JP" altLang="en-US"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7308304" y="148299"/>
            <a:ext cx="1656184" cy="576064"/>
          </a:xfrm>
          <a:prstGeom prst="rect">
            <a:avLst/>
          </a:prstGeom>
          <a:no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資料７</a:t>
            </a:r>
            <a:endParaRPr kumimoji="1" lang="ja-JP" altLang="en-US" sz="28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3534255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5" name="直線コネクタ 34"/>
          <p:cNvCxnSpPr/>
          <p:nvPr/>
        </p:nvCxnSpPr>
        <p:spPr>
          <a:xfrm>
            <a:off x="113410" y="620688"/>
            <a:ext cx="8856000" cy="0"/>
          </a:xfrm>
          <a:prstGeom prst="line">
            <a:avLst/>
          </a:prstGeom>
          <a:ln>
            <a:solidFill>
              <a:schemeClr val="tx2"/>
            </a:solidFill>
          </a:ln>
        </p:spPr>
        <p:style>
          <a:lnRef idx="3">
            <a:schemeClr val="accent1"/>
          </a:lnRef>
          <a:fillRef idx="0">
            <a:schemeClr val="accent1"/>
          </a:fillRef>
          <a:effectRef idx="2">
            <a:schemeClr val="accent1"/>
          </a:effectRef>
          <a:fontRef idx="minor">
            <a:schemeClr val="tx1"/>
          </a:fontRef>
        </p:style>
      </p:cxnSp>
      <p:sp>
        <p:nvSpPr>
          <p:cNvPr id="36" name="正方形/長方形 35"/>
          <p:cNvSpPr/>
          <p:nvPr/>
        </p:nvSpPr>
        <p:spPr>
          <a:xfrm>
            <a:off x="158114" y="117793"/>
            <a:ext cx="5277982" cy="430887"/>
          </a:xfrm>
          <a:prstGeom prst="rect">
            <a:avLst/>
          </a:prstGeom>
          <a:solidFill>
            <a:schemeClr val="bg1"/>
          </a:solidFill>
        </p:spPr>
        <p:txBody>
          <a:bodyPr wrap="square" tIns="0" bIns="0">
            <a:spAutoFit/>
          </a:bodyPr>
          <a:lstStyle/>
          <a:p>
            <a:r>
              <a:rPr lang="ja-JP" altLang="en-US" sz="28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8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CO2</a:t>
            </a:r>
            <a:r>
              <a:rPr lang="zh-TW" altLang="en-US" sz="28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排出削減量</a:t>
            </a:r>
            <a:endParaRPr lang="ja-JP" altLang="en-US" sz="2600"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スライド番号プレースホルダー 1"/>
          <p:cNvSpPr>
            <a:spLocks noGrp="1"/>
          </p:cNvSpPr>
          <p:nvPr>
            <p:ph type="sldNum" sz="quarter" idx="12"/>
          </p:nvPr>
        </p:nvSpPr>
        <p:spPr>
          <a:xfrm>
            <a:off x="8239770" y="69376"/>
            <a:ext cx="747712" cy="365760"/>
          </a:xfrm>
        </p:spPr>
        <p:txBody>
          <a:bodyPr/>
          <a:lstStyle/>
          <a:p>
            <a:fld id="{6DBCCE75-96CE-4693-9D68-DB546D813132}" type="slidenum">
              <a:rPr kumimoji="1" lang="ja-JP" altLang="en-US" sz="2000" smtClean="0">
                <a:solidFill>
                  <a:schemeClr val="bg1"/>
                </a:solidFill>
              </a:rPr>
              <a:pPr/>
              <a:t>10</a:t>
            </a:fld>
            <a:endParaRPr kumimoji="1" lang="ja-JP" altLang="en-US" sz="2000" dirty="0">
              <a:solidFill>
                <a:schemeClr val="bg1"/>
              </a:solidFill>
            </a:endParaRPr>
          </a:p>
        </p:txBody>
      </p:sp>
      <p:sp>
        <p:nvSpPr>
          <p:cNvPr id="269" name="正方形/長方形 268"/>
          <p:cNvSpPr/>
          <p:nvPr/>
        </p:nvSpPr>
        <p:spPr>
          <a:xfrm>
            <a:off x="107504" y="6237312"/>
            <a:ext cx="9016154" cy="523220"/>
          </a:xfrm>
          <a:prstGeom prst="rect">
            <a:avLst/>
          </a:prstGeom>
          <a:ln w="31750">
            <a:solidFill>
              <a:schemeClr val="accent1"/>
            </a:solidFill>
            <a:prstDash val="solid"/>
          </a:ln>
        </p:spPr>
        <p:txBody>
          <a:bodyPr wrap="square">
            <a:spAutoFit/>
          </a:bodyPr>
          <a:lstStyle/>
          <a:p>
            <a:r>
              <a:rPr lang="ja-JP" altLang="en-US" sz="2800" dirty="0" smtClean="0">
                <a:latin typeface="Meiryo UI" panose="020B0604030504040204" pitchFamily="50" charset="-128"/>
                <a:ea typeface="Meiryo UI" panose="020B0604030504040204" pitchFamily="50" charset="-128"/>
              </a:rPr>
              <a:t>⇒　導入の効果についても、目標達成に向け着実に推移！！</a:t>
            </a:r>
            <a:endParaRPr lang="en-US" altLang="ja-JP" sz="2800" dirty="0" smtClean="0">
              <a:latin typeface="Meiryo UI" panose="020B0604030504040204" pitchFamily="50" charset="-128"/>
              <a:ea typeface="Meiryo UI" panose="020B0604030504040204" pitchFamily="50" charset="-128"/>
            </a:endParaRPr>
          </a:p>
        </p:txBody>
      </p:sp>
      <p:sp>
        <p:nvSpPr>
          <p:cNvPr id="34" name="Rectangle 281"/>
          <p:cNvSpPr>
            <a:spLocks noChangeArrowheads="1"/>
          </p:cNvSpPr>
          <p:nvPr/>
        </p:nvSpPr>
        <p:spPr bwMode="auto">
          <a:xfrm>
            <a:off x="179512" y="5348756"/>
            <a:ext cx="323850" cy="88900"/>
          </a:xfrm>
          <a:prstGeom prst="rect">
            <a:avLst/>
          </a:prstGeom>
          <a:solidFill>
            <a:srgbClr val="C0504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effectLst/>
              <a:uLnTx/>
              <a:uFillTx/>
              <a:latin typeface="游ゴシック" panose="020B0400000000000000" pitchFamily="50" charset="-128"/>
              <a:ea typeface="游ゴシック" panose="020B0400000000000000" pitchFamily="50" charset="-128"/>
            </a:endParaRPr>
          </a:p>
        </p:txBody>
      </p:sp>
      <p:sp>
        <p:nvSpPr>
          <p:cNvPr id="38" name="Rectangle 286"/>
          <p:cNvSpPr>
            <a:spLocks noChangeArrowheads="1"/>
          </p:cNvSpPr>
          <p:nvPr/>
        </p:nvSpPr>
        <p:spPr bwMode="auto">
          <a:xfrm>
            <a:off x="585912" y="5309069"/>
            <a:ext cx="3542636"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eaLnBrk="0" fontAlgn="base" latinLnBrk="0" hangingPunct="0">
              <a:lnSpc>
                <a:spcPct val="100000"/>
              </a:lnSpc>
              <a:spcBef>
                <a:spcPct val="0"/>
              </a:spcBef>
              <a:spcAft>
                <a:spcPct val="0"/>
              </a:spcAft>
              <a:buClrTx/>
              <a:buSzTx/>
              <a:buFontTx/>
              <a:buNone/>
              <a:tabLst/>
              <a:defRPr/>
            </a:pPr>
            <a:r>
              <a:rPr kumimoji="0" lang="ja-JP" altLang="en-US" sz="1200" b="0" i="0" u="none" strike="noStrike" kern="0" cap="none" spc="0" normalizeH="0" baseline="0" noProof="0" dirty="0" smtClean="0">
                <a:ln>
                  <a:noFill/>
                </a:ln>
                <a:effectLst/>
                <a:uLnTx/>
                <a:uFillTx/>
                <a:latin typeface="游ゴシック" panose="020B0400000000000000" pitchFamily="50" charset="-128"/>
                <a:ea typeface="游ゴシック" panose="020B0400000000000000" pitchFamily="50" charset="-128"/>
              </a:rPr>
              <a:t>各年新規導入施設の</a:t>
            </a:r>
            <a:r>
              <a:rPr kumimoji="0" lang="en-US" altLang="ja-JP" sz="1200" b="0" i="0" u="none" strike="noStrike" kern="0" cap="none" spc="0" normalizeH="0" baseline="0" noProof="0" dirty="0" smtClean="0">
                <a:ln>
                  <a:noFill/>
                </a:ln>
                <a:effectLst/>
                <a:uLnTx/>
                <a:uFillTx/>
                <a:latin typeface="游ゴシック" panose="020B0400000000000000" pitchFamily="50" charset="-128"/>
                <a:ea typeface="游ゴシック" panose="020B0400000000000000" pitchFamily="50" charset="-128"/>
              </a:rPr>
              <a:t>CO2</a:t>
            </a:r>
            <a:r>
              <a:rPr kumimoji="0" lang="ja-JP" altLang="ja-JP" sz="1200" b="0" i="0" u="none" strike="noStrike" kern="0" cap="none" spc="0" normalizeH="0" baseline="0" noProof="0" dirty="0" smtClean="0">
                <a:ln>
                  <a:noFill/>
                </a:ln>
                <a:effectLst/>
                <a:uLnTx/>
                <a:uFillTx/>
                <a:latin typeface="游ゴシック" panose="020B0400000000000000" pitchFamily="50" charset="-128"/>
                <a:ea typeface="游ゴシック" panose="020B0400000000000000" pitchFamily="50" charset="-128"/>
              </a:rPr>
              <a:t>削減量の年間合計（</a:t>
            </a:r>
            <a:r>
              <a:rPr kumimoji="0" lang="en-US" altLang="ja-JP" sz="1200" b="0" i="0" u="none" strike="noStrike" kern="0" cap="none" spc="0" normalizeH="0" baseline="0" noProof="0" dirty="0" smtClean="0">
                <a:ln>
                  <a:noFill/>
                </a:ln>
                <a:effectLst/>
                <a:uLnTx/>
                <a:uFillTx/>
                <a:latin typeface="游ゴシック" panose="020B0400000000000000" pitchFamily="50" charset="-128"/>
                <a:ea typeface="游ゴシック" panose="020B0400000000000000" pitchFamily="50" charset="-128"/>
              </a:rPr>
              <a:t>t-CO2)</a:t>
            </a:r>
            <a:endParaRPr kumimoji="0" lang="ja-JP" altLang="ja-JP" sz="1800" b="0" i="0" u="none" strike="noStrike" kern="0" cap="none" spc="0" normalizeH="0" baseline="0" noProof="0" dirty="0" smtClean="0">
              <a:ln>
                <a:noFill/>
              </a:ln>
              <a:effectLst/>
              <a:uLnTx/>
              <a:uFillTx/>
              <a:latin typeface="游ゴシック" panose="020B0400000000000000" pitchFamily="50" charset="-128"/>
              <a:ea typeface="游ゴシック" panose="020B0400000000000000" pitchFamily="50" charset="-128"/>
            </a:endParaRPr>
          </a:p>
        </p:txBody>
      </p:sp>
      <p:sp>
        <p:nvSpPr>
          <p:cNvPr id="39" name="Line 300"/>
          <p:cNvSpPr>
            <a:spLocks noChangeShapeType="1"/>
          </p:cNvSpPr>
          <p:nvPr/>
        </p:nvSpPr>
        <p:spPr bwMode="auto">
          <a:xfrm>
            <a:off x="185862" y="5682131"/>
            <a:ext cx="323850" cy="0"/>
          </a:xfrm>
          <a:prstGeom prst="line">
            <a:avLst/>
          </a:prstGeom>
          <a:noFill/>
          <a:ln w="38100" cap="rnd">
            <a:solidFill>
              <a:srgbClr val="595959"/>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effectLst/>
              <a:uLnTx/>
              <a:uFillTx/>
              <a:latin typeface="游ゴシック" panose="020B0400000000000000" pitchFamily="50" charset="-128"/>
              <a:ea typeface="游ゴシック" panose="020B0400000000000000" pitchFamily="50" charset="-128"/>
            </a:endParaRPr>
          </a:p>
        </p:txBody>
      </p:sp>
      <p:sp>
        <p:nvSpPr>
          <p:cNvPr id="40" name="Rectangle 305"/>
          <p:cNvSpPr>
            <a:spLocks noChangeArrowheads="1"/>
          </p:cNvSpPr>
          <p:nvPr/>
        </p:nvSpPr>
        <p:spPr bwMode="auto">
          <a:xfrm>
            <a:off x="595437" y="5601169"/>
            <a:ext cx="239649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altLang="ja-JP" sz="1200" b="0" i="0" u="none" strike="noStrike" kern="0" cap="none" spc="0" normalizeH="0" baseline="0" noProof="0" dirty="0" smtClean="0">
                <a:ln>
                  <a:noFill/>
                </a:ln>
                <a:effectLst/>
                <a:uLnTx/>
                <a:uFillTx/>
                <a:latin typeface="游ゴシック" panose="020B0400000000000000" pitchFamily="50" charset="-128"/>
                <a:ea typeface="游ゴシック" panose="020B0400000000000000" pitchFamily="50" charset="-128"/>
              </a:rPr>
              <a:t>CO2</a:t>
            </a:r>
            <a:r>
              <a:rPr kumimoji="0" lang="ja-JP" altLang="ja-JP" sz="1200" b="0" i="0" u="none" strike="noStrike" kern="0" cap="none" spc="0" normalizeH="0" baseline="0" noProof="0" dirty="0" smtClean="0">
                <a:ln>
                  <a:noFill/>
                </a:ln>
                <a:effectLst/>
                <a:uLnTx/>
                <a:uFillTx/>
                <a:latin typeface="游ゴシック" panose="020B0400000000000000" pitchFamily="50" charset="-128"/>
                <a:ea typeface="游ゴシック" panose="020B0400000000000000" pitchFamily="50" charset="-128"/>
              </a:rPr>
              <a:t>削減量の年間合計（</a:t>
            </a:r>
            <a:r>
              <a:rPr kumimoji="0" lang="en-US" altLang="ja-JP" sz="1200" b="0" i="0" u="none" strike="noStrike" kern="0" cap="none" spc="0" normalizeH="0" baseline="0" noProof="0" dirty="0" smtClean="0">
                <a:ln>
                  <a:noFill/>
                </a:ln>
                <a:effectLst/>
                <a:uLnTx/>
                <a:uFillTx/>
                <a:latin typeface="游ゴシック" panose="020B0400000000000000" pitchFamily="50" charset="-128"/>
                <a:ea typeface="游ゴシック" panose="020B0400000000000000" pitchFamily="50" charset="-128"/>
              </a:rPr>
              <a:t>t-CO2/</a:t>
            </a:r>
            <a:r>
              <a:rPr kumimoji="0" lang="ja-JP" altLang="en-US" sz="1200" b="0" i="0" u="none" strike="noStrike" kern="0" cap="none" spc="0" normalizeH="0" baseline="0" noProof="0" dirty="0" smtClean="0">
                <a:ln>
                  <a:noFill/>
                </a:ln>
                <a:effectLst/>
                <a:uLnTx/>
                <a:uFillTx/>
                <a:latin typeface="游ゴシック" panose="020B0400000000000000" pitchFamily="50" charset="-128"/>
                <a:ea typeface="游ゴシック" panose="020B0400000000000000" pitchFamily="50" charset="-128"/>
              </a:rPr>
              <a:t>年</a:t>
            </a:r>
            <a:r>
              <a:rPr kumimoji="0" lang="en-US" altLang="ja-JP" sz="1200" b="0" i="0" u="none" strike="noStrike" kern="0" cap="none" spc="0" normalizeH="0" baseline="0" noProof="0" dirty="0" smtClean="0">
                <a:ln>
                  <a:noFill/>
                </a:ln>
                <a:effectLst/>
                <a:uLnTx/>
                <a:uFillTx/>
                <a:latin typeface="游ゴシック" panose="020B0400000000000000" pitchFamily="50" charset="-128"/>
                <a:ea typeface="游ゴシック" panose="020B0400000000000000" pitchFamily="50" charset="-128"/>
              </a:rPr>
              <a:t>)</a:t>
            </a:r>
            <a:endParaRPr kumimoji="0" lang="ja-JP" altLang="ja-JP" sz="1800" b="0" i="0" u="none" strike="noStrike" kern="0" cap="none" spc="0" normalizeH="0" baseline="0" noProof="0" dirty="0" smtClean="0">
              <a:ln>
                <a:noFill/>
              </a:ln>
              <a:effectLst/>
              <a:uLnTx/>
              <a:uFillTx/>
              <a:latin typeface="游ゴシック" panose="020B0400000000000000" pitchFamily="50" charset="-128"/>
              <a:ea typeface="游ゴシック" panose="020B0400000000000000" pitchFamily="50" charset="-128"/>
            </a:endParaRPr>
          </a:p>
        </p:txBody>
      </p:sp>
      <p:sp>
        <p:nvSpPr>
          <p:cNvPr id="26" name="Oval 16"/>
          <p:cNvSpPr>
            <a:spLocks noChangeArrowheads="1"/>
          </p:cNvSpPr>
          <p:nvPr/>
        </p:nvSpPr>
        <p:spPr bwMode="auto">
          <a:xfrm>
            <a:off x="269437" y="5610131"/>
            <a:ext cx="144000" cy="144000"/>
          </a:xfrm>
          <a:prstGeom prst="ellipse">
            <a:avLst/>
          </a:prstGeom>
          <a:solidFill>
            <a:schemeClr val="tx1"/>
          </a:solidFill>
          <a:ln w="11113" cap="flat">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2" name="正方形/長方形 11"/>
          <p:cNvSpPr/>
          <p:nvPr/>
        </p:nvSpPr>
        <p:spPr>
          <a:xfrm>
            <a:off x="4211098" y="5301208"/>
            <a:ext cx="4912560" cy="830997"/>
          </a:xfrm>
          <a:prstGeom prst="rect">
            <a:avLst/>
          </a:prstGeom>
          <a:ln w="25400">
            <a:solidFill>
              <a:schemeClr val="accent1"/>
            </a:solidFill>
            <a:prstDash val="sysDash"/>
          </a:ln>
        </p:spPr>
        <p:txBody>
          <a:bodyPr wrap="square">
            <a:spAutoFit/>
          </a:bodyPr>
          <a:lstStyle/>
          <a:p>
            <a:r>
              <a:rPr lang="ja-JP" altLang="en-US" sz="2400" dirty="0" smtClean="0">
                <a:latin typeface="Meiryo UI" panose="020B0604030504040204" pitchFamily="50" charset="-128"/>
                <a:ea typeface="Meiryo UI" panose="020B0604030504040204" pitchFamily="50" charset="-128"/>
              </a:rPr>
              <a:t>○令和元年度の実績は、約</a:t>
            </a:r>
            <a:r>
              <a:rPr lang="en-US" altLang="ja-JP" sz="2400" dirty="0" smtClean="0">
                <a:latin typeface="Meiryo UI" panose="020B0604030504040204" pitchFamily="50" charset="-128"/>
                <a:ea typeface="Meiryo UI" panose="020B0604030504040204" pitchFamily="50" charset="-128"/>
              </a:rPr>
              <a:t>7,800</a:t>
            </a:r>
            <a:r>
              <a:rPr lang="ja-JP" altLang="en-US" sz="2400" dirty="0" smtClean="0">
                <a:latin typeface="Meiryo UI" panose="020B0604030504040204" pitchFamily="50" charset="-128"/>
                <a:ea typeface="Meiryo UI" panose="020B0604030504040204" pitchFamily="50" charset="-128"/>
              </a:rPr>
              <a:t>㌧</a:t>
            </a:r>
            <a:endParaRPr lang="en-US" altLang="ja-JP" sz="2400" dirty="0" smtClean="0">
              <a:latin typeface="Meiryo UI" panose="020B0604030504040204" pitchFamily="50" charset="-128"/>
              <a:ea typeface="Meiryo UI" panose="020B0604030504040204" pitchFamily="50" charset="-128"/>
            </a:endParaRPr>
          </a:p>
          <a:p>
            <a:r>
              <a:rPr lang="ja-JP" altLang="en-US" sz="2400" dirty="0" smtClean="0">
                <a:latin typeface="Meiryo UI" panose="020B0604030504040204" pitchFamily="50" charset="-128"/>
                <a:ea typeface="Meiryo UI" panose="020B0604030504040204" pitchFamily="50" charset="-128"/>
              </a:rPr>
              <a:t>（目標の約</a:t>
            </a:r>
            <a:r>
              <a:rPr lang="en-US" altLang="ja-JP" sz="2400" dirty="0">
                <a:latin typeface="Meiryo UI" panose="020B0604030504040204" pitchFamily="50" charset="-128"/>
                <a:ea typeface="Meiryo UI" panose="020B0604030504040204" pitchFamily="50" charset="-128"/>
              </a:rPr>
              <a:t>90</a:t>
            </a:r>
            <a:r>
              <a:rPr lang="en-US" altLang="ja-JP" sz="2400" dirty="0" smtClean="0">
                <a:latin typeface="Meiryo UI" panose="020B0604030504040204" pitchFamily="50" charset="-128"/>
                <a:ea typeface="Meiryo UI" panose="020B0604030504040204" pitchFamily="50" charset="-128"/>
              </a:rPr>
              <a:t>%</a:t>
            </a:r>
            <a:r>
              <a:rPr lang="ja-JP" altLang="en-US" sz="2400" dirty="0" smtClean="0">
                <a:latin typeface="Meiryo UI" panose="020B0604030504040204" pitchFamily="50" charset="-128"/>
                <a:ea typeface="Meiryo UI" panose="020B0604030504040204" pitchFamily="50" charset="-128"/>
              </a:rPr>
              <a:t>）を達成</a:t>
            </a:r>
            <a:endParaRPr lang="en-US" altLang="ja-JP" sz="2400" dirty="0" smtClean="0">
              <a:latin typeface="Meiryo UI" panose="020B0604030504040204" pitchFamily="50" charset="-128"/>
              <a:ea typeface="Meiryo UI" panose="020B0604030504040204" pitchFamily="50" charset="-128"/>
            </a:endParaRPr>
          </a:p>
        </p:txBody>
      </p:sp>
      <p:sp>
        <p:nvSpPr>
          <p:cNvPr id="7" name="Freeform 6"/>
          <p:cNvSpPr>
            <a:spLocks noEditPoints="1"/>
          </p:cNvSpPr>
          <p:nvPr/>
        </p:nvSpPr>
        <p:spPr bwMode="auto">
          <a:xfrm>
            <a:off x="1075750" y="1309688"/>
            <a:ext cx="6880625" cy="2944813"/>
          </a:xfrm>
          <a:custGeom>
            <a:avLst/>
            <a:gdLst>
              <a:gd name="T0" fmla="*/ 0 w 3631"/>
              <a:gd name="T1" fmla="*/ 1855 h 1855"/>
              <a:gd name="T2" fmla="*/ 3631 w 3631"/>
              <a:gd name="T3" fmla="*/ 1855 h 1855"/>
              <a:gd name="T4" fmla="*/ 0 w 3631"/>
              <a:gd name="T5" fmla="*/ 1648 h 1855"/>
              <a:gd name="T6" fmla="*/ 3631 w 3631"/>
              <a:gd name="T7" fmla="*/ 1648 h 1855"/>
              <a:gd name="T8" fmla="*/ 0 w 3631"/>
              <a:gd name="T9" fmla="*/ 1441 h 1855"/>
              <a:gd name="T10" fmla="*/ 3631 w 3631"/>
              <a:gd name="T11" fmla="*/ 1441 h 1855"/>
              <a:gd name="T12" fmla="*/ 0 w 3631"/>
              <a:gd name="T13" fmla="*/ 1234 h 1855"/>
              <a:gd name="T14" fmla="*/ 3631 w 3631"/>
              <a:gd name="T15" fmla="*/ 1234 h 1855"/>
              <a:gd name="T16" fmla="*/ 0 w 3631"/>
              <a:gd name="T17" fmla="*/ 1028 h 1855"/>
              <a:gd name="T18" fmla="*/ 3631 w 3631"/>
              <a:gd name="T19" fmla="*/ 1028 h 1855"/>
              <a:gd name="T20" fmla="*/ 0 w 3631"/>
              <a:gd name="T21" fmla="*/ 821 h 1855"/>
              <a:gd name="T22" fmla="*/ 3631 w 3631"/>
              <a:gd name="T23" fmla="*/ 821 h 1855"/>
              <a:gd name="T24" fmla="*/ 0 w 3631"/>
              <a:gd name="T25" fmla="*/ 614 h 1855"/>
              <a:gd name="T26" fmla="*/ 3631 w 3631"/>
              <a:gd name="T27" fmla="*/ 614 h 1855"/>
              <a:gd name="T28" fmla="*/ 0 w 3631"/>
              <a:gd name="T29" fmla="*/ 408 h 1855"/>
              <a:gd name="T30" fmla="*/ 3631 w 3631"/>
              <a:gd name="T31" fmla="*/ 408 h 1855"/>
              <a:gd name="T32" fmla="*/ 0 w 3631"/>
              <a:gd name="T33" fmla="*/ 201 h 1855"/>
              <a:gd name="T34" fmla="*/ 3631 w 3631"/>
              <a:gd name="T35" fmla="*/ 201 h 1855"/>
              <a:gd name="T36" fmla="*/ 0 w 3631"/>
              <a:gd name="T37" fmla="*/ 0 h 1855"/>
              <a:gd name="T38" fmla="*/ 3631 w 3631"/>
              <a:gd name="T39" fmla="*/ 0 h 18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631" h="1855">
                <a:moveTo>
                  <a:pt x="0" y="1855"/>
                </a:moveTo>
                <a:lnTo>
                  <a:pt x="3631" y="1855"/>
                </a:lnTo>
                <a:moveTo>
                  <a:pt x="0" y="1648"/>
                </a:moveTo>
                <a:lnTo>
                  <a:pt x="3631" y="1648"/>
                </a:lnTo>
                <a:moveTo>
                  <a:pt x="0" y="1441"/>
                </a:moveTo>
                <a:lnTo>
                  <a:pt x="3631" y="1441"/>
                </a:lnTo>
                <a:moveTo>
                  <a:pt x="0" y="1234"/>
                </a:moveTo>
                <a:lnTo>
                  <a:pt x="3631" y="1234"/>
                </a:lnTo>
                <a:moveTo>
                  <a:pt x="0" y="1028"/>
                </a:moveTo>
                <a:lnTo>
                  <a:pt x="3631" y="1028"/>
                </a:lnTo>
                <a:moveTo>
                  <a:pt x="0" y="821"/>
                </a:moveTo>
                <a:lnTo>
                  <a:pt x="3631" y="821"/>
                </a:lnTo>
                <a:moveTo>
                  <a:pt x="0" y="614"/>
                </a:moveTo>
                <a:lnTo>
                  <a:pt x="3631" y="614"/>
                </a:lnTo>
                <a:moveTo>
                  <a:pt x="0" y="408"/>
                </a:moveTo>
                <a:lnTo>
                  <a:pt x="3631" y="408"/>
                </a:lnTo>
                <a:moveTo>
                  <a:pt x="0" y="201"/>
                </a:moveTo>
                <a:lnTo>
                  <a:pt x="3631" y="201"/>
                </a:lnTo>
                <a:moveTo>
                  <a:pt x="0" y="0"/>
                </a:moveTo>
                <a:lnTo>
                  <a:pt x="3631" y="0"/>
                </a:lnTo>
              </a:path>
            </a:pathLst>
          </a:custGeom>
          <a:noFill/>
          <a:ln w="9525" cap="flat">
            <a:solidFill>
              <a:schemeClr val="tx1">
                <a:lumMod val="50000"/>
                <a:lumOff val="50000"/>
              </a:schemeClr>
            </a:solidFill>
            <a:prstDash val="sysDash"/>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latin typeface="游ゴシック" panose="020B0400000000000000" pitchFamily="50" charset="-128"/>
              <a:ea typeface="游ゴシック" panose="020B0400000000000000" pitchFamily="50" charset="-128"/>
            </a:endParaRPr>
          </a:p>
        </p:txBody>
      </p:sp>
      <p:sp>
        <p:nvSpPr>
          <p:cNvPr id="9" name="Line 8"/>
          <p:cNvSpPr>
            <a:spLocks noChangeShapeType="1"/>
          </p:cNvSpPr>
          <p:nvPr/>
        </p:nvSpPr>
        <p:spPr bwMode="auto">
          <a:xfrm>
            <a:off x="1075751" y="4581525"/>
            <a:ext cx="5764212" cy="0"/>
          </a:xfrm>
          <a:prstGeom prst="line">
            <a:avLst/>
          </a:prstGeom>
          <a:noFill/>
          <a:ln w="9525" cap="flat">
            <a:solidFill>
              <a:srgbClr val="D9D9D9"/>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游ゴシック" panose="020B0400000000000000" pitchFamily="50" charset="-128"/>
              <a:ea typeface="游ゴシック" panose="020B0400000000000000" pitchFamily="50" charset="-128"/>
            </a:endParaRPr>
          </a:p>
        </p:txBody>
      </p:sp>
      <p:sp>
        <p:nvSpPr>
          <p:cNvPr id="29" name="Freeform 18"/>
          <p:cNvSpPr>
            <a:spLocks/>
          </p:cNvSpPr>
          <p:nvPr/>
        </p:nvSpPr>
        <p:spPr bwMode="auto">
          <a:xfrm>
            <a:off x="1793301" y="2659063"/>
            <a:ext cx="4330700" cy="1493838"/>
          </a:xfrm>
          <a:custGeom>
            <a:avLst/>
            <a:gdLst>
              <a:gd name="T0" fmla="*/ 0 w 2728"/>
              <a:gd name="T1" fmla="*/ 941 h 941"/>
              <a:gd name="T2" fmla="*/ 909 w 2728"/>
              <a:gd name="T3" fmla="*/ 631 h 941"/>
              <a:gd name="T4" fmla="*/ 1818 w 2728"/>
              <a:gd name="T5" fmla="*/ 316 h 941"/>
              <a:gd name="T6" fmla="*/ 2728 w 2728"/>
              <a:gd name="T7" fmla="*/ 0 h 941"/>
            </a:gdLst>
            <a:ahLst/>
            <a:cxnLst>
              <a:cxn ang="0">
                <a:pos x="T0" y="T1"/>
              </a:cxn>
              <a:cxn ang="0">
                <a:pos x="T2" y="T3"/>
              </a:cxn>
              <a:cxn ang="0">
                <a:pos x="T4" y="T5"/>
              </a:cxn>
              <a:cxn ang="0">
                <a:pos x="T6" y="T7"/>
              </a:cxn>
            </a:cxnLst>
            <a:rect l="0" t="0" r="r" b="b"/>
            <a:pathLst>
              <a:path w="2728" h="941">
                <a:moveTo>
                  <a:pt x="0" y="941"/>
                </a:moveTo>
                <a:lnTo>
                  <a:pt x="909" y="631"/>
                </a:lnTo>
                <a:lnTo>
                  <a:pt x="1818" y="316"/>
                </a:lnTo>
                <a:lnTo>
                  <a:pt x="2728" y="0"/>
                </a:lnTo>
              </a:path>
            </a:pathLst>
          </a:custGeom>
          <a:noFill/>
          <a:ln w="26988" cap="rnd">
            <a:solidFill>
              <a:srgbClr val="59595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latin typeface="游ゴシック" panose="020B0400000000000000" pitchFamily="50" charset="-128"/>
              <a:ea typeface="游ゴシック" panose="020B0400000000000000" pitchFamily="50" charset="-128"/>
            </a:endParaRPr>
          </a:p>
        </p:txBody>
      </p:sp>
      <p:sp>
        <p:nvSpPr>
          <p:cNvPr id="31" name="Oval 20"/>
          <p:cNvSpPr>
            <a:spLocks noChangeArrowheads="1"/>
          </p:cNvSpPr>
          <p:nvPr/>
        </p:nvSpPr>
        <p:spPr bwMode="auto">
          <a:xfrm>
            <a:off x="3168076" y="3603625"/>
            <a:ext cx="117475" cy="119063"/>
          </a:xfrm>
          <a:prstGeom prst="ellipse">
            <a:avLst/>
          </a:pr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latin typeface="游ゴシック" panose="020B0400000000000000" pitchFamily="50" charset="-128"/>
              <a:ea typeface="游ゴシック" panose="020B0400000000000000" pitchFamily="50" charset="-128"/>
            </a:endParaRPr>
          </a:p>
        </p:txBody>
      </p:sp>
      <p:sp>
        <p:nvSpPr>
          <p:cNvPr id="32" name="Oval 21"/>
          <p:cNvSpPr>
            <a:spLocks noChangeArrowheads="1"/>
          </p:cNvSpPr>
          <p:nvPr/>
        </p:nvSpPr>
        <p:spPr bwMode="auto">
          <a:xfrm>
            <a:off x="4611113" y="3094038"/>
            <a:ext cx="119062" cy="117475"/>
          </a:xfrm>
          <a:prstGeom prst="ellipse">
            <a:avLst/>
          </a:pr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latin typeface="游ゴシック" panose="020B0400000000000000" pitchFamily="50" charset="-128"/>
              <a:ea typeface="游ゴシック" panose="020B0400000000000000" pitchFamily="50" charset="-128"/>
            </a:endParaRPr>
          </a:p>
        </p:txBody>
      </p:sp>
      <p:sp>
        <p:nvSpPr>
          <p:cNvPr id="33" name="Oval 22"/>
          <p:cNvSpPr>
            <a:spLocks noChangeArrowheads="1"/>
          </p:cNvSpPr>
          <p:nvPr/>
        </p:nvSpPr>
        <p:spPr bwMode="auto">
          <a:xfrm>
            <a:off x="6055738" y="2601913"/>
            <a:ext cx="117475" cy="117475"/>
          </a:xfrm>
          <a:prstGeom prst="ellipse">
            <a:avLst/>
          </a:pr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latin typeface="游ゴシック" panose="020B0400000000000000" pitchFamily="50" charset="-128"/>
              <a:ea typeface="游ゴシック" panose="020B0400000000000000" pitchFamily="50" charset="-128"/>
            </a:endParaRPr>
          </a:p>
        </p:txBody>
      </p:sp>
      <p:sp>
        <p:nvSpPr>
          <p:cNvPr id="42" name="Rectangle 24"/>
          <p:cNvSpPr>
            <a:spLocks noChangeArrowheads="1"/>
          </p:cNvSpPr>
          <p:nvPr/>
        </p:nvSpPr>
        <p:spPr bwMode="auto">
          <a:xfrm>
            <a:off x="953758" y="4511675"/>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smtClean="0">
                <a:ln>
                  <a:noFill/>
                </a:ln>
                <a:solidFill>
                  <a:srgbClr val="595959"/>
                </a:solidFill>
                <a:effectLst/>
                <a:latin typeface="游ゴシック" panose="020B0400000000000000" pitchFamily="50" charset="-128"/>
                <a:ea typeface="游ゴシック" panose="020B0400000000000000" pitchFamily="50" charset="-128"/>
              </a:rPr>
              <a:t>0</a:t>
            </a:r>
            <a:endParaRPr kumimoji="0" lang="ja-JP" altLang="ja-JP" sz="1200" b="0" i="0" u="none" strike="noStrike" cap="none" normalizeH="0" baseline="0" smtClean="0">
              <a:ln>
                <a:noFill/>
              </a:ln>
              <a:solidFill>
                <a:schemeClr val="tx1"/>
              </a:solidFill>
              <a:effectLst/>
              <a:latin typeface="游ゴシック" panose="020B0400000000000000" pitchFamily="50" charset="-128"/>
              <a:ea typeface="游ゴシック" panose="020B0400000000000000" pitchFamily="50" charset="-128"/>
            </a:endParaRPr>
          </a:p>
        </p:txBody>
      </p:sp>
      <p:sp>
        <p:nvSpPr>
          <p:cNvPr id="44" name="Rectangle 26"/>
          <p:cNvSpPr>
            <a:spLocks noChangeArrowheads="1"/>
          </p:cNvSpPr>
          <p:nvPr/>
        </p:nvSpPr>
        <p:spPr bwMode="auto">
          <a:xfrm>
            <a:off x="698881" y="3857625"/>
            <a:ext cx="33983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smtClean="0">
                <a:ln>
                  <a:noFill/>
                </a:ln>
                <a:solidFill>
                  <a:srgbClr val="595959"/>
                </a:solidFill>
                <a:effectLst/>
                <a:latin typeface="游ゴシック" panose="020B0400000000000000" pitchFamily="50" charset="-128"/>
                <a:ea typeface="游ゴシック" panose="020B0400000000000000" pitchFamily="50" charset="-128"/>
              </a:rPr>
              <a:t>2000</a:t>
            </a:r>
            <a:endParaRPr kumimoji="0" lang="ja-JP" altLang="ja-JP" sz="1200" b="0" i="0" u="none" strike="noStrike" cap="none" normalizeH="0" baseline="0" smtClean="0">
              <a:ln>
                <a:noFill/>
              </a:ln>
              <a:solidFill>
                <a:schemeClr val="tx1"/>
              </a:solidFill>
              <a:effectLst/>
              <a:latin typeface="游ゴシック" panose="020B0400000000000000" pitchFamily="50" charset="-128"/>
              <a:ea typeface="游ゴシック" panose="020B0400000000000000" pitchFamily="50" charset="-128"/>
            </a:endParaRPr>
          </a:p>
        </p:txBody>
      </p:sp>
      <p:sp>
        <p:nvSpPr>
          <p:cNvPr id="46" name="Rectangle 28"/>
          <p:cNvSpPr>
            <a:spLocks noChangeArrowheads="1"/>
          </p:cNvSpPr>
          <p:nvPr/>
        </p:nvSpPr>
        <p:spPr bwMode="auto">
          <a:xfrm>
            <a:off x="698881" y="3201988"/>
            <a:ext cx="33983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smtClean="0">
                <a:ln>
                  <a:noFill/>
                </a:ln>
                <a:solidFill>
                  <a:srgbClr val="595959"/>
                </a:solidFill>
                <a:effectLst/>
                <a:latin typeface="游ゴシック" panose="020B0400000000000000" pitchFamily="50" charset="-128"/>
                <a:ea typeface="游ゴシック" panose="020B0400000000000000" pitchFamily="50" charset="-128"/>
              </a:rPr>
              <a:t>4000</a:t>
            </a:r>
            <a:endParaRPr kumimoji="0" lang="ja-JP" altLang="ja-JP" sz="1200" b="0" i="0" u="none" strike="noStrike" cap="none" normalizeH="0" baseline="0" smtClean="0">
              <a:ln>
                <a:noFill/>
              </a:ln>
              <a:solidFill>
                <a:schemeClr val="tx1"/>
              </a:solidFill>
              <a:effectLst/>
              <a:latin typeface="游ゴシック" panose="020B0400000000000000" pitchFamily="50" charset="-128"/>
              <a:ea typeface="游ゴシック" panose="020B0400000000000000" pitchFamily="50" charset="-128"/>
            </a:endParaRPr>
          </a:p>
        </p:txBody>
      </p:sp>
      <p:sp>
        <p:nvSpPr>
          <p:cNvPr id="48" name="Rectangle 30"/>
          <p:cNvSpPr>
            <a:spLocks noChangeArrowheads="1"/>
          </p:cNvSpPr>
          <p:nvPr/>
        </p:nvSpPr>
        <p:spPr bwMode="auto">
          <a:xfrm>
            <a:off x="698881" y="2544763"/>
            <a:ext cx="33983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smtClean="0">
                <a:ln>
                  <a:noFill/>
                </a:ln>
                <a:solidFill>
                  <a:srgbClr val="595959"/>
                </a:solidFill>
                <a:effectLst/>
                <a:latin typeface="游ゴシック" panose="020B0400000000000000" pitchFamily="50" charset="-128"/>
                <a:ea typeface="游ゴシック" panose="020B0400000000000000" pitchFamily="50" charset="-128"/>
              </a:rPr>
              <a:t>6000</a:t>
            </a:r>
            <a:endParaRPr kumimoji="0" lang="ja-JP" altLang="ja-JP" sz="1200" b="0" i="0" u="none" strike="noStrike" cap="none" normalizeH="0" baseline="0" smtClean="0">
              <a:ln>
                <a:noFill/>
              </a:ln>
              <a:solidFill>
                <a:schemeClr val="tx1"/>
              </a:solidFill>
              <a:effectLst/>
              <a:latin typeface="游ゴシック" panose="020B0400000000000000" pitchFamily="50" charset="-128"/>
              <a:ea typeface="游ゴシック" panose="020B0400000000000000" pitchFamily="50" charset="-128"/>
            </a:endParaRPr>
          </a:p>
        </p:txBody>
      </p:sp>
      <p:sp>
        <p:nvSpPr>
          <p:cNvPr id="50" name="Rectangle 32"/>
          <p:cNvSpPr>
            <a:spLocks noChangeArrowheads="1"/>
          </p:cNvSpPr>
          <p:nvPr/>
        </p:nvSpPr>
        <p:spPr bwMode="auto">
          <a:xfrm>
            <a:off x="698881" y="1892300"/>
            <a:ext cx="33983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smtClean="0">
                <a:ln>
                  <a:noFill/>
                </a:ln>
                <a:solidFill>
                  <a:srgbClr val="595959"/>
                </a:solidFill>
                <a:effectLst/>
                <a:latin typeface="游ゴシック" panose="020B0400000000000000" pitchFamily="50" charset="-128"/>
                <a:ea typeface="游ゴシック" panose="020B0400000000000000" pitchFamily="50" charset="-128"/>
              </a:rPr>
              <a:t>8000</a:t>
            </a:r>
            <a:endParaRPr kumimoji="0" lang="ja-JP" altLang="ja-JP" sz="1200" b="0" i="0" u="none" strike="noStrike" cap="none" normalizeH="0" baseline="0" smtClean="0">
              <a:ln>
                <a:noFill/>
              </a:ln>
              <a:solidFill>
                <a:schemeClr val="tx1"/>
              </a:solidFill>
              <a:effectLst/>
              <a:latin typeface="游ゴシック" panose="020B0400000000000000" pitchFamily="50" charset="-128"/>
              <a:ea typeface="游ゴシック" panose="020B0400000000000000" pitchFamily="50" charset="-128"/>
            </a:endParaRPr>
          </a:p>
        </p:txBody>
      </p:sp>
      <p:sp>
        <p:nvSpPr>
          <p:cNvPr id="52" name="Rectangle 34"/>
          <p:cNvSpPr>
            <a:spLocks noChangeArrowheads="1"/>
          </p:cNvSpPr>
          <p:nvPr/>
        </p:nvSpPr>
        <p:spPr bwMode="auto">
          <a:xfrm>
            <a:off x="613922" y="1235075"/>
            <a:ext cx="424796"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10000</a:t>
            </a:r>
            <a:endParaRPr kumimoji="0" lang="ja-JP" altLang="ja-JP" sz="12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endParaRPr>
          </a:p>
        </p:txBody>
      </p:sp>
      <p:sp>
        <p:nvSpPr>
          <p:cNvPr id="53" name="Rectangle 35"/>
          <p:cNvSpPr>
            <a:spLocks noChangeArrowheads="1"/>
          </p:cNvSpPr>
          <p:nvPr/>
        </p:nvSpPr>
        <p:spPr bwMode="auto">
          <a:xfrm>
            <a:off x="1521838" y="4670425"/>
            <a:ext cx="58990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平成</a:t>
            </a:r>
            <a:r>
              <a:rPr kumimoji="0" lang="en-US" altLang="ja-JP" sz="9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27</a:t>
            </a:r>
            <a:r>
              <a:rPr kumimoji="0" lang="ja-JP" altLang="en-US" sz="9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年度</a:t>
            </a:r>
            <a:endParaRPr kumimoji="0" lang="ja-JP" altLang="ja-JP" sz="18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endParaRPr>
          </a:p>
        </p:txBody>
      </p:sp>
      <p:sp>
        <p:nvSpPr>
          <p:cNvPr id="56" name="Rectangle 38"/>
          <p:cNvSpPr>
            <a:spLocks noChangeArrowheads="1"/>
          </p:cNvSpPr>
          <p:nvPr/>
        </p:nvSpPr>
        <p:spPr bwMode="auto">
          <a:xfrm>
            <a:off x="2964876" y="4670425"/>
            <a:ext cx="58990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平成</a:t>
            </a:r>
            <a:r>
              <a:rPr kumimoji="0" lang="en-US" altLang="ja-JP" sz="9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28</a:t>
            </a:r>
            <a:r>
              <a:rPr kumimoji="0" lang="ja-JP" altLang="en-US" sz="9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年度</a:t>
            </a:r>
            <a:endParaRPr kumimoji="0" lang="ja-JP" altLang="ja-JP" sz="18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endParaRPr>
          </a:p>
        </p:txBody>
      </p:sp>
      <p:sp>
        <p:nvSpPr>
          <p:cNvPr id="59" name="Rectangle 41"/>
          <p:cNvSpPr>
            <a:spLocks noChangeArrowheads="1"/>
          </p:cNvSpPr>
          <p:nvPr/>
        </p:nvSpPr>
        <p:spPr bwMode="auto">
          <a:xfrm>
            <a:off x="4406326" y="4670425"/>
            <a:ext cx="58990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平成</a:t>
            </a:r>
            <a:r>
              <a:rPr kumimoji="0" lang="en-US" altLang="ja-JP" sz="9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29</a:t>
            </a:r>
            <a:r>
              <a:rPr kumimoji="0" lang="ja-JP" altLang="en-US" sz="9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年度</a:t>
            </a:r>
            <a:endParaRPr kumimoji="0" lang="ja-JP" altLang="ja-JP" sz="18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endParaRPr>
          </a:p>
        </p:txBody>
      </p:sp>
      <p:sp>
        <p:nvSpPr>
          <p:cNvPr id="62" name="Rectangle 44"/>
          <p:cNvSpPr>
            <a:spLocks noChangeArrowheads="1"/>
          </p:cNvSpPr>
          <p:nvPr/>
        </p:nvSpPr>
        <p:spPr bwMode="auto">
          <a:xfrm>
            <a:off x="5849363" y="4670425"/>
            <a:ext cx="58990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平成</a:t>
            </a:r>
            <a:r>
              <a:rPr kumimoji="0" lang="en-US" altLang="ja-JP" sz="9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30</a:t>
            </a:r>
            <a:r>
              <a:rPr kumimoji="0" lang="ja-JP" altLang="en-US" sz="9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年度</a:t>
            </a:r>
            <a:endParaRPr kumimoji="0" lang="ja-JP" altLang="ja-JP" sz="18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endParaRPr>
          </a:p>
        </p:txBody>
      </p:sp>
      <p:sp>
        <p:nvSpPr>
          <p:cNvPr id="19" name="Freeform 9"/>
          <p:cNvSpPr>
            <a:spLocks/>
          </p:cNvSpPr>
          <p:nvPr/>
        </p:nvSpPr>
        <p:spPr bwMode="auto">
          <a:xfrm>
            <a:off x="1078260" y="1726207"/>
            <a:ext cx="6878115" cy="45719"/>
          </a:xfrm>
          <a:custGeom>
            <a:avLst/>
            <a:gdLst>
              <a:gd name="T0" fmla="*/ 0 w 3698"/>
              <a:gd name="T1" fmla="*/ 1227 w 3698"/>
              <a:gd name="T2" fmla="*/ 2463 w 3698"/>
              <a:gd name="T3" fmla="*/ 3698 w 3698"/>
            </a:gdLst>
            <a:ahLst/>
            <a:cxnLst>
              <a:cxn ang="0">
                <a:pos x="T0" y="0"/>
              </a:cxn>
              <a:cxn ang="0">
                <a:pos x="T1" y="0"/>
              </a:cxn>
              <a:cxn ang="0">
                <a:pos x="T2" y="0"/>
              </a:cxn>
              <a:cxn ang="0">
                <a:pos x="T3" y="0"/>
              </a:cxn>
            </a:cxnLst>
            <a:rect l="0" t="0" r="r" b="b"/>
            <a:pathLst>
              <a:path w="3698">
                <a:moveTo>
                  <a:pt x="0" y="0"/>
                </a:moveTo>
                <a:lnTo>
                  <a:pt x="1227" y="0"/>
                </a:lnTo>
                <a:lnTo>
                  <a:pt x="2463" y="0"/>
                </a:lnTo>
                <a:lnTo>
                  <a:pt x="3698" y="0"/>
                </a:lnTo>
              </a:path>
            </a:pathLst>
          </a:custGeom>
          <a:noFill/>
          <a:ln w="36513" cap="rnd">
            <a:solidFill>
              <a:schemeClr val="tx1">
                <a:lumMod val="50000"/>
                <a:lumOff val="50000"/>
              </a:schemeClr>
            </a:solidFill>
            <a:prstDash val="dash"/>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latin typeface="游ゴシック" panose="020B0400000000000000" pitchFamily="50" charset="-128"/>
              <a:ea typeface="游ゴシック" panose="020B0400000000000000" pitchFamily="50" charset="-128"/>
            </a:endParaRPr>
          </a:p>
        </p:txBody>
      </p:sp>
      <p:sp>
        <p:nvSpPr>
          <p:cNvPr id="86" name="Rectangle 222"/>
          <p:cNvSpPr>
            <a:spLocks noChangeArrowheads="1"/>
          </p:cNvSpPr>
          <p:nvPr/>
        </p:nvSpPr>
        <p:spPr bwMode="auto">
          <a:xfrm>
            <a:off x="107504" y="1042401"/>
            <a:ext cx="74219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ja-JP" altLang="en-US" sz="1400" b="0" i="0" u="none" strike="noStrike" kern="0" cap="none" spc="0" normalizeH="0" baseline="0" noProof="0" dirty="0" smtClean="0">
                <a:ln>
                  <a:noFill/>
                </a:ln>
                <a:effectLst/>
                <a:uLnTx/>
                <a:uFillTx/>
                <a:latin typeface="游ゴシック" panose="020B0400000000000000" pitchFamily="50" charset="-128"/>
                <a:ea typeface="游ゴシック" panose="020B0400000000000000" pitchFamily="50" charset="-128"/>
              </a:rPr>
              <a:t>（</a:t>
            </a:r>
            <a:r>
              <a:rPr kumimoji="0" lang="en-US" altLang="ja-JP" sz="1400" b="0" i="0" u="none" strike="noStrike" kern="0" cap="none" spc="0" normalizeH="0" baseline="0" noProof="0" dirty="0" smtClean="0">
                <a:ln>
                  <a:noFill/>
                </a:ln>
                <a:effectLst/>
                <a:uLnTx/>
                <a:uFillTx/>
                <a:latin typeface="游ゴシック" panose="020B0400000000000000" pitchFamily="50" charset="-128"/>
                <a:ea typeface="游ゴシック" panose="020B0400000000000000" pitchFamily="50" charset="-128"/>
              </a:rPr>
              <a:t>t-CO2)</a:t>
            </a:r>
            <a:endParaRPr kumimoji="0" lang="ja-JP" altLang="ja-JP" sz="1400" b="0" i="0" u="none" strike="noStrike" kern="0" cap="none" spc="0" normalizeH="0" baseline="0" noProof="0" dirty="0">
              <a:ln>
                <a:noFill/>
              </a:ln>
              <a:effectLst/>
              <a:uLnTx/>
              <a:uFillTx/>
              <a:latin typeface="游ゴシック" panose="020B0400000000000000" pitchFamily="50" charset="-128"/>
              <a:ea typeface="游ゴシック" panose="020B0400000000000000" pitchFamily="50" charset="-128"/>
            </a:endParaRPr>
          </a:p>
        </p:txBody>
      </p:sp>
      <p:sp>
        <p:nvSpPr>
          <p:cNvPr id="20" name="Rectangle 72"/>
          <p:cNvSpPr>
            <a:spLocks noChangeArrowheads="1"/>
          </p:cNvSpPr>
          <p:nvPr/>
        </p:nvSpPr>
        <p:spPr bwMode="white">
          <a:xfrm>
            <a:off x="1534419" y="1424425"/>
            <a:ext cx="1025922" cy="246221"/>
          </a:xfrm>
          <a:prstGeom prst="rect">
            <a:avLst/>
          </a:prstGeom>
          <a:solidFill>
            <a:sysClr val="window" lastClr="FFFFFF"/>
          </a:solidFill>
          <a:ln>
            <a:noFill/>
          </a:ln>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eaLnBrk="0" fontAlgn="base" latinLnBrk="0" hangingPunct="0">
              <a:lnSpc>
                <a:spcPct val="100000"/>
              </a:lnSpc>
              <a:spcBef>
                <a:spcPct val="0"/>
              </a:spcBef>
              <a:spcAft>
                <a:spcPct val="0"/>
              </a:spcAft>
              <a:buClrTx/>
              <a:buSzTx/>
              <a:buFontTx/>
              <a:buNone/>
              <a:tabLst/>
              <a:defRPr/>
            </a:pPr>
            <a:r>
              <a:rPr kumimoji="0" lang="ja-JP" altLang="en-US" sz="1600" b="1" i="0" u="none" strike="noStrike" kern="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ja-JP" altLang="ja-JP" sz="1600" b="1" i="0" u="none" strike="noStrike" kern="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目標</a:t>
            </a:r>
            <a:r>
              <a:rPr kumimoji="0" lang="ja-JP" altLang="en-US" sz="1600" b="1" i="0" u="none" strike="noStrike" kern="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値↓</a:t>
            </a:r>
            <a:endParaRPr kumimoji="0" lang="ja-JP" altLang="ja-JP" sz="1600" b="1"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cxnSp>
        <p:nvCxnSpPr>
          <p:cNvPr id="21" name="直線コネクタ 20"/>
          <p:cNvCxnSpPr/>
          <p:nvPr/>
        </p:nvCxnSpPr>
        <p:spPr>
          <a:xfrm flipV="1">
            <a:off x="1078260" y="1200114"/>
            <a:ext cx="0" cy="3403637"/>
          </a:xfrm>
          <a:prstGeom prst="line">
            <a:avLst/>
          </a:prstGeom>
          <a:noFill/>
          <a:ln w="28575" cap="flat" cmpd="sng" algn="ctr">
            <a:solidFill>
              <a:sysClr val="windowText" lastClr="000000">
                <a:lumMod val="75000"/>
                <a:lumOff val="25000"/>
              </a:sysClr>
            </a:solidFill>
            <a:prstDash val="solid"/>
            <a:miter lim="800000"/>
          </a:ln>
          <a:effectLst/>
        </p:spPr>
      </p:cxnSp>
      <p:cxnSp>
        <p:nvCxnSpPr>
          <p:cNvPr id="22" name="直線コネクタ 21"/>
          <p:cNvCxnSpPr/>
          <p:nvPr/>
        </p:nvCxnSpPr>
        <p:spPr>
          <a:xfrm flipV="1">
            <a:off x="1078260" y="4569522"/>
            <a:ext cx="6878116" cy="18082"/>
          </a:xfrm>
          <a:prstGeom prst="line">
            <a:avLst/>
          </a:prstGeom>
          <a:noFill/>
          <a:ln w="28575" cap="flat" cmpd="sng" algn="ctr">
            <a:solidFill>
              <a:sysClr val="windowText" lastClr="000000">
                <a:lumMod val="75000"/>
                <a:lumOff val="25000"/>
              </a:sysClr>
            </a:solidFill>
            <a:prstDash val="solid"/>
            <a:miter lim="800000"/>
          </a:ln>
          <a:effectLst/>
        </p:spPr>
      </p:cxnSp>
      <p:sp>
        <p:nvSpPr>
          <p:cNvPr id="23" name="Rectangle 20"/>
          <p:cNvSpPr>
            <a:spLocks noChangeArrowheads="1"/>
          </p:cNvSpPr>
          <p:nvPr/>
        </p:nvSpPr>
        <p:spPr bwMode="auto">
          <a:xfrm>
            <a:off x="583465" y="1604542"/>
            <a:ext cx="45525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600" dirty="0">
                <a:solidFill>
                  <a:srgbClr val="595959"/>
                </a:solidFill>
                <a:latin typeface="游ゴシック" panose="020B0400000000000000" pitchFamily="50" charset="-128"/>
                <a:ea typeface="游ゴシック" panose="020B0400000000000000" pitchFamily="50" charset="-128"/>
              </a:rPr>
              <a:t>8</a:t>
            </a:r>
            <a:r>
              <a:rPr kumimoji="0" lang="en-US" altLang="ja-JP" sz="16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7</a:t>
            </a:r>
            <a:r>
              <a:rPr kumimoji="0" lang="ja-JP" altLang="ja-JP" sz="16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00</a:t>
            </a:r>
            <a:endParaRPr kumimoji="0" lang="ja-JP" altLang="ja-JP" sz="16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endParaRPr>
          </a:p>
        </p:txBody>
      </p:sp>
      <p:sp>
        <p:nvSpPr>
          <p:cNvPr id="24" name="Rectangle 185"/>
          <p:cNvSpPr>
            <a:spLocks noChangeArrowheads="1"/>
          </p:cNvSpPr>
          <p:nvPr/>
        </p:nvSpPr>
        <p:spPr bwMode="auto">
          <a:xfrm>
            <a:off x="6941315" y="2338845"/>
            <a:ext cx="1100429" cy="246221"/>
          </a:xfrm>
          <a:prstGeom prst="rect">
            <a:avLst/>
          </a:prstGeom>
          <a:solidFill>
            <a:schemeClr val="bg1"/>
          </a:solidFill>
          <a:ln>
            <a:noFill/>
          </a:ln>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r>
              <a:rPr kumimoji="0" lang="ja-JP" altLang="en-US" sz="1600" dirty="0" smtClean="0">
                <a:solidFill>
                  <a:prstClr val="black"/>
                </a:solidFill>
                <a:ea typeface="游ゴシック" panose="020B0400000000000000" pitchFamily="50" charset="-128"/>
              </a:rPr>
              <a:t>約</a:t>
            </a:r>
            <a:r>
              <a:rPr kumimoji="0" lang="en-US" altLang="ja-JP" sz="1600" dirty="0" smtClean="0">
                <a:solidFill>
                  <a:prstClr val="black"/>
                </a:solidFill>
                <a:ea typeface="游ゴシック" panose="020B0400000000000000" pitchFamily="50" charset="-128"/>
              </a:rPr>
              <a:t>7,800</a:t>
            </a:r>
            <a:r>
              <a:rPr kumimoji="0" lang="ja-JP" altLang="en-US" sz="1600" dirty="0" smtClean="0">
                <a:solidFill>
                  <a:prstClr val="black"/>
                </a:solidFill>
                <a:ea typeface="游ゴシック" panose="020B0400000000000000" pitchFamily="50" charset="-128"/>
              </a:rPr>
              <a:t>㌧</a:t>
            </a:r>
            <a:endParaRPr kumimoji="0" lang="ja-JP" altLang="ja-JP" sz="1600" dirty="0" smtClean="0">
              <a:solidFill>
                <a:prstClr val="black"/>
              </a:solidFill>
              <a:ea typeface="游ゴシック" panose="020B0400000000000000" pitchFamily="50" charset="-128"/>
            </a:endParaRPr>
          </a:p>
        </p:txBody>
      </p:sp>
      <p:cxnSp>
        <p:nvCxnSpPr>
          <p:cNvPr id="25" name="直線矢印コネクタ 24"/>
          <p:cNvCxnSpPr/>
          <p:nvPr/>
        </p:nvCxnSpPr>
        <p:spPr>
          <a:xfrm rot="60000" flipH="1" flipV="1">
            <a:off x="7406072" y="1746253"/>
            <a:ext cx="25000" cy="361029"/>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3" name="正方形/長方形 42"/>
          <p:cNvSpPr/>
          <p:nvPr/>
        </p:nvSpPr>
        <p:spPr>
          <a:xfrm>
            <a:off x="7219992" y="4014413"/>
            <a:ext cx="448352" cy="54095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Rectangle 44"/>
          <p:cNvSpPr>
            <a:spLocks noChangeArrowheads="1"/>
          </p:cNvSpPr>
          <p:nvPr/>
        </p:nvSpPr>
        <p:spPr bwMode="auto">
          <a:xfrm>
            <a:off x="7150447" y="4678894"/>
            <a:ext cx="577081"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令和元年度</a:t>
            </a:r>
            <a:endParaRPr kumimoji="0" lang="ja-JP" altLang="ja-JP" sz="18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endParaRPr>
          </a:p>
        </p:txBody>
      </p:sp>
      <p:sp>
        <p:nvSpPr>
          <p:cNvPr id="47" name="Line 11"/>
          <p:cNvSpPr>
            <a:spLocks noChangeShapeType="1"/>
          </p:cNvSpPr>
          <p:nvPr/>
        </p:nvSpPr>
        <p:spPr bwMode="auto">
          <a:xfrm flipV="1">
            <a:off x="6124001" y="2108770"/>
            <a:ext cx="1271169" cy="544734"/>
          </a:xfrm>
          <a:prstGeom prst="line">
            <a:avLst/>
          </a:prstGeom>
          <a:noFill/>
          <a:ln w="254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9" name="Oval 18"/>
          <p:cNvSpPr>
            <a:spLocks noChangeArrowheads="1"/>
          </p:cNvSpPr>
          <p:nvPr/>
        </p:nvSpPr>
        <p:spPr bwMode="auto">
          <a:xfrm>
            <a:off x="7395170" y="2058501"/>
            <a:ext cx="57150" cy="57150"/>
          </a:xfrm>
          <a:prstGeom prst="ellipse">
            <a:avLst/>
          </a:prstGeom>
          <a:noFill/>
          <a:ln w="47625"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1" name="テキスト ボックス 50"/>
          <p:cNvSpPr txBox="1"/>
          <p:nvPr/>
        </p:nvSpPr>
        <p:spPr>
          <a:xfrm>
            <a:off x="1403648" y="3633544"/>
            <a:ext cx="952713" cy="307777"/>
          </a:xfrm>
          <a:prstGeom prst="rect">
            <a:avLst/>
          </a:prstGeom>
          <a:noFill/>
        </p:spPr>
        <p:txBody>
          <a:bodyPr wrap="square" rtlCol="0">
            <a:spAutoFit/>
          </a:bodyPr>
          <a:lstStyle/>
          <a:p>
            <a:r>
              <a:rPr kumimoji="1" lang="en-US" altLang="ja-JP" sz="1400" dirty="0" smtClean="0">
                <a:latin typeface="Meiryo UI" panose="020B0604030504040204" pitchFamily="50" charset="-128"/>
                <a:ea typeface="Meiryo UI" panose="020B0604030504040204" pitchFamily="50" charset="-128"/>
              </a:rPr>
              <a:t>1,296</a:t>
            </a:r>
            <a:endParaRPr kumimoji="1" lang="ja-JP" altLang="en-US" sz="1400" dirty="0">
              <a:latin typeface="Meiryo UI" panose="020B0604030504040204" pitchFamily="50" charset="-128"/>
              <a:ea typeface="Meiryo UI" panose="020B0604030504040204" pitchFamily="50" charset="-128"/>
            </a:endParaRPr>
          </a:p>
        </p:txBody>
      </p:sp>
      <p:sp>
        <p:nvSpPr>
          <p:cNvPr id="55" name="テキスト ボックス 54"/>
          <p:cNvSpPr txBox="1"/>
          <p:nvPr/>
        </p:nvSpPr>
        <p:spPr>
          <a:xfrm>
            <a:off x="4339367" y="3633543"/>
            <a:ext cx="952713" cy="307777"/>
          </a:xfrm>
          <a:prstGeom prst="rect">
            <a:avLst/>
          </a:prstGeom>
          <a:noFill/>
        </p:spPr>
        <p:txBody>
          <a:bodyPr wrap="square" rtlCol="0">
            <a:spAutoFit/>
          </a:bodyPr>
          <a:lstStyle/>
          <a:p>
            <a:r>
              <a:rPr kumimoji="1" lang="en-US" altLang="ja-JP" sz="1400" dirty="0" smtClean="0">
                <a:latin typeface="Meiryo UI" panose="020B0604030504040204" pitchFamily="50" charset="-128"/>
                <a:ea typeface="Meiryo UI" panose="020B0604030504040204" pitchFamily="50" charset="-128"/>
              </a:rPr>
              <a:t>1,491</a:t>
            </a:r>
            <a:endParaRPr kumimoji="1" lang="ja-JP" altLang="en-US" sz="1400" dirty="0">
              <a:latin typeface="Meiryo UI" panose="020B0604030504040204" pitchFamily="50" charset="-128"/>
              <a:ea typeface="Meiryo UI" panose="020B0604030504040204" pitchFamily="50" charset="-128"/>
            </a:endParaRPr>
          </a:p>
        </p:txBody>
      </p:sp>
      <p:sp>
        <p:nvSpPr>
          <p:cNvPr id="57" name="テキスト ボックス 56"/>
          <p:cNvSpPr txBox="1"/>
          <p:nvPr/>
        </p:nvSpPr>
        <p:spPr>
          <a:xfrm>
            <a:off x="5851535" y="3617779"/>
            <a:ext cx="952713" cy="307777"/>
          </a:xfrm>
          <a:prstGeom prst="rect">
            <a:avLst/>
          </a:prstGeom>
          <a:noFill/>
        </p:spPr>
        <p:txBody>
          <a:bodyPr wrap="square" rtlCol="0">
            <a:spAutoFit/>
          </a:bodyPr>
          <a:lstStyle/>
          <a:p>
            <a:r>
              <a:rPr kumimoji="1" lang="en-US" altLang="ja-JP" sz="1400" dirty="0" smtClean="0">
                <a:latin typeface="Meiryo UI" panose="020B0604030504040204" pitchFamily="50" charset="-128"/>
                <a:ea typeface="Meiryo UI" panose="020B0604030504040204" pitchFamily="50" charset="-128"/>
              </a:rPr>
              <a:t>1,367</a:t>
            </a:r>
            <a:endParaRPr kumimoji="1" lang="ja-JP" altLang="en-US" sz="1400" dirty="0">
              <a:latin typeface="Meiryo UI" panose="020B0604030504040204" pitchFamily="50" charset="-128"/>
              <a:ea typeface="Meiryo UI" panose="020B0604030504040204" pitchFamily="50" charset="-128"/>
            </a:endParaRPr>
          </a:p>
        </p:txBody>
      </p:sp>
      <p:sp>
        <p:nvSpPr>
          <p:cNvPr id="58" name="テキスト ボックス 57"/>
          <p:cNvSpPr txBox="1"/>
          <p:nvPr/>
        </p:nvSpPr>
        <p:spPr>
          <a:xfrm>
            <a:off x="7092280" y="3623815"/>
            <a:ext cx="952713" cy="307777"/>
          </a:xfrm>
          <a:prstGeom prst="rect">
            <a:avLst/>
          </a:prstGeom>
          <a:noFill/>
        </p:spPr>
        <p:txBody>
          <a:bodyPr wrap="square" rtlCol="0">
            <a:spAutoFit/>
          </a:bodyPr>
          <a:lstStyle/>
          <a:p>
            <a:r>
              <a:rPr kumimoji="1" lang="en-US" altLang="ja-JP" sz="1400" dirty="0" smtClean="0">
                <a:latin typeface="Meiryo UI" panose="020B0604030504040204" pitchFamily="50" charset="-128"/>
                <a:ea typeface="Meiryo UI" panose="020B0604030504040204" pitchFamily="50" charset="-128"/>
              </a:rPr>
              <a:t>1,597</a:t>
            </a:r>
            <a:endParaRPr kumimoji="1" lang="ja-JP" altLang="en-US" sz="1400" dirty="0">
              <a:latin typeface="Meiryo UI" panose="020B0604030504040204" pitchFamily="50" charset="-128"/>
              <a:ea typeface="Meiryo UI" panose="020B0604030504040204" pitchFamily="50" charset="-128"/>
            </a:endParaRPr>
          </a:p>
        </p:txBody>
      </p:sp>
      <p:sp>
        <p:nvSpPr>
          <p:cNvPr id="60" name="テキスト ボックス 59"/>
          <p:cNvSpPr txBox="1"/>
          <p:nvPr/>
        </p:nvSpPr>
        <p:spPr>
          <a:xfrm>
            <a:off x="3259247" y="3645024"/>
            <a:ext cx="952713" cy="307777"/>
          </a:xfrm>
          <a:prstGeom prst="rect">
            <a:avLst/>
          </a:prstGeom>
          <a:noFill/>
        </p:spPr>
        <p:txBody>
          <a:bodyPr wrap="square" rtlCol="0">
            <a:spAutoFit/>
          </a:bodyPr>
          <a:lstStyle/>
          <a:p>
            <a:r>
              <a:rPr kumimoji="1" lang="en-US" altLang="ja-JP" sz="1400" dirty="0" smtClean="0">
                <a:latin typeface="Meiryo UI" panose="020B0604030504040204" pitchFamily="50" charset="-128"/>
                <a:ea typeface="Meiryo UI" panose="020B0604030504040204" pitchFamily="50" charset="-128"/>
              </a:rPr>
              <a:t>1,460</a:t>
            </a:r>
            <a:endParaRPr kumimoji="1" lang="ja-JP" altLang="en-US" sz="1400" dirty="0">
              <a:latin typeface="Meiryo UI" panose="020B0604030504040204" pitchFamily="50" charset="-128"/>
              <a:ea typeface="Meiryo UI" panose="020B0604030504040204" pitchFamily="50" charset="-128"/>
            </a:endParaRPr>
          </a:p>
        </p:txBody>
      </p:sp>
      <p:sp>
        <p:nvSpPr>
          <p:cNvPr id="41" name="Line 23"/>
          <p:cNvSpPr>
            <a:spLocks noChangeShapeType="1"/>
          </p:cNvSpPr>
          <p:nvPr/>
        </p:nvSpPr>
        <p:spPr bwMode="auto">
          <a:xfrm flipV="1">
            <a:off x="1793301" y="2659063"/>
            <a:ext cx="4330700" cy="1493838"/>
          </a:xfrm>
          <a:prstGeom prst="line">
            <a:avLst/>
          </a:prstGeom>
          <a:noFill/>
          <a:ln w="952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游ゴシック" panose="020B0400000000000000" pitchFamily="50" charset="-128"/>
              <a:ea typeface="游ゴシック" panose="020B0400000000000000" pitchFamily="50" charset="-128"/>
            </a:endParaRPr>
          </a:p>
        </p:txBody>
      </p:sp>
      <p:sp>
        <p:nvSpPr>
          <p:cNvPr id="61" name="正方形/長方形 60"/>
          <p:cNvSpPr/>
          <p:nvPr/>
        </p:nvSpPr>
        <p:spPr>
          <a:xfrm>
            <a:off x="1547664" y="4152901"/>
            <a:ext cx="448352" cy="42822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Oval 19"/>
          <p:cNvSpPr>
            <a:spLocks noChangeArrowheads="1"/>
          </p:cNvSpPr>
          <p:nvPr/>
        </p:nvSpPr>
        <p:spPr bwMode="auto">
          <a:xfrm>
            <a:off x="1734563" y="4095750"/>
            <a:ext cx="117475" cy="119063"/>
          </a:xfrm>
          <a:prstGeom prst="ellipse">
            <a:avLst/>
          </a:pr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latin typeface="游ゴシック" panose="020B0400000000000000" pitchFamily="50" charset="-128"/>
              <a:ea typeface="游ゴシック" panose="020B0400000000000000" pitchFamily="50" charset="-128"/>
            </a:endParaRPr>
          </a:p>
        </p:txBody>
      </p:sp>
      <p:sp>
        <p:nvSpPr>
          <p:cNvPr id="63" name="正方形/長方形 62"/>
          <p:cNvSpPr/>
          <p:nvPr/>
        </p:nvSpPr>
        <p:spPr>
          <a:xfrm>
            <a:off x="2987824" y="4108361"/>
            <a:ext cx="448352" cy="46894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正方形/長方形 63"/>
          <p:cNvSpPr/>
          <p:nvPr/>
        </p:nvSpPr>
        <p:spPr>
          <a:xfrm>
            <a:off x="4483688" y="4095482"/>
            <a:ext cx="448352" cy="47602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p:cNvSpPr/>
          <p:nvPr/>
        </p:nvSpPr>
        <p:spPr>
          <a:xfrm>
            <a:off x="5931461" y="4121238"/>
            <a:ext cx="448352" cy="45053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924425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6DBCCE75-96CE-4693-9D68-DB546D813132}" type="slidenum">
              <a:rPr kumimoji="1" lang="ja-JP" altLang="en-US" smtClean="0"/>
              <a:t>11</a:t>
            </a:fld>
            <a:endParaRPr kumimoji="1" lang="ja-JP" altLang="en-US"/>
          </a:p>
        </p:txBody>
      </p:sp>
      <p:sp>
        <p:nvSpPr>
          <p:cNvPr id="9" name="正方形/長方形 8"/>
          <p:cNvSpPr/>
          <p:nvPr/>
        </p:nvSpPr>
        <p:spPr>
          <a:xfrm>
            <a:off x="0" y="517823"/>
            <a:ext cx="4893172" cy="430887"/>
          </a:xfrm>
          <a:prstGeom prst="rect">
            <a:avLst/>
          </a:prstGeom>
        </p:spPr>
        <p:txBody>
          <a:bodyPr wrap="square" tIns="0" bIns="0">
            <a:spAutoFit/>
          </a:bodyPr>
          <a:lstStyle/>
          <a:p>
            <a:r>
              <a:rPr lang="ja-JP" altLang="en-US" sz="28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令和</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２</a:t>
            </a:r>
            <a:r>
              <a:rPr lang="ja-JP" altLang="en-US" sz="28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年度の公募について</a:t>
            </a:r>
            <a:r>
              <a:rPr lang="ja-JP" altLang="en-US" sz="10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①</a:t>
            </a:r>
            <a:endParaRPr lang="en-US" altLang="ja-JP" sz="28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角丸四角形 11"/>
          <p:cNvSpPr/>
          <p:nvPr/>
        </p:nvSpPr>
        <p:spPr>
          <a:xfrm>
            <a:off x="132505" y="876585"/>
            <a:ext cx="8424936" cy="5766458"/>
          </a:xfrm>
          <a:prstGeom prst="roundRect">
            <a:avLst>
              <a:gd name="adj" fmla="val 80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500"/>
              </a:lnSpc>
            </a:pP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（令和３年度契約、工事予定）</a:t>
            </a:r>
            <a:endPar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r>
              <a:rPr lang="en-US" altLang="ja-JP"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本庁舎別館</a:t>
            </a:r>
            <a:r>
              <a:rPr lang="en-US" altLang="ja-JP"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zh-CN"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9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●最優秀提案者</a:t>
            </a:r>
            <a:endPar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・アズビル株式会社（</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代表者）</a:t>
            </a:r>
          </a:p>
          <a:p>
            <a:endParaRPr lang="en-US" altLang="ja-JP" sz="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・芙蓉総合リース株式会社</a:t>
            </a:r>
            <a:endPar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9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●各年の光熱水費削減</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額</a:t>
            </a:r>
            <a:endPar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7,322</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千円／年</a:t>
            </a: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9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●省エネルギー率 </a:t>
            </a:r>
            <a:r>
              <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12.3</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zh-TW"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zh-TW"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ｻｰﾋﾞｽ</a:t>
            </a:r>
            <a:r>
              <a:rPr lang="zh-TW"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期間</a:t>
            </a:r>
            <a:endParaRPr lang="en-US" altLang="zh-TW"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zh-TW" sz="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zh-TW"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令和</a:t>
            </a:r>
            <a:r>
              <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zh-TW"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年間</a:t>
            </a:r>
            <a:r>
              <a:rPr lang="en-US" altLang="zh-TW"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zh-TW"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zh-TW"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主な提案内容</a:t>
            </a:r>
            <a:endParaRPr lang="en-US" altLang="zh-TW"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・照明の</a:t>
            </a:r>
            <a:r>
              <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LED</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化</a:t>
            </a:r>
            <a:endPar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・空調機省エネルギー制御</a:t>
            </a:r>
            <a:endPar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・駐車場ファン最適運転制御</a:t>
            </a:r>
            <a:endPar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・湯沸器更新</a:t>
            </a:r>
            <a:endPar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762512" y="4489272"/>
            <a:ext cx="3600400" cy="215002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SRC</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造（一部</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RC</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造）</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zh-TW"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地上</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８</a:t>
            </a:r>
            <a:r>
              <a:rPr lang="zh-TW"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階</a:t>
            </a:r>
            <a:r>
              <a:rPr lang="en-US" altLang="zh-TW"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地下</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階</a:t>
            </a:r>
            <a:endParaRPr lang="en-US" altLang="zh-TW"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zh-TW" altLang="en-US" sz="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延べ面積</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29,499㎡</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p>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建設年度　　</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1964</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主な設備：</a:t>
            </a:r>
          </a:p>
          <a:p>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空調</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中央式＋一部個別空調</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照明　　</a:t>
            </a:r>
            <a:r>
              <a:rPr lang="en-US" altLang="ja-JP"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Hf</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蛍光灯 他</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0" name="図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82492" y="1197763"/>
            <a:ext cx="3960440" cy="2970331"/>
          </a:xfrm>
          <a:prstGeom prst="rect">
            <a:avLst/>
          </a:prstGeom>
        </p:spPr>
      </p:pic>
      <p:grpSp>
        <p:nvGrpSpPr>
          <p:cNvPr id="11" name="グループ化 10"/>
          <p:cNvGrpSpPr/>
          <p:nvPr/>
        </p:nvGrpSpPr>
        <p:grpSpPr>
          <a:xfrm>
            <a:off x="4739960" y="721265"/>
            <a:ext cx="1584176" cy="864194"/>
            <a:chOff x="3510087" y="650507"/>
            <a:chExt cx="1417685" cy="621081"/>
          </a:xfrm>
        </p:grpSpPr>
        <p:pic>
          <p:nvPicPr>
            <p:cNvPr id="17" name="Picture 4"/>
            <p:cNvPicPr>
              <a:picLocks noChangeAspect="1" noChangeArrowheads="1"/>
            </p:cNvPicPr>
            <p:nvPr/>
          </p:nvPicPr>
          <p:blipFill>
            <a:blip r:embed="rId3">
              <a:clrChange>
                <a:clrFrom>
                  <a:srgbClr val="FFFFFF"/>
                </a:clrFrom>
                <a:clrTo>
                  <a:srgbClr val="FFFFFF">
                    <a:alpha val="0"/>
                  </a:srgbClr>
                </a:clrTo>
              </a:clrChange>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3510087" y="650507"/>
              <a:ext cx="1417685" cy="6210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8" name="正方形/長方形 17"/>
            <p:cNvSpPr/>
            <p:nvPr/>
          </p:nvSpPr>
          <p:spPr>
            <a:xfrm>
              <a:off x="3579117" y="714639"/>
              <a:ext cx="1296144" cy="486626"/>
            </a:xfrm>
            <a:prstGeom prst="rect">
              <a:avLst/>
            </a:prstGeom>
          </p:spPr>
          <p:txBody>
            <a:bodyPr wrap="square" tIns="0" bIns="0" anchor="ctr">
              <a:spAutoFit/>
            </a:bodyPr>
            <a:lstStyle/>
            <a:p>
              <a:pPr algn="ctr"/>
              <a:r>
                <a:rPr lang="en-US" altLang="ja-JP" sz="2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ESCO</a:t>
              </a:r>
            </a:p>
            <a:p>
              <a:pPr algn="ctr"/>
              <a:r>
                <a:rPr lang="en-US" altLang="ja-JP" sz="2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2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回目</a:t>
              </a:r>
              <a:r>
                <a:rPr lang="ja-JP" altLang="en-US" sz="22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2200"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9" name="グループ化 18"/>
          <p:cNvGrpSpPr/>
          <p:nvPr/>
        </p:nvGrpSpPr>
        <p:grpSpPr>
          <a:xfrm>
            <a:off x="7521464" y="721037"/>
            <a:ext cx="1584176" cy="864194"/>
            <a:chOff x="3510087" y="650507"/>
            <a:chExt cx="1417685" cy="621081"/>
          </a:xfrm>
        </p:grpSpPr>
        <p:pic>
          <p:nvPicPr>
            <p:cNvPr id="20" name="Picture 4"/>
            <p:cNvPicPr>
              <a:picLocks noChangeAspect="1" noChangeArrowheads="1"/>
            </p:cNvPicPr>
            <p:nvPr/>
          </p:nvPicPr>
          <p:blipFill>
            <a:blip r:embed="rId3">
              <a:clrChange>
                <a:clrFrom>
                  <a:srgbClr val="FFFFFF"/>
                </a:clrFrom>
                <a:clrTo>
                  <a:srgbClr val="FFFFFF">
                    <a:alpha val="0"/>
                  </a:srgbClr>
                </a:clrTo>
              </a:clrChange>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3510087" y="650507"/>
              <a:ext cx="1417685" cy="6210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1" name="正方形/長方形 20"/>
            <p:cNvSpPr/>
            <p:nvPr/>
          </p:nvSpPr>
          <p:spPr>
            <a:xfrm>
              <a:off x="3579117" y="780997"/>
              <a:ext cx="1296144" cy="353910"/>
            </a:xfrm>
            <a:prstGeom prst="rect">
              <a:avLst/>
            </a:prstGeom>
          </p:spPr>
          <p:txBody>
            <a:bodyPr wrap="square" tIns="0" bIns="0" anchor="ctr">
              <a:spAutoFit/>
            </a:bodyPr>
            <a:lstStyle/>
            <a:p>
              <a:pPr algn="ct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シェアード・</a:t>
              </a:r>
              <a:endParaRPr lang="en-US" altLang="ja-JP"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セイビングス</a:t>
              </a:r>
              <a:r>
                <a:rPr lang="ja-JP" altLang="en-US" sz="16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600"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pSp>
    </p:spTree>
    <p:extLst>
      <p:ext uri="{BB962C8B-B14F-4D97-AF65-F5344CB8AC3E}">
        <p14:creationId xmlns:p14="http://schemas.microsoft.com/office/powerpoint/2010/main" val="2275114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a:spLocks noGrp="1"/>
          </p:cNvSpPr>
          <p:nvPr>
            <p:ph type="sldNum" sz="quarter" idx="12"/>
          </p:nvPr>
        </p:nvSpPr>
        <p:spPr>
          <a:xfrm>
            <a:off x="8239770" y="69376"/>
            <a:ext cx="747712" cy="365760"/>
          </a:xfrm>
        </p:spPr>
        <p:txBody>
          <a:bodyPr/>
          <a:lstStyle/>
          <a:p>
            <a:fld id="{6DBCCE75-96CE-4693-9D68-DB546D813132}" type="slidenum">
              <a:rPr kumimoji="1" lang="ja-JP" altLang="en-US" sz="2000" smtClean="0">
                <a:solidFill>
                  <a:schemeClr val="tx2">
                    <a:lumMod val="75000"/>
                  </a:schemeClr>
                </a:solidFill>
              </a:rPr>
              <a:pPr/>
              <a:t>12</a:t>
            </a:fld>
            <a:endParaRPr kumimoji="1" lang="ja-JP" altLang="en-US" sz="2000" dirty="0">
              <a:solidFill>
                <a:schemeClr val="tx2">
                  <a:lumMod val="75000"/>
                </a:schemeClr>
              </a:solidFill>
            </a:endParaRPr>
          </a:p>
        </p:txBody>
      </p:sp>
      <p:cxnSp>
        <p:nvCxnSpPr>
          <p:cNvPr id="10" name="直線コネクタ 9"/>
          <p:cNvCxnSpPr/>
          <p:nvPr/>
        </p:nvCxnSpPr>
        <p:spPr>
          <a:xfrm>
            <a:off x="113410" y="484756"/>
            <a:ext cx="8856000" cy="0"/>
          </a:xfrm>
          <a:prstGeom prst="line">
            <a:avLst/>
          </a:prstGeom>
          <a:ln>
            <a:solidFill>
              <a:schemeClr val="tx2"/>
            </a:solidFill>
          </a:ln>
        </p:spPr>
        <p:style>
          <a:lnRef idx="3">
            <a:schemeClr val="accent1"/>
          </a:lnRef>
          <a:fillRef idx="0">
            <a:schemeClr val="accent1"/>
          </a:fillRef>
          <a:effectRef idx="2">
            <a:schemeClr val="accent1"/>
          </a:effectRef>
          <a:fontRef idx="minor">
            <a:schemeClr val="tx1"/>
          </a:fontRef>
        </p:style>
      </p:cxnSp>
      <p:sp>
        <p:nvSpPr>
          <p:cNvPr id="16" name="スライド番号プレースホルダー 1"/>
          <p:cNvSpPr txBox="1">
            <a:spLocks/>
          </p:cNvSpPr>
          <p:nvPr/>
        </p:nvSpPr>
        <p:spPr>
          <a:xfrm>
            <a:off x="8239770" y="69376"/>
            <a:ext cx="747712" cy="365760"/>
          </a:xfrm>
          <a:prstGeom prst="rect">
            <a:avLst/>
          </a:prstGeom>
        </p:spPr>
        <p:txBody>
          <a:bodyPr vert="horz" anchor="b"/>
          <a:lstStyle>
            <a:defPPr>
              <a:defRPr lang="ja-JP"/>
            </a:defPPr>
            <a:lvl1pPr marL="0" algn="r" defTabSz="914400" rtl="0" eaLnBrk="1" latinLnBrk="0" hangingPunct="1">
              <a:defRPr kumimoji="0" sz="1800" kern="1200">
                <a:solidFill>
                  <a:srgbClr val="FFFFFF"/>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6DBCCE75-96CE-4693-9D68-DB546D813132}" type="slidenum">
              <a:rPr kumimoji="1" lang="ja-JP" altLang="en-US" sz="2000" smtClean="0">
                <a:solidFill>
                  <a:schemeClr val="bg1"/>
                </a:solidFill>
              </a:rPr>
              <a:pPr/>
              <a:t>12</a:t>
            </a:fld>
            <a:endParaRPr kumimoji="1" lang="ja-JP" altLang="en-US" sz="2000" dirty="0">
              <a:solidFill>
                <a:schemeClr val="bg1"/>
              </a:solidFill>
            </a:endParaRPr>
          </a:p>
        </p:txBody>
      </p:sp>
      <p:sp>
        <p:nvSpPr>
          <p:cNvPr id="268" name="タイトル 1"/>
          <p:cNvSpPr txBox="1">
            <a:spLocks/>
          </p:cNvSpPr>
          <p:nvPr/>
        </p:nvSpPr>
        <p:spPr>
          <a:xfrm>
            <a:off x="9104" y="620688"/>
            <a:ext cx="9099400" cy="576064"/>
          </a:xfrm>
          <a:prstGeom prst="rect">
            <a:avLst/>
          </a:prstGeom>
        </p:spPr>
        <p:txBody>
          <a:bodyPr vert="horz" anchor="t">
            <a:normAutofit/>
          </a:bodyPr>
          <a:lstStyle>
            <a:lvl1pPr algn="l" rtl="0" eaLnBrk="1" latinLnBrk="0" hangingPunct="1">
              <a:spcBef>
                <a:spcPct val="0"/>
              </a:spcBef>
              <a:buNone/>
              <a:defRPr kumimoji="1" sz="4000" kern="1200">
                <a:solidFill>
                  <a:schemeClr val="tx2"/>
                </a:solidFill>
                <a:latin typeface="+mj-lt"/>
                <a:ea typeface="+mj-ea"/>
                <a:cs typeface="+mj-cs"/>
              </a:defRPr>
            </a:lvl1pPr>
          </a:lstStyle>
          <a:p>
            <a:pPr>
              <a:defRPr/>
            </a:pPr>
            <a:r>
              <a:rPr lang="ja-JP" altLang="en-US" sz="24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1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本庁舎別館への</a:t>
            </a:r>
            <a:r>
              <a:rPr lang="en-US" altLang="ja-JP" sz="21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21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導入効果（提案時、補助金有）</a:t>
            </a:r>
            <a:endParaRPr lang="ja-JP" altLang="en-US" sz="2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9" name="タイトル 1"/>
          <p:cNvSpPr txBox="1">
            <a:spLocks/>
          </p:cNvSpPr>
          <p:nvPr/>
        </p:nvSpPr>
        <p:spPr>
          <a:xfrm>
            <a:off x="6156176" y="730613"/>
            <a:ext cx="2751050" cy="466139"/>
          </a:xfrm>
          <a:prstGeom prst="rect">
            <a:avLst/>
          </a:prstGeom>
        </p:spPr>
        <p:txBody>
          <a:bodyPr vert="horz" anchor="t">
            <a:normAutofit/>
          </a:bodyPr>
          <a:lstStyle>
            <a:lvl1pPr algn="l" rtl="0" eaLnBrk="1" latinLnBrk="0" hangingPunct="1">
              <a:spcBef>
                <a:spcPct val="0"/>
              </a:spcBef>
              <a:buNone/>
              <a:defRPr kumimoji="1" sz="4000" kern="1200">
                <a:solidFill>
                  <a:schemeClr val="tx2"/>
                </a:solidFill>
                <a:latin typeface="+mj-lt"/>
                <a:ea typeface="+mj-ea"/>
                <a:cs typeface="+mj-cs"/>
              </a:defRPr>
            </a:lvl1pPr>
          </a:lstStyle>
          <a:p>
            <a:pPr algn="r">
              <a:defRPr/>
            </a:pP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（単位：千円</a:t>
            </a:r>
            <a:r>
              <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税込</a:t>
            </a:r>
            <a:r>
              <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endPar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0" name="Line 6"/>
          <p:cNvSpPr>
            <a:spLocks noChangeShapeType="1"/>
          </p:cNvSpPr>
          <p:nvPr/>
        </p:nvSpPr>
        <p:spPr bwMode="auto">
          <a:xfrm>
            <a:off x="338702" y="6516400"/>
            <a:ext cx="8452274" cy="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00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1" name="AutoShape 42"/>
          <p:cNvSpPr>
            <a:spLocks noChangeArrowheads="1"/>
          </p:cNvSpPr>
          <p:nvPr/>
        </p:nvSpPr>
        <p:spPr bwMode="auto">
          <a:xfrm>
            <a:off x="366933" y="6384748"/>
            <a:ext cx="2086865" cy="335613"/>
          </a:xfrm>
          <a:prstGeom prst="roundRect">
            <a:avLst>
              <a:gd name="adj" fmla="val 16667"/>
            </a:avLst>
          </a:prstGeom>
          <a:noFill/>
          <a:ln>
            <a:noFill/>
          </a:ln>
          <a:effectLst/>
          <a:extLst>
            <a:ext uri="{909E8E84-426E-40DD-AFC4-6F175D3DCCD1}">
              <a14:hiddenFill xmlns:a14="http://schemas.microsoft.com/office/drawing/2010/main">
                <a:solidFill>
                  <a:srgbClr val="FFFF66"/>
                </a:solidFill>
              </a14:hiddenFill>
            </a:ext>
            <a:ext uri="{91240B29-F687-4F45-9708-019B960494DF}">
              <a14:hiddenLine xmlns:a14="http://schemas.microsoft.com/office/drawing/2010/main" w="222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2" name="AutoShape 42"/>
          <p:cNvSpPr>
            <a:spLocks noChangeArrowheads="1"/>
          </p:cNvSpPr>
          <p:nvPr/>
        </p:nvSpPr>
        <p:spPr bwMode="auto">
          <a:xfrm>
            <a:off x="3189100" y="6222564"/>
            <a:ext cx="2779181" cy="659021"/>
          </a:xfrm>
          <a:prstGeom prst="roundRect">
            <a:avLst>
              <a:gd name="adj" fmla="val 16667"/>
            </a:avLst>
          </a:prstGeom>
          <a:noFill/>
          <a:ln>
            <a:noFill/>
          </a:ln>
          <a:effectLst/>
          <a:extLst>
            <a:ext uri="{909E8E84-426E-40DD-AFC4-6F175D3DCCD1}">
              <a14:hiddenFill xmlns:a14="http://schemas.microsoft.com/office/drawing/2010/main">
                <a:solidFill>
                  <a:srgbClr val="FFFF66"/>
                </a:solidFill>
              </a14:hiddenFill>
            </a:ext>
            <a:ext uri="{91240B29-F687-4F45-9708-019B960494DF}">
              <a14:hiddenLine xmlns:a14="http://schemas.microsoft.com/office/drawing/2010/main" w="222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lstStyle/>
          <a:p>
            <a:pPr algn="ct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サービス期間（</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年間）</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3" name="AutoShape 42"/>
          <p:cNvSpPr>
            <a:spLocks noChangeArrowheads="1"/>
          </p:cNvSpPr>
          <p:nvPr/>
        </p:nvSpPr>
        <p:spPr bwMode="auto">
          <a:xfrm>
            <a:off x="6445575" y="6222564"/>
            <a:ext cx="2086865" cy="662820"/>
          </a:xfrm>
          <a:prstGeom prst="roundRect">
            <a:avLst>
              <a:gd name="adj" fmla="val 16667"/>
            </a:avLst>
          </a:prstGeom>
          <a:noFill/>
          <a:ln>
            <a:noFill/>
          </a:ln>
          <a:effectLst/>
          <a:extLst>
            <a:ext uri="{909E8E84-426E-40DD-AFC4-6F175D3DCCD1}">
              <a14:hiddenFill xmlns:a14="http://schemas.microsoft.com/office/drawing/2010/main">
                <a:solidFill>
                  <a:srgbClr val="FFFF66"/>
                </a:solidFill>
              </a14:hiddenFill>
            </a:ext>
            <a:ext uri="{91240B29-F687-4F45-9708-019B960494DF}">
              <a14:hiddenLine xmlns:a14="http://schemas.microsoft.com/office/drawing/2010/main" w="222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lstStyle/>
          <a:p>
            <a:pPr algn="ct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契約期間満了後</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4" name="AutoShape 42"/>
          <p:cNvSpPr>
            <a:spLocks noChangeArrowheads="1"/>
          </p:cNvSpPr>
          <p:nvPr/>
        </p:nvSpPr>
        <p:spPr bwMode="auto">
          <a:xfrm>
            <a:off x="708967" y="6220464"/>
            <a:ext cx="1760642" cy="664920"/>
          </a:xfrm>
          <a:prstGeom prst="roundRect">
            <a:avLst>
              <a:gd name="adj" fmla="val 16667"/>
            </a:avLst>
          </a:prstGeom>
          <a:noFill/>
          <a:ln>
            <a:noFill/>
          </a:ln>
          <a:effectLst/>
          <a:extLst>
            <a:ext uri="{909E8E84-426E-40DD-AFC4-6F175D3DCCD1}">
              <a14:hiddenFill xmlns:a14="http://schemas.microsoft.com/office/drawing/2010/main">
                <a:solidFill>
                  <a:srgbClr val="FFFF66"/>
                </a:solidFill>
              </a14:hiddenFill>
            </a:ext>
            <a:ext uri="{91240B29-F687-4F45-9708-019B960494DF}">
              <a14:hiddenLine xmlns:a14="http://schemas.microsoft.com/office/drawing/2010/main" w="222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lstStyle/>
          <a:p>
            <a:pPr algn="ct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実施前</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5" name="Rectangle 8"/>
          <p:cNvSpPr>
            <a:spLocks noChangeArrowheads="1"/>
          </p:cNvSpPr>
          <p:nvPr/>
        </p:nvSpPr>
        <p:spPr bwMode="auto">
          <a:xfrm>
            <a:off x="3434621" y="2990840"/>
            <a:ext cx="2232246" cy="3527293"/>
          </a:xfrm>
          <a:prstGeom prst="rect">
            <a:avLst/>
          </a:prstGeom>
          <a:gradFill rotWithShape="1">
            <a:gsLst>
              <a:gs pos="0">
                <a:srgbClr val="FF9900"/>
              </a:gs>
              <a:gs pos="50000">
                <a:srgbClr val="FF9900">
                  <a:gamma/>
                  <a:tint val="33725"/>
                  <a:invGamma/>
                </a:srgbClr>
              </a:gs>
              <a:gs pos="100000">
                <a:srgbClr val="FF9900"/>
              </a:gs>
            </a:gsLst>
            <a:lin ang="0" scaled="1"/>
          </a:gradFill>
          <a:ln w="222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光熱水費</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8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63,618</a:t>
            </a:r>
            <a:r>
              <a:rPr lang="en-US" altLang="ja-JP" sz="8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6" name="Rectangle 8"/>
          <p:cNvSpPr>
            <a:spLocks noChangeArrowheads="1"/>
          </p:cNvSpPr>
          <p:nvPr/>
        </p:nvSpPr>
        <p:spPr bwMode="auto">
          <a:xfrm>
            <a:off x="498772" y="1598097"/>
            <a:ext cx="2232246" cy="4918303"/>
          </a:xfrm>
          <a:prstGeom prst="rect">
            <a:avLst/>
          </a:prstGeom>
          <a:gradFill rotWithShape="1">
            <a:gsLst>
              <a:gs pos="0">
                <a:srgbClr val="FF9900"/>
              </a:gs>
              <a:gs pos="50000">
                <a:srgbClr val="FF9900">
                  <a:gamma/>
                  <a:tint val="33725"/>
                  <a:invGamma/>
                </a:srgbClr>
              </a:gs>
              <a:gs pos="100000">
                <a:srgbClr val="FF9900"/>
              </a:gs>
            </a:gsLst>
            <a:lin ang="0" scaled="1"/>
          </a:gradFill>
          <a:ln w="222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光熱水費</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8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70,940</a:t>
            </a:r>
            <a:r>
              <a:rPr lang="en-US" altLang="ja-JP" sz="8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7" name="Rectangle 39"/>
          <p:cNvSpPr>
            <a:spLocks noChangeArrowheads="1"/>
          </p:cNvSpPr>
          <p:nvPr/>
        </p:nvSpPr>
        <p:spPr bwMode="auto">
          <a:xfrm>
            <a:off x="3434620" y="1598097"/>
            <a:ext cx="1116000" cy="1392743"/>
          </a:xfrm>
          <a:prstGeom prst="rect">
            <a:avLst/>
          </a:prstGeom>
          <a:gradFill flip="none" rotWithShape="1">
            <a:gsLst>
              <a:gs pos="0">
                <a:srgbClr val="92D050"/>
              </a:gs>
              <a:gs pos="50000">
                <a:schemeClr val="accent3">
                  <a:lumMod val="20000"/>
                  <a:lumOff val="80000"/>
                </a:schemeClr>
              </a:gs>
              <a:gs pos="100000">
                <a:srgbClr val="92D050"/>
              </a:gs>
            </a:gsLst>
            <a:lin ang="0" scaled="1"/>
            <a:tileRect/>
          </a:gradFill>
          <a:ln w="22225">
            <a:solidFill>
              <a:schemeClr val="tx1"/>
            </a:solidFill>
            <a:miter lim="800000"/>
            <a:headEnd/>
            <a:tailEnd/>
          </a:ln>
          <a:effectLst/>
          <a:extLst/>
        </p:spPr>
        <p:txBody>
          <a:bodyPr vert="horz" wrap="none" anchor="ctr"/>
          <a:lstStyle/>
          <a:p>
            <a:pPr algn="ct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光熱水費</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削減額</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8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8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7,322</a:t>
            </a:r>
            <a:r>
              <a:rPr lang="en-US" altLang="ja-JP" sz="8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8" name="Rectangle 39"/>
          <p:cNvSpPr>
            <a:spLocks noChangeArrowheads="1"/>
          </p:cNvSpPr>
          <p:nvPr/>
        </p:nvSpPr>
        <p:spPr bwMode="auto">
          <a:xfrm>
            <a:off x="4542504" y="2132856"/>
            <a:ext cx="1116000" cy="857984"/>
          </a:xfrm>
          <a:prstGeom prst="rect">
            <a:avLst/>
          </a:prstGeom>
          <a:gradFill flip="none" rotWithShape="1">
            <a:gsLst>
              <a:gs pos="0">
                <a:srgbClr val="FFFF00"/>
              </a:gs>
              <a:gs pos="50000">
                <a:srgbClr val="FFFFCC"/>
              </a:gs>
              <a:gs pos="100000">
                <a:srgbClr val="FFFF00"/>
              </a:gs>
            </a:gsLst>
            <a:lin ang="0" scaled="1"/>
            <a:tileRect/>
          </a:gradFill>
          <a:ln w="222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ESCO</a:t>
            </a:r>
          </a:p>
          <a:p>
            <a:pPr algn="ct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サービス料</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8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6,915</a:t>
            </a:r>
            <a:r>
              <a:rPr lang="en-US" altLang="ja-JP" sz="8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9" name="Rectangle 38"/>
          <p:cNvSpPr>
            <a:spLocks noChangeArrowheads="1"/>
          </p:cNvSpPr>
          <p:nvPr/>
        </p:nvSpPr>
        <p:spPr bwMode="auto">
          <a:xfrm>
            <a:off x="4542504" y="1598097"/>
            <a:ext cx="1116000" cy="534759"/>
          </a:xfrm>
          <a:prstGeom prst="rect">
            <a:avLst/>
          </a:prstGeom>
          <a:gradFill rotWithShape="1">
            <a:gsLst>
              <a:gs pos="0">
                <a:srgbClr val="00B0F0"/>
              </a:gs>
              <a:gs pos="50000">
                <a:srgbClr val="82DEFE"/>
              </a:gs>
              <a:gs pos="100000">
                <a:srgbClr val="00B0F0"/>
              </a:gs>
            </a:gsLst>
            <a:lin ang="0" scaled="1"/>
          </a:gradFill>
          <a:ln w="222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府の利益</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8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407</a:t>
            </a:r>
            <a:r>
              <a:rPr lang="en-US" altLang="ja-JP" sz="8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0" name="Rectangle 8"/>
          <p:cNvSpPr>
            <a:spLocks noChangeArrowheads="1"/>
          </p:cNvSpPr>
          <p:nvPr/>
        </p:nvSpPr>
        <p:spPr bwMode="auto">
          <a:xfrm>
            <a:off x="6357454" y="2990840"/>
            <a:ext cx="2232246" cy="3527293"/>
          </a:xfrm>
          <a:prstGeom prst="rect">
            <a:avLst/>
          </a:prstGeom>
          <a:gradFill rotWithShape="1">
            <a:gsLst>
              <a:gs pos="0">
                <a:srgbClr val="FF9900"/>
              </a:gs>
              <a:gs pos="50000">
                <a:srgbClr val="FF9900">
                  <a:gamma/>
                  <a:tint val="33725"/>
                  <a:invGamma/>
                </a:srgbClr>
              </a:gs>
              <a:gs pos="100000">
                <a:srgbClr val="FF9900"/>
              </a:gs>
            </a:gsLst>
            <a:lin ang="0" scaled="1"/>
          </a:gradFill>
          <a:ln w="222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光熱水費</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8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63,618</a:t>
            </a:r>
            <a:r>
              <a:rPr lang="en-US" altLang="ja-JP" sz="8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1" name="Rectangle 38"/>
          <p:cNvSpPr>
            <a:spLocks noChangeArrowheads="1"/>
          </p:cNvSpPr>
          <p:nvPr/>
        </p:nvSpPr>
        <p:spPr bwMode="auto">
          <a:xfrm>
            <a:off x="6357453" y="1598097"/>
            <a:ext cx="2232000" cy="1392743"/>
          </a:xfrm>
          <a:prstGeom prst="rect">
            <a:avLst/>
          </a:prstGeom>
          <a:gradFill rotWithShape="1">
            <a:gsLst>
              <a:gs pos="0">
                <a:srgbClr val="00B0F0"/>
              </a:gs>
              <a:gs pos="50000">
                <a:srgbClr val="82DEFE"/>
              </a:gs>
              <a:gs pos="100000">
                <a:srgbClr val="00B0F0"/>
              </a:gs>
            </a:gsLst>
            <a:lin ang="0" scaled="1"/>
          </a:gradFill>
          <a:ln w="222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府の利益</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8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7,322</a:t>
            </a:r>
            <a:r>
              <a:rPr lang="en-US" altLang="ja-JP" sz="8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p:cNvSpPr txBox="1"/>
          <p:nvPr/>
        </p:nvSpPr>
        <p:spPr>
          <a:xfrm>
            <a:off x="3391743" y="1196752"/>
            <a:ext cx="2692425" cy="276999"/>
          </a:xfrm>
          <a:prstGeom prst="rect">
            <a:avLst/>
          </a:prstGeom>
          <a:noFill/>
        </p:spPr>
        <p:txBody>
          <a:bodyPr wrap="square" rtlCol="0">
            <a:spAutoFit/>
          </a:bodyPr>
          <a:lstStyle/>
          <a:p>
            <a:r>
              <a:rPr lang="ja-JP" altLang="en-US" sz="1200" b="1" dirty="0" smtClean="0">
                <a:latin typeface="Meiryo UI" panose="020B0604030504040204" pitchFamily="50" charset="-128"/>
                <a:ea typeface="Meiryo UI" panose="020B0604030504040204" pitchFamily="50" charset="-128"/>
              </a:rPr>
              <a:t>他、行政財産使用料が加算される</a:t>
            </a:r>
            <a:endParaRPr lang="en-US" altLang="ja-JP" sz="1200" b="1"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922412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6DBCCE75-96CE-4693-9D68-DB546D813132}" type="slidenum">
              <a:rPr kumimoji="1" lang="ja-JP" altLang="en-US" smtClean="0"/>
              <a:t>13</a:t>
            </a:fld>
            <a:endParaRPr kumimoji="1" lang="ja-JP" altLang="en-US"/>
          </a:p>
        </p:txBody>
      </p:sp>
      <p:sp>
        <p:nvSpPr>
          <p:cNvPr id="7" name="正方形/長方形 6"/>
          <p:cNvSpPr/>
          <p:nvPr/>
        </p:nvSpPr>
        <p:spPr>
          <a:xfrm>
            <a:off x="5004048" y="4183912"/>
            <a:ext cx="3976880" cy="2629464"/>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TW"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SRC</a:t>
            </a:r>
            <a:r>
              <a:rPr lang="zh-TW"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造 地上</a:t>
            </a:r>
            <a:r>
              <a:rPr lang="en-US" altLang="zh-TW"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lang="zh-TW"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階 </a:t>
            </a:r>
            <a:r>
              <a:rPr lang="en-US" altLang="zh-TW"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zh-TW"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地下</a:t>
            </a:r>
            <a:r>
              <a:rPr lang="en-US" altLang="zh-TW"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zh-TW"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階</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（本館）</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zh-TW"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RC</a:t>
            </a:r>
            <a:r>
              <a:rPr lang="zh-TW"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造 地上</a:t>
            </a:r>
            <a:r>
              <a:rPr lang="en-US" altLang="zh-TW"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zh-TW"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階 </a:t>
            </a:r>
            <a:r>
              <a:rPr lang="en-US" altLang="zh-TW"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zh-TW"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地下</a:t>
            </a:r>
            <a:r>
              <a:rPr lang="en-US" altLang="zh-TW"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zh-TW"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階</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（別館）</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600" dirty="0">
                <a:solidFill>
                  <a:schemeClr val="tx1"/>
                </a:solidFill>
                <a:latin typeface="Meiryo UI" pitchFamily="50" charset="-128"/>
                <a:ea typeface="Meiryo UI" pitchFamily="50" charset="-128"/>
                <a:cs typeface="Meiryo UI" pitchFamily="50" charset="-128"/>
              </a:rPr>
              <a:t>延べ面積　</a:t>
            </a:r>
            <a:r>
              <a:rPr lang="en-US" altLang="ja-JP" sz="1600" dirty="0">
                <a:solidFill>
                  <a:schemeClr val="tx1"/>
                </a:solidFill>
                <a:latin typeface="Meiryo UI" pitchFamily="50" charset="-128"/>
                <a:ea typeface="Meiryo UI" pitchFamily="50" charset="-128"/>
                <a:cs typeface="Meiryo UI" pitchFamily="50" charset="-128"/>
              </a:rPr>
              <a:t>14,467</a:t>
            </a:r>
            <a:r>
              <a:rPr lang="ja-JP" altLang="en-US" sz="1600" dirty="0">
                <a:solidFill>
                  <a:schemeClr val="tx1"/>
                </a:solidFill>
                <a:latin typeface="Meiryo UI" pitchFamily="50" charset="-128"/>
                <a:ea typeface="Meiryo UI" pitchFamily="50" charset="-128"/>
                <a:cs typeface="Meiryo UI" pitchFamily="50" charset="-128"/>
              </a:rPr>
              <a:t>㎡（本館）</a:t>
            </a:r>
            <a:endParaRPr lang="en-US" altLang="ja-JP" sz="1600" dirty="0">
              <a:solidFill>
                <a:schemeClr val="tx1"/>
              </a:solidFill>
              <a:latin typeface="Meiryo UI" pitchFamily="50" charset="-128"/>
              <a:ea typeface="Meiryo UI" pitchFamily="50" charset="-128"/>
              <a:cs typeface="Meiryo UI" pitchFamily="50" charset="-128"/>
            </a:endParaRPr>
          </a:p>
          <a:p>
            <a:r>
              <a:rPr lang="ja-JP" altLang="en-US" sz="1600" dirty="0">
                <a:solidFill>
                  <a:schemeClr val="tx1"/>
                </a:solidFill>
                <a:latin typeface="Meiryo UI" pitchFamily="50" charset="-128"/>
                <a:ea typeface="Meiryo UI" pitchFamily="50" charset="-128"/>
                <a:cs typeface="Meiryo UI" pitchFamily="50" charset="-128"/>
              </a:rPr>
              <a:t>　　　　　 　　</a:t>
            </a:r>
            <a:r>
              <a:rPr lang="en-US" altLang="ja-JP" sz="1600" dirty="0">
                <a:solidFill>
                  <a:schemeClr val="tx1"/>
                </a:solidFill>
                <a:latin typeface="Meiryo UI" pitchFamily="50" charset="-128"/>
                <a:ea typeface="Meiryo UI" pitchFamily="50" charset="-128"/>
                <a:cs typeface="Meiryo UI" pitchFamily="50" charset="-128"/>
              </a:rPr>
              <a:t>4,272</a:t>
            </a:r>
            <a:r>
              <a:rPr lang="ja-JP" altLang="en-US" sz="1600" dirty="0">
                <a:solidFill>
                  <a:schemeClr val="tx1"/>
                </a:solidFill>
                <a:latin typeface="Meiryo UI" pitchFamily="50" charset="-128"/>
                <a:ea typeface="Meiryo UI" pitchFamily="50" charset="-128"/>
                <a:cs typeface="Meiryo UI" pitchFamily="50" charset="-128"/>
              </a:rPr>
              <a:t>㎡（別館）</a:t>
            </a:r>
            <a:endParaRPr lang="en-US" altLang="ja-JP" sz="1600" dirty="0">
              <a:solidFill>
                <a:schemeClr val="tx1"/>
              </a:solidFill>
              <a:latin typeface="Meiryo UI" pitchFamily="50" charset="-128"/>
              <a:ea typeface="Meiryo UI" pitchFamily="50" charset="-128"/>
              <a:cs typeface="Meiryo UI" pitchFamily="50" charset="-128"/>
            </a:endParaRPr>
          </a:p>
          <a:p>
            <a:endParaRPr lang="en-US" altLang="ja-JP" sz="500" dirty="0">
              <a:solidFill>
                <a:schemeClr val="tx1"/>
              </a:solidFill>
              <a:latin typeface="Meiryo UI" pitchFamily="50" charset="-128"/>
              <a:ea typeface="Meiryo UI" pitchFamily="50" charset="-128"/>
              <a:cs typeface="Meiryo UI" panose="020B0604030504040204" pitchFamily="50" charset="-128"/>
            </a:endParaRPr>
          </a:p>
          <a:p>
            <a:r>
              <a:rPr lang="ja-JP" altLang="en-US" sz="1600" dirty="0">
                <a:solidFill>
                  <a:schemeClr val="tx1"/>
                </a:solidFill>
                <a:latin typeface="Meiryo UI" pitchFamily="50" charset="-128"/>
                <a:ea typeface="Meiryo UI" pitchFamily="50" charset="-128"/>
                <a:cs typeface="Meiryo UI" panose="020B0604030504040204" pitchFamily="50" charset="-128"/>
              </a:rPr>
              <a:t>建設年度　</a:t>
            </a:r>
            <a:r>
              <a:rPr lang="en-US" altLang="ja-JP" sz="1600" dirty="0">
                <a:solidFill>
                  <a:schemeClr val="tx1"/>
                </a:solidFill>
                <a:latin typeface="Meiryo UI" pitchFamily="50" charset="-128"/>
                <a:ea typeface="Meiryo UI" pitchFamily="50" charset="-128"/>
                <a:cs typeface="Meiryo UI" panose="020B0604030504040204" pitchFamily="50" charset="-128"/>
              </a:rPr>
              <a:t>1993</a:t>
            </a:r>
            <a:r>
              <a:rPr lang="ja-JP" altLang="en-US" sz="1600" dirty="0">
                <a:solidFill>
                  <a:schemeClr val="tx1"/>
                </a:solidFill>
                <a:latin typeface="Meiryo UI" pitchFamily="50" charset="-128"/>
                <a:ea typeface="Meiryo UI" pitchFamily="50" charset="-128"/>
                <a:cs typeface="Meiryo UI" panose="020B0604030504040204" pitchFamily="50" charset="-128"/>
              </a:rPr>
              <a:t>年（本館）</a:t>
            </a:r>
            <a:endParaRPr lang="en-US" altLang="ja-JP" sz="1600" dirty="0">
              <a:solidFill>
                <a:schemeClr val="tx1"/>
              </a:solidFill>
              <a:latin typeface="Meiryo UI" pitchFamily="50" charset="-128"/>
              <a:ea typeface="Meiryo UI" pitchFamily="50" charset="-128"/>
              <a:cs typeface="Meiryo UI" panose="020B0604030504040204" pitchFamily="50" charset="-128"/>
            </a:endParaRPr>
          </a:p>
          <a:p>
            <a:r>
              <a:rPr lang="ja-JP" altLang="en-US" sz="1600" dirty="0">
                <a:solidFill>
                  <a:schemeClr val="tx1"/>
                </a:solidFill>
                <a:latin typeface="Meiryo UI" pitchFamily="50" charset="-128"/>
                <a:ea typeface="Meiryo UI" pitchFamily="50" charset="-128"/>
                <a:cs typeface="Meiryo UI" panose="020B0604030504040204" pitchFamily="50" charset="-128"/>
              </a:rPr>
              <a:t>　　　　　　　</a:t>
            </a:r>
            <a:r>
              <a:rPr lang="en-US" altLang="ja-JP" sz="1600" dirty="0">
                <a:solidFill>
                  <a:schemeClr val="tx1"/>
                </a:solidFill>
                <a:latin typeface="Meiryo UI" pitchFamily="50" charset="-128"/>
                <a:ea typeface="Meiryo UI" pitchFamily="50" charset="-128"/>
                <a:cs typeface="Meiryo UI" panose="020B0604030504040204" pitchFamily="50" charset="-128"/>
              </a:rPr>
              <a:t>1970</a:t>
            </a:r>
            <a:r>
              <a:rPr lang="ja-JP" altLang="en-US" sz="1600" dirty="0">
                <a:solidFill>
                  <a:schemeClr val="tx1"/>
                </a:solidFill>
                <a:latin typeface="Meiryo UI" pitchFamily="50" charset="-128"/>
                <a:ea typeface="Meiryo UI" pitchFamily="50" charset="-128"/>
                <a:cs typeface="Meiryo UI" panose="020B0604030504040204" pitchFamily="50" charset="-128"/>
              </a:rPr>
              <a:t>年（別館）</a:t>
            </a:r>
            <a:endParaRPr lang="en-US" altLang="ja-JP" sz="1600" dirty="0">
              <a:solidFill>
                <a:schemeClr val="tx1"/>
              </a:solidFill>
              <a:latin typeface="Meiryo UI" pitchFamily="50" charset="-128"/>
              <a:ea typeface="Meiryo UI" pitchFamily="50" charset="-128"/>
              <a:cs typeface="Meiryo UI" panose="020B0604030504040204" pitchFamily="50" charset="-128"/>
            </a:endParaRPr>
          </a:p>
          <a:p>
            <a:endParaRPr lang="en-US" altLang="ja-JP" sz="500" dirty="0">
              <a:solidFill>
                <a:schemeClr val="tx1"/>
              </a:solidFill>
              <a:latin typeface="Meiryo UI" pitchFamily="50" charset="-128"/>
              <a:ea typeface="Meiryo UI" pitchFamily="50" charset="-128"/>
              <a:cs typeface="Meiryo UI" panose="020B0604030504040204" pitchFamily="50" charset="-128"/>
            </a:endParaRPr>
          </a:p>
          <a:p>
            <a:r>
              <a:rPr lang="ja-JP" altLang="en-US" sz="1600" dirty="0">
                <a:solidFill>
                  <a:schemeClr val="tx1"/>
                </a:solidFill>
                <a:latin typeface="Meiryo UI" pitchFamily="50" charset="-128"/>
                <a:ea typeface="Meiryo UI" pitchFamily="50" charset="-128"/>
                <a:cs typeface="Meiryo UI" panose="020B0604030504040204" pitchFamily="50" charset="-128"/>
              </a:rPr>
              <a:t>設備概要　</a:t>
            </a:r>
            <a:r>
              <a:rPr lang="ja-JP" altLang="en-US" sz="1600" dirty="0" smtClean="0">
                <a:solidFill>
                  <a:schemeClr val="tx1"/>
                </a:solidFill>
                <a:latin typeface="Meiryo UI" pitchFamily="50" charset="-128"/>
                <a:ea typeface="Meiryo UI" pitchFamily="50" charset="-128"/>
                <a:cs typeface="Meiryo UI" panose="020B0604030504040204" pitchFamily="50" charset="-128"/>
              </a:rPr>
              <a:t>空調</a:t>
            </a:r>
            <a:r>
              <a:rPr lang="ja-JP" altLang="en-US" sz="1600" dirty="0">
                <a:solidFill>
                  <a:schemeClr val="tx1"/>
                </a:solidFill>
                <a:latin typeface="Meiryo UI" pitchFamily="50" charset="-128"/>
                <a:ea typeface="Meiryo UI" pitchFamily="50" charset="-128"/>
                <a:cs typeface="Meiryo UI" panose="020B0604030504040204" pitchFamily="50" charset="-128"/>
              </a:rPr>
              <a:t>　</a:t>
            </a:r>
            <a:r>
              <a:rPr lang="ja-JP" altLang="en-US" sz="1600" dirty="0" smtClean="0">
                <a:solidFill>
                  <a:schemeClr val="tx1"/>
                </a:solidFill>
                <a:latin typeface="Meiryo UI" pitchFamily="50" charset="-128"/>
                <a:ea typeface="Meiryo UI" pitchFamily="50" charset="-128"/>
                <a:cs typeface="Meiryo UI" panose="020B0604030504040204" pitchFamily="50" charset="-128"/>
              </a:rPr>
              <a:t>中央</a:t>
            </a:r>
            <a:r>
              <a:rPr lang="ja-JP" altLang="en-US" sz="1600" dirty="0">
                <a:solidFill>
                  <a:schemeClr val="tx1"/>
                </a:solidFill>
                <a:latin typeface="Meiryo UI" pitchFamily="50" charset="-128"/>
                <a:ea typeface="Meiryo UI" pitchFamily="50" charset="-128"/>
                <a:cs typeface="Meiryo UI" panose="020B0604030504040204" pitchFamily="50" charset="-128"/>
              </a:rPr>
              <a:t>方式（本館）</a:t>
            </a:r>
            <a:endParaRPr lang="en-US" altLang="ja-JP" sz="1600" dirty="0">
              <a:solidFill>
                <a:schemeClr val="tx1"/>
              </a:solidFill>
              <a:latin typeface="Meiryo UI" pitchFamily="50" charset="-128"/>
              <a:ea typeface="Meiryo UI" pitchFamily="50" charset="-128"/>
              <a:cs typeface="Meiryo UI" panose="020B0604030504040204" pitchFamily="50" charset="-128"/>
            </a:endParaRPr>
          </a:p>
          <a:p>
            <a:r>
              <a:rPr lang="ja-JP" altLang="en-US" sz="1600" dirty="0">
                <a:solidFill>
                  <a:schemeClr val="tx1"/>
                </a:solidFill>
                <a:latin typeface="Meiryo UI" pitchFamily="50" charset="-128"/>
                <a:ea typeface="Meiryo UI" pitchFamily="50" charset="-128"/>
                <a:cs typeface="Meiryo UI" panose="020B0604030504040204" pitchFamily="50" charset="-128"/>
              </a:rPr>
              <a:t>　　　　　　　　　　　個別方式（別館）</a:t>
            </a:r>
            <a:endParaRPr lang="en-US" altLang="ja-JP" sz="1600" dirty="0">
              <a:solidFill>
                <a:schemeClr val="tx1"/>
              </a:solidFill>
              <a:latin typeface="Meiryo UI" pitchFamily="50" charset="-128"/>
              <a:ea typeface="Meiryo UI" pitchFamily="50" charset="-128"/>
              <a:cs typeface="Meiryo UI" panose="020B0604030504040204" pitchFamily="50" charset="-128"/>
            </a:endParaRPr>
          </a:p>
          <a:p>
            <a:r>
              <a:rPr lang="ja-JP" altLang="en-US" sz="1600" dirty="0">
                <a:solidFill>
                  <a:schemeClr val="tx1"/>
                </a:solidFill>
                <a:latin typeface="Meiryo UI" pitchFamily="50" charset="-128"/>
                <a:ea typeface="Meiryo UI" pitchFamily="50" charset="-128"/>
                <a:cs typeface="Meiryo UI" panose="020B0604030504040204" pitchFamily="50" charset="-128"/>
              </a:rPr>
              <a:t> 　　　　　　 </a:t>
            </a:r>
            <a:r>
              <a:rPr lang="ja-JP" altLang="en-US" sz="1600" dirty="0" smtClean="0">
                <a:solidFill>
                  <a:schemeClr val="tx1"/>
                </a:solidFill>
                <a:latin typeface="Meiryo UI" pitchFamily="50" charset="-128"/>
                <a:ea typeface="Meiryo UI" pitchFamily="50" charset="-128"/>
                <a:cs typeface="Meiryo UI" panose="020B0604030504040204" pitchFamily="50" charset="-128"/>
              </a:rPr>
              <a:t>照明</a:t>
            </a:r>
            <a:r>
              <a:rPr lang="ja-JP" altLang="en-US" sz="1600" dirty="0">
                <a:solidFill>
                  <a:schemeClr val="tx1"/>
                </a:solidFill>
                <a:latin typeface="Meiryo UI" pitchFamily="50" charset="-128"/>
                <a:ea typeface="Meiryo UI" pitchFamily="50" charset="-128"/>
                <a:cs typeface="Meiryo UI" panose="020B0604030504040204" pitchFamily="50" charset="-128"/>
              </a:rPr>
              <a:t>　</a:t>
            </a:r>
            <a:r>
              <a:rPr lang="ja-JP" altLang="en-US" sz="1600" dirty="0" smtClean="0">
                <a:solidFill>
                  <a:schemeClr val="tx1"/>
                </a:solidFill>
                <a:latin typeface="Meiryo UI" pitchFamily="50" charset="-128"/>
                <a:ea typeface="Meiryo UI" pitchFamily="50" charset="-128"/>
                <a:cs typeface="Meiryo UI" panose="020B0604030504040204" pitchFamily="50" charset="-128"/>
              </a:rPr>
              <a:t>高効率</a:t>
            </a:r>
            <a:r>
              <a:rPr lang="ja-JP" altLang="en-US" sz="1600" dirty="0">
                <a:solidFill>
                  <a:schemeClr val="tx1"/>
                </a:solidFill>
                <a:latin typeface="Meiryo UI" pitchFamily="50" charset="-128"/>
                <a:ea typeface="Meiryo UI" pitchFamily="50" charset="-128"/>
                <a:cs typeface="Meiryo UI" panose="020B0604030504040204" pitchFamily="50" charset="-128"/>
              </a:rPr>
              <a:t>蛍光灯</a:t>
            </a:r>
            <a:endParaRPr lang="en-US" altLang="ja-JP" sz="1600" dirty="0">
              <a:solidFill>
                <a:schemeClr val="tx1"/>
              </a:solidFill>
              <a:latin typeface="Meiryo UI" pitchFamily="50" charset="-128"/>
              <a:ea typeface="Meiryo UI" pitchFamily="50" charset="-128"/>
              <a:cs typeface="Meiryo UI" panose="020B0604030504040204" pitchFamily="50" charset="-128"/>
            </a:endParaRPr>
          </a:p>
        </p:txBody>
      </p:sp>
      <p:sp>
        <p:nvSpPr>
          <p:cNvPr id="10" name="角丸四角形 9"/>
          <p:cNvSpPr/>
          <p:nvPr/>
        </p:nvSpPr>
        <p:spPr>
          <a:xfrm>
            <a:off x="228206" y="778645"/>
            <a:ext cx="5085272" cy="5962723"/>
          </a:xfrm>
          <a:prstGeom prst="roundRect">
            <a:avLst>
              <a:gd name="adj" fmla="val 80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500"/>
              </a:lnSpc>
            </a:pPr>
            <a:r>
              <a:rPr lang="ja-JP" altLang="en-US"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令和３年度契約、工事予定</a:t>
            </a:r>
            <a:r>
              <a:rPr lang="ja-JP" altLang="en-US"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r>
              <a:rPr lang="en-US" altLang="ja-JP"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教育センター</a:t>
            </a:r>
            <a:r>
              <a:rPr lang="en-US" altLang="ja-JP"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zh-CN"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●最優秀提案者</a:t>
            </a:r>
            <a:endPar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・東芝エレベータ株式</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会社</a:t>
            </a:r>
            <a:endParaRPr lang="en-US" altLang="ja-JP" sz="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●各年の光熱水費削減額</a:t>
            </a:r>
          </a:p>
          <a:p>
            <a:endParaRPr lang="en-US" altLang="ja-JP" sz="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7,609</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●省エネルギー率 </a:t>
            </a:r>
            <a:r>
              <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40.9</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zh-TW"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zh-TW"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ｻｰﾋﾞｽ</a:t>
            </a:r>
            <a:r>
              <a:rPr lang="zh-TW"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期間</a:t>
            </a:r>
            <a:endParaRPr lang="en-US" altLang="zh-TW"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zh-TW" sz="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zh-TW"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zh-TW"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zh-TW"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r>
              <a:rPr lang="zh-TW"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zh-TW"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年間</a:t>
            </a:r>
            <a:r>
              <a:rPr lang="en-US" altLang="zh-TW"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zh-TW"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zh-TW"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主な提案内容</a:t>
            </a:r>
            <a:endParaRPr lang="en-US" altLang="zh-TW"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・照明の</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ＬＥＤ化　　・熱源</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の最適更新</a:t>
            </a:r>
          </a:p>
          <a:p>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本館</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別館個別エアコン</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更新</a:t>
            </a:r>
            <a:endPar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節水栓</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導入　　　　　・</a:t>
            </a:r>
            <a:r>
              <a:rPr lang="zh-TW"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ＢＥＭＳ導入</a:t>
            </a:r>
            <a:endParaRPr lang="en-US" altLang="zh-TW"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サービス期間中</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endPar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故障について</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修理も含め無償</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対応</a:t>
            </a:r>
            <a:endParaRPr lang="en-US" altLang="ja-JP" sz="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5908" y="347759"/>
            <a:ext cx="4893172" cy="430887"/>
          </a:xfrm>
          <a:prstGeom prst="rect">
            <a:avLst/>
          </a:prstGeom>
        </p:spPr>
        <p:txBody>
          <a:bodyPr wrap="square" tIns="0" bIns="0">
            <a:spAutoFit/>
          </a:bodyPr>
          <a:lstStyle/>
          <a:p>
            <a:r>
              <a:rPr lang="ja-JP" altLang="en-US" sz="28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令和</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２</a:t>
            </a:r>
            <a:r>
              <a:rPr lang="ja-JP" altLang="en-US" sz="28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年度の公募について②</a:t>
            </a:r>
            <a:endParaRPr lang="en-US" altLang="ja-JP" sz="28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2"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7798" y="1130455"/>
            <a:ext cx="4024831" cy="3018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13" name="グループ化 12"/>
          <p:cNvGrpSpPr/>
          <p:nvPr/>
        </p:nvGrpSpPr>
        <p:grpSpPr>
          <a:xfrm>
            <a:off x="4522032" y="740850"/>
            <a:ext cx="1584176" cy="864194"/>
            <a:chOff x="3510087" y="650507"/>
            <a:chExt cx="1417685" cy="621081"/>
          </a:xfrm>
        </p:grpSpPr>
        <p:pic>
          <p:nvPicPr>
            <p:cNvPr id="14" name="Picture 4"/>
            <p:cNvPicPr>
              <a:picLocks noChangeAspect="1" noChangeArrowheads="1"/>
            </p:cNvPicPr>
            <p:nvPr/>
          </p:nvPicPr>
          <p:blipFill>
            <a:blip r:embed="rId3">
              <a:clrChange>
                <a:clrFrom>
                  <a:srgbClr val="FFFFFF"/>
                </a:clrFrom>
                <a:clrTo>
                  <a:srgbClr val="FFFFFF">
                    <a:alpha val="0"/>
                  </a:srgbClr>
                </a:clrTo>
              </a:clrChange>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3510087" y="650507"/>
              <a:ext cx="1417685" cy="6210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正方形/長方形 14"/>
            <p:cNvSpPr/>
            <p:nvPr/>
          </p:nvSpPr>
          <p:spPr>
            <a:xfrm>
              <a:off x="3579117" y="714639"/>
              <a:ext cx="1296144" cy="486626"/>
            </a:xfrm>
            <a:prstGeom prst="rect">
              <a:avLst/>
            </a:prstGeom>
          </p:spPr>
          <p:txBody>
            <a:bodyPr wrap="square" tIns="0" bIns="0" anchor="ctr">
              <a:spAutoFit/>
            </a:bodyPr>
            <a:lstStyle/>
            <a:p>
              <a:pPr algn="ctr"/>
              <a:r>
                <a:rPr lang="en-US" altLang="ja-JP" sz="2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ESCO</a:t>
              </a:r>
            </a:p>
            <a:p>
              <a:pPr algn="ctr"/>
              <a:r>
                <a:rPr lang="en-US" altLang="ja-JP" sz="2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2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回目</a:t>
              </a:r>
              <a:r>
                <a:rPr lang="ja-JP" altLang="en-US" sz="22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2200"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6" name="グループ化 15"/>
          <p:cNvGrpSpPr/>
          <p:nvPr/>
        </p:nvGrpSpPr>
        <p:grpSpPr>
          <a:xfrm>
            <a:off x="6924299" y="717500"/>
            <a:ext cx="2333773" cy="864194"/>
            <a:chOff x="3466114" y="650507"/>
            <a:chExt cx="1567142" cy="621081"/>
          </a:xfrm>
        </p:grpSpPr>
        <p:pic>
          <p:nvPicPr>
            <p:cNvPr id="17" name="Picture 4"/>
            <p:cNvPicPr>
              <a:picLocks noChangeAspect="1" noChangeArrowheads="1"/>
            </p:cNvPicPr>
            <p:nvPr/>
          </p:nvPicPr>
          <p:blipFill>
            <a:blip r:embed="rId3">
              <a:clrChange>
                <a:clrFrom>
                  <a:srgbClr val="FFFFFF"/>
                </a:clrFrom>
                <a:clrTo>
                  <a:srgbClr val="FFFFFF">
                    <a:alpha val="0"/>
                  </a:srgbClr>
                </a:clrTo>
              </a:clrChange>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3510087" y="650507"/>
              <a:ext cx="1417685" cy="6210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8" name="正方形/長方形 17"/>
            <p:cNvSpPr/>
            <p:nvPr/>
          </p:nvSpPr>
          <p:spPr>
            <a:xfrm>
              <a:off x="3466114" y="780997"/>
              <a:ext cx="1567142" cy="353910"/>
            </a:xfrm>
            <a:prstGeom prst="rect">
              <a:avLst/>
            </a:prstGeom>
          </p:spPr>
          <p:txBody>
            <a:bodyPr wrap="square" tIns="0" bIns="0" anchor="ctr">
              <a:spAutoFit/>
            </a:bodyPr>
            <a:lstStyle/>
            <a:p>
              <a:pPr algn="ct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ギャランティード・</a:t>
              </a:r>
              <a:endParaRPr lang="en-US" altLang="ja-JP"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セイビングス</a:t>
              </a:r>
              <a:r>
                <a:rPr lang="ja-JP" altLang="en-US" sz="16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600"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pSp>
    </p:spTree>
    <p:extLst>
      <p:ext uri="{BB962C8B-B14F-4D97-AF65-F5344CB8AC3E}">
        <p14:creationId xmlns:p14="http://schemas.microsoft.com/office/powerpoint/2010/main" val="3570894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a:spLocks noGrp="1"/>
          </p:cNvSpPr>
          <p:nvPr>
            <p:ph type="sldNum" sz="quarter" idx="12"/>
          </p:nvPr>
        </p:nvSpPr>
        <p:spPr>
          <a:xfrm>
            <a:off x="8239770" y="69376"/>
            <a:ext cx="747712" cy="365760"/>
          </a:xfrm>
        </p:spPr>
        <p:txBody>
          <a:bodyPr/>
          <a:lstStyle/>
          <a:p>
            <a:fld id="{6DBCCE75-96CE-4693-9D68-DB546D813132}" type="slidenum">
              <a:rPr kumimoji="1" lang="ja-JP" altLang="en-US" sz="2000" smtClean="0">
                <a:solidFill>
                  <a:schemeClr val="tx2">
                    <a:lumMod val="75000"/>
                  </a:schemeClr>
                </a:solidFill>
              </a:rPr>
              <a:pPr/>
              <a:t>14</a:t>
            </a:fld>
            <a:endParaRPr kumimoji="1" lang="ja-JP" altLang="en-US" sz="2000" dirty="0">
              <a:solidFill>
                <a:schemeClr val="tx2">
                  <a:lumMod val="75000"/>
                </a:schemeClr>
              </a:solidFill>
            </a:endParaRPr>
          </a:p>
        </p:txBody>
      </p:sp>
      <p:cxnSp>
        <p:nvCxnSpPr>
          <p:cNvPr id="10" name="直線コネクタ 9"/>
          <p:cNvCxnSpPr/>
          <p:nvPr/>
        </p:nvCxnSpPr>
        <p:spPr>
          <a:xfrm>
            <a:off x="113410" y="484756"/>
            <a:ext cx="8856000" cy="0"/>
          </a:xfrm>
          <a:prstGeom prst="line">
            <a:avLst/>
          </a:prstGeom>
          <a:ln>
            <a:solidFill>
              <a:schemeClr val="tx2"/>
            </a:solidFill>
          </a:ln>
        </p:spPr>
        <p:style>
          <a:lnRef idx="3">
            <a:schemeClr val="accent1"/>
          </a:lnRef>
          <a:fillRef idx="0">
            <a:schemeClr val="accent1"/>
          </a:fillRef>
          <a:effectRef idx="2">
            <a:schemeClr val="accent1"/>
          </a:effectRef>
          <a:fontRef idx="minor">
            <a:schemeClr val="tx1"/>
          </a:fontRef>
        </p:style>
      </p:cxnSp>
      <p:sp>
        <p:nvSpPr>
          <p:cNvPr id="16" name="スライド番号プレースホルダー 1"/>
          <p:cNvSpPr txBox="1">
            <a:spLocks/>
          </p:cNvSpPr>
          <p:nvPr/>
        </p:nvSpPr>
        <p:spPr>
          <a:xfrm>
            <a:off x="8239770" y="69376"/>
            <a:ext cx="747712" cy="365760"/>
          </a:xfrm>
          <a:prstGeom prst="rect">
            <a:avLst/>
          </a:prstGeom>
        </p:spPr>
        <p:txBody>
          <a:bodyPr vert="horz" anchor="b"/>
          <a:lstStyle>
            <a:defPPr>
              <a:defRPr lang="ja-JP"/>
            </a:defPPr>
            <a:lvl1pPr marL="0" algn="r" defTabSz="914400" rtl="0" eaLnBrk="1" latinLnBrk="0" hangingPunct="1">
              <a:defRPr kumimoji="0" sz="1800" kern="1200">
                <a:solidFill>
                  <a:srgbClr val="FFFFFF"/>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6DBCCE75-96CE-4693-9D68-DB546D813132}" type="slidenum">
              <a:rPr kumimoji="1" lang="ja-JP" altLang="en-US" sz="2000" smtClean="0">
                <a:solidFill>
                  <a:schemeClr val="bg1"/>
                </a:solidFill>
              </a:rPr>
              <a:pPr/>
              <a:t>14</a:t>
            </a:fld>
            <a:endParaRPr kumimoji="1" lang="ja-JP" altLang="en-US" sz="2000" dirty="0">
              <a:solidFill>
                <a:schemeClr val="bg1"/>
              </a:solidFill>
            </a:endParaRPr>
          </a:p>
        </p:txBody>
      </p:sp>
      <p:grpSp>
        <p:nvGrpSpPr>
          <p:cNvPr id="21" name="グループ化 20"/>
          <p:cNvGrpSpPr/>
          <p:nvPr/>
        </p:nvGrpSpPr>
        <p:grpSpPr>
          <a:xfrm>
            <a:off x="307851" y="1203111"/>
            <a:ext cx="8836149" cy="5587338"/>
            <a:chOff x="308354" y="1500782"/>
            <a:chExt cx="9108261" cy="5344260"/>
          </a:xfrm>
        </p:grpSpPr>
        <p:sp>
          <p:nvSpPr>
            <p:cNvPr id="23" name="AutoShape 42"/>
            <p:cNvSpPr>
              <a:spLocks noChangeArrowheads="1"/>
            </p:cNvSpPr>
            <p:nvPr/>
          </p:nvSpPr>
          <p:spPr bwMode="auto">
            <a:xfrm>
              <a:off x="3827845" y="5987709"/>
              <a:ext cx="2086865" cy="272291"/>
            </a:xfrm>
            <a:prstGeom prst="roundRect">
              <a:avLst>
                <a:gd name="adj" fmla="val 16667"/>
              </a:avLst>
            </a:prstGeom>
            <a:noFill/>
            <a:ln>
              <a:noFill/>
            </a:ln>
            <a:effectLst/>
            <a:extLst>
              <a:ext uri="{909E8E84-426E-40DD-AFC4-6F175D3DCCD1}">
                <a14:hiddenFill xmlns:a14="http://schemas.microsoft.com/office/drawing/2010/main">
                  <a:solidFill>
                    <a:srgbClr val="FFFF66"/>
                  </a:solidFill>
                </a14:hiddenFill>
              </a:ext>
              <a:ext uri="{91240B29-F687-4F45-9708-019B960494DF}">
                <a14:hiddenLine xmlns:a14="http://schemas.microsoft.com/office/drawing/2010/main" w="222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AutoShape 42"/>
            <p:cNvSpPr>
              <a:spLocks noChangeArrowheads="1"/>
            </p:cNvSpPr>
            <p:nvPr/>
          </p:nvSpPr>
          <p:spPr bwMode="auto">
            <a:xfrm>
              <a:off x="5204637" y="5839544"/>
              <a:ext cx="2779181" cy="534679"/>
            </a:xfrm>
            <a:prstGeom prst="roundRect">
              <a:avLst>
                <a:gd name="adj" fmla="val 16667"/>
              </a:avLst>
            </a:prstGeom>
            <a:noFill/>
            <a:ln>
              <a:noFill/>
            </a:ln>
            <a:effectLst/>
            <a:extLst>
              <a:ext uri="{909E8E84-426E-40DD-AFC4-6F175D3DCCD1}">
                <a14:hiddenFill xmlns:a14="http://schemas.microsoft.com/office/drawing/2010/main">
                  <a:solidFill>
                    <a:srgbClr val="FFFF66"/>
                  </a:solidFill>
                </a14:hiddenFill>
              </a:ext>
              <a:ext uri="{91240B29-F687-4F45-9708-019B960494DF}">
                <a14:hiddenLine xmlns:a14="http://schemas.microsoft.com/office/drawing/2010/main" w="222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lstStyle/>
            <a:p>
              <a:pPr algn="ct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提案時</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AutoShape 42"/>
            <p:cNvSpPr>
              <a:spLocks noChangeArrowheads="1"/>
            </p:cNvSpPr>
            <p:nvPr/>
          </p:nvSpPr>
          <p:spPr bwMode="auto">
            <a:xfrm>
              <a:off x="7329750" y="5846161"/>
              <a:ext cx="2086865" cy="537761"/>
            </a:xfrm>
            <a:prstGeom prst="roundRect">
              <a:avLst>
                <a:gd name="adj" fmla="val 16667"/>
              </a:avLst>
            </a:prstGeom>
            <a:noFill/>
            <a:ln>
              <a:noFill/>
            </a:ln>
            <a:effectLst/>
            <a:extLst>
              <a:ext uri="{909E8E84-426E-40DD-AFC4-6F175D3DCCD1}">
                <a14:hiddenFill xmlns:a14="http://schemas.microsoft.com/office/drawing/2010/main">
                  <a:solidFill>
                    <a:srgbClr val="FFFF66"/>
                  </a:solidFill>
                </a14:hiddenFill>
              </a:ext>
              <a:ext uri="{91240B29-F687-4F45-9708-019B960494DF}">
                <a14:hiddenLine xmlns:a14="http://schemas.microsoft.com/office/drawing/2010/main" w="222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lstStyle/>
            <a:p>
              <a:pPr algn="ct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ESCO</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AutoShape 42"/>
            <p:cNvSpPr>
              <a:spLocks noChangeArrowheads="1"/>
            </p:cNvSpPr>
            <p:nvPr/>
          </p:nvSpPr>
          <p:spPr bwMode="auto">
            <a:xfrm>
              <a:off x="3827244" y="6052250"/>
              <a:ext cx="1760642" cy="326759"/>
            </a:xfrm>
            <a:prstGeom prst="roundRect">
              <a:avLst>
                <a:gd name="adj" fmla="val 16667"/>
              </a:avLst>
            </a:prstGeom>
            <a:noFill/>
            <a:ln>
              <a:noFill/>
            </a:ln>
            <a:effectLst/>
            <a:extLst>
              <a:ext uri="{909E8E84-426E-40DD-AFC4-6F175D3DCCD1}">
                <a14:hiddenFill xmlns:a14="http://schemas.microsoft.com/office/drawing/2010/main">
                  <a:solidFill>
                    <a:srgbClr val="FFFF66"/>
                  </a:solidFill>
                </a14:hiddenFill>
              </a:ext>
              <a:ext uri="{91240B29-F687-4F45-9708-019B960494DF}">
                <a14:hiddenLine xmlns:a14="http://schemas.microsoft.com/office/drawing/2010/main" w="222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lstStyle/>
            <a:p>
              <a:pPr algn="ct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公募時</a:t>
              </a: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Rectangle 8"/>
            <p:cNvSpPr>
              <a:spLocks noChangeArrowheads="1"/>
            </p:cNvSpPr>
            <p:nvPr/>
          </p:nvSpPr>
          <p:spPr bwMode="auto">
            <a:xfrm>
              <a:off x="5955957" y="2166309"/>
              <a:ext cx="1249132" cy="3878511"/>
            </a:xfrm>
            <a:prstGeom prst="rect">
              <a:avLst/>
            </a:prstGeom>
            <a:gradFill rotWithShape="1">
              <a:gsLst>
                <a:gs pos="0">
                  <a:srgbClr val="FF9900"/>
                </a:gs>
                <a:gs pos="50000">
                  <a:srgbClr val="FF9900">
                    <a:gamma/>
                    <a:tint val="33725"/>
                    <a:invGamma/>
                  </a:srgbClr>
                </a:gs>
                <a:gs pos="100000">
                  <a:srgbClr val="FF9900"/>
                </a:gs>
              </a:gsLst>
              <a:lin ang="0" scaled="1"/>
            </a:gradFill>
            <a:ln w="222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設計・工事・</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監理費</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相当額</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8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（提案額）</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317,570</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Rectangle 8"/>
            <p:cNvSpPr>
              <a:spLocks noChangeArrowheads="1"/>
            </p:cNvSpPr>
            <p:nvPr/>
          </p:nvSpPr>
          <p:spPr bwMode="auto">
            <a:xfrm>
              <a:off x="4259949" y="2006737"/>
              <a:ext cx="1216947" cy="4032426"/>
            </a:xfrm>
            <a:prstGeom prst="rect">
              <a:avLst/>
            </a:prstGeom>
            <a:gradFill rotWithShape="1">
              <a:gsLst>
                <a:gs pos="0">
                  <a:srgbClr val="FF9900"/>
                </a:gs>
                <a:gs pos="50000">
                  <a:srgbClr val="FF9900">
                    <a:gamma/>
                    <a:tint val="33725"/>
                    <a:invGamma/>
                  </a:srgbClr>
                </a:gs>
                <a:gs pos="100000">
                  <a:srgbClr val="FF9900"/>
                </a:gs>
              </a:gsLst>
              <a:lin ang="0" scaled="1"/>
            </a:gradFill>
            <a:ln w="222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設計</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工事・</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監理</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費</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相当額</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8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（府提示）</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a:t>
              </a:r>
              <a:r>
                <a:rPr lang="en-US" altLang="ja-JP" sz="8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318,600</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Line 44"/>
            <p:cNvSpPr>
              <a:spLocks noChangeShapeType="1"/>
            </p:cNvSpPr>
            <p:nvPr/>
          </p:nvSpPr>
          <p:spPr bwMode="auto">
            <a:xfrm>
              <a:off x="5485951" y="2030668"/>
              <a:ext cx="469406" cy="135641"/>
            </a:xfrm>
            <a:prstGeom prst="line">
              <a:avLst/>
            </a:prstGeom>
            <a:noFill/>
            <a:ln w="222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Line 44"/>
            <p:cNvSpPr>
              <a:spLocks noChangeShapeType="1"/>
            </p:cNvSpPr>
            <p:nvPr/>
          </p:nvSpPr>
          <p:spPr bwMode="auto">
            <a:xfrm>
              <a:off x="7205089" y="2171566"/>
              <a:ext cx="469406" cy="2252438"/>
            </a:xfrm>
            <a:prstGeom prst="line">
              <a:avLst/>
            </a:prstGeom>
            <a:noFill/>
            <a:ln w="222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Line 6"/>
            <p:cNvSpPr>
              <a:spLocks noChangeShapeType="1"/>
            </p:cNvSpPr>
            <p:nvPr/>
          </p:nvSpPr>
          <p:spPr bwMode="auto">
            <a:xfrm>
              <a:off x="5244842" y="6039163"/>
              <a:ext cx="3636159" cy="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000">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AutoShape 42"/>
            <p:cNvSpPr>
              <a:spLocks noChangeArrowheads="1"/>
            </p:cNvSpPr>
            <p:nvPr/>
          </p:nvSpPr>
          <p:spPr bwMode="auto">
            <a:xfrm>
              <a:off x="3887338" y="6489317"/>
              <a:ext cx="4959479" cy="355725"/>
            </a:xfrm>
            <a:prstGeom prst="roundRect">
              <a:avLst>
                <a:gd name="adj" fmla="val 16667"/>
              </a:avLst>
            </a:prstGeom>
            <a:noFill/>
            <a:ln>
              <a:noFill/>
            </a:ln>
            <a:effectLst/>
            <a:extLst>
              <a:ext uri="{909E8E84-426E-40DD-AFC4-6F175D3DCCD1}">
                <a14:hiddenFill xmlns:a14="http://schemas.microsoft.com/office/drawing/2010/main">
                  <a:solidFill>
                    <a:srgbClr val="FFFF66"/>
                  </a:solidFill>
                </a14:hiddenFill>
              </a:ext>
              <a:ext uri="{91240B29-F687-4F45-9708-019B960494DF}">
                <a14:hiddenLine xmlns:a14="http://schemas.microsoft.com/office/drawing/2010/main" w="222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lstStyle/>
            <a:p>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上記に加えて、</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ESCO</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サービス期間中は</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定期点検・計測検証サービス料（</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3,663</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千円</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税込</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年）を支払い</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7" name="グループ化 46"/>
            <p:cNvGrpSpPr/>
            <p:nvPr/>
          </p:nvGrpSpPr>
          <p:grpSpPr>
            <a:xfrm>
              <a:off x="7675096" y="2166309"/>
              <a:ext cx="1296144" cy="3878361"/>
              <a:chOff x="6516216" y="1712076"/>
              <a:chExt cx="2109600" cy="4333849"/>
            </a:xfrm>
          </p:grpSpPr>
          <p:sp>
            <p:nvSpPr>
              <p:cNvPr id="62" name="Rectangle 38"/>
              <p:cNvSpPr>
                <a:spLocks noChangeArrowheads="1"/>
              </p:cNvSpPr>
              <p:nvPr/>
            </p:nvSpPr>
            <p:spPr bwMode="auto">
              <a:xfrm>
                <a:off x="6516216" y="2564761"/>
                <a:ext cx="2109600" cy="1650502"/>
              </a:xfrm>
              <a:prstGeom prst="rect">
                <a:avLst/>
              </a:prstGeom>
              <a:gradFill rotWithShape="1">
                <a:gsLst>
                  <a:gs pos="0">
                    <a:srgbClr val="00B0F0"/>
                  </a:gs>
                  <a:gs pos="50000">
                    <a:srgbClr val="82DEFE"/>
                  </a:gs>
                  <a:gs pos="100000">
                    <a:srgbClr val="00B0F0"/>
                  </a:gs>
                </a:gsLst>
                <a:lin ang="0" scaled="1"/>
              </a:gradFill>
              <a:ln w="222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光熱水削減額</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6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【114,140</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Rectangle 8"/>
              <p:cNvSpPr>
                <a:spLocks noChangeArrowheads="1"/>
              </p:cNvSpPr>
              <p:nvPr/>
            </p:nvSpPr>
            <p:spPr bwMode="auto">
              <a:xfrm>
                <a:off x="6516216" y="4215429"/>
                <a:ext cx="2108622" cy="1830496"/>
              </a:xfrm>
              <a:prstGeom prst="rect">
                <a:avLst/>
              </a:prstGeom>
              <a:gradFill rotWithShape="1">
                <a:gsLst>
                  <a:gs pos="0">
                    <a:srgbClr val="FF9900"/>
                  </a:gs>
                  <a:gs pos="50000">
                    <a:srgbClr val="FF9900">
                      <a:gamma/>
                      <a:tint val="33725"/>
                      <a:invGamma/>
                    </a:srgbClr>
                  </a:gs>
                  <a:gs pos="100000">
                    <a:srgbClr val="FF9900"/>
                  </a:gs>
                </a:gsLst>
                <a:lin ang="0" scaled="1"/>
              </a:gradFill>
              <a:ln w="222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実質的な</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設計・工事・</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監理費</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相当額</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2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139,684</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Rectangle 39"/>
              <p:cNvSpPr>
                <a:spLocks noChangeArrowheads="1"/>
              </p:cNvSpPr>
              <p:nvPr/>
            </p:nvSpPr>
            <p:spPr bwMode="auto">
              <a:xfrm>
                <a:off x="6516216" y="1712076"/>
                <a:ext cx="2108622" cy="924836"/>
              </a:xfrm>
              <a:prstGeom prst="rect">
                <a:avLst/>
              </a:prstGeom>
              <a:gradFill flip="none" rotWithShape="1">
                <a:gsLst>
                  <a:gs pos="0">
                    <a:srgbClr val="FFFF00"/>
                  </a:gs>
                  <a:gs pos="50000">
                    <a:srgbClr val="FFFFCC"/>
                  </a:gs>
                  <a:gs pos="100000">
                    <a:srgbClr val="FFFF00"/>
                  </a:gs>
                </a:gsLst>
                <a:lin ang="0" scaled="1"/>
                <a:tileRect/>
              </a:gradFill>
              <a:ln w="222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補助金</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（見込み）</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lang="zh-TW" altLang="en-US" sz="8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zh-TW" sz="16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zh-TW" sz="8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zh-TW" sz="1600" b="1" dirty="0" smtClean="0">
                    <a:latin typeface="Meiryo UI" panose="020B0604030504040204" pitchFamily="50" charset="-128"/>
                    <a:ea typeface="Meiryo UI" panose="020B0604030504040204" pitchFamily="50" charset="-128"/>
                    <a:cs typeface="Meiryo UI" panose="020B0604030504040204" pitchFamily="50" charset="-128"/>
                  </a:rPr>
                  <a:t>63,746</a:t>
                </a:r>
                <a:r>
                  <a:rPr lang="en-US" altLang="zh-TW" sz="8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zh-TW" sz="1600" b="1" dirty="0">
                    <a:latin typeface="Meiryo UI" panose="020B0604030504040204" pitchFamily="50" charset="-128"/>
                    <a:ea typeface="Meiryo UI" panose="020B0604030504040204" pitchFamily="50" charset="-128"/>
                    <a:cs typeface="Meiryo UI" panose="020B0604030504040204" pitchFamily="50" charset="-128"/>
                  </a:rPr>
                  <a:t>】</a:t>
                </a:r>
              </a:p>
            </p:txBody>
          </p:sp>
        </p:grpSp>
        <p:grpSp>
          <p:nvGrpSpPr>
            <p:cNvPr id="48" name="グループ化 47"/>
            <p:cNvGrpSpPr/>
            <p:nvPr/>
          </p:nvGrpSpPr>
          <p:grpSpPr>
            <a:xfrm>
              <a:off x="395536" y="1835994"/>
              <a:ext cx="3002144" cy="4204828"/>
              <a:chOff x="5851664" y="635436"/>
              <a:chExt cx="3002144" cy="5182679"/>
            </a:xfrm>
          </p:grpSpPr>
          <p:sp>
            <p:nvSpPr>
              <p:cNvPr id="56" name="タイトル 1"/>
              <p:cNvSpPr txBox="1">
                <a:spLocks/>
              </p:cNvSpPr>
              <p:nvPr/>
            </p:nvSpPr>
            <p:spPr>
              <a:xfrm>
                <a:off x="5851664" y="635436"/>
                <a:ext cx="2751050" cy="466139"/>
              </a:xfrm>
              <a:prstGeom prst="rect">
                <a:avLst/>
              </a:prstGeom>
            </p:spPr>
            <p:txBody>
              <a:bodyPr vert="horz" anchor="t">
                <a:normAutofit/>
              </a:bodyPr>
              <a:lstStyle>
                <a:lvl1pPr algn="l" rtl="0" eaLnBrk="1" latinLnBrk="0" hangingPunct="1">
                  <a:spcBef>
                    <a:spcPct val="0"/>
                  </a:spcBef>
                  <a:buNone/>
                  <a:defRPr kumimoji="1" sz="4000" kern="1200">
                    <a:solidFill>
                      <a:schemeClr val="tx2"/>
                    </a:solidFill>
                    <a:latin typeface="+mj-lt"/>
                    <a:ea typeface="+mj-ea"/>
                    <a:cs typeface="+mj-cs"/>
                  </a:defRPr>
                </a:lvl1pPr>
              </a:lstStyle>
              <a:p>
                <a:pPr algn="r">
                  <a:defRPr/>
                </a:pPr>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57" name="グループ化 56"/>
              <p:cNvGrpSpPr/>
              <p:nvPr/>
            </p:nvGrpSpPr>
            <p:grpSpPr>
              <a:xfrm>
                <a:off x="7613418" y="861094"/>
                <a:ext cx="1240390" cy="4957020"/>
                <a:chOff x="5220072" y="1037879"/>
                <a:chExt cx="2232248" cy="5302669"/>
              </a:xfrm>
            </p:grpSpPr>
            <p:sp>
              <p:nvSpPr>
                <p:cNvPr id="60" name="Rectangle 8"/>
                <p:cNvSpPr>
                  <a:spLocks noChangeArrowheads="1"/>
                </p:cNvSpPr>
                <p:nvPr/>
              </p:nvSpPr>
              <p:spPr bwMode="auto">
                <a:xfrm>
                  <a:off x="5220074" y="2997637"/>
                  <a:ext cx="2232246" cy="3342911"/>
                </a:xfrm>
                <a:prstGeom prst="rect">
                  <a:avLst/>
                </a:prstGeom>
                <a:gradFill rotWithShape="1">
                  <a:gsLst>
                    <a:gs pos="0">
                      <a:srgbClr val="FF9900"/>
                    </a:gs>
                    <a:gs pos="50000">
                      <a:srgbClr val="FF9900">
                        <a:gamma/>
                        <a:tint val="33725"/>
                        <a:invGamma/>
                      </a:srgbClr>
                    </a:gs>
                    <a:gs pos="100000">
                      <a:srgbClr val="FF9900"/>
                    </a:gs>
                  </a:gsLst>
                  <a:lin ang="0" scaled="1"/>
                </a:gradFill>
                <a:ln w="222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40" tIns="45720" rIns="91440" bIns="45720" anchor="ctr"/>
                <a:lstStyle/>
                <a:p>
                  <a:pPr algn="ct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光熱水費</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600" b="1" dirty="0" smtClean="0">
                      <a:latin typeface="Meiryo UI"/>
                      <a:ea typeface="Meiryo UI"/>
                      <a:cs typeface="Meiryo UI" panose="020B0604030504040204" pitchFamily="50" charset="-128"/>
                    </a:rPr>
                    <a:t>【</a:t>
                  </a:r>
                  <a:r>
                    <a:rPr lang="en-US" altLang="ja-JP" sz="1400" b="1" dirty="0" smtClean="0">
                      <a:latin typeface="Meiryo UI"/>
                      <a:ea typeface="Meiryo UI"/>
                      <a:cs typeface="Meiryo UI" panose="020B0604030504040204" pitchFamily="50" charset="-128"/>
                    </a:rPr>
                    <a:t>13,305</a:t>
                  </a:r>
                  <a:r>
                    <a:rPr lang="en-US" altLang="ja-JP" sz="800" b="1" dirty="0" smtClean="0">
                      <a:latin typeface="Meiryo UI"/>
                      <a:ea typeface="Meiryo UI"/>
                      <a:cs typeface="Meiryo UI" panose="020B0604030504040204" pitchFamily="50" charset="-128"/>
                    </a:rPr>
                    <a:t> </a:t>
                  </a:r>
                  <a:r>
                    <a:rPr lang="en-US" altLang="ja-JP" sz="1600" b="1" dirty="0" smtClean="0">
                      <a:latin typeface="Meiryo UI"/>
                      <a:ea typeface="Meiryo UI"/>
                      <a:cs typeface="Meiryo UI" panose="020B0604030504040204" pitchFamily="50" charset="-128"/>
                    </a:rPr>
                    <a:t>】</a:t>
                  </a:r>
                  <a:endParaRPr lang="ja-JP" altLang="en-US" sz="1600" b="1" dirty="0">
                    <a:latin typeface="Meiryo UI"/>
                    <a:ea typeface="Meiryo UI"/>
                    <a:cs typeface="Meiryo UI" panose="020B0604030504040204" pitchFamily="50" charset="-128"/>
                  </a:endParaRPr>
                </a:p>
              </p:txBody>
            </p:sp>
            <p:sp>
              <p:nvSpPr>
                <p:cNvPr id="61" name="Rectangle 39"/>
                <p:cNvSpPr>
                  <a:spLocks noChangeArrowheads="1"/>
                </p:cNvSpPr>
                <p:nvPr/>
              </p:nvSpPr>
              <p:spPr bwMode="auto">
                <a:xfrm>
                  <a:off x="5220072" y="1037879"/>
                  <a:ext cx="2232246" cy="2221074"/>
                </a:xfrm>
                <a:prstGeom prst="rect">
                  <a:avLst/>
                </a:prstGeom>
                <a:gradFill flip="none" rotWithShape="1">
                  <a:gsLst>
                    <a:gs pos="0">
                      <a:srgbClr val="92D050"/>
                    </a:gs>
                    <a:gs pos="50000">
                      <a:schemeClr val="accent3">
                        <a:lumMod val="20000"/>
                        <a:lumOff val="80000"/>
                      </a:schemeClr>
                    </a:gs>
                    <a:gs pos="100000">
                      <a:srgbClr val="92D050"/>
                    </a:gs>
                  </a:gsLst>
                  <a:lin ang="0" scaled="1"/>
                  <a:tileRect/>
                </a:gradFill>
                <a:ln w="22225">
                  <a:solidFill>
                    <a:schemeClr val="tx1"/>
                  </a:solidFill>
                  <a:miter lim="800000"/>
                  <a:headEnd/>
                  <a:tailEnd/>
                </a:ln>
                <a:effectLst/>
              </p:spPr>
              <p:txBody>
                <a:bodyPr vert="horz" wrap="none" lIns="91440" tIns="45720" rIns="91440" bIns="45720" anchor="ctr"/>
                <a:lstStyle/>
                <a:p>
                  <a:pPr algn="ct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光熱水費</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削減額</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600" b="1" dirty="0" smtClean="0">
                      <a:latin typeface="Meiryo UI"/>
                      <a:ea typeface="Meiryo UI"/>
                      <a:cs typeface="Meiryo UI" panose="020B0604030504040204" pitchFamily="50" charset="-128"/>
                    </a:rPr>
                    <a:t>【</a:t>
                  </a:r>
                  <a:r>
                    <a:rPr lang="en-US" altLang="ja-JP" sz="1400" b="1" dirty="0" smtClean="0">
                      <a:latin typeface="Meiryo UI"/>
                      <a:ea typeface="Meiryo UI"/>
                      <a:cs typeface="Meiryo UI" panose="020B0604030504040204" pitchFamily="50" charset="-128"/>
                    </a:rPr>
                    <a:t>7,609</a:t>
                  </a:r>
                  <a:r>
                    <a:rPr lang="en-US" altLang="ja-JP" sz="1600" b="1" dirty="0" smtClean="0">
                      <a:latin typeface="Meiryo UI"/>
                      <a:ea typeface="Meiryo UI"/>
                      <a:cs typeface="Meiryo UI" panose="020B0604030504040204" pitchFamily="50" charset="-128"/>
                    </a:rPr>
                    <a:t>】</a:t>
                  </a:r>
                  <a:endParaRPr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58" name="Rectangle 8"/>
              <p:cNvSpPr>
                <a:spLocks noChangeArrowheads="1"/>
              </p:cNvSpPr>
              <p:nvPr/>
            </p:nvSpPr>
            <p:spPr bwMode="auto">
              <a:xfrm>
                <a:off x="6008423" y="861095"/>
                <a:ext cx="1242136" cy="4957020"/>
              </a:xfrm>
              <a:prstGeom prst="rect">
                <a:avLst/>
              </a:prstGeom>
              <a:gradFill rotWithShape="1">
                <a:gsLst>
                  <a:gs pos="0">
                    <a:srgbClr val="FF9900"/>
                  </a:gs>
                  <a:gs pos="50000">
                    <a:srgbClr val="FF9900">
                      <a:gamma/>
                      <a:tint val="33725"/>
                      <a:invGamma/>
                    </a:srgbClr>
                  </a:gs>
                  <a:gs pos="100000">
                    <a:srgbClr val="FF9900"/>
                  </a:gs>
                </a:gsLst>
                <a:lin ang="0" scaled="1"/>
              </a:gradFill>
              <a:ln w="222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40" tIns="45720" rIns="91440" bIns="45720" anchor="ctr"/>
              <a:lstStyle/>
              <a:p>
                <a:pPr algn="ct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光</a:t>
                </a: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熱水費</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600" b="1" dirty="0" smtClean="0">
                    <a:latin typeface="Meiryo UI"/>
                    <a:ea typeface="Meiryo UI"/>
                    <a:cs typeface="Meiryo UI" panose="020B0604030504040204" pitchFamily="50" charset="-128"/>
                  </a:rPr>
                  <a:t>【</a:t>
                </a:r>
                <a:r>
                  <a:rPr lang="en-US" altLang="ja-JP" sz="800" b="1" dirty="0" smtClean="0">
                    <a:latin typeface="Meiryo UI"/>
                    <a:ea typeface="Meiryo UI"/>
                    <a:cs typeface="Meiryo UI" panose="020B0604030504040204" pitchFamily="50" charset="-128"/>
                  </a:rPr>
                  <a:t> </a:t>
                </a:r>
                <a:r>
                  <a:rPr lang="en-US" altLang="ja-JP" sz="1400" b="1" dirty="0" smtClean="0">
                    <a:latin typeface="Meiryo UI"/>
                    <a:ea typeface="Meiryo UI"/>
                    <a:cs typeface="Meiryo UI" panose="020B0604030504040204" pitchFamily="50" charset="-128"/>
                  </a:rPr>
                  <a:t>20,914</a:t>
                </a:r>
                <a:r>
                  <a:rPr lang="en-US" altLang="ja-JP" sz="800" b="1" dirty="0" smtClean="0">
                    <a:latin typeface="Meiryo UI"/>
                    <a:ea typeface="Meiryo UI"/>
                    <a:cs typeface="Meiryo UI" panose="020B0604030504040204" pitchFamily="50" charset="-128"/>
                  </a:rPr>
                  <a:t> </a:t>
                </a:r>
                <a:r>
                  <a:rPr lang="en-US" altLang="ja-JP" sz="1600" b="1" dirty="0" smtClean="0">
                    <a:latin typeface="Meiryo UI"/>
                    <a:ea typeface="Meiryo UI"/>
                    <a:cs typeface="Meiryo UI" panose="020B0604030504040204" pitchFamily="50" charset="-128"/>
                  </a:rPr>
                  <a:t>】</a:t>
                </a:r>
                <a:endParaRPr lang="ja-JP" altLang="en-US" sz="1600" b="1" dirty="0">
                  <a:latin typeface="Meiryo UI"/>
                  <a:ea typeface="Meiryo UI"/>
                  <a:cs typeface="Meiryo UI" panose="020B0604030504040204" pitchFamily="50" charset="-128"/>
                </a:endParaRPr>
              </a:p>
            </p:txBody>
          </p:sp>
          <p:sp>
            <p:nvSpPr>
              <p:cNvPr id="59" name="Line 6"/>
              <p:cNvSpPr>
                <a:spLocks noChangeShapeType="1"/>
              </p:cNvSpPr>
              <p:nvPr/>
            </p:nvSpPr>
            <p:spPr bwMode="auto">
              <a:xfrm>
                <a:off x="6173703" y="5817165"/>
                <a:ext cx="2664000" cy="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00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9" name="タイトル 1"/>
            <p:cNvSpPr txBox="1">
              <a:spLocks/>
            </p:cNvSpPr>
            <p:nvPr/>
          </p:nvSpPr>
          <p:spPr>
            <a:xfrm>
              <a:off x="308354" y="1500782"/>
              <a:ext cx="4322958" cy="387758"/>
            </a:xfrm>
            <a:prstGeom prst="rect">
              <a:avLst/>
            </a:prstGeom>
          </p:spPr>
          <p:txBody>
            <a:bodyPr vert="horz" anchor="t">
              <a:noAutofit/>
            </a:bodyPr>
            <a:lstStyle>
              <a:lvl1pPr algn="l" rtl="0" eaLnBrk="1" latinLnBrk="0" hangingPunct="1">
                <a:spcBef>
                  <a:spcPct val="0"/>
                </a:spcBef>
                <a:buNone/>
                <a:defRPr kumimoji="1" sz="4000" kern="1200">
                  <a:solidFill>
                    <a:schemeClr val="tx2"/>
                  </a:solidFill>
                  <a:latin typeface="+mj-lt"/>
                  <a:ea typeface="+mj-ea"/>
                  <a:cs typeface="+mj-cs"/>
                </a:defRPr>
              </a:lvl1pPr>
            </a:lstStyle>
            <a:p>
              <a:pPr>
                <a:defRPr/>
              </a:pPr>
              <a:r>
                <a:rPr lang="en-US" altLang="ja-JP" sz="19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19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事業の効果</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（単位：千円</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税込</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endParaRPr lang="ja-JP" altLang="en-US" sz="2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AutoShape 42"/>
            <p:cNvSpPr>
              <a:spLocks noChangeArrowheads="1"/>
            </p:cNvSpPr>
            <p:nvPr/>
          </p:nvSpPr>
          <p:spPr bwMode="auto">
            <a:xfrm>
              <a:off x="308354" y="6027571"/>
              <a:ext cx="1760642" cy="341594"/>
            </a:xfrm>
            <a:prstGeom prst="roundRect">
              <a:avLst>
                <a:gd name="adj" fmla="val 16667"/>
              </a:avLst>
            </a:prstGeom>
            <a:noFill/>
            <a:ln>
              <a:noFill/>
            </a:ln>
            <a:effectLst/>
            <a:extLst>
              <a:ext uri="{909E8E84-426E-40DD-AFC4-6F175D3DCCD1}">
                <a14:hiddenFill xmlns:a14="http://schemas.microsoft.com/office/drawing/2010/main">
                  <a:solidFill>
                    <a:srgbClr val="FFFF66"/>
                  </a:solidFill>
                </a14:hiddenFill>
              </a:ext>
              <a:ext uri="{91240B29-F687-4F45-9708-019B960494DF}">
                <a14:hiddenLine xmlns:a14="http://schemas.microsoft.com/office/drawing/2010/main" w="222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t"/>
            <a:lstStyle/>
            <a:p>
              <a:pPr algn="ctr"/>
              <a:r>
                <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実施前</a:t>
              </a: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AutoShape 42"/>
            <p:cNvSpPr>
              <a:spLocks noChangeArrowheads="1"/>
            </p:cNvSpPr>
            <p:nvPr/>
          </p:nvSpPr>
          <p:spPr bwMode="auto">
            <a:xfrm>
              <a:off x="2068996" y="6027571"/>
              <a:ext cx="1433098" cy="468990"/>
            </a:xfrm>
            <a:prstGeom prst="roundRect">
              <a:avLst>
                <a:gd name="adj" fmla="val 16667"/>
              </a:avLst>
            </a:prstGeom>
            <a:noFill/>
            <a:ln>
              <a:noFill/>
            </a:ln>
            <a:effectLst/>
            <a:extLst>
              <a:ext uri="{909E8E84-426E-40DD-AFC4-6F175D3DCCD1}">
                <a14:hiddenFill xmlns:a14="http://schemas.microsoft.com/office/drawing/2010/main">
                  <a:solidFill>
                    <a:srgbClr val="FFFF66"/>
                  </a:solidFill>
                </a14:hiddenFill>
              </a:ext>
              <a:ext uri="{91240B29-F687-4F45-9708-019B960494DF}">
                <a14:hiddenLine xmlns:a14="http://schemas.microsoft.com/office/drawing/2010/main" w="222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t"/>
            <a:lstStyle/>
            <a:p>
              <a:pPr algn="ct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ESCO</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サービス</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期間</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15</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年間）</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タイトル 1"/>
            <p:cNvSpPr txBox="1">
              <a:spLocks/>
            </p:cNvSpPr>
            <p:nvPr/>
          </p:nvSpPr>
          <p:spPr>
            <a:xfrm>
              <a:off x="4624520" y="1575733"/>
              <a:ext cx="4755506" cy="319900"/>
            </a:xfrm>
            <a:prstGeom prst="rect">
              <a:avLst/>
            </a:prstGeom>
          </p:spPr>
          <p:txBody>
            <a:bodyPr vert="horz" anchor="t">
              <a:normAutofit fontScale="77500" lnSpcReduction="20000"/>
            </a:bodyPr>
            <a:lstStyle>
              <a:lvl1pPr algn="l" rtl="0" eaLnBrk="1" latinLnBrk="0" hangingPunct="1">
                <a:spcBef>
                  <a:spcPct val="0"/>
                </a:spcBef>
                <a:buNone/>
                <a:defRPr kumimoji="1" sz="4000" kern="1200">
                  <a:solidFill>
                    <a:schemeClr val="tx2"/>
                  </a:solidFill>
                  <a:latin typeface="+mj-lt"/>
                  <a:ea typeface="+mj-ea"/>
                  <a:cs typeface="+mj-cs"/>
                </a:defRPr>
              </a:lvl1pPr>
            </a:lstStyle>
            <a:p>
              <a:pPr>
                <a:defRPr/>
              </a:pPr>
              <a:r>
                <a:rPr lang="ja-JP" altLang="en-US" sz="2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設計・工事・監理相当</a:t>
              </a:r>
              <a:r>
                <a:rPr lang="ja-JP" altLang="en-US" sz="25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額</a:t>
              </a:r>
              <a:r>
                <a:rPr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（単位：</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lang="en-US" altLang="ja-JP"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税込</a:t>
              </a:r>
              <a:r>
                <a:rPr lang="en-US" altLang="ja-JP"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Line 44"/>
            <p:cNvSpPr>
              <a:spLocks noChangeShapeType="1"/>
            </p:cNvSpPr>
            <p:nvPr/>
          </p:nvSpPr>
          <p:spPr bwMode="auto">
            <a:xfrm>
              <a:off x="1794431" y="2028338"/>
              <a:ext cx="362258" cy="1675285"/>
            </a:xfrm>
            <a:prstGeom prst="line">
              <a:avLst/>
            </a:prstGeom>
            <a:noFill/>
            <a:ln w="222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5" name="直線コネクタ 54"/>
            <p:cNvCxnSpPr/>
            <p:nvPr/>
          </p:nvCxnSpPr>
          <p:spPr>
            <a:xfrm>
              <a:off x="5476896" y="1989145"/>
              <a:ext cx="34560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35" name="タイトル 1"/>
          <p:cNvSpPr txBox="1">
            <a:spLocks/>
          </p:cNvSpPr>
          <p:nvPr/>
        </p:nvSpPr>
        <p:spPr>
          <a:xfrm>
            <a:off x="-146033" y="612022"/>
            <a:ext cx="9099400" cy="576064"/>
          </a:xfrm>
          <a:prstGeom prst="rect">
            <a:avLst/>
          </a:prstGeom>
        </p:spPr>
        <p:txBody>
          <a:bodyPr vert="horz" anchor="t">
            <a:normAutofit/>
          </a:bodyPr>
          <a:lstStyle>
            <a:lvl1pPr algn="l" rtl="0" eaLnBrk="1" latinLnBrk="0" hangingPunct="1">
              <a:spcBef>
                <a:spcPct val="0"/>
              </a:spcBef>
              <a:buNone/>
              <a:defRPr kumimoji="1" sz="4000" kern="1200">
                <a:solidFill>
                  <a:schemeClr val="tx2"/>
                </a:solidFill>
                <a:latin typeface="+mj-lt"/>
                <a:ea typeface="+mj-ea"/>
                <a:cs typeface="+mj-cs"/>
              </a:defRPr>
            </a:lvl1pPr>
          </a:lstStyle>
          <a:p>
            <a:pPr>
              <a:defRPr/>
            </a:pPr>
            <a:r>
              <a:rPr lang="ja-JP" altLang="en-US" sz="21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教育センターへの</a:t>
            </a:r>
            <a:r>
              <a:rPr lang="en-US" altLang="ja-JP" sz="21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21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導入効果（提案時、補助金有）</a:t>
            </a:r>
            <a:endParaRPr lang="ja-JP" altLang="en-US" sz="2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070265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6DBCCE75-96CE-4693-9D68-DB546D813132}" type="slidenum">
              <a:rPr kumimoji="1" lang="ja-JP" altLang="en-US" smtClean="0"/>
              <a:t>15</a:t>
            </a:fld>
            <a:endParaRPr kumimoji="1" lang="ja-JP" altLang="en-US"/>
          </a:p>
        </p:txBody>
      </p:sp>
      <p:sp>
        <p:nvSpPr>
          <p:cNvPr id="37" name="正方形/長方形 36"/>
          <p:cNvSpPr/>
          <p:nvPr/>
        </p:nvSpPr>
        <p:spPr>
          <a:xfrm>
            <a:off x="29636" y="909462"/>
            <a:ext cx="3900068" cy="262102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rIns="0" rtlCol="0" anchor="t" anchorCtr="0"/>
          <a:lstStyle/>
          <a:p>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大阪市（</a:t>
            </a:r>
            <a:r>
              <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81</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①総合医療センター  ②</a:t>
            </a: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大阪プール 　</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③瓜破斎場</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④</a:t>
            </a: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真田山プール・天王寺スポーツセンター　</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⑤環境科学研究所            </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⑥社会福祉センター　</a:t>
            </a: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⑦北部環境事業センター　⑧教育センター</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⑨市立中央図書館　 ⑩中央卸売市場本場（業務管理棟）</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⑪城北環境事業センター　⑫東洋陶磁美術館</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⑬東南環境</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センター　⑭北区役所　⑮天王寺動物園　</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⑯～⑱おとしよりすこやかセンター（南部館　他</a:t>
            </a:r>
            <a:r>
              <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 </a:t>
            </a:r>
          </a:p>
          <a:p>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⑲中央卸売市場本場（市場東棟 他</a:t>
            </a:r>
            <a:r>
              <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棟）</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⑳</a:t>
            </a:r>
            <a:r>
              <a:rPr lang="zh-TW"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中央卸売市場東部</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市場（</a:t>
            </a:r>
            <a:r>
              <a:rPr lang="zh-TW"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仲卸売場棟 </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他</a:t>
            </a:r>
            <a:r>
              <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棟）</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㉑～　　都島区役所等の</a:t>
            </a:r>
            <a:r>
              <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39</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施設（照明</a:t>
            </a:r>
            <a:r>
              <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LED</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化）</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おとし</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よりすこやかセンター</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西部館</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中央図書館外</a:t>
            </a:r>
            <a:r>
              <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sz="11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平野区役所外</a:t>
            </a:r>
            <a:r>
              <a:rPr lang="en-US" altLang="ja-JP" sz="11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1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施設</a:t>
            </a:r>
            <a:endParaRPr lang="en-US" altLang="ja-JP" sz="11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中部環境事業センター</a:t>
            </a:r>
            <a:endParaRPr lang="en-US" altLang="ja-JP" sz="11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38" name="Picture 3"/>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637075" y="876724"/>
            <a:ext cx="3866968" cy="56892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39" name="直線矢印コネクタ 38"/>
          <p:cNvCxnSpPr>
            <a:endCxn id="40" idx="3"/>
          </p:cNvCxnSpPr>
          <p:nvPr/>
        </p:nvCxnSpPr>
        <p:spPr>
          <a:xfrm flipH="1" flipV="1">
            <a:off x="3216888" y="5056557"/>
            <a:ext cx="1139088" cy="190644"/>
          </a:xfrm>
          <a:prstGeom prst="straightConnector1">
            <a:avLst/>
          </a:prstGeom>
          <a:ln w="31750">
            <a:solidFill>
              <a:schemeClr val="accent1"/>
            </a:solidFill>
            <a:headEnd type="oval" w="lg" len="lg"/>
            <a:tailEnd type="none" w="lg" len="lg"/>
          </a:ln>
        </p:spPr>
        <p:style>
          <a:lnRef idx="1">
            <a:schemeClr val="accent1"/>
          </a:lnRef>
          <a:fillRef idx="0">
            <a:schemeClr val="accent1"/>
          </a:fillRef>
          <a:effectRef idx="0">
            <a:schemeClr val="accent1"/>
          </a:effectRef>
          <a:fontRef idx="minor">
            <a:schemeClr val="tx1"/>
          </a:fontRef>
        </p:style>
      </p:cxnSp>
      <p:sp>
        <p:nvSpPr>
          <p:cNvPr id="40" name="正方形/長方形 39"/>
          <p:cNvSpPr/>
          <p:nvPr/>
        </p:nvSpPr>
        <p:spPr>
          <a:xfrm>
            <a:off x="30731" y="4695054"/>
            <a:ext cx="3186157" cy="723005"/>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岸和田市（</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７</a:t>
            </a: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①本庁舎　②別館</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③図書館　④競輪場</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⑤市民病院　</a:t>
            </a: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⑥牛滝温泉せせらぎ荘（民間委託）</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⑦文化会館</a:t>
            </a:r>
            <a:endPar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1" name="直線矢印コネクタ 40"/>
          <p:cNvCxnSpPr/>
          <p:nvPr/>
        </p:nvCxnSpPr>
        <p:spPr>
          <a:xfrm flipH="1" flipV="1">
            <a:off x="3929704" y="2619374"/>
            <a:ext cx="1023858" cy="818986"/>
          </a:xfrm>
          <a:prstGeom prst="straightConnector1">
            <a:avLst/>
          </a:prstGeom>
          <a:ln w="31750">
            <a:solidFill>
              <a:schemeClr val="accent1"/>
            </a:solidFill>
            <a:headEnd type="oval" w="lg" len="lg"/>
            <a:tailEnd type="none" w="lg" len="lg"/>
          </a:ln>
        </p:spPr>
        <p:style>
          <a:lnRef idx="1">
            <a:schemeClr val="accent1"/>
          </a:lnRef>
          <a:fillRef idx="0">
            <a:schemeClr val="accent1"/>
          </a:fillRef>
          <a:effectRef idx="0">
            <a:schemeClr val="accent1"/>
          </a:effectRef>
          <a:fontRef idx="minor">
            <a:schemeClr val="tx1"/>
          </a:fontRef>
        </p:style>
      </p:cxnSp>
      <p:cxnSp>
        <p:nvCxnSpPr>
          <p:cNvPr id="42" name="直線矢印コネクタ 41"/>
          <p:cNvCxnSpPr>
            <a:endCxn id="43" idx="3"/>
          </p:cNvCxnSpPr>
          <p:nvPr/>
        </p:nvCxnSpPr>
        <p:spPr>
          <a:xfrm flipH="1">
            <a:off x="3107683" y="5574573"/>
            <a:ext cx="1248294" cy="121549"/>
          </a:xfrm>
          <a:prstGeom prst="straightConnector1">
            <a:avLst/>
          </a:prstGeom>
          <a:ln w="31750">
            <a:solidFill>
              <a:schemeClr val="accent1"/>
            </a:solidFill>
            <a:headEnd type="oval" w="lg" len="lg"/>
            <a:tailEnd type="none" w="lg" len="lg"/>
          </a:ln>
        </p:spPr>
        <p:style>
          <a:lnRef idx="1">
            <a:schemeClr val="accent1"/>
          </a:lnRef>
          <a:fillRef idx="0">
            <a:schemeClr val="accent1"/>
          </a:fillRef>
          <a:effectRef idx="0">
            <a:schemeClr val="accent1"/>
          </a:effectRef>
          <a:fontRef idx="minor">
            <a:schemeClr val="tx1"/>
          </a:fontRef>
        </p:style>
      </p:cxnSp>
      <p:sp>
        <p:nvSpPr>
          <p:cNvPr id="43" name="正方形/長方形 42"/>
          <p:cNvSpPr/>
          <p:nvPr/>
        </p:nvSpPr>
        <p:spPr>
          <a:xfrm>
            <a:off x="29636" y="5481600"/>
            <a:ext cx="3078047" cy="429043"/>
          </a:xfrm>
          <a:prstGeom prst="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貝塚</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①市民福祉センター</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正方形/長方形 43"/>
          <p:cNvSpPr/>
          <p:nvPr/>
        </p:nvSpPr>
        <p:spPr>
          <a:xfrm>
            <a:off x="29636" y="4077072"/>
            <a:ext cx="3187252" cy="440059"/>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泉大津市（</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立病院内コージェネレーション設備</a:t>
            </a:r>
            <a:endPar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5" name="直線矢印コネクタ 44"/>
          <p:cNvCxnSpPr>
            <a:endCxn id="44" idx="3"/>
          </p:cNvCxnSpPr>
          <p:nvPr/>
        </p:nvCxnSpPr>
        <p:spPr>
          <a:xfrm flipH="1" flipV="1">
            <a:off x="3216888" y="4297102"/>
            <a:ext cx="1270456" cy="491132"/>
          </a:xfrm>
          <a:prstGeom prst="straightConnector1">
            <a:avLst/>
          </a:prstGeom>
          <a:ln w="31750">
            <a:solidFill>
              <a:schemeClr val="accent1"/>
            </a:solidFill>
            <a:headEnd type="oval" w="lg" len="lg"/>
            <a:tailEnd type="none" w="lg" len="lg"/>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p:nvPr/>
        </p:nvCxnSpPr>
        <p:spPr>
          <a:xfrm flipV="1">
            <a:off x="4622538" y="1282936"/>
            <a:ext cx="802881" cy="1053371"/>
          </a:xfrm>
          <a:prstGeom prst="straightConnector1">
            <a:avLst/>
          </a:prstGeom>
          <a:ln w="31750">
            <a:solidFill>
              <a:schemeClr val="accent1"/>
            </a:solidFill>
            <a:headEnd type="oval" w="lg" len="lg"/>
            <a:tailEnd type="none" w="lg" len="lg"/>
          </a:ln>
        </p:spPr>
        <p:style>
          <a:lnRef idx="1">
            <a:schemeClr val="accent1"/>
          </a:lnRef>
          <a:fillRef idx="0">
            <a:schemeClr val="accent1"/>
          </a:fillRef>
          <a:effectRef idx="0">
            <a:schemeClr val="accent1"/>
          </a:effectRef>
          <a:fontRef idx="minor">
            <a:schemeClr val="tx1"/>
          </a:fontRef>
        </p:style>
      </p:cxnSp>
      <p:sp>
        <p:nvSpPr>
          <p:cNvPr id="47" name="正方形/長方形 46"/>
          <p:cNvSpPr/>
          <p:nvPr/>
        </p:nvSpPr>
        <p:spPr>
          <a:xfrm>
            <a:off x="4925710" y="886418"/>
            <a:ext cx="1648342" cy="607387"/>
          </a:xfrm>
          <a:prstGeom prst="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池田</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①池田・府市合同庁舎</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②</a:t>
            </a:r>
            <a:r>
              <a:rPr kumimoji="1" lang="ja-JP" altLang="en-US" sz="11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五月山体育館</a:t>
            </a:r>
            <a:endParaRPr kumimoji="1" lang="en-US" altLang="ja-JP" sz="11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正方形/長方形 47"/>
          <p:cNvSpPr/>
          <p:nvPr/>
        </p:nvSpPr>
        <p:spPr>
          <a:xfrm>
            <a:off x="6956922" y="1729064"/>
            <a:ext cx="2124000" cy="383300"/>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豊中</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a:t>
            </a:r>
            <a:r>
              <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②</a:t>
            </a:r>
            <a:r>
              <a:rPr lang="ja-JP" altLang="en-US" sz="11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第一庁舎・第二庁舎</a:t>
            </a:r>
            <a:endParaRPr kumimoji="1" lang="en-US" altLang="ja-JP" sz="11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9" name="直線矢印コネクタ 48"/>
          <p:cNvCxnSpPr>
            <a:endCxn id="48" idx="1"/>
          </p:cNvCxnSpPr>
          <p:nvPr/>
        </p:nvCxnSpPr>
        <p:spPr>
          <a:xfrm flipV="1">
            <a:off x="4788024" y="1920714"/>
            <a:ext cx="2168898" cy="853880"/>
          </a:xfrm>
          <a:prstGeom prst="straightConnector1">
            <a:avLst/>
          </a:prstGeom>
          <a:ln w="31750">
            <a:solidFill>
              <a:schemeClr val="accent1"/>
            </a:solidFill>
            <a:headEnd type="oval" w="lg" len="lg"/>
            <a:tailEnd type="none" w="lg" len="lg"/>
          </a:ln>
        </p:spPr>
        <p:style>
          <a:lnRef idx="1">
            <a:schemeClr val="accent1"/>
          </a:lnRef>
          <a:fillRef idx="0">
            <a:schemeClr val="accent1"/>
          </a:fillRef>
          <a:effectRef idx="0">
            <a:schemeClr val="accent1"/>
          </a:effectRef>
          <a:fontRef idx="minor">
            <a:schemeClr val="tx1"/>
          </a:fontRef>
        </p:style>
      </p:cxnSp>
      <p:sp>
        <p:nvSpPr>
          <p:cNvPr id="50" name="正方形/長方形 49"/>
          <p:cNvSpPr/>
          <p:nvPr/>
        </p:nvSpPr>
        <p:spPr>
          <a:xfrm>
            <a:off x="6268109" y="3846721"/>
            <a:ext cx="2819831" cy="595551"/>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八尾</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①社会福祉会館　</a:t>
            </a: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②</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山本コミュニティセンター</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③生涯学習センター</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1" name="直線矢印コネクタ 50"/>
          <p:cNvCxnSpPr>
            <a:endCxn id="50" idx="1"/>
          </p:cNvCxnSpPr>
          <p:nvPr/>
        </p:nvCxnSpPr>
        <p:spPr>
          <a:xfrm>
            <a:off x="5602087" y="3984818"/>
            <a:ext cx="666022" cy="159679"/>
          </a:xfrm>
          <a:prstGeom prst="straightConnector1">
            <a:avLst/>
          </a:prstGeom>
          <a:ln w="31750">
            <a:solidFill>
              <a:schemeClr val="accent1"/>
            </a:solidFill>
            <a:headEnd type="oval" w="lg" len="lg"/>
            <a:tailEnd type="none" w="lg" len="lg"/>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a:endCxn id="53" idx="1"/>
          </p:cNvCxnSpPr>
          <p:nvPr/>
        </p:nvCxnSpPr>
        <p:spPr>
          <a:xfrm>
            <a:off x="5843739" y="5059353"/>
            <a:ext cx="730313" cy="843328"/>
          </a:xfrm>
          <a:prstGeom prst="straightConnector1">
            <a:avLst/>
          </a:prstGeom>
          <a:ln w="31750">
            <a:solidFill>
              <a:schemeClr val="accent1"/>
            </a:solidFill>
            <a:headEnd type="oval" w="lg" len="lg"/>
            <a:tailEnd type="none" w="lg" len="lg"/>
          </a:ln>
        </p:spPr>
        <p:style>
          <a:lnRef idx="1">
            <a:schemeClr val="accent1"/>
          </a:lnRef>
          <a:fillRef idx="0">
            <a:schemeClr val="accent1"/>
          </a:fillRef>
          <a:effectRef idx="0">
            <a:schemeClr val="accent1"/>
          </a:effectRef>
          <a:fontRef idx="minor">
            <a:schemeClr val="tx1"/>
          </a:fontRef>
        </p:style>
      </p:cxnSp>
      <p:sp>
        <p:nvSpPr>
          <p:cNvPr id="53" name="正方形/長方形 52"/>
          <p:cNvSpPr/>
          <p:nvPr/>
        </p:nvSpPr>
        <p:spPr>
          <a:xfrm>
            <a:off x="6574052" y="5712102"/>
            <a:ext cx="2506870" cy="381157"/>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河南町</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①町役場庁舎</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正方形/長方形 53"/>
          <p:cNvSpPr/>
          <p:nvPr/>
        </p:nvSpPr>
        <p:spPr>
          <a:xfrm>
            <a:off x="57018" y="526336"/>
            <a:ext cx="9051486" cy="400110"/>
          </a:xfrm>
          <a:prstGeom prst="rect">
            <a:avLst/>
          </a:prstGeom>
        </p:spPr>
        <p:txBody>
          <a:bodyPr wrap="square">
            <a:spAutoFit/>
          </a:bodyPr>
          <a:lstStyle/>
          <a:p>
            <a:r>
              <a:rPr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【20</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市町村</a:t>
            </a:r>
            <a:r>
              <a:rPr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125</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施設（令和３年</a:t>
            </a:r>
            <a:r>
              <a:rPr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月時点</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）で</a:t>
            </a:r>
            <a:r>
              <a:rPr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ESCO</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事業化</a:t>
            </a:r>
            <a:r>
              <a:rPr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正方形/長方形 54"/>
          <p:cNvSpPr/>
          <p:nvPr/>
        </p:nvSpPr>
        <p:spPr>
          <a:xfrm>
            <a:off x="6536048" y="3011552"/>
            <a:ext cx="2551892" cy="376464"/>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摂津市</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市庁舎</a:t>
            </a:r>
          </a:p>
        </p:txBody>
      </p:sp>
      <p:cxnSp>
        <p:nvCxnSpPr>
          <p:cNvPr id="56" name="直線矢印コネクタ 55"/>
          <p:cNvCxnSpPr>
            <a:endCxn id="55" idx="1"/>
          </p:cNvCxnSpPr>
          <p:nvPr/>
        </p:nvCxnSpPr>
        <p:spPr>
          <a:xfrm>
            <a:off x="5292080" y="3007492"/>
            <a:ext cx="1243968" cy="192292"/>
          </a:xfrm>
          <a:prstGeom prst="straightConnector1">
            <a:avLst/>
          </a:prstGeom>
          <a:ln w="31750">
            <a:solidFill>
              <a:schemeClr val="accent1"/>
            </a:solidFill>
            <a:headEnd type="oval" w="lg" len="lg"/>
            <a:tailEnd type="none" w="lg" len="lg"/>
          </a:ln>
        </p:spPr>
        <p:style>
          <a:lnRef idx="1">
            <a:schemeClr val="accent1"/>
          </a:lnRef>
          <a:fillRef idx="0">
            <a:schemeClr val="accent1"/>
          </a:fillRef>
          <a:effectRef idx="0">
            <a:schemeClr val="accent1"/>
          </a:effectRef>
          <a:fontRef idx="minor">
            <a:schemeClr val="tx1"/>
          </a:fontRef>
        </p:style>
      </p:cxnSp>
      <p:sp>
        <p:nvSpPr>
          <p:cNvPr id="57" name="正方形/長方形 56"/>
          <p:cNvSpPr/>
          <p:nvPr/>
        </p:nvSpPr>
        <p:spPr>
          <a:xfrm>
            <a:off x="6536048" y="2575895"/>
            <a:ext cx="2544874" cy="397397"/>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nchorCtr="0"/>
          <a:lstStyle/>
          <a:p>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枚方市（２施設）</a:t>
            </a:r>
          </a:p>
          <a:p>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①</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輝きプラザきらら </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②市立中央</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図書館</a:t>
            </a:r>
            <a:endPar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8" name="直線矢印コネクタ 57"/>
          <p:cNvCxnSpPr>
            <a:endCxn id="57" idx="1"/>
          </p:cNvCxnSpPr>
          <p:nvPr/>
        </p:nvCxnSpPr>
        <p:spPr>
          <a:xfrm>
            <a:off x="5811882" y="2774594"/>
            <a:ext cx="724166" cy="0"/>
          </a:xfrm>
          <a:prstGeom prst="straightConnector1">
            <a:avLst/>
          </a:prstGeom>
          <a:ln w="31750">
            <a:solidFill>
              <a:schemeClr val="accent1"/>
            </a:solidFill>
            <a:headEnd type="oval" w="lg" len="lg"/>
            <a:tailEnd type="none" w="lg" len="lg"/>
          </a:ln>
        </p:spPr>
        <p:style>
          <a:lnRef idx="1">
            <a:schemeClr val="accent1"/>
          </a:lnRef>
          <a:fillRef idx="0">
            <a:schemeClr val="accent1"/>
          </a:fillRef>
          <a:effectRef idx="0">
            <a:schemeClr val="accent1"/>
          </a:effectRef>
          <a:fontRef idx="minor">
            <a:schemeClr val="tx1"/>
          </a:fontRef>
        </p:style>
      </p:cxnSp>
      <p:sp>
        <p:nvSpPr>
          <p:cNvPr id="59" name="正方形/長方形 58"/>
          <p:cNvSpPr/>
          <p:nvPr/>
        </p:nvSpPr>
        <p:spPr>
          <a:xfrm>
            <a:off x="6574052" y="5302149"/>
            <a:ext cx="2519943" cy="369011"/>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太子</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町</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①町役場庁舎・分署</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0" name="直線矢印コネクタ 59"/>
          <p:cNvCxnSpPr>
            <a:endCxn id="59" idx="1"/>
          </p:cNvCxnSpPr>
          <p:nvPr/>
        </p:nvCxnSpPr>
        <p:spPr>
          <a:xfrm>
            <a:off x="5918317" y="4694002"/>
            <a:ext cx="655735" cy="792653"/>
          </a:xfrm>
          <a:prstGeom prst="straightConnector1">
            <a:avLst/>
          </a:prstGeom>
          <a:ln w="31750">
            <a:solidFill>
              <a:schemeClr val="accent1"/>
            </a:solidFill>
            <a:headEnd type="oval" w="lg" len="lg"/>
            <a:tailEnd type="none" w="lg" len="lg"/>
          </a:ln>
        </p:spPr>
        <p:style>
          <a:lnRef idx="1">
            <a:schemeClr val="accent1"/>
          </a:lnRef>
          <a:fillRef idx="0">
            <a:schemeClr val="accent1"/>
          </a:fillRef>
          <a:effectRef idx="0">
            <a:schemeClr val="accent1"/>
          </a:effectRef>
          <a:fontRef idx="minor">
            <a:schemeClr val="tx1"/>
          </a:fontRef>
        </p:style>
      </p:cxnSp>
      <p:sp>
        <p:nvSpPr>
          <p:cNvPr id="61" name="正方形/長方形 60"/>
          <p:cNvSpPr/>
          <p:nvPr/>
        </p:nvSpPr>
        <p:spPr>
          <a:xfrm>
            <a:off x="29636" y="3580183"/>
            <a:ext cx="3900068" cy="437127"/>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堺市</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北区</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役所　②東区役所</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2" name="直線矢印コネクタ 61"/>
          <p:cNvCxnSpPr>
            <a:endCxn id="61" idx="3"/>
          </p:cNvCxnSpPr>
          <p:nvPr/>
        </p:nvCxnSpPr>
        <p:spPr>
          <a:xfrm flipH="1" flipV="1">
            <a:off x="3929704" y="3798747"/>
            <a:ext cx="1007662" cy="605044"/>
          </a:xfrm>
          <a:prstGeom prst="straightConnector1">
            <a:avLst/>
          </a:prstGeom>
          <a:ln w="31750">
            <a:solidFill>
              <a:schemeClr val="accent1"/>
            </a:solidFill>
            <a:headEnd type="oval" w="lg" len="lg"/>
            <a:tailEnd type="none" w="lg" len="lg"/>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p:nvPr/>
        </p:nvCxnSpPr>
        <p:spPr>
          <a:xfrm>
            <a:off x="5868144" y="5374738"/>
            <a:ext cx="129844" cy="755334"/>
          </a:xfrm>
          <a:prstGeom prst="straightConnector1">
            <a:avLst/>
          </a:prstGeom>
          <a:ln w="31750">
            <a:solidFill>
              <a:schemeClr val="accent1"/>
            </a:solidFill>
            <a:headEnd type="oval" w="lg" len="lg"/>
            <a:tailEnd type="none" w="lg" len="lg"/>
          </a:ln>
        </p:spPr>
        <p:style>
          <a:lnRef idx="1">
            <a:schemeClr val="accent1"/>
          </a:lnRef>
          <a:fillRef idx="0">
            <a:schemeClr val="accent1"/>
          </a:fillRef>
          <a:effectRef idx="0">
            <a:schemeClr val="accent1"/>
          </a:effectRef>
          <a:fontRef idx="minor">
            <a:schemeClr val="tx1"/>
          </a:fontRef>
        </p:style>
      </p:cxnSp>
      <p:sp>
        <p:nvSpPr>
          <p:cNvPr id="64" name="正方形/長方形 63"/>
          <p:cNvSpPr/>
          <p:nvPr/>
        </p:nvSpPr>
        <p:spPr>
          <a:xfrm>
            <a:off x="30712" y="5972971"/>
            <a:ext cx="3076971" cy="768397"/>
          </a:xfrm>
          <a:prstGeom prst="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和泉</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５</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①和泉シティプラザ </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②</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和泉市</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コミュニティセンター ③</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いずみ霊園　</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④北部コミュニティセンター 　 ⑤まなびのプラザ</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5" name="直線矢印コネクタ 64"/>
          <p:cNvCxnSpPr>
            <a:endCxn id="64" idx="3"/>
          </p:cNvCxnSpPr>
          <p:nvPr/>
        </p:nvCxnSpPr>
        <p:spPr>
          <a:xfrm flipH="1">
            <a:off x="3107683" y="5548815"/>
            <a:ext cx="1818027" cy="808355"/>
          </a:xfrm>
          <a:prstGeom prst="straightConnector1">
            <a:avLst/>
          </a:prstGeom>
          <a:ln w="31750">
            <a:solidFill>
              <a:schemeClr val="accent1"/>
            </a:solidFill>
            <a:headEnd type="oval" w="lg" len="lg"/>
            <a:tailEnd type="none" w="lg" len="lg"/>
          </a:ln>
        </p:spPr>
        <p:style>
          <a:lnRef idx="1">
            <a:schemeClr val="accent1"/>
          </a:lnRef>
          <a:fillRef idx="0">
            <a:schemeClr val="accent1"/>
          </a:fillRef>
          <a:effectRef idx="0">
            <a:schemeClr val="accent1"/>
          </a:effectRef>
          <a:fontRef idx="minor">
            <a:schemeClr val="tx1"/>
          </a:fontRef>
        </p:style>
      </p:cxnSp>
      <p:sp>
        <p:nvSpPr>
          <p:cNvPr id="66" name="正方形/長方形 65"/>
          <p:cNvSpPr/>
          <p:nvPr/>
        </p:nvSpPr>
        <p:spPr>
          <a:xfrm>
            <a:off x="5577854" y="6130072"/>
            <a:ext cx="3506248" cy="639517"/>
          </a:xfrm>
          <a:prstGeom prst="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nchorCtr="0"/>
          <a:lstStyle/>
          <a:p>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千早赤坂村（</a:t>
            </a:r>
            <a:r>
              <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①くすのきホール　②郷土資料館</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③</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保健センター　　</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④給食センター　⑤海洋センター　⑥いきいきサロンくすのき</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67" name="図 66"/>
          <p:cNvPicPr>
            <a:picLocks noChangeAspect="1"/>
          </p:cNvPicPr>
          <p:nvPr/>
        </p:nvPicPr>
        <p:blipFill>
          <a:blip r:embed="rId3"/>
          <a:stretch>
            <a:fillRect/>
          </a:stretch>
        </p:blipFill>
        <p:spPr>
          <a:xfrm>
            <a:off x="416802" y="2647545"/>
            <a:ext cx="173910" cy="162000"/>
          </a:xfrm>
          <a:prstGeom prst="rect">
            <a:avLst/>
          </a:prstGeom>
        </p:spPr>
      </p:pic>
      <p:pic>
        <p:nvPicPr>
          <p:cNvPr id="68" name="図 67"/>
          <p:cNvPicPr>
            <a:picLocks noChangeAspect="1"/>
          </p:cNvPicPr>
          <p:nvPr/>
        </p:nvPicPr>
        <p:blipFill>
          <a:blip r:embed="rId4"/>
          <a:stretch>
            <a:fillRect/>
          </a:stretch>
        </p:blipFill>
        <p:spPr>
          <a:xfrm>
            <a:off x="112424" y="2821037"/>
            <a:ext cx="186179" cy="162000"/>
          </a:xfrm>
          <a:prstGeom prst="rect">
            <a:avLst/>
          </a:prstGeom>
        </p:spPr>
      </p:pic>
      <p:pic>
        <p:nvPicPr>
          <p:cNvPr id="69" name="図 6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16802" y="2996952"/>
            <a:ext cx="153600" cy="151200"/>
          </a:xfrm>
          <a:prstGeom prst="rect">
            <a:avLst/>
          </a:prstGeom>
        </p:spPr>
      </p:pic>
      <p:pic>
        <p:nvPicPr>
          <p:cNvPr id="70" name="図 6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45070" y="2996952"/>
            <a:ext cx="153600" cy="151200"/>
          </a:xfrm>
          <a:prstGeom prst="rect">
            <a:avLst/>
          </a:prstGeom>
        </p:spPr>
      </p:pic>
      <p:sp>
        <p:nvSpPr>
          <p:cNvPr id="71" name="正方形/長方形 70"/>
          <p:cNvSpPr/>
          <p:nvPr/>
        </p:nvSpPr>
        <p:spPr>
          <a:xfrm>
            <a:off x="7259634" y="1294414"/>
            <a:ext cx="1821288" cy="398781"/>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高槻市</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①高槻市総合センター</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2" name="直線矢印コネクタ 71"/>
          <p:cNvCxnSpPr>
            <a:endCxn id="71" idx="1"/>
          </p:cNvCxnSpPr>
          <p:nvPr/>
        </p:nvCxnSpPr>
        <p:spPr>
          <a:xfrm flipV="1">
            <a:off x="5577854" y="1493805"/>
            <a:ext cx="1681780" cy="842502"/>
          </a:xfrm>
          <a:prstGeom prst="straightConnector1">
            <a:avLst/>
          </a:prstGeom>
          <a:ln w="31750">
            <a:solidFill>
              <a:schemeClr val="accent1"/>
            </a:solidFill>
            <a:headEnd type="oval" w="lg" len="lg"/>
            <a:tailEnd type="none" w="lg" len="lg"/>
          </a:ln>
        </p:spPr>
        <p:style>
          <a:lnRef idx="1">
            <a:schemeClr val="accent1"/>
          </a:lnRef>
          <a:fillRef idx="0">
            <a:schemeClr val="accent1"/>
          </a:fillRef>
          <a:effectRef idx="0">
            <a:schemeClr val="accent1"/>
          </a:effectRef>
          <a:fontRef idx="minor">
            <a:schemeClr val="tx1"/>
          </a:fontRef>
        </p:style>
      </p:cxnSp>
      <p:sp>
        <p:nvSpPr>
          <p:cNvPr id="73" name="正方形/長方形 72"/>
          <p:cNvSpPr/>
          <p:nvPr/>
        </p:nvSpPr>
        <p:spPr>
          <a:xfrm>
            <a:off x="6550837" y="4498733"/>
            <a:ext cx="2537103" cy="759835"/>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藤井寺市</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５</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①藤井寺市役所　</a:t>
            </a: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②市民総合会館本館</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③市民総合会館別館</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④生涯学習センター</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⑤保健センター</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4" name="直線矢印コネクタ 73"/>
          <p:cNvCxnSpPr>
            <a:endCxn id="73" idx="1"/>
          </p:cNvCxnSpPr>
          <p:nvPr/>
        </p:nvCxnSpPr>
        <p:spPr>
          <a:xfrm>
            <a:off x="5602087" y="4342855"/>
            <a:ext cx="948750" cy="535796"/>
          </a:xfrm>
          <a:prstGeom prst="straightConnector1">
            <a:avLst/>
          </a:prstGeom>
          <a:ln w="31750">
            <a:solidFill>
              <a:schemeClr val="accent1"/>
            </a:solidFill>
            <a:headEnd type="oval" w="lg" len="lg"/>
            <a:tailEnd type="none" w="lg" len="lg"/>
          </a:ln>
        </p:spPr>
        <p:style>
          <a:lnRef idx="1">
            <a:schemeClr val="accent1"/>
          </a:lnRef>
          <a:fillRef idx="0">
            <a:schemeClr val="accent1"/>
          </a:fillRef>
          <a:effectRef idx="0">
            <a:schemeClr val="accent1"/>
          </a:effectRef>
          <a:fontRef idx="minor">
            <a:schemeClr val="tx1"/>
          </a:fontRef>
        </p:style>
      </p:cxnSp>
      <p:cxnSp>
        <p:nvCxnSpPr>
          <p:cNvPr id="75" name="直線矢印コネクタ 74"/>
          <p:cNvCxnSpPr>
            <a:endCxn id="76" idx="0"/>
          </p:cNvCxnSpPr>
          <p:nvPr/>
        </p:nvCxnSpPr>
        <p:spPr>
          <a:xfrm flipH="1">
            <a:off x="4502005" y="5680626"/>
            <a:ext cx="790075" cy="661175"/>
          </a:xfrm>
          <a:prstGeom prst="straightConnector1">
            <a:avLst/>
          </a:prstGeom>
          <a:ln w="31750">
            <a:solidFill>
              <a:schemeClr val="accent1"/>
            </a:solidFill>
            <a:headEnd type="oval" w="lg" len="lg"/>
            <a:tailEnd type="none" w="lg" len="lg"/>
          </a:ln>
        </p:spPr>
        <p:style>
          <a:lnRef idx="1">
            <a:schemeClr val="accent1"/>
          </a:lnRef>
          <a:fillRef idx="0">
            <a:schemeClr val="accent1"/>
          </a:fillRef>
          <a:effectRef idx="0">
            <a:schemeClr val="accent1"/>
          </a:effectRef>
          <a:fontRef idx="minor">
            <a:schemeClr val="tx1"/>
          </a:fontRef>
        </p:style>
      </p:cxnSp>
      <p:sp>
        <p:nvSpPr>
          <p:cNvPr id="76" name="正方形/長方形 75"/>
          <p:cNvSpPr/>
          <p:nvPr/>
        </p:nvSpPr>
        <p:spPr>
          <a:xfrm>
            <a:off x="3635896" y="6341801"/>
            <a:ext cx="1732217" cy="429043"/>
          </a:xfrm>
          <a:prstGeom prst="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河内長野市</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①市庁舎本館・別館</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7" name="テキスト ボックス 76"/>
          <p:cNvSpPr txBox="1"/>
          <p:nvPr/>
        </p:nvSpPr>
        <p:spPr>
          <a:xfrm>
            <a:off x="7063618" y="404664"/>
            <a:ext cx="1900870" cy="276999"/>
          </a:xfrm>
          <a:prstGeom prst="rect">
            <a:avLst/>
          </a:prstGeom>
          <a:noFill/>
        </p:spPr>
        <p:txBody>
          <a:bodyPr wrap="square" rtlCol="0">
            <a:spAutoFit/>
          </a:bodyPr>
          <a:lstStyle/>
          <a:p>
            <a:r>
              <a:rPr lang="ja-JP" altLang="en-US" sz="1200" b="1" dirty="0" smtClean="0">
                <a:solidFill>
                  <a:srgbClr val="FF0000"/>
                </a:solidFill>
                <a:latin typeface="Meiryo UI" panose="020B0604030504040204" pitchFamily="50" charset="-128"/>
                <a:ea typeface="Meiryo UI" panose="020B0604030504040204" pitchFamily="50" charset="-128"/>
              </a:rPr>
              <a:t>下線施設：</a:t>
            </a:r>
            <a:r>
              <a:rPr lang="en-US" altLang="ja-JP" sz="1200" b="1" dirty="0" smtClean="0">
                <a:solidFill>
                  <a:srgbClr val="FF0000"/>
                </a:solidFill>
                <a:latin typeface="Meiryo UI" panose="020B0604030504040204" pitchFamily="50" charset="-128"/>
                <a:ea typeface="Meiryo UI" panose="020B0604030504040204" pitchFamily="50" charset="-128"/>
              </a:rPr>
              <a:t>R</a:t>
            </a:r>
            <a:r>
              <a:rPr lang="ja-JP" altLang="en-US" sz="1200" b="1" dirty="0" smtClean="0">
                <a:solidFill>
                  <a:srgbClr val="FF0000"/>
                </a:solidFill>
                <a:latin typeface="Meiryo UI" panose="020B0604030504040204" pitchFamily="50" charset="-128"/>
                <a:ea typeface="Meiryo UI" panose="020B0604030504040204" pitchFamily="50" charset="-128"/>
              </a:rPr>
              <a:t>２年度公募</a:t>
            </a:r>
            <a:endParaRPr lang="en-US" altLang="ja-JP" sz="1200" b="1" dirty="0" smtClean="0">
              <a:solidFill>
                <a:srgbClr val="FF0000"/>
              </a:solidFill>
              <a:latin typeface="Meiryo UI" panose="020B0604030504040204" pitchFamily="50" charset="-128"/>
              <a:ea typeface="Meiryo UI" panose="020B0604030504040204" pitchFamily="50" charset="-128"/>
            </a:endParaRPr>
          </a:p>
        </p:txBody>
      </p:sp>
      <p:pic>
        <p:nvPicPr>
          <p:cNvPr id="4" name="図 3"/>
          <p:cNvPicPr>
            <a:picLocks noChangeAspect="1"/>
          </p:cNvPicPr>
          <p:nvPr/>
        </p:nvPicPr>
        <p:blipFill rotWithShape="1">
          <a:blip r:embed="rId7"/>
          <a:srcRect l="7768" t="11183" r="12804" b="8832"/>
          <a:stretch/>
        </p:blipFill>
        <p:spPr>
          <a:xfrm>
            <a:off x="107504" y="3144735"/>
            <a:ext cx="180022" cy="180023"/>
          </a:xfrm>
          <a:prstGeom prst="rect">
            <a:avLst/>
          </a:prstGeom>
        </p:spPr>
      </p:pic>
      <p:pic>
        <p:nvPicPr>
          <p:cNvPr id="5" name="図 4"/>
          <p:cNvPicPr>
            <a:picLocks noChangeAspect="1"/>
          </p:cNvPicPr>
          <p:nvPr/>
        </p:nvPicPr>
        <p:blipFill>
          <a:blip r:embed="rId8"/>
          <a:stretch>
            <a:fillRect/>
          </a:stretch>
        </p:blipFill>
        <p:spPr>
          <a:xfrm>
            <a:off x="416802" y="3141835"/>
            <a:ext cx="217581" cy="206883"/>
          </a:xfrm>
          <a:prstGeom prst="rect">
            <a:avLst/>
          </a:prstGeom>
        </p:spPr>
      </p:pic>
      <p:pic>
        <p:nvPicPr>
          <p:cNvPr id="6" name="図 5"/>
          <p:cNvPicPr>
            <a:picLocks noChangeAspect="1"/>
          </p:cNvPicPr>
          <p:nvPr/>
        </p:nvPicPr>
        <p:blipFill>
          <a:blip r:embed="rId9"/>
          <a:stretch>
            <a:fillRect/>
          </a:stretch>
        </p:blipFill>
        <p:spPr>
          <a:xfrm>
            <a:off x="105947" y="3316781"/>
            <a:ext cx="217581" cy="213703"/>
          </a:xfrm>
          <a:prstGeom prst="rect">
            <a:avLst/>
          </a:prstGeom>
        </p:spPr>
      </p:pic>
      <p:sp>
        <p:nvSpPr>
          <p:cNvPr id="80" name="正方形/長方形 79"/>
          <p:cNvSpPr/>
          <p:nvPr/>
        </p:nvSpPr>
        <p:spPr>
          <a:xfrm>
            <a:off x="7259634" y="854492"/>
            <a:ext cx="1828306" cy="401389"/>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nchorCtr="0"/>
          <a:lstStyle/>
          <a:p>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箕面</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a:t>
            </a:r>
            <a:r>
              <a:rPr lang="ja-JP" altLang="en-US" sz="11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本庁舎</a:t>
            </a:r>
            <a:endParaRPr kumimoji="1" lang="en-US" altLang="ja-JP" sz="11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1" name="直線矢印コネクタ 80"/>
          <p:cNvCxnSpPr/>
          <p:nvPr/>
        </p:nvCxnSpPr>
        <p:spPr>
          <a:xfrm flipV="1">
            <a:off x="4902792" y="1255881"/>
            <a:ext cx="2356842" cy="1080430"/>
          </a:xfrm>
          <a:prstGeom prst="straightConnector1">
            <a:avLst/>
          </a:prstGeom>
          <a:ln w="31750">
            <a:solidFill>
              <a:schemeClr val="accent1"/>
            </a:solidFill>
            <a:headEnd type="oval" w="lg" len="lg"/>
            <a:tailEnd type="none" w="lg" len="lg"/>
          </a:ln>
        </p:spPr>
        <p:style>
          <a:lnRef idx="1">
            <a:schemeClr val="accent1"/>
          </a:lnRef>
          <a:fillRef idx="0">
            <a:schemeClr val="accent1"/>
          </a:fillRef>
          <a:effectRef idx="0">
            <a:schemeClr val="accent1"/>
          </a:effectRef>
          <a:fontRef idx="minor">
            <a:schemeClr val="tx1"/>
          </a:fontRef>
        </p:style>
      </p:cxnSp>
      <p:sp>
        <p:nvSpPr>
          <p:cNvPr id="106" name="正方形/長方形 105"/>
          <p:cNvSpPr/>
          <p:nvPr/>
        </p:nvSpPr>
        <p:spPr>
          <a:xfrm>
            <a:off x="6536048" y="3430721"/>
            <a:ext cx="2551892" cy="376464"/>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守口市</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a:t>
            </a:r>
            <a:r>
              <a:rPr lang="ja-JP" altLang="en-US" sz="11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市庁舎</a:t>
            </a:r>
          </a:p>
        </p:txBody>
      </p:sp>
      <p:cxnSp>
        <p:nvCxnSpPr>
          <p:cNvPr id="78" name="直線矢印コネクタ 77"/>
          <p:cNvCxnSpPr>
            <a:endCxn id="106" idx="1"/>
          </p:cNvCxnSpPr>
          <p:nvPr/>
        </p:nvCxnSpPr>
        <p:spPr>
          <a:xfrm>
            <a:off x="5364088" y="3430721"/>
            <a:ext cx="1171960" cy="188232"/>
          </a:xfrm>
          <a:prstGeom prst="straightConnector1">
            <a:avLst/>
          </a:prstGeom>
          <a:ln w="31750">
            <a:solidFill>
              <a:schemeClr val="accent1"/>
            </a:solidFill>
            <a:headEnd type="oval" w="lg" len="lg"/>
            <a:tailEnd type="none" w="lg" len="lg"/>
          </a:ln>
        </p:spPr>
        <p:style>
          <a:lnRef idx="1">
            <a:schemeClr val="accent1"/>
          </a:lnRef>
          <a:fillRef idx="0">
            <a:schemeClr val="accent1"/>
          </a:fillRef>
          <a:effectRef idx="0">
            <a:schemeClr val="accent1"/>
          </a:effectRef>
          <a:fontRef idx="minor">
            <a:schemeClr val="tx1"/>
          </a:fontRef>
        </p:style>
      </p:cxnSp>
      <p:sp>
        <p:nvSpPr>
          <p:cNvPr id="79" name="正方形/長方形 78"/>
          <p:cNvSpPr/>
          <p:nvPr/>
        </p:nvSpPr>
        <p:spPr>
          <a:xfrm>
            <a:off x="6543685" y="2148233"/>
            <a:ext cx="2537237" cy="383300"/>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吹田</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a:t>
            </a:r>
            <a:r>
              <a:rPr lang="ja-JP" altLang="en-US" sz="11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本庁舎</a:t>
            </a:r>
            <a:endParaRPr kumimoji="1" lang="en-US" altLang="ja-JP" sz="11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2" name="直線矢印コネクタ 81"/>
          <p:cNvCxnSpPr>
            <a:endCxn id="79" idx="1"/>
          </p:cNvCxnSpPr>
          <p:nvPr/>
        </p:nvCxnSpPr>
        <p:spPr>
          <a:xfrm flipV="1">
            <a:off x="5068330" y="2339883"/>
            <a:ext cx="1475355" cy="481154"/>
          </a:xfrm>
          <a:prstGeom prst="straightConnector1">
            <a:avLst/>
          </a:prstGeom>
          <a:ln w="31750">
            <a:solidFill>
              <a:schemeClr val="accent1"/>
            </a:solidFill>
            <a:headEnd type="oval" w="lg" len="lg"/>
            <a:tailEnd type="none" w="lg" len="lg"/>
          </a:ln>
        </p:spPr>
        <p:style>
          <a:lnRef idx="1">
            <a:schemeClr val="accent1"/>
          </a:lnRef>
          <a:fillRef idx="0">
            <a:schemeClr val="accent1"/>
          </a:fillRef>
          <a:effectRef idx="0">
            <a:schemeClr val="accent1"/>
          </a:effectRef>
          <a:fontRef idx="minor">
            <a:schemeClr val="tx1"/>
          </a:fontRef>
        </p:style>
      </p:cxnSp>
      <p:sp>
        <p:nvSpPr>
          <p:cNvPr id="83" name="正方形/長方形 82"/>
          <p:cNvSpPr/>
          <p:nvPr/>
        </p:nvSpPr>
        <p:spPr>
          <a:xfrm>
            <a:off x="-5908" y="44624"/>
            <a:ext cx="3785820" cy="430887"/>
          </a:xfrm>
          <a:prstGeom prst="rect">
            <a:avLst/>
          </a:prstGeom>
        </p:spPr>
        <p:txBody>
          <a:bodyPr wrap="square" tIns="0" bIns="0">
            <a:spAutoFit/>
          </a:bodyPr>
          <a:lstStyle/>
          <a:p>
            <a:r>
              <a:rPr lang="ja-JP" altLang="en-US" sz="2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市町村への</a:t>
            </a:r>
            <a:r>
              <a:rPr lang="en-US" altLang="ja-JP" sz="2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2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普及</a:t>
            </a:r>
            <a:endParaRPr lang="en-US" altLang="ja-JP" sz="2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3634976" y="153733"/>
            <a:ext cx="4681440" cy="307777"/>
          </a:xfrm>
          <a:prstGeom prst="rect">
            <a:avLst/>
          </a:prstGeom>
          <a:noFill/>
        </p:spPr>
        <p:txBody>
          <a:bodyPr wrap="square" rtlCol="0">
            <a:spAutoFit/>
          </a:bodyPr>
          <a:lstStyle/>
          <a:p>
            <a:r>
              <a:rPr lang="ja-JP" altLang="en-US" sz="1400" dirty="0" smtClean="0">
                <a:solidFill>
                  <a:schemeClr val="bg1"/>
                </a:solidFill>
                <a:latin typeface="Meiryo UI" panose="020B0604030504040204" pitchFamily="50" charset="-128"/>
                <a:ea typeface="Meiryo UI" panose="020B0604030504040204" pitchFamily="50" charset="-128"/>
              </a:rPr>
              <a:t>（「大阪府市町村</a:t>
            </a:r>
            <a:r>
              <a:rPr lang="en-US" altLang="ja-JP" sz="1400" dirty="0" smtClean="0">
                <a:solidFill>
                  <a:schemeClr val="bg1"/>
                </a:solidFill>
                <a:latin typeface="Meiryo UI" panose="020B0604030504040204" pitchFamily="50" charset="-128"/>
                <a:ea typeface="Meiryo UI" panose="020B0604030504040204" pitchFamily="50" charset="-128"/>
              </a:rPr>
              <a:t>ESCO</a:t>
            </a:r>
            <a:r>
              <a:rPr lang="ja-JP" altLang="en-US" sz="1400" dirty="0" smtClean="0">
                <a:solidFill>
                  <a:schemeClr val="bg1"/>
                </a:solidFill>
                <a:latin typeface="Meiryo UI" panose="020B0604030504040204" pitchFamily="50" charset="-128"/>
                <a:ea typeface="Meiryo UI" panose="020B0604030504040204" pitchFamily="50" charset="-128"/>
              </a:rPr>
              <a:t>会議」を通じて普及促進）</a:t>
            </a:r>
            <a:endParaRPr kumimoji="1" lang="ja-JP" altLang="en-US" sz="1400"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880741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6DBCCE75-96CE-4693-9D68-DB546D813132}" type="slidenum">
              <a:rPr kumimoji="1" lang="ja-JP" altLang="en-US" smtClean="0"/>
              <a:t>16</a:t>
            </a:fld>
            <a:endParaRPr kumimoji="1" lang="ja-JP" altLang="en-US"/>
          </a:p>
        </p:txBody>
      </p:sp>
      <p:sp>
        <p:nvSpPr>
          <p:cNvPr id="79" name="正方形/長方形 78"/>
          <p:cNvSpPr/>
          <p:nvPr/>
        </p:nvSpPr>
        <p:spPr>
          <a:xfrm>
            <a:off x="467544" y="404664"/>
            <a:ext cx="8014286" cy="430887"/>
          </a:xfrm>
          <a:prstGeom prst="rect">
            <a:avLst/>
          </a:prstGeom>
        </p:spPr>
        <p:txBody>
          <a:bodyPr wrap="square" tIns="0" bIns="0">
            <a:spAutoFit/>
          </a:bodyPr>
          <a:lstStyle/>
          <a:p>
            <a:r>
              <a:rPr lang="ja-JP" altLang="en-US" sz="2800"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更</a:t>
            </a:r>
            <a:r>
              <a:rPr lang="ja-JP" altLang="en-US" sz="28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なる</a:t>
            </a:r>
            <a:r>
              <a:rPr lang="en-US" altLang="ja-JP" sz="28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28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事業の推進</a:t>
            </a:r>
            <a:endParaRPr lang="ja-JP" altLang="en-US" sz="2600"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テキスト ボックス 79"/>
          <p:cNvSpPr txBox="1"/>
          <p:nvPr/>
        </p:nvSpPr>
        <p:spPr>
          <a:xfrm>
            <a:off x="918654" y="836712"/>
            <a:ext cx="7820022" cy="6076022"/>
          </a:xfrm>
          <a:prstGeom prst="rect">
            <a:avLst/>
          </a:prstGeom>
          <a:noFill/>
        </p:spPr>
        <p:txBody>
          <a:bodyPr wrap="square" rtlCol="0">
            <a:spAutoFit/>
          </a:bodyPr>
          <a:lstStyle/>
          <a:p>
            <a:pPr>
              <a:spcAft>
                <a:spcPts val="500"/>
              </a:spcAft>
            </a:pPr>
            <a:r>
              <a:rPr lang="ja-JP" altLang="en-US" sz="2800" b="1" dirty="0" smtClean="0">
                <a:latin typeface="Meiryo UI" panose="020B0604030504040204" pitchFamily="50" charset="-128"/>
                <a:ea typeface="Meiryo UI" panose="020B0604030504040204" pitchFamily="50" charset="-128"/>
              </a:rPr>
              <a:t>１．</a:t>
            </a:r>
            <a:r>
              <a:rPr lang="ja-JP" altLang="en-US" sz="2800" b="1" u="sng" dirty="0">
                <a:latin typeface="Meiryo UI" panose="020B0604030504040204" pitchFamily="50" charset="-128"/>
                <a:ea typeface="Meiryo UI" panose="020B0604030504040204" pitchFamily="50" charset="-128"/>
              </a:rPr>
              <a:t>設備更新型</a:t>
            </a:r>
            <a:r>
              <a:rPr lang="en-US" altLang="ja-JP" sz="2800" b="1" u="sng" dirty="0">
                <a:latin typeface="Meiryo UI" panose="020B0604030504040204" pitchFamily="50" charset="-128"/>
                <a:ea typeface="Meiryo UI" panose="020B0604030504040204" pitchFamily="50" charset="-128"/>
              </a:rPr>
              <a:t>ESCO</a:t>
            </a:r>
            <a:r>
              <a:rPr lang="ja-JP" altLang="en-US" sz="2800" b="1" u="sng" dirty="0">
                <a:latin typeface="Meiryo UI" panose="020B0604030504040204" pitchFamily="50" charset="-128"/>
                <a:ea typeface="Meiryo UI" panose="020B0604030504040204" pitchFamily="50" charset="-128"/>
              </a:rPr>
              <a:t>事業</a:t>
            </a:r>
            <a:r>
              <a:rPr lang="ja-JP" altLang="en-US" sz="2800" b="1" dirty="0">
                <a:latin typeface="Meiryo UI" panose="020B0604030504040204" pitchFamily="50" charset="-128"/>
                <a:ea typeface="Meiryo UI" panose="020B0604030504040204" pitchFamily="50" charset="-128"/>
              </a:rPr>
              <a:t>のさらなる</a:t>
            </a:r>
            <a:r>
              <a:rPr lang="ja-JP" altLang="en-US" sz="2800" b="1" dirty="0" smtClean="0">
                <a:latin typeface="Meiryo UI" panose="020B0604030504040204" pitchFamily="50" charset="-128"/>
                <a:ea typeface="Meiryo UI" panose="020B0604030504040204" pitchFamily="50" charset="-128"/>
              </a:rPr>
              <a:t>活用</a:t>
            </a:r>
            <a:endParaRPr lang="en-US" altLang="ja-JP" sz="2800" b="1" dirty="0" smtClean="0">
              <a:latin typeface="Meiryo UI" panose="020B0604030504040204" pitchFamily="50" charset="-128"/>
              <a:ea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rPr>
              <a:t>　〇令和</a:t>
            </a:r>
            <a:r>
              <a:rPr lang="en-US" altLang="ja-JP" sz="2000" dirty="0" smtClean="0">
                <a:latin typeface="Meiryo UI" panose="020B0604030504040204" pitchFamily="50" charset="-128"/>
                <a:ea typeface="Meiryo UI" panose="020B0604030504040204" pitchFamily="50" charset="-128"/>
              </a:rPr>
              <a:t>2</a:t>
            </a:r>
            <a:r>
              <a:rPr lang="ja-JP" altLang="en-US" sz="2000" dirty="0" smtClean="0">
                <a:latin typeface="Meiryo UI" panose="020B0604030504040204" pitchFamily="50" charset="-128"/>
                <a:ea typeface="Meiryo UI" panose="020B0604030504040204" pitchFamily="50" charset="-128"/>
              </a:rPr>
              <a:t>年度</a:t>
            </a:r>
            <a:r>
              <a:rPr lang="ja-JP" altLang="en-US" sz="2000" dirty="0">
                <a:latin typeface="Meiryo UI" panose="020B0604030504040204" pitchFamily="50" charset="-128"/>
                <a:ea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rPr>
              <a:t>「教育センター」にて公募、事業者決定。</a:t>
            </a:r>
            <a:endParaRPr lang="en-US" altLang="ja-JP" sz="2000" dirty="0" smtClean="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   提案で省エネルギー率</a:t>
            </a:r>
            <a:r>
              <a:rPr lang="en-US" altLang="ja-JP" sz="2000" dirty="0" smtClean="0">
                <a:latin typeface="Meiryo UI" panose="020B0604030504040204" pitchFamily="50" charset="-128"/>
                <a:ea typeface="Meiryo UI" panose="020B0604030504040204" pitchFamily="50" charset="-128"/>
              </a:rPr>
              <a:t>40%</a:t>
            </a:r>
            <a:r>
              <a:rPr lang="ja-JP" altLang="en-US" sz="2000" dirty="0" smtClean="0">
                <a:latin typeface="Meiryo UI" panose="020B0604030504040204" pitchFamily="50" charset="-128"/>
                <a:ea typeface="Meiryo UI" panose="020B0604030504040204" pitchFamily="50" charset="-128"/>
              </a:rPr>
              <a:t>を上回る大きな効果を実現。</a:t>
            </a:r>
            <a:endParaRPr lang="en-US" altLang="ja-JP" sz="2000" dirty="0" smtClean="0">
              <a:latin typeface="Meiryo UI" panose="020B0604030504040204" pitchFamily="50" charset="-128"/>
              <a:ea typeface="Meiryo UI" panose="020B0604030504040204" pitchFamily="50" charset="-128"/>
            </a:endParaRPr>
          </a:p>
          <a:p>
            <a:pPr>
              <a:spcBef>
                <a:spcPts val="500"/>
              </a:spcBef>
            </a:pPr>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〇令和</a:t>
            </a:r>
            <a:r>
              <a:rPr lang="en-US" altLang="ja-JP" sz="2000" dirty="0">
                <a:latin typeface="Meiryo UI" panose="020B0604030504040204" pitchFamily="50" charset="-128"/>
                <a:ea typeface="Meiryo UI" panose="020B0604030504040204" pitchFamily="50" charset="-128"/>
              </a:rPr>
              <a:t>4</a:t>
            </a:r>
            <a:r>
              <a:rPr lang="ja-JP" altLang="en-US" sz="2000" dirty="0" smtClean="0">
                <a:latin typeface="Meiryo UI" panose="020B0604030504040204" pitchFamily="50" charset="-128"/>
                <a:ea typeface="Meiryo UI" panose="020B0604030504040204" pitchFamily="50" charset="-128"/>
              </a:rPr>
              <a:t>年度の公募実施に向けて、公募施設及び公募手法を検討中。</a:t>
            </a:r>
            <a:endParaRPr lang="en-US" altLang="ja-JP" sz="2000" dirty="0" smtClean="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   </a:t>
            </a:r>
            <a:r>
              <a:rPr lang="ja-JP" altLang="en-US" sz="2000" u="sng" dirty="0" smtClean="0">
                <a:latin typeface="Meiryo UI" panose="020B0604030504040204" pitchFamily="50" charset="-128"/>
                <a:ea typeface="Meiryo UI" panose="020B0604030504040204" pitchFamily="50" charset="-128"/>
              </a:rPr>
              <a:t>設備更新型</a:t>
            </a:r>
            <a:r>
              <a:rPr lang="en-US" altLang="ja-JP" sz="2000" u="sng" dirty="0" smtClean="0">
                <a:latin typeface="Meiryo UI" panose="020B0604030504040204" pitchFamily="50" charset="-128"/>
                <a:ea typeface="Meiryo UI" panose="020B0604030504040204" pitchFamily="50" charset="-128"/>
              </a:rPr>
              <a:t>ESCO</a:t>
            </a:r>
            <a:r>
              <a:rPr lang="ja-JP" altLang="en-US" sz="2000" u="sng" dirty="0" smtClean="0">
                <a:latin typeface="Meiryo UI" panose="020B0604030504040204" pitchFamily="50" charset="-128"/>
                <a:ea typeface="Meiryo UI" panose="020B0604030504040204" pitchFamily="50" charset="-128"/>
              </a:rPr>
              <a:t>事業と民間資金活用型</a:t>
            </a:r>
            <a:r>
              <a:rPr lang="en-US" altLang="ja-JP" sz="2000" u="sng" dirty="0" smtClean="0">
                <a:latin typeface="Meiryo UI" panose="020B0604030504040204" pitchFamily="50" charset="-128"/>
                <a:ea typeface="Meiryo UI" panose="020B0604030504040204" pitchFamily="50" charset="-128"/>
              </a:rPr>
              <a:t>ESCO</a:t>
            </a:r>
            <a:r>
              <a:rPr lang="ja-JP" altLang="en-US" sz="2000" u="sng" dirty="0" smtClean="0">
                <a:latin typeface="Meiryo UI" panose="020B0604030504040204" pitchFamily="50" charset="-128"/>
                <a:ea typeface="Meiryo UI" panose="020B0604030504040204" pitchFamily="50" charset="-128"/>
              </a:rPr>
              <a:t>事業を併せて一事　　  </a:t>
            </a:r>
            <a:endParaRPr lang="en-US" altLang="ja-JP" sz="2000" u="sng" dirty="0" smtClean="0">
              <a:latin typeface="Meiryo UI" panose="020B0604030504040204" pitchFamily="50" charset="-128"/>
              <a:ea typeface="Meiryo UI" panose="020B0604030504040204" pitchFamily="50" charset="-128"/>
            </a:endParaRPr>
          </a:p>
          <a:p>
            <a:pPr marL="432000"/>
            <a:r>
              <a:rPr lang="ja-JP" altLang="en-US" sz="2000" u="sng" dirty="0" smtClean="0">
                <a:latin typeface="Meiryo UI" panose="020B0604030504040204" pitchFamily="50" charset="-128"/>
                <a:ea typeface="Meiryo UI" panose="020B0604030504040204" pitchFamily="50" charset="-128"/>
              </a:rPr>
              <a:t>業とする新たな公募手法</a:t>
            </a:r>
            <a:r>
              <a:rPr lang="ja-JP" altLang="en-US" sz="2000" dirty="0" smtClean="0">
                <a:latin typeface="Meiryo UI" panose="020B0604030504040204" pitchFamily="50" charset="-128"/>
                <a:ea typeface="Meiryo UI" panose="020B0604030504040204" pitchFamily="50" charset="-128"/>
              </a:rPr>
              <a:t>を検討。</a:t>
            </a:r>
            <a:endParaRPr lang="en-US" altLang="ja-JP" sz="2000" dirty="0">
              <a:latin typeface="Meiryo UI" panose="020B0604030504040204" pitchFamily="50" charset="-128"/>
              <a:ea typeface="Meiryo UI" panose="020B0604030504040204" pitchFamily="50" charset="-128"/>
            </a:endParaRPr>
          </a:p>
          <a:p>
            <a:endParaRPr lang="en-US" altLang="ja-JP" sz="2400" dirty="0" smtClean="0">
              <a:latin typeface="Meiryo UI" panose="020B0604030504040204" pitchFamily="50" charset="-128"/>
              <a:ea typeface="Meiryo UI" panose="020B0604030504040204" pitchFamily="50" charset="-128"/>
            </a:endParaRPr>
          </a:p>
          <a:p>
            <a:r>
              <a:rPr lang="ja-JP" altLang="en-US" sz="2800" b="1" dirty="0" smtClean="0">
                <a:latin typeface="Meiryo UI" panose="020B0604030504040204" pitchFamily="50" charset="-128"/>
                <a:ea typeface="Meiryo UI" panose="020B0604030504040204" pitchFamily="50" charset="-128"/>
              </a:rPr>
              <a:t>２．</a:t>
            </a:r>
            <a:r>
              <a:rPr lang="en-US" altLang="ja-JP" sz="2800" b="1" u="sng" dirty="0" smtClean="0">
                <a:latin typeface="Meiryo UI" panose="020B0604030504040204" pitchFamily="50" charset="-128"/>
                <a:ea typeface="Meiryo UI" panose="020B0604030504040204" pitchFamily="50" charset="-128"/>
              </a:rPr>
              <a:t>LED</a:t>
            </a:r>
            <a:r>
              <a:rPr lang="ja-JP" altLang="en-US" sz="2800" b="1" u="sng" dirty="0" smtClean="0">
                <a:latin typeface="Meiryo UI" panose="020B0604030504040204" pitchFamily="50" charset="-128"/>
                <a:ea typeface="Meiryo UI" panose="020B0604030504040204" pitchFamily="50" charset="-128"/>
              </a:rPr>
              <a:t>化</a:t>
            </a:r>
            <a:r>
              <a:rPr lang="ja-JP" altLang="en-US" sz="2800" b="1" dirty="0" smtClean="0">
                <a:latin typeface="Meiryo UI" panose="020B0604030504040204" pitchFamily="50" charset="-128"/>
                <a:ea typeface="Meiryo UI" panose="020B0604030504040204" pitchFamily="50" charset="-128"/>
              </a:rPr>
              <a:t>を中心とした</a:t>
            </a:r>
            <a:r>
              <a:rPr lang="en-US" altLang="ja-JP" sz="2800" b="1" dirty="0" smtClean="0">
                <a:latin typeface="Meiryo UI" panose="020B0604030504040204" pitchFamily="50" charset="-128"/>
                <a:ea typeface="Meiryo UI" panose="020B0604030504040204" pitchFamily="50" charset="-128"/>
              </a:rPr>
              <a:t>ESCO</a:t>
            </a:r>
            <a:r>
              <a:rPr lang="ja-JP" altLang="en-US" sz="2800" b="1" dirty="0" smtClean="0">
                <a:latin typeface="Meiryo UI" panose="020B0604030504040204" pitchFamily="50" charset="-128"/>
                <a:ea typeface="Meiryo UI" panose="020B0604030504040204" pitchFamily="50" charset="-128"/>
              </a:rPr>
              <a:t>事業の実施</a:t>
            </a:r>
            <a:endParaRPr lang="en-US" altLang="ja-JP" sz="2800" b="1" dirty="0" smtClean="0">
              <a:latin typeface="Meiryo UI" panose="020B0604030504040204" pitchFamily="50" charset="-128"/>
              <a:ea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rPr>
              <a:t>　〇令和元年度「大阪府咲洲庁舎」で、令和</a:t>
            </a:r>
            <a:r>
              <a:rPr lang="en-US" altLang="ja-JP" sz="2000" dirty="0" smtClean="0">
                <a:latin typeface="Meiryo UI" panose="020B0604030504040204" pitchFamily="50" charset="-128"/>
                <a:ea typeface="Meiryo UI" panose="020B0604030504040204" pitchFamily="50" charset="-128"/>
              </a:rPr>
              <a:t>2</a:t>
            </a:r>
            <a:r>
              <a:rPr lang="ja-JP" altLang="en-US" sz="2000" dirty="0" smtClean="0">
                <a:latin typeface="Meiryo UI" panose="020B0604030504040204" pitchFamily="50" charset="-128"/>
                <a:ea typeface="Meiryo UI" panose="020B0604030504040204" pitchFamily="50" charset="-128"/>
              </a:rPr>
              <a:t>年度「大阪府本庁舎別</a:t>
            </a:r>
            <a:endParaRPr lang="en-US" altLang="ja-JP" sz="2000" dirty="0" smtClean="0">
              <a:latin typeface="Meiryo UI" panose="020B0604030504040204" pitchFamily="50" charset="-128"/>
              <a:ea typeface="Meiryo UI" panose="020B0604030504040204" pitchFamily="50" charset="-128"/>
            </a:endParaRPr>
          </a:p>
          <a:p>
            <a:pPr marL="432000"/>
            <a:r>
              <a:rPr lang="ja-JP" altLang="en-US" sz="2000" dirty="0" smtClean="0">
                <a:latin typeface="Meiryo UI" panose="020B0604030504040204" pitchFamily="50" charset="-128"/>
                <a:ea typeface="Meiryo UI" panose="020B0604030504040204" pitchFamily="50" charset="-128"/>
              </a:rPr>
              <a:t>館」にて民間資金活用型</a:t>
            </a:r>
            <a:r>
              <a:rPr lang="en-US" altLang="ja-JP" sz="2000" dirty="0" smtClean="0">
                <a:latin typeface="Meiryo UI" panose="020B0604030504040204" pitchFamily="50" charset="-128"/>
                <a:ea typeface="Meiryo UI" panose="020B0604030504040204" pitchFamily="50" charset="-128"/>
              </a:rPr>
              <a:t>ESCO</a:t>
            </a:r>
            <a:r>
              <a:rPr lang="ja-JP" altLang="en-US" sz="2000" dirty="0" smtClean="0">
                <a:latin typeface="Meiryo UI" panose="020B0604030504040204" pitchFamily="50" charset="-128"/>
                <a:ea typeface="Meiryo UI" panose="020B0604030504040204" pitchFamily="50" charset="-128"/>
              </a:rPr>
              <a:t>事業を公募</a:t>
            </a:r>
            <a:r>
              <a:rPr lang="ja-JP" altLang="en-US" sz="2000" dirty="0" smtClean="0">
                <a:latin typeface="Meiryo UI" panose="020B0604030504040204" pitchFamily="50" charset="-128"/>
                <a:ea typeface="Meiryo UI" panose="020B0604030504040204" pitchFamily="50" charset="-128"/>
              </a:rPr>
              <a:t>実施、事業者決定。</a:t>
            </a:r>
            <a:endParaRPr lang="en-US" altLang="ja-JP" sz="3000" b="1" dirty="0" smtClean="0">
              <a:latin typeface="Meiryo UI" panose="020B0604030504040204" pitchFamily="50" charset="-128"/>
              <a:ea typeface="Meiryo UI" panose="020B0604030504040204" pitchFamily="50" charset="-128"/>
            </a:endParaRPr>
          </a:p>
          <a:p>
            <a:endParaRPr lang="en-US" altLang="ja-JP" sz="2400" b="1" dirty="0" smtClean="0">
              <a:latin typeface="Meiryo UI" panose="020B0604030504040204" pitchFamily="50" charset="-128"/>
              <a:ea typeface="Meiryo UI" panose="020B0604030504040204" pitchFamily="50" charset="-128"/>
            </a:endParaRPr>
          </a:p>
          <a:p>
            <a:r>
              <a:rPr lang="ja-JP" altLang="en-US" sz="2800" b="1" dirty="0" smtClean="0">
                <a:latin typeface="Meiryo UI" panose="020B0604030504040204" pitchFamily="50" charset="-128"/>
                <a:ea typeface="Meiryo UI" panose="020B0604030504040204" pitchFamily="50" charset="-128"/>
              </a:rPr>
              <a:t>３．</a:t>
            </a:r>
            <a:r>
              <a:rPr lang="ja-JP" altLang="en-US" sz="2800" b="1" u="sng" dirty="0">
                <a:latin typeface="Meiryo UI" panose="020B0604030504040204" pitchFamily="50" charset="-128"/>
                <a:ea typeface="Meiryo UI" panose="020B0604030504040204" pitchFamily="50" charset="-128"/>
              </a:rPr>
              <a:t>予備調査</a:t>
            </a:r>
            <a:r>
              <a:rPr lang="ja-JP" altLang="en-US" sz="2800" b="1" u="sng" dirty="0" smtClean="0">
                <a:latin typeface="Meiryo UI" panose="020B0604030504040204" pitchFamily="50" charset="-128"/>
                <a:ea typeface="Meiryo UI" panose="020B0604030504040204" pitchFamily="50" charset="-128"/>
              </a:rPr>
              <a:t>会</a:t>
            </a:r>
            <a:r>
              <a:rPr lang="ja-JP" altLang="en-US" sz="2800" b="1" dirty="0" smtClean="0">
                <a:latin typeface="Meiryo UI" panose="020B0604030504040204" pitchFamily="50" charset="-128"/>
                <a:ea typeface="Meiryo UI" panose="020B0604030504040204" pitchFamily="50" charset="-128"/>
              </a:rPr>
              <a:t>の積極的な活用</a:t>
            </a:r>
            <a:endParaRPr lang="en-US" altLang="ja-JP" sz="2800" b="1" dirty="0" smtClean="0">
              <a:latin typeface="Meiryo UI" panose="020B0604030504040204" pitchFamily="50" charset="-128"/>
              <a:ea typeface="Meiryo UI" panose="020B0604030504040204" pitchFamily="50" charset="-128"/>
            </a:endParaRPr>
          </a:p>
          <a:p>
            <a:pPr>
              <a:spcBef>
                <a:spcPts val="500"/>
              </a:spcBef>
            </a:pPr>
            <a:r>
              <a:rPr lang="ja-JP" altLang="en-US" sz="2000" dirty="0" smtClean="0">
                <a:latin typeface="Meiryo UI" panose="020B0604030504040204" pitchFamily="50" charset="-128"/>
                <a:ea typeface="Meiryo UI" panose="020B0604030504040204" pitchFamily="50" charset="-128"/>
              </a:rPr>
              <a:t>　〇令和元年度、「大阪府本庁舎別館」、「大阪府警察本部本庁舎」にて</a:t>
            </a:r>
            <a:endParaRPr lang="en-US" altLang="ja-JP" sz="2000" dirty="0" smtClean="0">
              <a:latin typeface="Meiryo UI" panose="020B0604030504040204" pitchFamily="50" charset="-128"/>
              <a:ea typeface="Meiryo UI" panose="020B0604030504040204" pitchFamily="50" charset="-128"/>
            </a:endParaRPr>
          </a:p>
          <a:p>
            <a:pPr marL="432000"/>
            <a:r>
              <a:rPr lang="ja-JP" altLang="en-US" sz="2000" dirty="0" smtClean="0">
                <a:latin typeface="Meiryo UI" panose="020B0604030504040204" pitchFamily="50" charset="-128"/>
                <a:ea typeface="Meiryo UI" panose="020B0604030504040204" pitchFamily="50" charset="-128"/>
              </a:rPr>
              <a:t>予備調査会を実施。</a:t>
            </a:r>
            <a:endParaRPr lang="en-US" altLang="ja-JP" sz="2000" dirty="0" smtClean="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a:t>
            </a:r>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「大阪府本庁舎別館」：令和</a:t>
            </a:r>
            <a:r>
              <a:rPr lang="en-US" altLang="ja-JP" dirty="0" smtClean="0">
                <a:latin typeface="Meiryo UI" panose="020B0604030504040204" pitchFamily="50" charset="-128"/>
                <a:ea typeface="Meiryo UI" panose="020B0604030504040204" pitchFamily="50" charset="-128"/>
              </a:rPr>
              <a:t>2</a:t>
            </a:r>
            <a:r>
              <a:rPr lang="ja-JP" altLang="en-US" dirty="0" smtClean="0">
                <a:latin typeface="Meiryo UI" panose="020B0604030504040204" pitchFamily="50" charset="-128"/>
                <a:ea typeface="Meiryo UI" panose="020B0604030504040204" pitchFamily="50" charset="-128"/>
              </a:rPr>
              <a:t>年度公募、</a:t>
            </a:r>
            <a:r>
              <a:rPr lang="ja-JP" altLang="en-US" dirty="0">
                <a:latin typeface="Meiryo UI" panose="020B0604030504040204" pitchFamily="50" charset="-128"/>
                <a:ea typeface="Meiryo UI" panose="020B0604030504040204" pitchFamily="50" charset="-128"/>
              </a:rPr>
              <a:t>事</a:t>
            </a:r>
            <a:r>
              <a:rPr lang="ja-JP" altLang="en-US" dirty="0" smtClean="0">
                <a:latin typeface="Meiryo UI" panose="020B0604030504040204" pitchFamily="50" charset="-128"/>
                <a:ea typeface="Meiryo UI" panose="020B0604030504040204" pitchFamily="50" charset="-128"/>
              </a:rPr>
              <a:t>業者決定。</a:t>
            </a:r>
            <a:endParaRPr lang="en-US" altLang="ja-JP" dirty="0" smtClean="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「大阪府警察本部本庁舎」：令和</a:t>
            </a:r>
            <a:r>
              <a:rPr lang="en-US" altLang="ja-JP" dirty="0" smtClean="0">
                <a:latin typeface="Meiryo UI" panose="020B0604030504040204" pitchFamily="50" charset="-128"/>
                <a:ea typeface="Meiryo UI" panose="020B0604030504040204" pitchFamily="50" charset="-128"/>
              </a:rPr>
              <a:t>3</a:t>
            </a:r>
            <a:r>
              <a:rPr lang="ja-JP" altLang="en-US" dirty="0" smtClean="0">
                <a:latin typeface="Meiryo UI" panose="020B0604030504040204" pitchFamily="50" charset="-128"/>
                <a:ea typeface="Meiryo UI" panose="020B0604030504040204" pitchFamily="50" charset="-128"/>
              </a:rPr>
              <a:t>年度公募実施予定。</a:t>
            </a:r>
            <a:endParaRPr lang="en-US" altLang="ja-JP" dirty="0" smtClean="0">
              <a:latin typeface="Meiryo UI" panose="020B0604030504040204" pitchFamily="50" charset="-128"/>
              <a:ea typeface="Meiryo UI" panose="020B0604030504040204" pitchFamily="50" charset="-128"/>
            </a:endParaRPr>
          </a:p>
          <a:p>
            <a:pPr>
              <a:spcBef>
                <a:spcPts val="500"/>
              </a:spcBef>
            </a:pPr>
            <a:r>
              <a:rPr lang="ja-JP" altLang="en-US" sz="2000" dirty="0">
                <a:latin typeface="Meiryo UI" panose="020B0604030504040204" pitchFamily="50" charset="-128"/>
                <a:ea typeface="Meiryo UI" panose="020B0604030504040204" pitchFamily="50" charset="-128"/>
              </a:rPr>
              <a:t>　〇</a:t>
            </a:r>
            <a:r>
              <a:rPr lang="ja-JP" altLang="en-US" sz="2000" dirty="0" smtClean="0">
                <a:latin typeface="Meiryo UI" panose="020B0604030504040204" pitchFamily="50" charset="-128"/>
                <a:ea typeface="Meiryo UI" panose="020B0604030504040204" pitchFamily="50" charset="-128"/>
              </a:rPr>
              <a:t>令和</a:t>
            </a:r>
            <a:r>
              <a:rPr lang="en-US" altLang="ja-JP" sz="2000" dirty="0" smtClean="0">
                <a:latin typeface="Meiryo UI" panose="020B0604030504040204" pitchFamily="50" charset="-128"/>
                <a:ea typeface="Meiryo UI" panose="020B0604030504040204" pitchFamily="50" charset="-128"/>
              </a:rPr>
              <a:t>4</a:t>
            </a:r>
            <a:r>
              <a:rPr lang="ja-JP" altLang="en-US" sz="2000" dirty="0" smtClean="0">
                <a:latin typeface="Meiryo UI" panose="020B0604030504040204" pitchFamily="50" charset="-128"/>
                <a:ea typeface="Meiryo UI" panose="020B0604030504040204" pitchFamily="50" charset="-128"/>
              </a:rPr>
              <a:t>年度</a:t>
            </a:r>
            <a:r>
              <a:rPr lang="ja-JP" altLang="en-US" sz="2000" dirty="0">
                <a:latin typeface="Meiryo UI" panose="020B0604030504040204" pitchFamily="50" charset="-128"/>
                <a:ea typeface="Meiryo UI" panose="020B0604030504040204" pitchFamily="50" charset="-128"/>
              </a:rPr>
              <a:t>の公募実施に</a:t>
            </a:r>
            <a:r>
              <a:rPr lang="ja-JP" altLang="en-US" sz="2000" dirty="0" smtClean="0">
                <a:latin typeface="Meiryo UI" panose="020B0604030504040204" pitchFamily="50" charset="-128"/>
                <a:ea typeface="Meiryo UI" panose="020B0604030504040204" pitchFamily="50" charset="-128"/>
              </a:rPr>
              <a:t>向け、検討施設にて令和</a:t>
            </a:r>
            <a:r>
              <a:rPr lang="en-US" altLang="ja-JP" sz="2000" dirty="0" smtClean="0">
                <a:latin typeface="Meiryo UI" panose="020B0604030504040204" pitchFamily="50" charset="-128"/>
                <a:ea typeface="Meiryo UI" panose="020B0604030504040204" pitchFamily="50" charset="-128"/>
              </a:rPr>
              <a:t>3</a:t>
            </a:r>
            <a:r>
              <a:rPr lang="ja-JP" altLang="en-US" sz="2000" dirty="0" smtClean="0">
                <a:latin typeface="Meiryo UI" panose="020B0604030504040204" pitchFamily="50" charset="-128"/>
                <a:ea typeface="Meiryo UI" panose="020B0604030504040204" pitchFamily="50" charset="-128"/>
              </a:rPr>
              <a:t>年度実施予定。</a:t>
            </a:r>
            <a:endParaRPr lang="en-US" altLang="ja-JP"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513082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DBCCE75-96CE-4693-9D68-DB546D813132}" type="slidenum">
              <a:rPr kumimoji="1" lang="ja-JP" altLang="en-US" smtClean="0"/>
              <a:t>17</a:t>
            </a:fld>
            <a:endParaRPr kumimoji="1" lang="ja-JP" altLang="en-US"/>
          </a:p>
        </p:txBody>
      </p:sp>
      <p:sp>
        <p:nvSpPr>
          <p:cNvPr id="8" name="正方形/長方形 7"/>
          <p:cNvSpPr/>
          <p:nvPr/>
        </p:nvSpPr>
        <p:spPr>
          <a:xfrm>
            <a:off x="179512" y="440655"/>
            <a:ext cx="4893172" cy="430887"/>
          </a:xfrm>
          <a:prstGeom prst="rect">
            <a:avLst/>
          </a:prstGeom>
        </p:spPr>
        <p:txBody>
          <a:bodyPr wrap="square" tIns="0" bIns="0">
            <a:spAutoFit/>
          </a:bodyPr>
          <a:lstStyle/>
          <a:p>
            <a:r>
              <a:rPr lang="ja-JP" altLang="en-US" sz="28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令和３年度の公募について</a:t>
            </a:r>
            <a:endParaRPr lang="en-US" altLang="ja-JP" sz="28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サブタイトル 2"/>
          <p:cNvSpPr txBox="1">
            <a:spLocks/>
          </p:cNvSpPr>
          <p:nvPr/>
        </p:nvSpPr>
        <p:spPr bwMode="auto">
          <a:xfrm>
            <a:off x="13021" y="901511"/>
            <a:ext cx="9130980" cy="5911865"/>
          </a:xfrm>
          <a:prstGeom prst="rect">
            <a:avLst/>
          </a:prstGeom>
          <a:solidFill>
            <a:schemeClr val="bg1"/>
          </a:solidFill>
          <a:ln w="19050">
            <a:noFill/>
            <a:miter lim="800000"/>
            <a:headEnd/>
            <a:tailEnd/>
          </a:ln>
        </p:spPr>
        <p:txBody>
          <a:bodyPr/>
          <a:lstStyle>
            <a:lvl1pPr eaLnBrk="0" hangingPunct="0">
              <a:defRPr kumimoji="1" sz="2400" b="1">
                <a:solidFill>
                  <a:schemeClr val="tx2"/>
                </a:solidFill>
                <a:latin typeface="Times New Roman" pitchFamily="18" charset="0"/>
                <a:ea typeface="ＭＳ Ｐゴシック" pitchFamily="50" charset="-128"/>
              </a:defRPr>
            </a:lvl1pPr>
            <a:lvl2pPr marL="742950" indent="-285750" eaLnBrk="0" hangingPunct="0">
              <a:defRPr kumimoji="1" sz="2400" b="1">
                <a:solidFill>
                  <a:schemeClr val="tx2"/>
                </a:solidFill>
                <a:latin typeface="Times New Roman" pitchFamily="18" charset="0"/>
                <a:ea typeface="ＭＳ Ｐゴシック" pitchFamily="50" charset="-128"/>
              </a:defRPr>
            </a:lvl2pPr>
            <a:lvl3pPr marL="1143000" indent="-228600" eaLnBrk="0" hangingPunct="0">
              <a:defRPr kumimoji="1" sz="2400" b="1">
                <a:solidFill>
                  <a:schemeClr val="tx2"/>
                </a:solidFill>
                <a:latin typeface="Times New Roman" pitchFamily="18" charset="0"/>
                <a:ea typeface="ＭＳ Ｐゴシック" pitchFamily="50" charset="-128"/>
              </a:defRPr>
            </a:lvl3pPr>
            <a:lvl4pPr marL="1600200" indent="-228600" eaLnBrk="0" hangingPunct="0">
              <a:defRPr kumimoji="1" sz="2400" b="1">
                <a:solidFill>
                  <a:schemeClr val="tx2"/>
                </a:solidFill>
                <a:latin typeface="Times New Roman" pitchFamily="18" charset="0"/>
                <a:ea typeface="ＭＳ Ｐゴシック" pitchFamily="50" charset="-128"/>
              </a:defRPr>
            </a:lvl4pPr>
            <a:lvl5pPr marL="2057400" indent="-228600" eaLnBrk="0" hangingPunct="0">
              <a:defRPr kumimoji="1" sz="2400" b="1">
                <a:solidFill>
                  <a:schemeClr val="tx2"/>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b="1">
                <a:solidFill>
                  <a:schemeClr val="tx2"/>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b="1">
                <a:solidFill>
                  <a:schemeClr val="tx2"/>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b="1">
                <a:solidFill>
                  <a:schemeClr val="tx2"/>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b="1">
                <a:solidFill>
                  <a:schemeClr val="tx2"/>
                </a:solidFill>
                <a:latin typeface="Times New Roman" pitchFamily="18" charset="0"/>
                <a:ea typeface="ＭＳ Ｐゴシック" pitchFamily="50" charset="-128"/>
              </a:defRPr>
            </a:lvl9pPr>
          </a:lstStyle>
          <a:p>
            <a:endParaRPr lang="en-US" altLang="ja-JP" sz="800" b="0" dirty="0" smtClean="0">
              <a:solidFill>
                <a:schemeClr val="tx1"/>
              </a:solidFill>
              <a:latin typeface="Meiryo UI" pitchFamily="50" charset="-128"/>
              <a:ea typeface="Meiryo UI" pitchFamily="50" charset="-128"/>
              <a:cs typeface="Meiryo UI" pitchFamily="50" charset="-128"/>
            </a:endParaRPr>
          </a:p>
          <a:p>
            <a:pPr>
              <a:spcAft>
                <a:spcPts val="500"/>
              </a:spcAft>
            </a:pPr>
            <a:r>
              <a:rPr lang="ja-JP" altLang="en-US" sz="2800" b="0" dirty="0">
                <a:solidFill>
                  <a:schemeClr val="tx1"/>
                </a:solidFill>
                <a:latin typeface="Meiryo UI" pitchFamily="50" charset="-128"/>
                <a:ea typeface="Meiryo UI" pitchFamily="50" charset="-128"/>
                <a:cs typeface="Meiryo UI" pitchFamily="50" charset="-128"/>
              </a:rPr>
              <a:t> </a:t>
            </a:r>
            <a:r>
              <a:rPr lang="ja-JP" altLang="en-US" sz="2800" dirty="0" smtClean="0">
                <a:solidFill>
                  <a:schemeClr val="tx1"/>
                </a:solidFill>
                <a:latin typeface="Meiryo UI" pitchFamily="50" charset="-128"/>
                <a:ea typeface="Meiryo UI" pitchFamily="50" charset="-128"/>
                <a:cs typeface="Meiryo UI" pitchFamily="50" charset="-128"/>
              </a:rPr>
              <a:t>大阪府警察本部本庁舎</a:t>
            </a:r>
            <a:r>
              <a:rPr lang="en-US" altLang="ja-JP" sz="2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2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 </a:t>
            </a:r>
            <a:endParaRPr lang="en-US" altLang="ja-JP" sz="2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Aft>
                <a:spcPts val="500"/>
              </a:spcAft>
            </a:pPr>
            <a:r>
              <a:rPr lang="en-US" altLang="ja-JP" b="0" dirty="0" smtClean="0">
                <a:solidFill>
                  <a:schemeClr val="tx1"/>
                </a:solidFill>
                <a:latin typeface="Meiryo UI" pitchFamily="50" charset="-128"/>
                <a:ea typeface="Meiryo UI" pitchFamily="50" charset="-128"/>
                <a:cs typeface="Meiryo UI" pitchFamily="50" charset="-128"/>
              </a:rPr>
              <a:t>【</a:t>
            </a:r>
            <a:r>
              <a:rPr lang="ja-JP" altLang="en-US" dirty="0" smtClean="0">
                <a:solidFill>
                  <a:schemeClr val="tx1"/>
                </a:solidFill>
                <a:latin typeface="Meiryo UI" pitchFamily="50" charset="-128"/>
                <a:ea typeface="Meiryo UI" pitchFamily="50" charset="-128"/>
                <a:cs typeface="Meiryo UI" pitchFamily="50" charset="-128"/>
              </a:rPr>
              <a:t>所在地</a:t>
            </a:r>
            <a:r>
              <a:rPr lang="en-US" altLang="ja-JP" b="0" dirty="0" smtClean="0">
                <a:solidFill>
                  <a:schemeClr val="tx1"/>
                </a:solidFill>
                <a:latin typeface="Meiryo UI" pitchFamily="50" charset="-128"/>
                <a:ea typeface="Meiryo UI" pitchFamily="50" charset="-128"/>
                <a:cs typeface="Meiryo UI" pitchFamily="50" charset="-128"/>
              </a:rPr>
              <a:t>】</a:t>
            </a:r>
            <a:r>
              <a:rPr lang="ja-JP" altLang="en-US" b="0" dirty="0" smtClean="0">
                <a:solidFill>
                  <a:schemeClr val="tx1"/>
                </a:solidFill>
                <a:latin typeface="Meiryo UI" pitchFamily="50" charset="-128"/>
                <a:ea typeface="Meiryo UI" pitchFamily="50" charset="-128"/>
                <a:cs typeface="Meiryo UI" pitchFamily="50" charset="-128"/>
              </a:rPr>
              <a:t>　</a:t>
            </a:r>
            <a:endParaRPr lang="en-US" altLang="ja-JP" b="0" dirty="0" smtClean="0">
              <a:solidFill>
                <a:schemeClr val="tx1"/>
              </a:solidFill>
              <a:latin typeface="Meiryo UI" pitchFamily="50" charset="-128"/>
              <a:ea typeface="Meiryo UI" pitchFamily="50" charset="-128"/>
              <a:cs typeface="Meiryo UI" pitchFamily="50" charset="-128"/>
            </a:endParaRPr>
          </a:p>
          <a:p>
            <a:r>
              <a:rPr lang="ja-JP" altLang="en-US" b="0" dirty="0" smtClean="0">
                <a:solidFill>
                  <a:schemeClr val="tx1"/>
                </a:solidFill>
                <a:latin typeface="Meiryo UI" pitchFamily="50" charset="-128"/>
                <a:ea typeface="Meiryo UI" pitchFamily="50" charset="-128"/>
                <a:cs typeface="Meiryo UI" pitchFamily="50" charset="-128"/>
              </a:rPr>
              <a:t>　</a:t>
            </a:r>
            <a:r>
              <a:rPr lang="zh-CN" altLang="en-US" b="0" dirty="0" smtClean="0">
                <a:solidFill>
                  <a:schemeClr val="tx1"/>
                </a:solidFill>
                <a:latin typeface="Meiryo UI" pitchFamily="50" charset="-128"/>
                <a:ea typeface="Meiryo UI" pitchFamily="50" charset="-128"/>
                <a:cs typeface="Meiryo UI" pitchFamily="50" charset="-128"/>
              </a:rPr>
              <a:t>大阪市</a:t>
            </a:r>
            <a:r>
              <a:rPr lang="zh-CN" altLang="en-US" b="0" dirty="0">
                <a:solidFill>
                  <a:schemeClr val="tx1"/>
                </a:solidFill>
                <a:latin typeface="Meiryo UI" pitchFamily="50" charset="-128"/>
                <a:ea typeface="Meiryo UI" pitchFamily="50" charset="-128"/>
                <a:cs typeface="Meiryo UI" pitchFamily="50" charset="-128"/>
              </a:rPr>
              <a:t>中央区</a:t>
            </a:r>
            <a:r>
              <a:rPr lang="zh-CN" altLang="en-US" b="0" dirty="0" smtClean="0">
                <a:solidFill>
                  <a:schemeClr val="tx1"/>
                </a:solidFill>
                <a:latin typeface="Meiryo UI" pitchFamily="50" charset="-128"/>
                <a:ea typeface="Meiryo UI" pitchFamily="50" charset="-128"/>
                <a:cs typeface="Meiryo UI" pitchFamily="50" charset="-128"/>
              </a:rPr>
              <a:t>大手前</a:t>
            </a:r>
            <a:endParaRPr lang="en-US" altLang="zh-CN" b="0" dirty="0" smtClean="0">
              <a:solidFill>
                <a:schemeClr val="tx1"/>
              </a:solidFill>
              <a:latin typeface="Meiryo UI" pitchFamily="50" charset="-128"/>
              <a:ea typeface="Meiryo UI" pitchFamily="50" charset="-128"/>
              <a:cs typeface="Meiryo UI" pitchFamily="50" charset="-128"/>
            </a:endParaRPr>
          </a:p>
          <a:p>
            <a:r>
              <a:rPr lang="ja-JP" altLang="en-US" b="0" dirty="0" smtClean="0">
                <a:solidFill>
                  <a:schemeClr val="tx1"/>
                </a:solidFill>
                <a:latin typeface="Meiryo UI" pitchFamily="50" charset="-128"/>
                <a:ea typeface="Meiryo UI" pitchFamily="50" charset="-128"/>
                <a:cs typeface="Meiryo UI" pitchFamily="50" charset="-128"/>
              </a:rPr>
              <a:t>　　　　　　　      </a:t>
            </a:r>
            <a:r>
              <a:rPr lang="zh-CN" altLang="en-US" b="0" dirty="0" smtClean="0">
                <a:solidFill>
                  <a:schemeClr val="tx1"/>
                </a:solidFill>
                <a:latin typeface="Meiryo UI" pitchFamily="50" charset="-128"/>
                <a:ea typeface="Meiryo UI" pitchFamily="50" charset="-128"/>
                <a:cs typeface="Meiryo UI" pitchFamily="50" charset="-128"/>
              </a:rPr>
              <a:t>三丁目</a:t>
            </a:r>
            <a:r>
              <a:rPr lang="en-US" altLang="zh-CN" b="0" dirty="0" smtClean="0">
                <a:solidFill>
                  <a:schemeClr val="tx1"/>
                </a:solidFill>
                <a:latin typeface="Meiryo UI" pitchFamily="50" charset="-128"/>
                <a:ea typeface="Meiryo UI" pitchFamily="50" charset="-128"/>
                <a:cs typeface="Meiryo UI" pitchFamily="50" charset="-128"/>
              </a:rPr>
              <a:t>-1-11</a:t>
            </a:r>
          </a:p>
          <a:p>
            <a:r>
              <a:rPr lang="ja-JP" altLang="en-US" sz="800" b="0" dirty="0">
                <a:solidFill>
                  <a:schemeClr val="tx1"/>
                </a:solidFill>
                <a:latin typeface="Meiryo UI" pitchFamily="50" charset="-128"/>
                <a:ea typeface="Meiryo UI" pitchFamily="50" charset="-128"/>
                <a:cs typeface="Meiryo UI" pitchFamily="50" charset="-128"/>
              </a:rPr>
              <a:t>　　　</a:t>
            </a:r>
            <a:endParaRPr lang="en-US" altLang="ja-JP" sz="600" b="0" dirty="0" smtClean="0">
              <a:solidFill>
                <a:schemeClr val="tx1"/>
              </a:solidFill>
              <a:latin typeface="Meiryo UI" pitchFamily="50" charset="-128"/>
              <a:ea typeface="Meiryo UI" pitchFamily="50" charset="-128"/>
              <a:cs typeface="Meiryo UI" pitchFamily="50" charset="-128"/>
            </a:endParaRPr>
          </a:p>
          <a:p>
            <a:r>
              <a:rPr lang="en-US" altLang="ja-JP" b="0" dirty="0" smtClean="0">
                <a:solidFill>
                  <a:schemeClr val="tx1"/>
                </a:solidFill>
                <a:latin typeface="Meiryo UI" pitchFamily="50" charset="-128"/>
                <a:ea typeface="Meiryo UI" pitchFamily="50" charset="-128"/>
                <a:cs typeface="Meiryo UI" pitchFamily="50" charset="-128"/>
              </a:rPr>
              <a:t>  【</a:t>
            </a:r>
            <a:r>
              <a:rPr lang="ja-JP" altLang="en-US" dirty="0" smtClean="0">
                <a:solidFill>
                  <a:schemeClr val="tx1"/>
                </a:solidFill>
                <a:latin typeface="Meiryo UI" pitchFamily="50" charset="-128"/>
                <a:ea typeface="Meiryo UI" pitchFamily="50" charset="-128"/>
                <a:cs typeface="Meiryo UI" pitchFamily="50" charset="-128"/>
              </a:rPr>
              <a:t>施設概要</a:t>
            </a:r>
            <a:r>
              <a:rPr lang="en-US" altLang="ja-JP" dirty="0" smtClean="0">
                <a:solidFill>
                  <a:schemeClr val="tx1"/>
                </a:solidFill>
                <a:latin typeface="Meiryo UI" pitchFamily="50" charset="-128"/>
                <a:ea typeface="Meiryo UI" pitchFamily="50" charset="-128"/>
                <a:cs typeface="Meiryo UI" pitchFamily="50" charset="-128"/>
              </a:rPr>
              <a:t>】</a:t>
            </a:r>
          </a:p>
          <a:p>
            <a:r>
              <a:rPr lang="ja-JP" altLang="en-US" b="0" dirty="0">
                <a:solidFill>
                  <a:schemeClr val="tx1"/>
                </a:solidFill>
                <a:latin typeface="Meiryo UI" pitchFamily="50" charset="-128"/>
                <a:ea typeface="Meiryo UI" pitchFamily="50" charset="-128"/>
                <a:cs typeface="Meiryo UI" pitchFamily="50" charset="-128"/>
              </a:rPr>
              <a:t>　用　 途：庁舎施設</a:t>
            </a:r>
            <a:r>
              <a:rPr lang="ja-JP" altLang="en-US" b="0" dirty="0">
                <a:solidFill>
                  <a:srgbClr val="FF0000"/>
                </a:solidFill>
                <a:latin typeface="Meiryo UI" pitchFamily="50" charset="-128"/>
                <a:ea typeface="Meiryo UI" pitchFamily="50" charset="-128"/>
                <a:cs typeface="Meiryo UI" pitchFamily="50" charset="-128"/>
              </a:rPr>
              <a:t>　</a:t>
            </a:r>
            <a:endParaRPr lang="en-US" altLang="ja-JP" b="0" dirty="0">
              <a:solidFill>
                <a:srgbClr val="FF0000"/>
              </a:solidFill>
              <a:latin typeface="Meiryo UI" pitchFamily="50" charset="-128"/>
              <a:ea typeface="Meiryo UI" pitchFamily="50" charset="-128"/>
              <a:cs typeface="Meiryo UI" pitchFamily="50" charset="-128"/>
            </a:endParaRPr>
          </a:p>
          <a:p>
            <a:r>
              <a:rPr lang="ja-JP" altLang="en-US" b="0" dirty="0">
                <a:solidFill>
                  <a:schemeClr val="tx1"/>
                </a:solidFill>
                <a:latin typeface="Meiryo UI" pitchFamily="50" charset="-128"/>
                <a:ea typeface="Meiryo UI" pitchFamily="50" charset="-128"/>
                <a:cs typeface="Meiryo UI" pitchFamily="50" charset="-128"/>
              </a:rPr>
              <a:t>　建　 </a:t>
            </a:r>
            <a:r>
              <a:rPr lang="ja-JP" altLang="en-US" b="0" dirty="0" smtClean="0">
                <a:solidFill>
                  <a:schemeClr val="tx1"/>
                </a:solidFill>
                <a:latin typeface="Meiryo UI" pitchFamily="50" charset="-128"/>
                <a:ea typeface="Meiryo UI" pitchFamily="50" charset="-128"/>
                <a:cs typeface="Meiryo UI" pitchFamily="50" charset="-128"/>
              </a:rPr>
              <a:t>年</a:t>
            </a:r>
            <a:r>
              <a:rPr lang="ja-JP" altLang="en-US" b="0" dirty="0" smtClean="0">
                <a:solidFill>
                  <a:schemeClr val="tx1"/>
                </a:solidFill>
                <a:latin typeface="Meiryo UI" pitchFamily="50" charset="-128"/>
                <a:ea typeface="Meiryo UI" pitchFamily="50" charset="-128"/>
                <a:cs typeface="Meiryo UI" pitchFamily="50" charset="-128"/>
                <a:sym typeface="Wingdings" panose="05000000000000000000" pitchFamily="2" charset="2"/>
              </a:rPr>
              <a:t>：</a:t>
            </a:r>
            <a:r>
              <a:rPr lang="en-US" altLang="ja-JP" b="0" dirty="0" smtClean="0">
                <a:solidFill>
                  <a:schemeClr val="tx1"/>
                </a:solidFill>
                <a:latin typeface="Meiryo UI" pitchFamily="50" charset="-128"/>
                <a:ea typeface="Meiryo UI" pitchFamily="50" charset="-128"/>
                <a:cs typeface="Meiryo UI" pitchFamily="50" charset="-128"/>
                <a:sym typeface="Wingdings" panose="05000000000000000000" pitchFamily="2" charset="2"/>
              </a:rPr>
              <a:t>2002</a:t>
            </a:r>
            <a:r>
              <a:rPr lang="ja-JP" altLang="en-US" b="0" dirty="0" smtClean="0">
                <a:solidFill>
                  <a:schemeClr val="tx1"/>
                </a:solidFill>
                <a:latin typeface="Meiryo UI" pitchFamily="50" charset="-128"/>
                <a:ea typeface="Meiryo UI" pitchFamily="50" charset="-128"/>
                <a:cs typeface="Meiryo UI" pitchFamily="50" charset="-128"/>
                <a:sym typeface="Wingdings" panose="05000000000000000000" pitchFamily="2" charset="2"/>
              </a:rPr>
              <a:t>年</a:t>
            </a:r>
            <a:r>
              <a:rPr lang="ja-JP" altLang="en-US" sz="1800" b="0" dirty="0" smtClean="0">
                <a:solidFill>
                  <a:schemeClr val="tx1"/>
                </a:solidFill>
                <a:latin typeface="Meiryo UI" pitchFamily="50" charset="-128"/>
                <a:ea typeface="Meiryo UI" pitchFamily="50" charset="-128"/>
                <a:cs typeface="Meiryo UI" pitchFamily="50" charset="-128"/>
                <a:sym typeface="Wingdings" panose="05000000000000000000" pitchFamily="2" charset="2"/>
              </a:rPr>
              <a:t>（第</a:t>
            </a:r>
            <a:r>
              <a:rPr lang="en-US" altLang="ja-JP" sz="1800" b="0" dirty="0" smtClean="0">
                <a:solidFill>
                  <a:schemeClr val="tx1"/>
                </a:solidFill>
                <a:latin typeface="Meiryo UI" pitchFamily="50" charset="-128"/>
                <a:ea typeface="Meiryo UI" pitchFamily="50" charset="-128"/>
                <a:cs typeface="Meiryo UI" pitchFamily="50" charset="-128"/>
                <a:sym typeface="Wingdings" panose="05000000000000000000" pitchFamily="2" charset="2"/>
              </a:rPr>
              <a:t>Ⅰ</a:t>
            </a:r>
            <a:r>
              <a:rPr lang="ja-JP" altLang="en-US" sz="1800" b="0" dirty="0" smtClean="0">
                <a:solidFill>
                  <a:schemeClr val="tx1"/>
                </a:solidFill>
                <a:latin typeface="Meiryo UI" pitchFamily="50" charset="-128"/>
                <a:ea typeface="Meiryo UI" pitchFamily="50" charset="-128"/>
                <a:cs typeface="Meiryo UI" pitchFamily="50" charset="-128"/>
                <a:sym typeface="Wingdings" panose="05000000000000000000" pitchFamily="2" charset="2"/>
              </a:rPr>
              <a:t>期工事）</a:t>
            </a:r>
            <a:endParaRPr lang="en-US" altLang="ja-JP" sz="1800" b="0" dirty="0" smtClean="0">
              <a:solidFill>
                <a:schemeClr val="tx1"/>
              </a:solidFill>
              <a:latin typeface="Meiryo UI" pitchFamily="50" charset="-128"/>
              <a:ea typeface="Meiryo UI" pitchFamily="50" charset="-128"/>
              <a:cs typeface="Meiryo UI" pitchFamily="50" charset="-128"/>
              <a:sym typeface="Wingdings" panose="05000000000000000000" pitchFamily="2" charset="2"/>
            </a:endParaRPr>
          </a:p>
          <a:p>
            <a:r>
              <a:rPr lang="ja-JP" altLang="en-US" sz="1800" b="0" dirty="0" smtClean="0">
                <a:solidFill>
                  <a:schemeClr val="tx1"/>
                </a:solidFill>
                <a:latin typeface="Meiryo UI" pitchFamily="50" charset="-128"/>
                <a:ea typeface="Meiryo UI" pitchFamily="50" charset="-128"/>
                <a:cs typeface="Meiryo UI" pitchFamily="50" charset="-128"/>
                <a:sym typeface="Wingdings" panose="05000000000000000000" pitchFamily="2" charset="2"/>
              </a:rPr>
              <a:t>　　　　　　　　　</a:t>
            </a:r>
            <a:r>
              <a:rPr lang="en-US" altLang="ja-JP" b="0" dirty="0" smtClean="0">
                <a:solidFill>
                  <a:schemeClr val="tx1"/>
                </a:solidFill>
                <a:latin typeface="Meiryo UI" pitchFamily="50" charset="-128"/>
                <a:ea typeface="Meiryo UI" pitchFamily="50" charset="-128"/>
                <a:cs typeface="Meiryo UI" pitchFamily="50" charset="-128"/>
                <a:sym typeface="Wingdings" panose="05000000000000000000" pitchFamily="2" charset="2"/>
              </a:rPr>
              <a:t>2007</a:t>
            </a:r>
            <a:r>
              <a:rPr lang="ja-JP" altLang="en-US" b="0" dirty="0" smtClean="0">
                <a:solidFill>
                  <a:schemeClr val="tx1"/>
                </a:solidFill>
                <a:latin typeface="Meiryo UI" pitchFamily="50" charset="-128"/>
                <a:ea typeface="Meiryo UI" pitchFamily="50" charset="-128"/>
                <a:cs typeface="Meiryo UI" pitchFamily="50" charset="-128"/>
                <a:sym typeface="Wingdings" panose="05000000000000000000" pitchFamily="2" charset="2"/>
              </a:rPr>
              <a:t>年</a:t>
            </a:r>
            <a:r>
              <a:rPr lang="ja-JP" altLang="en-US" sz="1800" b="0" dirty="0" smtClean="0">
                <a:solidFill>
                  <a:schemeClr val="tx1"/>
                </a:solidFill>
                <a:latin typeface="Meiryo UI" pitchFamily="50" charset="-128"/>
                <a:ea typeface="Meiryo UI" pitchFamily="50" charset="-128"/>
                <a:cs typeface="Meiryo UI" pitchFamily="50" charset="-128"/>
                <a:sym typeface="Wingdings" panose="05000000000000000000" pitchFamily="2" charset="2"/>
              </a:rPr>
              <a:t>（第</a:t>
            </a:r>
            <a:r>
              <a:rPr lang="en-US" altLang="ja-JP" sz="1800" b="0" dirty="0" smtClean="0">
                <a:solidFill>
                  <a:schemeClr val="tx1"/>
                </a:solidFill>
                <a:latin typeface="Meiryo UI" pitchFamily="50" charset="-128"/>
                <a:ea typeface="Meiryo UI" pitchFamily="50" charset="-128"/>
                <a:cs typeface="Meiryo UI" pitchFamily="50" charset="-128"/>
                <a:sym typeface="Wingdings" panose="05000000000000000000" pitchFamily="2" charset="2"/>
              </a:rPr>
              <a:t>Ⅱ</a:t>
            </a:r>
            <a:r>
              <a:rPr lang="ja-JP" altLang="en-US" sz="1800" b="0" dirty="0" smtClean="0">
                <a:solidFill>
                  <a:schemeClr val="tx1"/>
                </a:solidFill>
                <a:latin typeface="Meiryo UI" pitchFamily="50" charset="-128"/>
                <a:ea typeface="Meiryo UI" pitchFamily="50" charset="-128"/>
                <a:cs typeface="Meiryo UI" pitchFamily="50" charset="-128"/>
                <a:sym typeface="Wingdings" panose="05000000000000000000" pitchFamily="2" charset="2"/>
              </a:rPr>
              <a:t>期</a:t>
            </a:r>
            <a:r>
              <a:rPr lang="ja-JP" altLang="en-US" sz="1800" b="0" dirty="0">
                <a:solidFill>
                  <a:schemeClr val="tx1"/>
                </a:solidFill>
                <a:latin typeface="Meiryo UI" pitchFamily="50" charset="-128"/>
                <a:ea typeface="Meiryo UI" pitchFamily="50" charset="-128"/>
                <a:cs typeface="Meiryo UI" pitchFamily="50" charset="-128"/>
                <a:sym typeface="Wingdings" panose="05000000000000000000" pitchFamily="2" charset="2"/>
              </a:rPr>
              <a:t>工事）</a:t>
            </a:r>
            <a:endParaRPr lang="en-US" altLang="ja-JP" sz="1800" b="0" dirty="0">
              <a:solidFill>
                <a:schemeClr val="tx1"/>
              </a:solidFill>
              <a:latin typeface="Meiryo UI" pitchFamily="50" charset="-128"/>
              <a:ea typeface="Meiryo UI" pitchFamily="50" charset="-128"/>
              <a:cs typeface="Meiryo UI" pitchFamily="50" charset="-128"/>
              <a:sym typeface="Wingdings" panose="05000000000000000000" pitchFamily="2" charset="2"/>
            </a:endParaRPr>
          </a:p>
          <a:p>
            <a:r>
              <a:rPr lang="ja-JP" altLang="en-US" b="0" dirty="0" smtClean="0">
                <a:solidFill>
                  <a:schemeClr val="tx1"/>
                </a:solidFill>
                <a:latin typeface="Meiryo UI" pitchFamily="50" charset="-128"/>
                <a:ea typeface="Meiryo UI" pitchFamily="50" charset="-128"/>
                <a:cs typeface="Meiryo UI" pitchFamily="50" charset="-128"/>
                <a:sym typeface="Wingdings" panose="05000000000000000000" pitchFamily="2" charset="2"/>
              </a:rPr>
              <a:t>　</a:t>
            </a:r>
            <a:r>
              <a:rPr lang="ja-JP" altLang="en-US" b="0" dirty="0" smtClean="0">
                <a:solidFill>
                  <a:schemeClr val="tx1"/>
                </a:solidFill>
                <a:latin typeface="Meiryo UI" pitchFamily="50" charset="-128"/>
                <a:ea typeface="Meiryo UI" pitchFamily="50" charset="-128"/>
                <a:cs typeface="Meiryo UI" pitchFamily="50" charset="-128"/>
              </a:rPr>
              <a:t>延面積：</a:t>
            </a:r>
            <a:r>
              <a:rPr lang="en-US" altLang="ja-JP" b="0" dirty="0" smtClean="0">
                <a:solidFill>
                  <a:schemeClr val="tx1"/>
                </a:solidFill>
                <a:latin typeface="Meiryo UI" pitchFamily="50" charset="-128"/>
                <a:ea typeface="Meiryo UI" pitchFamily="50" charset="-128"/>
                <a:cs typeface="Meiryo UI" pitchFamily="50" charset="-128"/>
              </a:rPr>
              <a:t>118,200</a:t>
            </a:r>
            <a:r>
              <a:rPr lang="ja-JP" altLang="en-US" b="0" dirty="0">
                <a:solidFill>
                  <a:schemeClr val="tx1"/>
                </a:solidFill>
                <a:latin typeface="Meiryo UI" pitchFamily="50" charset="-128"/>
                <a:ea typeface="Meiryo UI" pitchFamily="50" charset="-128"/>
                <a:cs typeface="Meiryo UI" pitchFamily="50" charset="-128"/>
              </a:rPr>
              <a:t> </a:t>
            </a:r>
            <a:r>
              <a:rPr lang="en-US" altLang="ja-JP" b="0" dirty="0" smtClean="0">
                <a:solidFill>
                  <a:schemeClr val="tx1"/>
                </a:solidFill>
                <a:latin typeface="Meiryo UI" pitchFamily="50" charset="-128"/>
                <a:ea typeface="Meiryo UI" pitchFamily="50" charset="-128"/>
                <a:cs typeface="Meiryo UI" pitchFamily="50" charset="-128"/>
              </a:rPr>
              <a:t>㎡</a:t>
            </a:r>
            <a:endParaRPr lang="en-US" altLang="ja-JP" b="0" dirty="0">
              <a:solidFill>
                <a:schemeClr val="tx1"/>
              </a:solidFill>
              <a:latin typeface="Meiryo UI" pitchFamily="50" charset="-128"/>
              <a:ea typeface="Meiryo UI" pitchFamily="50" charset="-128"/>
              <a:cs typeface="Meiryo UI" pitchFamily="50" charset="-128"/>
            </a:endParaRPr>
          </a:p>
          <a:p>
            <a:r>
              <a:rPr lang="ja-JP" altLang="en-US" b="0" dirty="0">
                <a:solidFill>
                  <a:schemeClr val="tx1"/>
                </a:solidFill>
                <a:latin typeface="Meiryo UI" pitchFamily="50" charset="-128"/>
                <a:ea typeface="Meiryo UI" pitchFamily="50" charset="-128"/>
                <a:cs typeface="Meiryo UI" pitchFamily="50" charset="-128"/>
              </a:rPr>
              <a:t>　構　 造</a:t>
            </a:r>
            <a:r>
              <a:rPr lang="ja-JP" altLang="en-US" b="0" dirty="0" smtClean="0">
                <a:solidFill>
                  <a:schemeClr val="tx1"/>
                </a:solidFill>
                <a:latin typeface="Meiryo UI" pitchFamily="50" charset="-128"/>
                <a:ea typeface="Meiryo UI" pitchFamily="50" charset="-128"/>
                <a:cs typeface="Meiryo UI" pitchFamily="50" charset="-128"/>
              </a:rPr>
              <a:t>：</a:t>
            </a:r>
            <a:r>
              <a:rPr lang="en-US" altLang="ja-JP" b="0" dirty="0" smtClean="0">
                <a:solidFill>
                  <a:schemeClr val="tx1"/>
                </a:solidFill>
                <a:latin typeface="Meiryo UI" pitchFamily="50" charset="-128"/>
                <a:ea typeface="Meiryo UI" pitchFamily="50" charset="-128"/>
                <a:cs typeface="Meiryo UI" pitchFamily="50" charset="-128"/>
              </a:rPr>
              <a:t>SRC</a:t>
            </a:r>
            <a:r>
              <a:rPr lang="ja-JP" altLang="en-US" b="0" dirty="0" smtClean="0">
                <a:solidFill>
                  <a:schemeClr val="tx1"/>
                </a:solidFill>
                <a:latin typeface="Meiryo UI" pitchFamily="50" charset="-128"/>
                <a:ea typeface="Meiryo UI" pitchFamily="50" charset="-128"/>
                <a:cs typeface="Meiryo UI" pitchFamily="50" charset="-128"/>
              </a:rPr>
              <a:t>造・一部</a:t>
            </a:r>
            <a:r>
              <a:rPr lang="en-US" altLang="ja-JP" b="0" dirty="0" smtClean="0">
                <a:solidFill>
                  <a:schemeClr val="tx1"/>
                </a:solidFill>
                <a:latin typeface="Meiryo UI" pitchFamily="50" charset="-128"/>
                <a:ea typeface="Meiryo UI" pitchFamily="50" charset="-128"/>
                <a:cs typeface="Meiryo UI" pitchFamily="50" charset="-128"/>
              </a:rPr>
              <a:t>S</a:t>
            </a:r>
            <a:r>
              <a:rPr lang="ja-JP" altLang="en-US" b="0" dirty="0" smtClean="0">
                <a:solidFill>
                  <a:schemeClr val="tx1"/>
                </a:solidFill>
                <a:latin typeface="Meiryo UI" pitchFamily="50" charset="-128"/>
                <a:ea typeface="Meiryo UI" pitchFamily="50" charset="-128"/>
                <a:cs typeface="Meiryo UI" pitchFamily="50" charset="-128"/>
              </a:rPr>
              <a:t>造</a:t>
            </a:r>
            <a:endParaRPr lang="ja-JP" altLang="en-US" b="0" dirty="0">
              <a:solidFill>
                <a:schemeClr val="tx1"/>
              </a:solidFill>
              <a:latin typeface="Meiryo UI" pitchFamily="50" charset="-128"/>
              <a:ea typeface="Meiryo UI" pitchFamily="50" charset="-128"/>
              <a:cs typeface="Meiryo UI" pitchFamily="50" charset="-128"/>
            </a:endParaRPr>
          </a:p>
          <a:p>
            <a:r>
              <a:rPr lang="ja-JP" altLang="en-US" b="0" dirty="0">
                <a:solidFill>
                  <a:schemeClr val="tx1"/>
                </a:solidFill>
                <a:latin typeface="Meiryo UI" pitchFamily="50" charset="-128"/>
                <a:ea typeface="Meiryo UI" pitchFamily="50" charset="-128"/>
                <a:cs typeface="Meiryo UI" pitchFamily="50" charset="-128"/>
              </a:rPr>
              <a:t>　階　 数：</a:t>
            </a:r>
            <a:r>
              <a:rPr lang="ja-JP" altLang="en-US" b="0" dirty="0" smtClean="0">
                <a:solidFill>
                  <a:schemeClr val="tx1"/>
                </a:solidFill>
                <a:latin typeface="Meiryo UI" pitchFamily="50" charset="-128"/>
                <a:ea typeface="Meiryo UI" pitchFamily="50" charset="-128"/>
                <a:cs typeface="Meiryo UI" pitchFamily="50" charset="-128"/>
              </a:rPr>
              <a:t>地上</a:t>
            </a:r>
            <a:r>
              <a:rPr lang="en-US" altLang="ja-JP" b="0" dirty="0" smtClean="0">
                <a:solidFill>
                  <a:schemeClr val="tx1"/>
                </a:solidFill>
                <a:latin typeface="Meiryo UI" pitchFamily="50" charset="-128"/>
                <a:ea typeface="Meiryo UI" pitchFamily="50" charset="-128"/>
                <a:cs typeface="Meiryo UI" pitchFamily="50" charset="-128"/>
              </a:rPr>
              <a:t>10</a:t>
            </a:r>
            <a:r>
              <a:rPr lang="ja-JP" altLang="en-US" b="0" dirty="0" smtClean="0">
                <a:solidFill>
                  <a:schemeClr val="tx1"/>
                </a:solidFill>
                <a:latin typeface="Meiryo UI" pitchFamily="50" charset="-128"/>
                <a:ea typeface="Meiryo UI" pitchFamily="50" charset="-128"/>
                <a:cs typeface="Meiryo UI" pitchFamily="50" charset="-128"/>
              </a:rPr>
              <a:t>階 </a:t>
            </a:r>
            <a:r>
              <a:rPr lang="en-US" altLang="ja-JP" b="0" dirty="0">
                <a:solidFill>
                  <a:schemeClr val="tx1"/>
                </a:solidFill>
                <a:latin typeface="Meiryo UI" pitchFamily="50" charset="-128"/>
                <a:ea typeface="Meiryo UI" pitchFamily="50" charset="-128"/>
                <a:cs typeface="Meiryo UI" pitchFamily="50" charset="-128"/>
              </a:rPr>
              <a:t>/ </a:t>
            </a:r>
            <a:r>
              <a:rPr lang="ja-JP" altLang="en-US" b="0" dirty="0" smtClean="0">
                <a:solidFill>
                  <a:schemeClr val="tx1"/>
                </a:solidFill>
                <a:latin typeface="Meiryo UI" pitchFamily="50" charset="-128"/>
                <a:ea typeface="Meiryo UI" pitchFamily="50" charset="-128"/>
                <a:cs typeface="Meiryo UI" pitchFamily="50" charset="-128"/>
              </a:rPr>
              <a:t>地下</a:t>
            </a:r>
            <a:r>
              <a:rPr lang="en-US" altLang="ja-JP" b="0" dirty="0" smtClean="0">
                <a:solidFill>
                  <a:schemeClr val="tx1"/>
                </a:solidFill>
                <a:latin typeface="Meiryo UI" pitchFamily="50" charset="-128"/>
                <a:ea typeface="Meiryo UI" pitchFamily="50" charset="-128"/>
                <a:cs typeface="Meiryo UI" pitchFamily="50" charset="-128"/>
              </a:rPr>
              <a:t>3</a:t>
            </a:r>
            <a:r>
              <a:rPr lang="ja-JP" altLang="en-US" b="0" dirty="0" smtClean="0">
                <a:solidFill>
                  <a:schemeClr val="tx1"/>
                </a:solidFill>
                <a:latin typeface="Meiryo UI" pitchFamily="50" charset="-128"/>
                <a:ea typeface="Meiryo UI" pitchFamily="50" charset="-128"/>
                <a:cs typeface="Meiryo UI" pitchFamily="50" charset="-128"/>
              </a:rPr>
              <a:t>階</a:t>
            </a:r>
            <a:endParaRPr lang="en-US" altLang="ja-JP" b="0" dirty="0">
              <a:solidFill>
                <a:schemeClr val="tx1"/>
              </a:solidFill>
              <a:latin typeface="Meiryo UI" pitchFamily="50" charset="-128"/>
              <a:ea typeface="Meiryo UI" pitchFamily="50" charset="-128"/>
              <a:cs typeface="Meiryo UI" pitchFamily="50" charset="-128"/>
            </a:endParaRPr>
          </a:p>
          <a:p>
            <a:endParaRPr lang="en-US" altLang="ja-JP" sz="800" b="0" dirty="0">
              <a:solidFill>
                <a:schemeClr val="tx1"/>
              </a:solidFill>
              <a:latin typeface="Meiryo UI" pitchFamily="50" charset="-128"/>
              <a:ea typeface="Meiryo UI" pitchFamily="50" charset="-128"/>
              <a:cs typeface="Meiryo UI" pitchFamily="50" charset="-128"/>
            </a:endParaRPr>
          </a:p>
          <a:p>
            <a:r>
              <a:rPr lang="en-US" altLang="ja-JP" b="0" dirty="0" smtClean="0">
                <a:solidFill>
                  <a:schemeClr val="tx1"/>
                </a:solidFill>
                <a:latin typeface="Meiryo UI" pitchFamily="50" charset="-128"/>
                <a:ea typeface="Meiryo UI" pitchFamily="50" charset="-128"/>
                <a:cs typeface="Meiryo UI" pitchFamily="50" charset="-128"/>
              </a:rPr>
              <a:t>  【</a:t>
            </a:r>
            <a:r>
              <a:rPr lang="ja-JP" altLang="en-US" dirty="0">
                <a:solidFill>
                  <a:schemeClr val="tx1"/>
                </a:solidFill>
                <a:latin typeface="Meiryo UI" pitchFamily="50" charset="-128"/>
                <a:ea typeface="Meiryo UI" pitchFamily="50" charset="-128"/>
                <a:cs typeface="Meiryo UI" pitchFamily="50" charset="-128"/>
              </a:rPr>
              <a:t>設備概要</a:t>
            </a:r>
            <a:r>
              <a:rPr lang="en-US" altLang="ja-JP" b="0" dirty="0">
                <a:solidFill>
                  <a:schemeClr val="tx1"/>
                </a:solidFill>
                <a:latin typeface="Meiryo UI" pitchFamily="50" charset="-128"/>
                <a:ea typeface="Meiryo UI" pitchFamily="50" charset="-128"/>
                <a:cs typeface="Meiryo UI" pitchFamily="50" charset="-128"/>
              </a:rPr>
              <a:t>】</a:t>
            </a:r>
          </a:p>
          <a:p>
            <a:endParaRPr lang="en-US" altLang="ja-JP" sz="500" b="0" dirty="0">
              <a:solidFill>
                <a:schemeClr val="tx1"/>
              </a:solidFill>
              <a:latin typeface="Meiryo UI" pitchFamily="50" charset="-128"/>
              <a:ea typeface="Meiryo UI" pitchFamily="50" charset="-128"/>
              <a:cs typeface="Meiryo UI" pitchFamily="50" charset="-128"/>
            </a:endParaRPr>
          </a:p>
          <a:p>
            <a:r>
              <a:rPr lang="ja-JP" altLang="en-US" b="0" dirty="0">
                <a:solidFill>
                  <a:schemeClr val="tx1"/>
                </a:solidFill>
                <a:latin typeface="Meiryo UI" pitchFamily="50" charset="-128"/>
                <a:ea typeface="Meiryo UI" pitchFamily="50" charset="-128"/>
                <a:cs typeface="Meiryo UI" pitchFamily="50" charset="-128"/>
              </a:rPr>
              <a:t>　空調：</a:t>
            </a:r>
            <a:r>
              <a:rPr lang="ja-JP" altLang="en-US" b="0" dirty="0" smtClean="0">
                <a:solidFill>
                  <a:schemeClr val="tx1"/>
                </a:solidFill>
                <a:latin typeface="Meiryo UI" pitchFamily="50" charset="-128"/>
                <a:ea typeface="Meiryo UI" pitchFamily="50" charset="-128"/>
                <a:cs typeface="Meiryo UI" pitchFamily="50" charset="-128"/>
              </a:rPr>
              <a:t>中央式</a:t>
            </a:r>
            <a:endParaRPr lang="ja-JP" altLang="en-US" b="0" dirty="0">
              <a:solidFill>
                <a:schemeClr val="tx1"/>
              </a:solidFill>
              <a:latin typeface="Meiryo UI" pitchFamily="50" charset="-128"/>
              <a:ea typeface="Meiryo UI" pitchFamily="50" charset="-128"/>
              <a:cs typeface="Meiryo UI" pitchFamily="50" charset="-128"/>
            </a:endParaRPr>
          </a:p>
          <a:p>
            <a:r>
              <a:rPr lang="ja-JP" altLang="en-US" b="0" dirty="0">
                <a:solidFill>
                  <a:schemeClr val="tx1"/>
                </a:solidFill>
                <a:latin typeface="Meiryo UI" pitchFamily="50" charset="-128"/>
                <a:ea typeface="Meiryo UI" pitchFamily="50" charset="-128"/>
                <a:cs typeface="Meiryo UI" pitchFamily="50" charset="-128"/>
              </a:rPr>
              <a:t>　照明：</a:t>
            </a:r>
            <a:r>
              <a:rPr lang="en-US" altLang="ja-JP" b="0" dirty="0" err="1" smtClean="0">
                <a:solidFill>
                  <a:schemeClr val="tx1"/>
                </a:solidFill>
                <a:latin typeface="Meiryo UI" pitchFamily="50" charset="-128"/>
                <a:ea typeface="Meiryo UI" pitchFamily="50" charset="-128"/>
                <a:cs typeface="Meiryo UI" pitchFamily="50" charset="-128"/>
              </a:rPr>
              <a:t>Hf</a:t>
            </a:r>
            <a:r>
              <a:rPr lang="ja-JP" altLang="en-US" b="0" dirty="0">
                <a:solidFill>
                  <a:schemeClr val="tx1"/>
                </a:solidFill>
                <a:latin typeface="Meiryo UI" pitchFamily="50" charset="-128"/>
                <a:ea typeface="Meiryo UI" pitchFamily="50" charset="-128"/>
                <a:cs typeface="Meiryo UI" pitchFamily="50" charset="-128"/>
              </a:rPr>
              <a:t> </a:t>
            </a:r>
            <a:r>
              <a:rPr lang="ja-JP" altLang="en-US" b="0" dirty="0" smtClean="0">
                <a:solidFill>
                  <a:schemeClr val="tx1"/>
                </a:solidFill>
                <a:latin typeface="Meiryo UI" pitchFamily="50" charset="-128"/>
                <a:ea typeface="Meiryo UI" pitchFamily="50" charset="-128"/>
                <a:cs typeface="Meiryo UI" pitchFamily="50" charset="-128"/>
              </a:rPr>
              <a:t>蛍光灯 </a:t>
            </a:r>
            <a:r>
              <a:rPr lang="ja-JP" altLang="en-US" b="0" dirty="0">
                <a:solidFill>
                  <a:schemeClr val="tx1"/>
                </a:solidFill>
                <a:latin typeface="Meiryo UI" pitchFamily="50" charset="-128"/>
                <a:ea typeface="Meiryo UI" pitchFamily="50" charset="-128"/>
                <a:cs typeface="Meiryo UI" pitchFamily="50" charset="-128"/>
              </a:rPr>
              <a:t>他</a:t>
            </a:r>
          </a:p>
        </p:txBody>
      </p:sp>
      <p:graphicFrame>
        <p:nvGraphicFramePr>
          <p:cNvPr id="7" name="表 6"/>
          <p:cNvGraphicFramePr>
            <a:graphicFrameLocks noGrp="1"/>
          </p:cNvGraphicFramePr>
          <p:nvPr>
            <p:extLst>
              <p:ext uri="{D42A27DB-BD31-4B8C-83A1-F6EECF244321}">
                <p14:modId xmlns:p14="http://schemas.microsoft.com/office/powerpoint/2010/main" val="1699905174"/>
              </p:ext>
            </p:extLst>
          </p:nvPr>
        </p:nvGraphicFramePr>
        <p:xfrm>
          <a:off x="4440618" y="5067371"/>
          <a:ext cx="4626324" cy="1682077"/>
        </p:xfrm>
        <a:graphic>
          <a:graphicData uri="http://schemas.openxmlformats.org/drawingml/2006/table">
            <a:tbl>
              <a:tblPr firstRow="1" firstCol="1" lastRow="1" lastCol="1" bandRow="1" bandCol="1">
                <a:tableStyleId>{72833802-FEF1-4C79-8D5D-14CF1EAF98D9}</a:tableStyleId>
              </a:tblPr>
              <a:tblGrid>
                <a:gridCol w="905019">
                  <a:extLst>
                    <a:ext uri="{9D8B030D-6E8A-4147-A177-3AD203B41FA5}">
                      <a16:colId xmlns:a16="http://schemas.microsoft.com/office/drawing/2014/main" val="20000"/>
                    </a:ext>
                  </a:extLst>
                </a:gridCol>
                <a:gridCol w="979978">
                  <a:extLst>
                    <a:ext uri="{9D8B030D-6E8A-4147-A177-3AD203B41FA5}">
                      <a16:colId xmlns:a16="http://schemas.microsoft.com/office/drawing/2014/main" val="20001"/>
                    </a:ext>
                  </a:extLst>
                </a:gridCol>
                <a:gridCol w="910298">
                  <a:extLst>
                    <a:ext uri="{9D8B030D-6E8A-4147-A177-3AD203B41FA5}">
                      <a16:colId xmlns:a16="http://schemas.microsoft.com/office/drawing/2014/main" val="1851410428"/>
                    </a:ext>
                  </a:extLst>
                </a:gridCol>
                <a:gridCol w="872997">
                  <a:extLst>
                    <a:ext uri="{9D8B030D-6E8A-4147-A177-3AD203B41FA5}">
                      <a16:colId xmlns:a16="http://schemas.microsoft.com/office/drawing/2014/main" val="20002"/>
                    </a:ext>
                  </a:extLst>
                </a:gridCol>
                <a:gridCol w="958032">
                  <a:extLst>
                    <a:ext uri="{9D8B030D-6E8A-4147-A177-3AD203B41FA5}">
                      <a16:colId xmlns:a16="http://schemas.microsoft.com/office/drawing/2014/main" val="20004"/>
                    </a:ext>
                  </a:extLst>
                </a:gridCol>
              </a:tblGrid>
              <a:tr h="364161">
                <a:tc>
                  <a:txBody>
                    <a:bodyPr/>
                    <a:lstStyle/>
                    <a:p>
                      <a:pPr algn="just">
                        <a:lnSpc>
                          <a:spcPts val="1000"/>
                        </a:lnSpc>
                        <a:spcBef>
                          <a:spcPts val="500"/>
                        </a:spcBef>
                        <a:spcAft>
                          <a:spcPts val="500"/>
                        </a:spcAft>
                      </a:pPr>
                      <a:r>
                        <a:rPr lang="en-US" sz="1400" b="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2540" algn="ctr">
                        <a:lnSpc>
                          <a:spcPts val="1000"/>
                        </a:lnSpc>
                        <a:spcBef>
                          <a:spcPts val="500"/>
                        </a:spcBef>
                        <a:spcAft>
                          <a:spcPts val="500"/>
                        </a:spcAft>
                      </a:pPr>
                      <a:r>
                        <a:rPr lang="ja-JP" sz="1400" b="0" kern="100" dirty="0">
                          <a:effectLst/>
                          <a:latin typeface="Meiryo UI" panose="020B0604030504040204" pitchFamily="50" charset="-128"/>
                          <a:ea typeface="Meiryo UI" panose="020B0604030504040204" pitchFamily="50" charset="-128"/>
                          <a:cs typeface="Meiryo UI" panose="020B0604030504040204" pitchFamily="50" charset="-128"/>
                        </a:rPr>
                        <a:t>電力</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2540" algn="ctr">
                        <a:lnSpc>
                          <a:spcPts val="1000"/>
                        </a:lnSpc>
                        <a:spcBef>
                          <a:spcPts val="500"/>
                        </a:spcBef>
                        <a:spcAft>
                          <a:spcPts val="500"/>
                        </a:spcAft>
                      </a:pPr>
                      <a:r>
                        <a:rPr lang="ja-JP" altLang="en-US" sz="1400" b="0" kern="100" dirty="0" smtClean="0">
                          <a:effectLst/>
                          <a:latin typeface="Meiryo UI" panose="020B0604030504040204" pitchFamily="50" charset="-128"/>
                          <a:ea typeface="Meiryo UI" panose="020B0604030504040204" pitchFamily="50" charset="-128"/>
                          <a:cs typeface="Meiryo UI" panose="020B0604030504040204" pitchFamily="50" charset="-128"/>
                        </a:rPr>
                        <a:t>ガス</a:t>
                      </a: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2540" algn="ctr">
                        <a:lnSpc>
                          <a:spcPts val="1000"/>
                        </a:lnSpc>
                        <a:spcBef>
                          <a:spcPts val="500"/>
                        </a:spcBef>
                        <a:spcAft>
                          <a:spcPts val="500"/>
                        </a:spcAft>
                      </a:pPr>
                      <a:r>
                        <a:rPr lang="ja-JP" altLang="en-US" sz="1400" b="0" kern="100" dirty="0" smtClean="0">
                          <a:effectLst/>
                          <a:latin typeface="Meiryo UI" panose="020B0604030504040204" pitchFamily="50" charset="-128"/>
                          <a:ea typeface="Meiryo UI" panose="020B0604030504040204" pitchFamily="50" charset="-128"/>
                          <a:cs typeface="Meiryo UI" panose="020B0604030504040204" pitchFamily="50" charset="-128"/>
                        </a:rPr>
                        <a:t>上下水</a:t>
                      </a: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2540" algn="ctr">
                        <a:lnSpc>
                          <a:spcPts val="1000"/>
                        </a:lnSpc>
                        <a:spcBef>
                          <a:spcPts val="500"/>
                        </a:spcBef>
                        <a:spcAft>
                          <a:spcPts val="500"/>
                        </a:spcAft>
                      </a:pPr>
                      <a:r>
                        <a:rPr lang="ja-JP" sz="1400" b="0" kern="100" dirty="0">
                          <a:effectLst/>
                          <a:latin typeface="Meiryo UI" panose="020B0604030504040204" pitchFamily="50" charset="-128"/>
                          <a:ea typeface="Meiryo UI" panose="020B0604030504040204" pitchFamily="50" charset="-128"/>
                          <a:cs typeface="Meiryo UI" panose="020B0604030504040204" pitchFamily="50" charset="-128"/>
                        </a:rPr>
                        <a:t>合計</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667629">
                <a:tc>
                  <a:txBody>
                    <a:bodyPr/>
                    <a:lstStyle/>
                    <a:p>
                      <a:pPr algn="ctr">
                        <a:lnSpc>
                          <a:spcPts val="1000"/>
                        </a:lnSpc>
                        <a:spcBef>
                          <a:spcPts val="500"/>
                        </a:spcBef>
                        <a:spcAft>
                          <a:spcPts val="500"/>
                        </a:spcAft>
                      </a:pPr>
                      <a:r>
                        <a:rPr lang="ja-JP" sz="14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光熱水費</a:t>
                      </a:r>
                    </a:p>
                    <a:p>
                      <a:pPr algn="ctr">
                        <a:lnSpc>
                          <a:spcPts val="1000"/>
                        </a:lnSpc>
                        <a:spcBef>
                          <a:spcPts val="500"/>
                        </a:spcBef>
                        <a:spcAft>
                          <a:spcPts val="500"/>
                        </a:spcAft>
                      </a:pPr>
                      <a:r>
                        <a:rPr lang="en-US" altLang="ja-JP" sz="14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14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千円</a:t>
                      </a:r>
                      <a:r>
                        <a:rPr lang="ja-JP" sz="14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14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4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14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altLang="ja-JP" sz="14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273,244</a:t>
                      </a:r>
                      <a:endParaRPr lang="ja-JP" sz="14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ja-JP" sz="14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58,709</a:t>
                      </a:r>
                      <a:endParaRPr lang="ja-JP" altLang="ja-JP" sz="14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ja-JP" sz="14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54,894</a:t>
                      </a:r>
                      <a:endParaRPr lang="ja-JP" altLang="ja-JP" sz="14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altLang="ja-JP" sz="14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386,847</a:t>
                      </a:r>
                      <a:endParaRPr lang="ja-JP" sz="14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50287">
                <a:tc>
                  <a:txBody>
                    <a:bodyPr/>
                    <a:lstStyle/>
                    <a:p>
                      <a:pPr algn="ctr">
                        <a:lnSpc>
                          <a:spcPts val="1000"/>
                        </a:lnSpc>
                        <a:spcBef>
                          <a:spcPts val="500"/>
                        </a:spcBef>
                        <a:spcAft>
                          <a:spcPts val="500"/>
                        </a:spcAft>
                      </a:pPr>
                      <a:r>
                        <a:rPr lang="ja-JP" sz="1400" b="0" kern="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使用量</a:t>
                      </a:r>
                      <a:endParaRPr lang="ja-JP" sz="14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lnSpc>
                          <a:spcPts val="1000"/>
                        </a:lnSpc>
                        <a:spcBef>
                          <a:spcPts val="500"/>
                        </a:spcBef>
                        <a:spcAft>
                          <a:spcPts val="500"/>
                        </a:spcAft>
                      </a:pPr>
                      <a:r>
                        <a:rPr lang="en-US" altLang="ja-JP" sz="1400" b="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1400" b="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年当たり</a:t>
                      </a:r>
                      <a:r>
                        <a:rPr lang="en-US" altLang="ja-JP" sz="1400" b="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14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altLang="ja-JP" sz="14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18,744</a:t>
                      </a:r>
                    </a:p>
                    <a:p>
                      <a:pPr algn="r">
                        <a:spcAft>
                          <a:spcPts val="0"/>
                        </a:spcAft>
                      </a:pPr>
                      <a:r>
                        <a:rPr lang="ja-JP" altLang="en-US" sz="14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 </a:t>
                      </a:r>
                      <a:r>
                        <a:rPr lang="en-US" altLang="ja-JP" sz="14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k</a:t>
                      </a:r>
                      <a:r>
                        <a:rPr lang="en-US" sz="14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wh</a:t>
                      </a:r>
                      <a:endParaRPr lang="ja-JP" sz="14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ja-JP" sz="14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827,635</a:t>
                      </a:r>
                    </a:p>
                    <a:p>
                      <a:pPr marL="0" marR="0" indent="0" algn="r" defTabSz="914400" rtl="0" eaLnBrk="1" fontAlgn="auto" latinLnBrk="0" hangingPunct="1">
                        <a:lnSpc>
                          <a:spcPct val="100000"/>
                        </a:lnSpc>
                        <a:spcBef>
                          <a:spcPts val="0"/>
                        </a:spcBef>
                        <a:spcAft>
                          <a:spcPts val="0"/>
                        </a:spcAft>
                        <a:buClrTx/>
                        <a:buSzTx/>
                        <a:buFontTx/>
                        <a:buNone/>
                        <a:tabLst/>
                        <a:defRPr/>
                      </a:pPr>
                      <a:r>
                        <a:rPr lang="ja-JP" altLang="en-US" sz="14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altLang="ja-JP" sz="14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ja-JP" sz="14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87,181</a:t>
                      </a:r>
                    </a:p>
                    <a:p>
                      <a:pPr marL="0" marR="0" indent="0" algn="r" defTabSz="914400" rtl="0" eaLnBrk="1" fontAlgn="auto" latinLnBrk="0" hangingPunct="1">
                        <a:lnSpc>
                          <a:spcPct val="100000"/>
                        </a:lnSpc>
                        <a:spcBef>
                          <a:spcPts val="0"/>
                        </a:spcBef>
                        <a:spcAft>
                          <a:spcPts val="0"/>
                        </a:spcAft>
                        <a:buClrTx/>
                        <a:buSzTx/>
                        <a:buFontTx/>
                        <a:buNone/>
                        <a:tabLst/>
                        <a:defRPr/>
                      </a:pPr>
                      <a:r>
                        <a:rPr lang="ja-JP" altLang="en-US" sz="14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altLang="ja-JP" sz="14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14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1" name="正方形/長方形 10"/>
          <p:cNvSpPr/>
          <p:nvPr/>
        </p:nvSpPr>
        <p:spPr>
          <a:xfrm>
            <a:off x="4427984" y="4763060"/>
            <a:ext cx="4716017" cy="3262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光熱</a:t>
            </a: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水費と</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使用量（</a:t>
            </a:r>
            <a:r>
              <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2018</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年度平均</a:t>
            </a: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概算値</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3" name="図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40693" y="2145067"/>
            <a:ext cx="2742883" cy="2645574"/>
          </a:xfrm>
          <a:prstGeom prst="rect">
            <a:avLst/>
          </a:prstGeom>
        </p:spPr>
      </p:pic>
      <p:cxnSp>
        <p:nvCxnSpPr>
          <p:cNvPr id="24" name="直線コネクタ 23"/>
          <p:cNvCxnSpPr/>
          <p:nvPr/>
        </p:nvCxnSpPr>
        <p:spPr>
          <a:xfrm flipH="1">
            <a:off x="5724128" y="2498149"/>
            <a:ext cx="122604" cy="186695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7" name="正方形/長方形 26"/>
          <p:cNvSpPr/>
          <p:nvPr/>
        </p:nvSpPr>
        <p:spPr>
          <a:xfrm>
            <a:off x="6021886" y="3216182"/>
            <a:ext cx="1174399" cy="215444"/>
          </a:xfrm>
          <a:prstGeom prst="rect">
            <a:avLst/>
          </a:prstGeom>
          <a:solidFill>
            <a:schemeClr val="bg1"/>
          </a:solidFill>
          <a:ln>
            <a:solidFill>
              <a:schemeClr val="tx1"/>
            </a:solidFill>
          </a:ln>
        </p:spPr>
        <p:txBody>
          <a:bodyPr wrap="square" tIns="0" bIns="0">
            <a:spAutoFit/>
          </a:bodyPr>
          <a:lstStyle/>
          <a:p>
            <a:r>
              <a:rPr lang="ja-JP" altLang="en-US" sz="14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14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4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期工事</a:t>
            </a:r>
            <a:endParaRPr lang="en-US" altLang="ja-JP" sz="14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正方形/長方形 27"/>
          <p:cNvSpPr/>
          <p:nvPr/>
        </p:nvSpPr>
        <p:spPr>
          <a:xfrm>
            <a:off x="3988476" y="3214034"/>
            <a:ext cx="1174399" cy="215444"/>
          </a:xfrm>
          <a:prstGeom prst="rect">
            <a:avLst/>
          </a:prstGeom>
          <a:solidFill>
            <a:schemeClr val="bg1"/>
          </a:solidFill>
          <a:ln>
            <a:solidFill>
              <a:schemeClr val="tx1"/>
            </a:solidFill>
          </a:ln>
        </p:spPr>
        <p:txBody>
          <a:bodyPr wrap="square" tIns="0" bIns="0">
            <a:spAutoFit/>
          </a:bodyPr>
          <a:lstStyle/>
          <a:p>
            <a:r>
              <a:rPr lang="ja-JP" altLang="en-US" sz="14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14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4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期工事</a:t>
            </a:r>
            <a:endParaRPr lang="en-US" altLang="ja-JP" sz="14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29" name="図 2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30912" y="440655"/>
            <a:ext cx="2736029" cy="205749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0" name="図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81734" y="4684785"/>
            <a:ext cx="2834520" cy="119980"/>
          </a:xfrm>
          <a:prstGeom prst="rect">
            <a:avLst/>
          </a:prstGeom>
        </p:spPr>
      </p:pic>
      <p:grpSp>
        <p:nvGrpSpPr>
          <p:cNvPr id="13" name="グループ化 12"/>
          <p:cNvGrpSpPr/>
          <p:nvPr/>
        </p:nvGrpSpPr>
        <p:grpSpPr>
          <a:xfrm>
            <a:off x="4370787" y="216942"/>
            <a:ext cx="1584176" cy="864194"/>
            <a:chOff x="3510087" y="650507"/>
            <a:chExt cx="1417685" cy="621081"/>
          </a:xfrm>
        </p:grpSpPr>
        <p:pic>
          <p:nvPicPr>
            <p:cNvPr id="14" name="Picture 4"/>
            <p:cNvPicPr>
              <a:picLocks noChangeAspect="1" noChangeArrowheads="1"/>
            </p:cNvPicPr>
            <p:nvPr/>
          </p:nvPicPr>
          <p:blipFill>
            <a:blip r:embed="rId5">
              <a:clrChange>
                <a:clrFrom>
                  <a:srgbClr val="FFFFFF"/>
                </a:clrFrom>
                <a:clrTo>
                  <a:srgbClr val="FFFFFF">
                    <a:alpha val="0"/>
                  </a:srgbClr>
                </a:clrTo>
              </a:clrChange>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3510087" y="650507"/>
              <a:ext cx="1417685" cy="6210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正方形/長方形 14"/>
            <p:cNvSpPr/>
            <p:nvPr/>
          </p:nvSpPr>
          <p:spPr>
            <a:xfrm>
              <a:off x="3579117" y="780997"/>
              <a:ext cx="1296144" cy="353910"/>
            </a:xfrm>
            <a:prstGeom prst="rect">
              <a:avLst/>
            </a:prstGeom>
          </p:spPr>
          <p:txBody>
            <a:bodyPr wrap="square" tIns="0" bIns="0" anchor="ctr">
              <a:spAutoFit/>
            </a:bodyPr>
            <a:lstStyle/>
            <a:p>
              <a:pPr algn="ct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シェアード・</a:t>
              </a:r>
              <a:endParaRPr lang="en-US" altLang="ja-JP"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セイビングス</a:t>
              </a:r>
              <a:r>
                <a:rPr lang="ja-JP" altLang="en-US" sz="16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600"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pSp>
    </p:spTree>
    <p:extLst>
      <p:ext uri="{BB962C8B-B14F-4D97-AF65-F5344CB8AC3E}">
        <p14:creationId xmlns:p14="http://schemas.microsoft.com/office/powerpoint/2010/main" val="9342928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DBCCE75-96CE-4693-9D68-DB546D813132}" type="slidenum">
              <a:rPr kumimoji="1" lang="ja-JP" altLang="en-US" smtClean="0"/>
              <a:t>18</a:t>
            </a:fld>
            <a:endParaRPr kumimoji="1" lang="ja-JP" altLang="en-US"/>
          </a:p>
        </p:txBody>
      </p:sp>
      <p:sp>
        <p:nvSpPr>
          <p:cNvPr id="6" name="タイトル 1"/>
          <p:cNvSpPr>
            <a:spLocks noGrp="1"/>
          </p:cNvSpPr>
          <p:nvPr>
            <p:ph type="title"/>
          </p:nvPr>
        </p:nvSpPr>
        <p:spPr>
          <a:xfrm>
            <a:off x="35496" y="452652"/>
            <a:ext cx="8901240" cy="882650"/>
          </a:xfrm>
        </p:spPr>
        <p:txBody>
          <a:bodyPr>
            <a:normAutofit/>
          </a:bodyPr>
          <a:lstStyle/>
          <a:p>
            <a:r>
              <a:rPr lang="en-US" altLang="ja-JP" sz="28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提案</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募集スケジュール（予定）</a:t>
            </a:r>
            <a: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794515798"/>
              </p:ext>
            </p:extLst>
          </p:nvPr>
        </p:nvGraphicFramePr>
        <p:xfrm>
          <a:off x="35496" y="1196752"/>
          <a:ext cx="8956702" cy="5400599"/>
        </p:xfrm>
        <a:graphic>
          <a:graphicData uri="http://schemas.openxmlformats.org/drawingml/2006/table">
            <a:tbl>
              <a:tblPr firstRow="1" bandRow="1">
                <a:tableStyleId>{5C22544A-7EE6-4342-B048-85BDC9FD1C3A}</a:tableStyleId>
              </a:tblPr>
              <a:tblGrid>
                <a:gridCol w="2115942">
                  <a:extLst>
                    <a:ext uri="{9D8B030D-6E8A-4147-A177-3AD203B41FA5}">
                      <a16:colId xmlns:a16="http://schemas.microsoft.com/office/drawing/2014/main" val="20000"/>
                    </a:ext>
                  </a:extLst>
                </a:gridCol>
                <a:gridCol w="6840760">
                  <a:extLst>
                    <a:ext uri="{9D8B030D-6E8A-4147-A177-3AD203B41FA5}">
                      <a16:colId xmlns:a16="http://schemas.microsoft.com/office/drawing/2014/main" val="20001"/>
                    </a:ext>
                  </a:extLst>
                </a:gridCol>
              </a:tblGrid>
              <a:tr h="523907">
                <a:tc>
                  <a:txBody>
                    <a:bodyPr/>
                    <a:lstStyle/>
                    <a:p>
                      <a:pPr algn="just" fontAlgn="ctr"/>
                      <a:endParaRPr lang="zh-TW" altLang="en-US" sz="16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714" marR="4714" marT="4714"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600" u="none" strike="noStrike"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大阪府警察本部本庁舎</a:t>
                      </a:r>
                      <a:r>
                        <a:rPr lang="en-US" altLang="ja-JP" sz="1600" u="none" strike="noStrike"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ESCO</a:t>
                      </a:r>
                      <a:r>
                        <a:rPr lang="ja-JP" altLang="en-US" sz="1600" u="none" strike="noStrike"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事業</a:t>
                      </a:r>
                      <a:endParaRPr lang="en-US" altLang="ja-JP" sz="1600" b="0" i="0" u="none" strike="noStrike"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714" marR="4714" marT="4714" marB="0" anchor="ctr"/>
                </a:tc>
                <a:extLst>
                  <a:ext uri="{0D108BD9-81ED-4DB2-BD59-A6C34878D82A}">
                    <a16:rowId xmlns:a16="http://schemas.microsoft.com/office/drawing/2014/main" val="10000"/>
                  </a:ext>
                </a:extLst>
              </a:tr>
              <a:tr h="480280">
                <a:tc>
                  <a:txBody>
                    <a:bodyPr/>
                    <a:lstStyle/>
                    <a:p>
                      <a:pPr algn="l" fontAlgn="ctr"/>
                      <a:r>
                        <a:rPr lang="zh-TW" altLang="en-US" sz="16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600" u="sng"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ESCO</a:t>
                      </a:r>
                      <a:r>
                        <a:rPr lang="ja-JP" altLang="en-US" sz="1600" u="sng"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提案審査会</a:t>
                      </a:r>
                      <a:endParaRPr lang="zh-TW" altLang="en-US" sz="1600" b="1" i="0" u="sng"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714" marR="4714" marT="4714" marB="0" anchor="ctr"/>
                </a:tc>
                <a:tc>
                  <a:txBody>
                    <a:bodyPr/>
                    <a:lstStyle/>
                    <a:p>
                      <a:pPr algn="ctr" fontAlgn="ctr"/>
                      <a:r>
                        <a:rPr lang="ja-JP" altLang="en-US" sz="1600" u="sng" strike="noStrike"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a:t>
                      </a:r>
                      <a:r>
                        <a:rPr lang="en-US" altLang="ja-JP" sz="1600" u="sng" strike="noStrike"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600" u="sng" strike="noStrike"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600" u="sng" strike="noStrike"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r>
                        <a:rPr lang="ja-JP" altLang="en-US" sz="1600" u="sng"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lang="en-US" altLang="ja-JP" sz="1600" u="sng"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600" u="sng"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a:t>
                      </a:r>
                      <a:r>
                        <a:rPr lang="en-US" altLang="ja-JP" sz="1600" u="sng"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600" u="sng"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金</a:t>
                      </a:r>
                      <a:r>
                        <a:rPr lang="en-US" altLang="ja-JP" sz="1600" u="sng"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600" b="1" i="0" u="sng"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714" marR="4714" marT="4714" marB="0" anchor="ctr"/>
                </a:tc>
                <a:extLst>
                  <a:ext uri="{0D108BD9-81ED-4DB2-BD59-A6C34878D82A}">
                    <a16:rowId xmlns:a16="http://schemas.microsoft.com/office/drawing/2014/main" val="10001"/>
                  </a:ext>
                </a:extLst>
              </a:tr>
              <a:tr h="480280">
                <a:tc>
                  <a:txBody>
                    <a:bodyPr/>
                    <a:lstStyle/>
                    <a:p>
                      <a:pPr algn="just" fontAlgn="ctr"/>
                      <a:r>
                        <a:rPr lang="zh-TW" altLang="en-US" sz="16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募集</a:t>
                      </a:r>
                      <a:r>
                        <a:rPr lang="zh-TW" altLang="en-US" sz="16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要項配付</a:t>
                      </a:r>
                      <a:endParaRPr lang="zh-TW" altLang="en-US" sz="16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714" marR="4714" marT="4714" marB="0" anchor="ctr"/>
                </a:tc>
                <a:tc>
                  <a:txBody>
                    <a:bodyPr/>
                    <a:lstStyle/>
                    <a:p>
                      <a:pPr algn="ctr" fontAlgn="ctr"/>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a:t>
                      </a:r>
                      <a:r>
                        <a:rPr lang="en-US" altLang="ja-JP"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lang="en-US" altLang="ja-JP"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18</a:t>
                      </a:r>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a:t>
                      </a:r>
                      <a:r>
                        <a:rPr lang="en-US" altLang="ja-JP"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金</a:t>
                      </a:r>
                      <a:r>
                        <a:rPr lang="en-US" altLang="ja-JP"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　</a:t>
                      </a:r>
                      <a:r>
                        <a:rPr lang="en-US" altLang="ja-JP"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lang="en-US" altLang="ja-JP"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a:t>
                      </a:r>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a:t>
                      </a:r>
                      <a:r>
                        <a:rPr lang="en-US" altLang="ja-JP"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金</a:t>
                      </a:r>
                      <a:r>
                        <a:rPr lang="en-US" altLang="ja-JP"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714" marR="4714" marT="4714" marB="0" anchor="ctr"/>
                </a:tc>
                <a:extLst>
                  <a:ext uri="{0D108BD9-81ED-4DB2-BD59-A6C34878D82A}">
                    <a16:rowId xmlns:a16="http://schemas.microsoft.com/office/drawing/2014/main" val="10002"/>
                  </a:ext>
                </a:extLst>
              </a:tr>
              <a:tr h="480280">
                <a:tc>
                  <a:txBody>
                    <a:bodyPr/>
                    <a:lstStyle/>
                    <a:p>
                      <a:pPr algn="just" fontAlgn="ctr"/>
                      <a:r>
                        <a:rPr lang="ja-JP" altLang="en-US" sz="16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質問</a:t>
                      </a:r>
                      <a:r>
                        <a:rPr lang="ja-JP" altLang="en-US" sz="16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回答</a:t>
                      </a:r>
                      <a:endParaRPr lang="ja-JP" altLang="en-US" sz="16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714" marR="4714" marT="4714" marB="0" anchor="ctr"/>
                </a:tc>
                <a:tc>
                  <a:txBody>
                    <a:bodyPr/>
                    <a:lstStyle/>
                    <a:p>
                      <a:pPr algn="ctr" fontAlgn="ctr"/>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a:t>
                      </a:r>
                      <a:r>
                        <a:rPr lang="en-US" altLang="ja-JP"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a:t>
                      </a:r>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lang="en-US" altLang="ja-JP"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a:t>
                      </a:r>
                      <a:r>
                        <a:rPr lang="en-US" altLang="ja-JP"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lang="en-US" altLang="ja-JP"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6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714" marR="4714" marT="4714" marB="0" anchor="ctr"/>
                </a:tc>
                <a:extLst>
                  <a:ext uri="{0D108BD9-81ED-4DB2-BD59-A6C34878D82A}">
                    <a16:rowId xmlns:a16="http://schemas.microsoft.com/office/drawing/2014/main" val="10003"/>
                  </a:ext>
                </a:extLst>
              </a:tr>
              <a:tr h="480280">
                <a:tc>
                  <a:txBody>
                    <a:bodyPr/>
                    <a:lstStyle/>
                    <a:p>
                      <a:pPr marL="0" marR="0" indent="0" algn="just" defTabSz="914400" rtl="0" eaLnBrk="1" fontAlgn="ctr" latinLnBrk="0" hangingPunct="1">
                        <a:lnSpc>
                          <a:spcPct val="100000"/>
                        </a:lnSpc>
                        <a:spcBef>
                          <a:spcPts val="0"/>
                        </a:spcBef>
                        <a:spcAft>
                          <a:spcPts val="0"/>
                        </a:spcAft>
                        <a:buClrTx/>
                        <a:buSzTx/>
                        <a:buFontTx/>
                        <a:buNone/>
                        <a:tabLst/>
                        <a:defRPr/>
                      </a:pPr>
                      <a:r>
                        <a:rPr lang="ja-JP" altLang="en-US" sz="16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参加表明受付</a:t>
                      </a:r>
                      <a:endPar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714" marR="4714" marT="4714"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a:t>
                      </a:r>
                      <a:r>
                        <a:rPr lang="en-US" altLang="ja-JP"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a:t>
                      </a:r>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lang="en-US" altLang="ja-JP"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a:t>
                      </a:r>
                      <a:r>
                        <a:rPr lang="en-US" altLang="ja-JP"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火</a:t>
                      </a:r>
                      <a:r>
                        <a:rPr lang="en-US" altLang="ja-JP"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a:t>
                      </a:r>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lang="en-US" altLang="ja-JP"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a:t>
                      </a:r>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a:t>
                      </a:r>
                      <a:r>
                        <a:rPr lang="en-US" altLang="ja-JP"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lang="en-US" altLang="ja-JP"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4714" marR="4714" marT="4714" marB="0" anchor="ctr"/>
                </a:tc>
                <a:extLst>
                  <a:ext uri="{0D108BD9-81ED-4DB2-BD59-A6C34878D82A}">
                    <a16:rowId xmlns:a16="http://schemas.microsoft.com/office/drawing/2014/main" val="10004"/>
                  </a:ext>
                </a:extLst>
              </a:tr>
              <a:tr h="480280">
                <a:tc>
                  <a:txBody>
                    <a:bodyPr/>
                    <a:lstStyle/>
                    <a:p>
                      <a:pPr marL="0" marR="0" indent="0" algn="just" defTabSz="914400" rtl="0" eaLnBrk="1" fontAlgn="ctr" latinLnBrk="0" hangingPunct="1">
                        <a:lnSpc>
                          <a:spcPct val="100000"/>
                        </a:lnSpc>
                        <a:spcBef>
                          <a:spcPts val="0"/>
                        </a:spcBef>
                        <a:spcAft>
                          <a:spcPts val="0"/>
                        </a:spcAft>
                        <a:buClrTx/>
                        <a:buSzTx/>
                        <a:buFontTx/>
                        <a:buNone/>
                        <a:tabLst/>
                        <a:defRPr/>
                      </a:pPr>
                      <a:r>
                        <a:rPr lang="ja-JP" altLang="en-US" sz="16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提案要請書交付</a:t>
                      </a:r>
                      <a:endPar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714" marR="4714" marT="4714"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a:t>
                      </a:r>
                      <a:r>
                        <a:rPr lang="en-US" altLang="ja-JP"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a:t>
                      </a:r>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lang="en-US" altLang="ja-JP"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a:t>
                      </a:r>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a:t>
                      </a:r>
                      <a:r>
                        <a:rPr lang="en-US" altLang="ja-JP"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木</a:t>
                      </a:r>
                      <a:r>
                        <a:rPr lang="en-US" altLang="ja-JP"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4714" marR="4714" marT="4714" marB="0" anchor="ctr"/>
                </a:tc>
                <a:extLst>
                  <a:ext uri="{0D108BD9-81ED-4DB2-BD59-A6C34878D82A}">
                    <a16:rowId xmlns:a16="http://schemas.microsoft.com/office/drawing/2014/main" val="10005"/>
                  </a:ext>
                </a:extLst>
              </a:tr>
              <a:tr h="480280">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zh-TW" altLang="en-US" sz="16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現場</a:t>
                      </a:r>
                      <a:r>
                        <a:rPr lang="ja-JP" altLang="en-US" sz="16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ウォークスルー</a:t>
                      </a:r>
                      <a:r>
                        <a:rPr lang="zh-TW" altLang="en-US" sz="16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調査</a:t>
                      </a:r>
                      <a:endParaRPr lang="en-US" altLang="zh-TW" sz="16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714" marR="4714" marT="4714"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a:t>
                      </a:r>
                      <a:r>
                        <a:rPr lang="en-US" altLang="ja-JP"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a:t>
                      </a:r>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月下旬</a:t>
                      </a:r>
                      <a:endParaRPr lang="en-US" altLang="ja-JP"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714" marR="4714" marT="4714" marB="0" anchor="ctr"/>
                </a:tc>
                <a:extLst>
                  <a:ext uri="{0D108BD9-81ED-4DB2-BD59-A6C34878D82A}">
                    <a16:rowId xmlns:a16="http://schemas.microsoft.com/office/drawing/2014/main" val="10006"/>
                  </a:ext>
                </a:extLst>
              </a:tr>
              <a:tr h="480280">
                <a:tc>
                  <a:txBody>
                    <a:bodyPr/>
                    <a:lstStyle/>
                    <a:p>
                      <a:pPr algn="just" fontAlgn="ctr"/>
                      <a:r>
                        <a:rPr lang="ja-JP" altLang="en-US" sz="16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提案書受付</a:t>
                      </a:r>
                      <a:endParaRPr lang="ja-JP" altLang="en-US" sz="16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714" marR="4714" marT="4714"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a:t>
                      </a:r>
                      <a:r>
                        <a:rPr lang="en-US" altLang="ja-JP"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a:t>
                      </a:r>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月中～下旬</a:t>
                      </a:r>
                      <a:endParaRPr lang="en-US" altLang="ja-JP"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714" marR="4714" marT="4714" marB="0" anchor="ctr"/>
                </a:tc>
                <a:extLst>
                  <a:ext uri="{0D108BD9-81ED-4DB2-BD59-A6C34878D82A}">
                    <a16:rowId xmlns:a16="http://schemas.microsoft.com/office/drawing/2014/main" val="10007"/>
                  </a:ext>
                </a:extLst>
              </a:tr>
              <a:tr h="517226">
                <a:tc>
                  <a:txBody>
                    <a:bodyPr/>
                    <a:lstStyle/>
                    <a:p>
                      <a:pPr marL="0" marR="0" indent="0" algn="just" defTabSz="914400" rtl="0" eaLnBrk="1" fontAlgn="ctr" latinLnBrk="0" hangingPunct="1">
                        <a:lnSpc>
                          <a:spcPct val="100000"/>
                        </a:lnSpc>
                        <a:spcBef>
                          <a:spcPts val="0"/>
                        </a:spcBef>
                        <a:spcAft>
                          <a:spcPts val="0"/>
                        </a:spcAft>
                        <a:buClrTx/>
                        <a:buSzTx/>
                        <a:buFontTx/>
                        <a:buNone/>
                        <a:tabLst/>
                        <a:defRPr/>
                      </a:pPr>
                      <a:r>
                        <a:rPr lang="en-US" altLang="ja-JP" sz="16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ESCO</a:t>
                      </a:r>
                      <a:r>
                        <a:rPr lang="ja-JP" altLang="en-US" sz="16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提案書に</a:t>
                      </a:r>
                      <a:r>
                        <a:rPr lang="ja-JP" altLang="en-US" sz="16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関する</a:t>
                      </a:r>
                      <a:endParaRPr lang="en-US" altLang="ja-JP" sz="16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ctr" latinLnBrk="0" hangingPunct="1">
                        <a:lnSpc>
                          <a:spcPct val="100000"/>
                        </a:lnSpc>
                        <a:spcBef>
                          <a:spcPts val="0"/>
                        </a:spcBef>
                        <a:spcAft>
                          <a:spcPts val="0"/>
                        </a:spcAft>
                        <a:buClrTx/>
                        <a:buSzTx/>
                        <a:buFontTx/>
                        <a:buNone/>
                        <a:tabLst/>
                        <a:defRPr/>
                      </a:pPr>
                      <a:r>
                        <a:rPr lang="zh-TW" altLang="en-US" sz="16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事務局ﾋｱﾘﾝｸﾞ</a:t>
                      </a:r>
                      <a:r>
                        <a:rPr lang="zh-TW" altLang="en-US" sz="16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zh-TW" altLang="en-US" sz="16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714" marR="4714" marT="4714"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a:t>
                      </a:r>
                      <a:r>
                        <a:rPr lang="en-US" altLang="ja-JP"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月上旬</a:t>
                      </a:r>
                      <a:endParaRPr lang="en-US" altLang="ja-JP"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714" marR="4714" marT="4714" marB="0" anchor="ctr"/>
                </a:tc>
                <a:extLst>
                  <a:ext uri="{0D108BD9-81ED-4DB2-BD59-A6C34878D82A}">
                    <a16:rowId xmlns:a16="http://schemas.microsoft.com/office/drawing/2014/main" val="10008"/>
                  </a:ext>
                </a:extLst>
              </a:tr>
              <a:tr h="480280">
                <a:tc>
                  <a:txBody>
                    <a:bodyPr/>
                    <a:lstStyle/>
                    <a:p>
                      <a:pPr algn="l" fontAlgn="ctr"/>
                      <a:r>
                        <a:rPr lang="ja-JP" altLang="en-US" sz="1600" u="none" strike="noStrike"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600" u="sng"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事業者選定部会</a:t>
                      </a:r>
                      <a:endParaRPr lang="zh-TW" altLang="en-US" sz="1600" b="1" i="0" u="sng"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714" marR="4714" marT="4714" marB="0" anchor="ctr"/>
                </a:tc>
                <a:tc>
                  <a:txBody>
                    <a:bodyPr/>
                    <a:lstStyle/>
                    <a:p>
                      <a:pPr algn="ctr" fontAlgn="ctr"/>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a:t>
                      </a:r>
                      <a:r>
                        <a:rPr lang="en-US" altLang="ja-JP"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月中旬～下旬</a:t>
                      </a:r>
                    </a:p>
                  </a:txBody>
                  <a:tcPr marL="4714" marR="4714" marT="4714" marB="0" anchor="ctr"/>
                </a:tc>
                <a:extLst>
                  <a:ext uri="{0D108BD9-81ED-4DB2-BD59-A6C34878D82A}">
                    <a16:rowId xmlns:a16="http://schemas.microsoft.com/office/drawing/2014/main" val="10009"/>
                  </a:ext>
                </a:extLst>
              </a:tr>
              <a:tr h="517226">
                <a:tc>
                  <a:txBody>
                    <a:bodyPr/>
                    <a:lstStyle/>
                    <a:p>
                      <a:pPr algn="just" fontAlgn="ctr"/>
                      <a:r>
                        <a:rPr lang="ja-JP" altLang="en-US" sz="16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最優秀</a:t>
                      </a:r>
                      <a:r>
                        <a:rPr lang="ja-JP" altLang="en-US" sz="16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及び優秀</a:t>
                      </a:r>
                      <a:r>
                        <a:rPr lang="ja-JP" altLang="en-US" sz="16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提案の 結果通知</a:t>
                      </a:r>
                      <a:endParaRPr lang="ja-JP" altLang="en-US" sz="16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714" marR="4714" marT="4714"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a:t>
                      </a:r>
                      <a:r>
                        <a:rPr lang="en-US" altLang="ja-JP"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月下旬</a:t>
                      </a:r>
                      <a:endParaRPr lang="en-US" altLang="ja-JP" sz="16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714" marR="4714" marT="4714" marB="0" anchor="ct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773710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6DBCCE75-96CE-4693-9D68-DB546D813132}" type="slidenum">
              <a:rPr kumimoji="1" lang="ja-JP" altLang="en-US" smtClean="0"/>
              <a:t>2</a:t>
            </a:fld>
            <a:endParaRPr kumimoji="1" lang="ja-JP" altLang="en-US"/>
          </a:p>
        </p:txBody>
      </p:sp>
      <p:sp>
        <p:nvSpPr>
          <p:cNvPr id="3" name="タイトル 1"/>
          <p:cNvSpPr txBox="1">
            <a:spLocks/>
          </p:cNvSpPr>
          <p:nvPr/>
        </p:nvSpPr>
        <p:spPr>
          <a:xfrm>
            <a:off x="138970" y="532914"/>
            <a:ext cx="8847880" cy="5832648"/>
          </a:xfrm>
          <a:prstGeom prst="rect">
            <a:avLst/>
          </a:prstGeom>
        </p:spPr>
        <p:txBody>
          <a:bodyPr anchor="t">
            <a:normAutofit/>
          </a:bodyPr>
          <a:lstStyle>
            <a:lvl1pPr algn="l" rtl="0" eaLnBrk="1" latinLnBrk="0" hangingPunct="1">
              <a:spcBef>
                <a:spcPct val="0"/>
              </a:spcBef>
              <a:buNone/>
              <a:defRPr kumimoji="1" sz="4000" kern="1200">
                <a:solidFill>
                  <a:schemeClr val="tx2"/>
                </a:solidFill>
                <a:latin typeface="+mj-lt"/>
                <a:ea typeface="+mj-ea"/>
                <a:cs typeface="+mj-cs"/>
              </a:defRPr>
            </a:lvl1pPr>
          </a:lstStyle>
          <a:p>
            <a:pPr>
              <a:defRPr/>
            </a:pPr>
            <a:r>
              <a:rPr lang="en-US" altLang="ja-JP" sz="3200" b="1" kern="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3200" b="1" kern="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br>
            <a:r>
              <a:rPr lang="en-US" altLang="ja-JP" sz="3100" b="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3100" b="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endParaRPr lang="ja-JP" altLang="en-US" sz="2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サブタイトル 2"/>
          <p:cNvSpPr txBox="1">
            <a:spLocks/>
          </p:cNvSpPr>
          <p:nvPr/>
        </p:nvSpPr>
        <p:spPr bwMode="auto">
          <a:xfrm>
            <a:off x="209226" y="1017000"/>
            <a:ext cx="8748000" cy="2412000"/>
          </a:xfrm>
          <a:prstGeom prst="rect">
            <a:avLst/>
          </a:prstGeom>
          <a:noFill/>
          <a:ln w="19050">
            <a:solidFill>
              <a:schemeClr val="tx2"/>
            </a:solidFill>
            <a:miter lim="800000"/>
            <a:headEnd/>
            <a:tailEnd/>
          </a:ln>
          <a:effectLst/>
          <a:extLst/>
        </p:spPr>
        <p:txBody>
          <a:bodyPr wrap="square" lIns="180000" tIns="180000" rIns="180000" bIns="180000" anchor="t"/>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lgn="just">
              <a:buNone/>
              <a:tabLst>
                <a:tab pos="4749800" algn="l"/>
              </a:tabLst>
              <a:defRPr/>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○これまでに延べ</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110</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施設</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(39</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事業</a:t>
            </a:r>
            <a:r>
              <a:rPr lang="en-US" altLang="ja-JP" sz="2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で事業化</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13</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lgn="just">
              <a:buNone/>
              <a:tabLst>
                <a:tab pos="4749800" algn="l"/>
              </a:tabLst>
              <a:defRPr/>
            </a:pPr>
            <a:r>
              <a:rPr lang="ja-JP" altLang="en-US" sz="2400" b="1" kern="0" dirty="0" smtClean="0">
                <a:latin typeface="Meiryo UI" panose="020B0604030504040204" pitchFamily="50" charset="-128"/>
                <a:ea typeface="Meiryo UI" panose="020B0604030504040204" pitchFamily="50" charset="-128"/>
                <a:cs typeface="Meiryo UI" panose="020B0604030504040204" pitchFamily="50" charset="-128"/>
              </a:rPr>
              <a:t>○令和元年度末時点の導入効果</a:t>
            </a:r>
            <a:endParaRPr lang="en-US" altLang="ja-JP" sz="2400" b="1" kern="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buNone/>
              <a:tabLst>
                <a:tab pos="4749800" algn="l"/>
              </a:tabLst>
              <a:defRPr/>
            </a:pPr>
            <a:r>
              <a:rPr lang="ja-JP" altLang="en-US" sz="2400" b="1" kern="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b="1" kern="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400" b="1" kern="0" dirty="0" smtClean="0">
                <a:latin typeface="Meiryo UI" panose="020B0604030504040204" pitchFamily="50" charset="-128"/>
                <a:ea typeface="Meiryo UI" panose="020B0604030504040204" pitchFamily="50" charset="-128"/>
                <a:cs typeface="Meiryo UI" panose="020B0604030504040204" pitchFamily="50" charset="-128"/>
              </a:rPr>
              <a:t>CO</a:t>
            </a:r>
            <a:r>
              <a:rPr lang="en-US" altLang="ja-JP" sz="2400" b="1" kern="0" baseline="-250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2400" b="1" kern="0" dirty="0" smtClean="0">
                <a:latin typeface="Meiryo UI" panose="020B0604030504040204" pitchFamily="50" charset="-128"/>
                <a:ea typeface="Meiryo UI" panose="020B0604030504040204" pitchFamily="50" charset="-128"/>
                <a:cs typeface="Meiryo UI" panose="020B0604030504040204" pitchFamily="50" charset="-128"/>
              </a:rPr>
              <a:t>排出削減量</a:t>
            </a:r>
            <a:r>
              <a:rPr lang="en-US" altLang="ja-JP" sz="2400" b="1" kern="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b="1" kern="0" dirty="0">
                <a:latin typeface="Meiryo UI" panose="020B0604030504040204" pitchFamily="50" charset="-128"/>
                <a:ea typeface="Meiryo UI" panose="020B0604030504040204" pitchFamily="50" charset="-128"/>
                <a:cs typeface="Meiryo UI" panose="020B0604030504040204" pitchFamily="50" charset="-128"/>
              </a:rPr>
              <a:t>累計</a:t>
            </a:r>
            <a:r>
              <a:rPr lang="en-US" altLang="ja-JP" sz="2400" b="1" kern="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b="1" kern="0" dirty="0" smtClean="0">
                <a:latin typeface="Meiryo UI" panose="020B0604030504040204" pitchFamily="50" charset="-128"/>
                <a:ea typeface="Meiryo UI" panose="020B0604030504040204" pitchFamily="50" charset="-128"/>
                <a:cs typeface="Meiryo UI" panose="020B0604030504040204" pitchFamily="50" charset="-128"/>
              </a:rPr>
              <a:t>：約</a:t>
            </a:r>
            <a:r>
              <a:rPr lang="en-US" altLang="ja-JP" sz="2400" b="1" kern="0" dirty="0" smtClean="0">
                <a:latin typeface="Meiryo UI" panose="020B0604030504040204" pitchFamily="50" charset="-128"/>
                <a:ea typeface="Meiryo UI" panose="020B0604030504040204" pitchFamily="50" charset="-128"/>
                <a:cs typeface="Meiryo UI" panose="020B0604030504040204" pitchFamily="50" charset="-128"/>
              </a:rPr>
              <a:t>22.</a:t>
            </a:r>
            <a:r>
              <a:rPr lang="en-US" altLang="ja-JP" sz="2400" b="1" kern="0" dirty="0">
                <a:latin typeface="Meiryo UI" panose="020B0604030504040204" pitchFamily="50" charset="-128"/>
                <a:ea typeface="Meiryo UI" panose="020B0604030504040204" pitchFamily="50" charset="-128"/>
                <a:cs typeface="Meiryo UI" panose="020B0604030504040204" pitchFamily="50" charset="-128"/>
              </a:rPr>
              <a:t>6</a:t>
            </a:r>
            <a:r>
              <a:rPr lang="ja-JP" altLang="en-US" sz="2400" b="1" kern="0" dirty="0" smtClean="0">
                <a:latin typeface="Meiryo UI" panose="020B0604030504040204" pitchFamily="50" charset="-128"/>
                <a:ea typeface="Meiryo UI" panose="020B0604030504040204" pitchFamily="50" charset="-128"/>
                <a:cs typeface="Meiryo UI" panose="020B0604030504040204" pitchFamily="50" charset="-128"/>
              </a:rPr>
              <a:t>万㌧</a:t>
            </a:r>
            <a:endParaRPr lang="en-US" altLang="ja-JP" sz="2400" b="1" kern="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buNone/>
              <a:tabLst>
                <a:tab pos="4749800" algn="l"/>
              </a:tabLst>
              <a:defRPr/>
            </a:pPr>
            <a:r>
              <a:rPr lang="ja-JP" altLang="en-US" sz="2400" b="1" kern="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b="1" kern="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kern="0" dirty="0" smtClean="0">
                <a:latin typeface="Meiryo UI" panose="020B0604030504040204" pitchFamily="50" charset="-128"/>
                <a:ea typeface="Meiryo UI" panose="020B0604030504040204" pitchFamily="50" charset="-128"/>
                <a:cs typeface="Meiryo UI" panose="020B0604030504040204" pitchFamily="50" charset="-128"/>
              </a:rPr>
              <a:t>平均省ｴﾈ率：約</a:t>
            </a:r>
            <a:r>
              <a:rPr lang="en-US" altLang="ja-JP" sz="2400" b="1" kern="0" dirty="0" smtClean="0">
                <a:latin typeface="Meiryo UI" panose="020B0604030504040204" pitchFamily="50" charset="-128"/>
                <a:ea typeface="Meiryo UI" panose="020B0604030504040204" pitchFamily="50" charset="-128"/>
                <a:cs typeface="Meiryo UI" panose="020B0604030504040204" pitchFamily="50" charset="-128"/>
              </a:rPr>
              <a:t>33.9</a:t>
            </a:r>
            <a:r>
              <a:rPr lang="ja-JP" altLang="en-US" sz="2400" b="1" kern="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400" b="1" kern="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2400" b="1" kern="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buNone/>
              <a:tabLst>
                <a:tab pos="4749800" algn="l"/>
              </a:tabLst>
              <a:defRPr/>
            </a:pPr>
            <a:r>
              <a:rPr lang="ja-JP" altLang="en-US" sz="2400" b="1" kern="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b="1" kern="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kern="0" dirty="0" smtClean="0">
                <a:latin typeface="Meiryo UI" panose="020B0604030504040204" pitchFamily="50" charset="-128"/>
                <a:ea typeface="Meiryo UI" panose="020B0604030504040204" pitchFamily="50" charset="-128"/>
                <a:cs typeface="Meiryo UI" panose="020B0604030504040204" pitchFamily="50" charset="-128"/>
              </a:rPr>
              <a:t>光熱水費削減額</a:t>
            </a:r>
            <a:r>
              <a:rPr lang="ja-JP" altLang="en-US" sz="400" b="1" kern="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400" b="1" kern="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b="1" kern="0" dirty="0" smtClean="0">
                <a:latin typeface="Meiryo UI" panose="020B0604030504040204" pitchFamily="50" charset="-128"/>
                <a:ea typeface="Meiryo UI" panose="020B0604030504040204" pitchFamily="50" charset="-128"/>
                <a:cs typeface="Meiryo UI" panose="020B0604030504040204" pitchFamily="50" charset="-128"/>
              </a:rPr>
              <a:t>累計</a:t>
            </a:r>
            <a:r>
              <a:rPr lang="en-US" altLang="ja-JP" sz="2400" b="1" kern="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b="1" kern="0" dirty="0" smtClean="0">
                <a:latin typeface="Meiryo UI" panose="020B0604030504040204" pitchFamily="50" charset="-128"/>
                <a:ea typeface="Meiryo UI" panose="020B0604030504040204" pitchFamily="50" charset="-128"/>
                <a:cs typeface="Meiryo UI" panose="020B0604030504040204" pitchFamily="50" charset="-128"/>
              </a:rPr>
              <a:t>：約</a:t>
            </a:r>
            <a:r>
              <a:rPr lang="en-US" altLang="ja-JP" sz="2400" b="1" kern="0" dirty="0" smtClean="0">
                <a:latin typeface="Meiryo UI" panose="020B0604030504040204" pitchFamily="50" charset="-128"/>
                <a:ea typeface="Meiryo UI" panose="020B0604030504040204" pitchFamily="50" charset="-128"/>
                <a:cs typeface="Meiryo UI" panose="020B0604030504040204" pitchFamily="50" charset="-128"/>
              </a:rPr>
              <a:t>98</a:t>
            </a:r>
            <a:r>
              <a:rPr lang="ja-JP" altLang="en-US" sz="2400" b="1" kern="0" dirty="0" smtClean="0">
                <a:latin typeface="Meiryo UI" panose="020B0604030504040204" pitchFamily="50" charset="-128"/>
                <a:ea typeface="Meiryo UI" panose="020B0604030504040204" pitchFamily="50" charset="-128"/>
                <a:cs typeface="Meiryo UI" panose="020B0604030504040204" pitchFamily="50" charset="-128"/>
              </a:rPr>
              <a:t>億円　　　　　　</a:t>
            </a:r>
            <a:endParaRPr lang="en-US" altLang="ja-JP" sz="2400" b="1" kern="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サブタイトル 2"/>
          <p:cNvSpPr txBox="1">
            <a:spLocks/>
          </p:cNvSpPr>
          <p:nvPr/>
        </p:nvSpPr>
        <p:spPr bwMode="auto">
          <a:xfrm>
            <a:off x="209224" y="522825"/>
            <a:ext cx="4551906" cy="494176"/>
          </a:xfrm>
          <a:prstGeom prst="rect">
            <a:avLst/>
          </a:prstGeom>
          <a:solidFill>
            <a:schemeClr val="accent1"/>
          </a:solidFill>
          <a:ln w="19050">
            <a:solidFill>
              <a:schemeClr val="tx2"/>
            </a:solidFill>
            <a:miter lim="800000"/>
            <a:headEnd/>
            <a:tailEnd/>
          </a:ln>
          <a:effectLst/>
          <a:extLst/>
        </p:spPr>
        <p:txBody>
          <a:bodyPr wrap="square" lIns="180000" tIns="108000" rIns="180000" bIns="180000" anchor="t"/>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None/>
              <a:tabLst>
                <a:tab pos="4749800" algn="l"/>
              </a:tabLst>
              <a:defRPr/>
            </a:pPr>
            <a:r>
              <a:rPr kumimoji="0" lang="ja-JP" altLang="en-US" sz="2400" b="1" kern="0" dirty="0">
                <a:solidFill>
                  <a:prstClr val="white"/>
                </a:solidFill>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rPr>
              <a:t>大阪府</a:t>
            </a:r>
            <a:r>
              <a:rPr kumimoji="0" lang="ja-JP" altLang="en-US" sz="2400" b="1" kern="0" dirty="0" smtClean="0">
                <a:solidFill>
                  <a:prstClr val="white"/>
                </a:solidFill>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rPr>
              <a:t>の</a:t>
            </a:r>
            <a:r>
              <a:rPr kumimoji="0" lang="en-US" altLang="ja-JP" sz="2400" b="1" kern="0" dirty="0" smtClean="0">
                <a:solidFill>
                  <a:prstClr val="white"/>
                </a:solidFill>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rPr>
              <a:t>ESCO</a:t>
            </a:r>
            <a:r>
              <a:rPr kumimoji="0" lang="ja-JP" altLang="en-US" sz="2400" b="1" kern="0" dirty="0" smtClean="0">
                <a:solidFill>
                  <a:prstClr val="white"/>
                </a:solidFill>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rPr>
              <a:t>導入実績･効果</a:t>
            </a:r>
            <a:endParaRPr kumimoji="0" lang="ja-JP" altLang="en-US" sz="2400" b="1" kern="0" dirty="0">
              <a:solidFill>
                <a:prstClr val="white"/>
              </a:solidFill>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endParaRPr>
          </a:p>
        </p:txBody>
      </p:sp>
      <p:sp>
        <p:nvSpPr>
          <p:cNvPr id="6" name="サブタイトル 2"/>
          <p:cNvSpPr txBox="1">
            <a:spLocks/>
          </p:cNvSpPr>
          <p:nvPr/>
        </p:nvSpPr>
        <p:spPr bwMode="auto">
          <a:xfrm>
            <a:off x="205910" y="4020390"/>
            <a:ext cx="8748000" cy="2648969"/>
          </a:xfrm>
          <a:prstGeom prst="rect">
            <a:avLst/>
          </a:prstGeom>
          <a:noFill/>
          <a:ln w="19050">
            <a:solidFill>
              <a:schemeClr val="tx2"/>
            </a:solidFill>
            <a:miter lim="800000"/>
            <a:headEnd/>
            <a:tailEnd/>
          </a:ln>
          <a:effectLst/>
          <a:extLst/>
        </p:spPr>
        <p:txBody>
          <a:bodyPr wrap="square" lIns="180000" tIns="180000" rIns="180000" bIns="180000" anchor="t"/>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None/>
            </a:pPr>
            <a:r>
              <a:rPr lang="ja-JP" altLang="en-US" sz="2000" b="1" kern="0" dirty="0" smtClean="0">
                <a:latin typeface="Meiryo UI" panose="020B0604030504040204" pitchFamily="50" charset="-128"/>
                <a:ea typeface="Meiryo UI" panose="020B0604030504040204" pitchFamily="50" charset="-128"/>
              </a:rPr>
              <a:t>　（終了）</a:t>
            </a:r>
            <a:r>
              <a:rPr lang="ja-JP" altLang="en-US" sz="2000" b="1" dirty="0" smtClean="0">
                <a:latin typeface="Meiryo UI" panose="020B0604030504040204" pitchFamily="50" charset="-128"/>
                <a:ea typeface="Meiryo UI" panose="020B0604030504040204" pitchFamily="50" charset="-128"/>
              </a:rPr>
              <a:t>大阪府</a:t>
            </a:r>
            <a:r>
              <a:rPr lang="en-US" altLang="ja-JP" sz="2000" b="1" dirty="0" smtClean="0">
                <a:latin typeface="Meiryo UI" panose="020B0604030504040204" pitchFamily="50" charset="-128"/>
                <a:ea typeface="Meiryo UI" panose="020B0604030504040204" pitchFamily="50" charset="-128"/>
              </a:rPr>
              <a:t>ESCO</a:t>
            </a:r>
            <a:r>
              <a:rPr lang="ja-JP" altLang="en-US" sz="2000" b="1" dirty="0" smtClean="0">
                <a:latin typeface="Meiryo UI" panose="020B0604030504040204" pitchFamily="50" charset="-128"/>
                <a:ea typeface="Meiryo UI" panose="020B0604030504040204" pitchFamily="50" charset="-128"/>
              </a:rPr>
              <a:t>マスタープラン　　　 </a:t>
            </a:r>
            <a:r>
              <a:rPr lang="en-US" altLang="ja-JP" sz="2000" b="1" dirty="0" smtClean="0">
                <a:latin typeface="Meiryo UI" panose="020B0604030504040204" pitchFamily="50" charset="-128"/>
                <a:ea typeface="Meiryo UI" panose="020B0604030504040204" pitchFamily="50" charset="-128"/>
              </a:rPr>
              <a:t>(H14</a:t>
            </a:r>
            <a:r>
              <a:rPr lang="ja-JP" altLang="en-US" sz="2000" b="1" dirty="0" smtClean="0">
                <a:latin typeface="Meiryo UI" panose="020B0604030504040204" pitchFamily="50" charset="-128"/>
                <a:ea typeface="Meiryo UI" panose="020B0604030504040204" pitchFamily="50" charset="-128"/>
              </a:rPr>
              <a:t>～</a:t>
            </a:r>
            <a:r>
              <a:rPr lang="en-US" altLang="ja-JP" sz="2000" b="1" dirty="0" smtClean="0">
                <a:latin typeface="Meiryo UI" panose="020B0604030504040204" pitchFamily="50" charset="-128"/>
                <a:ea typeface="Meiryo UI" panose="020B0604030504040204" pitchFamily="50" charset="-128"/>
              </a:rPr>
              <a:t>)</a:t>
            </a:r>
            <a:endParaRPr lang="en-US" altLang="ja-JP" sz="2000" b="1" dirty="0">
              <a:latin typeface="Meiryo UI" panose="020B0604030504040204" pitchFamily="50" charset="-128"/>
              <a:ea typeface="Meiryo UI" panose="020B0604030504040204" pitchFamily="50" charset="-128"/>
            </a:endParaRPr>
          </a:p>
          <a:p>
            <a:pPr marL="0" indent="0">
              <a:buNone/>
            </a:pPr>
            <a:r>
              <a:rPr lang="ja-JP" altLang="en-US" sz="2000" b="1" kern="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0" dirty="0" smtClean="0">
                <a:latin typeface="Meiryo UI" panose="020B0604030504040204" pitchFamily="50" charset="-128"/>
                <a:ea typeface="Meiryo UI" panose="020B0604030504040204" pitchFamily="50" charset="-128"/>
                <a:cs typeface="Meiryo UI" panose="020B0604030504040204" pitchFamily="50" charset="-128"/>
              </a:rPr>
              <a:t>（終了）大阪府</a:t>
            </a:r>
            <a:r>
              <a:rPr lang="en-US" altLang="ja-JP" sz="2000" b="1" kern="0" dirty="0" smtClean="0">
                <a:latin typeface="Meiryo UI" panose="020B0604030504040204" pitchFamily="50" charset="-128"/>
                <a:ea typeface="Meiryo UI" panose="020B0604030504040204" pitchFamily="50" charset="-128"/>
                <a:cs typeface="Meiryo UI" panose="020B0604030504040204" pitchFamily="50" charset="-128"/>
              </a:rPr>
              <a:t>ESCO</a:t>
            </a:r>
            <a:r>
              <a:rPr lang="ja-JP" altLang="en-US" sz="2000" b="1" kern="0" dirty="0" smtClean="0">
                <a:latin typeface="Meiryo UI" panose="020B0604030504040204" pitchFamily="50" charset="-128"/>
                <a:ea typeface="Meiryo UI" panose="020B0604030504040204" pitchFamily="50" charset="-128"/>
                <a:cs typeface="Meiryo UI" panose="020B0604030504040204" pitchFamily="50" charset="-128"/>
              </a:rPr>
              <a:t>アクションプラン 　　 </a:t>
            </a:r>
            <a:r>
              <a:rPr lang="en-US" altLang="ja-JP" sz="2000" b="1" kern="0" dirty="0" smtClean="0">
                <a:latin typeface="Meiryo UI" panose="020B0604030504040204" pitchFamily="50" charset="-128"/>
                <a:ea typeface="Meiryo UI" panose="020B0604030504040204" pitchFamily="50" charset="-128"/>
                <a:cs typeface="Meiryo UI" panose="020B0604030504040204" pitchFamily="50" charset="-128"/>
              </a:rPr>
              <a:t>(H16</a:t>
            </a:r>
            <a:r>
              <a:rPr lang="ja-JP" altLang="en-US" sz="2000" b="1" kern="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kern="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ct val="150000"/>
              </a:lnSpc>
              <a:spcAft>
                <a:spcPts val="24"/>
              </a:spcAft>
              <a:buNone/>
              <a:tabLst>
                <a:tab pos="4749800" algn="l"/>
              </a:tabLst>
              <a:defRPr/>
            </a:pPr>
            <a:r>
              <a:rPr lang="ja-JP" altLang="en-US" sz="2400" b="1" kern="0" dirty="0" smtClean="0">
                <a:latin typeface="Meiryo UI" panose="020B0604030504040204" pitchFamily="50" charset="-128"/>
                <a:ea typeface="Meiryo UI" panose="020B0604030504040204" pitchFamily="50" charset="-128"/>
                <a:cs typeface="Meiryo UI" panose="020B0604030504040204" pitchFamily="50" charset="-128"/>
              </a:rPr>
              <a:t>（進行中）新・大阪府</a:t>
            </a:r>
            <a:r>
              <a:rPr lang="en-US" altLang="ja-JP" sz="2400" b="1" kern="0" dirty="0" smtClean="0">
                <a:latin typeface="Meiryo UI" panose="020B0604030504040204" pitchFamily="50" charset="-128"/>
                <a:ea typeface="Meiryo UI" panose="020B0604030504040204" pitchFamily="50" charset="-128"/>
                <a:cs typeface="Meiryo UI" panose="020B0604030504040204" pitchFamily="50" charset="-128"/>
              </a:rPr>
              <a:t>ESCO</a:t>
            </a:r>
            <a:r>
              <a:rPr lang="ja-JP" altLang="en-US" sz="2400" b="1" kern="0" dirty="0" smtClean="0">
                <a:latin typeface="Meiryo UI" panose="020B0604030504040204" pitchFamily="50" charset="-128"/>
                <a:ea typeface="Meiryo UI" panose="020B0604030504040204" pitchFamily="50" charset="-128"/>
                <a:cs typeface="Meiryo UI" panose="020B0604030504040204" pitchFamily="50" charset="-128"/>
              </a:rPr>
              <a:t>アクションプラン（</a:t>
            </a:r>
            <a:r>
              <a:rPr lang="en-US" altLang="ja-JP" sz="2400" b="1" kern="0" dirty="0" smtClean="0">
                <a:latin typeface="Meiryo UI" panose="020B0604030504040204" pitchFamily="50" charset="-128"/>
                <a:ea typeface="Meiryo UI" panose="020B0604030504040204" pitchFamily="50" charset="-128"/>
                <a:cs typeface="Meiryo UI" panose="020B0604030504040204" pitchFamily="50" charset="-128"/>
              </a:rPr>
              <a:t>H27</a:t>
            </a:r>
            <a:r>
              <a:rPr lang="ja-JP" altLang="en-US" sz="2400" b="1" kern="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400" b="1" kern="0" dirty="0" smtClean="0">
                <a:latin typeface="Meiryo UI" panose="020B0604030504040204" pitchFamily="50" charset="-128"/>
                <a:ea typeface="Meiryo UI" panose="020B0604030504040204" pitchFamily="50" charset="-128"/>
                <a:cs typeface="Meiryo UI" panose="020B0604030504040204" pitchFamily="50" charset="-128"/>
              </a:rPr>
              <a:t>R6</a:t>
            </a:r>
            <a:r>
              <a:rPr lang="ja-JP" altLang="en-US" sz="2400" b="1" kern="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400" b="1" kern="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ts val="1500"/>
              </a:lnSpc>
              <a:buNone/>
              <a:tabLst>
                <a:tab pos="4749800" algn="l"/>
              </a:tabLst>
              <a:defRPr/>
            </a:pPr>
            <a:endParaRPr lang="en-US" altLang="ja-JP" sz="800" b="1" kern="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ts val="1000"/>
              </a:lnSpc>
              <a:spcBef>
                <a:spcPts val="0"/>
              </a:spcBef>
              <a:buNone/>
              <a:tabLst>
                <a:tab pos="4749800" algn="l"/>
              </a:tabLst>
              <a:defRPr/>
            </a:pPr>
            <a:r>
              <a:rPr lang="ja-JP" altLang="en-US" sz="2000" b="1" kern="0" dirty="0" smtClean="0">
                <a:latin typeface="Meiryo UI" panose="020B0604030504040204" pitchFamily="50" charset="-128"/>
                <a:ea typeface="Meiryo UI" panose="020B0604030504040204" pitchFamily="50" charset="-128"/>
                <a:cs typeface="Meiryo UI" panose="020B0604030504040204" pitchFamily="50" charset="-128"/>
              </a:rPr>
              <a:t>⇒ 令和元年度、プラン見直し</a:t>
            </a:r>
            <a:endParaRPr lang="en-US" altLang="ja-JP" sz="2000" b="1" kern="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ts val="2500"/>
              </a:lnSpc>
              <a:spcBef>
                <a:spcPts val="600"/>
              </a:spcBef>
              <a:buNone/>
              <a:tabLst>
                <a:tab pos="4749800" algn="l"/>
              </a:tabLst>
              <a:defRPr/>
            </a:pPr>
            <a:r>
              <a:rPr lang="ja-JP" altLang="en-US" sz="2000" b="1" kern="0" dirty="0" smtClean="0">
                <a:latin typeface="Meiryo UI" panose="020B0604030504040204" pitchFamily="50" charset="-128"/>
                <a:ea typeface="Meiryo UI" panose="020B0604030504040204" pitchFamily="50" charset="-128"/>
                <a:cs typeface="Meiryo UI" panose="020B0604030504040204" pitchFamily="50" charset="-128"/>
              </a:rPr>
              <a:t>　　　　　プランに記載のない施設でも積極的に事業化を進めることを明記し、</a:t>
            </a:r>
            <a:endParaRPr lang="en-US" altLang="ja-JP" sz="2000" b="1" kern="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ts val="2500"/>
              </a:lnSpc>
              <a:spcBef>
                <a:spcPts val="0"/>
              </a:spcBef>
              <a:buNone/>
              <a:tabLst>
                <a:tab pos="4749800" algn="l"/>
              </a:tabLst>
              <a:defRPr/>
            </a:pPr>
            <a:r>
              <a:rPr lang="ja-JP" altLang="en-US" sz="2000" b="1" kern="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000" b="1" kern="0" dirty="0" smtClean="0">
                <a:latin typeface="Meiryo UI" panose="020B0604030504040204" pitchFamily="50" charset="-128"/>
                <a:ea typeface="Meiryo UI" panose="020B0604030504040204" pitchFamily="50" charset="-128"/>
                <a:cs typeface="Meiryo UI" panose="020B0604030504040204" pitchFamily="50" charset="-128"/>
              </a:rPr>
              <a:t>ESCO</a:t>
            </a:r>
            <a:r>
              <a:rPr lang="ja-JP" altLang="en-US" sz="2000" b="1" kern="0" dirty="0" smtClean="0">
                <a:latin typeface="Meiryo UI" panose="020B0604030504040204" pitchFamily="50" charset="-128"/>
                <a:ea typeface="Meiryo UI" panose="020B0604030504040204" pitchFamily="50" charset="-128"/>
                <a:cs typeface="Meiryo UI" panose="020B0604030504040204" pitchFamily="50" charset="-128"/>
              </a:rPr>
              <a:t>事業のさらなる推進を図る。</a:t>
            </a:r>
            <a:endParaRPr lang="en-US" altLang="ja-JP" sz="2000" b="1" kern="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サブタイトル 2"/>
          <p:cNvSpPr txBox="1">
            <a:spLocks/>
          </p:cNvSpPr>
          <p:nvPr/>
        </p:nvSpPr>
        <p:spPr bwMode="auto">
          <a:xfrm>
            <a:off x="205910" y="3501007"/>
            <a:ext cx="6787468" cy="504057"/>
          </a:xfrm>
          <a:prstGeom prst="rect">
            <a:avLst/>
          </a:prstGeom>
          <a:solidFill>
            <a:schemeClr val="accent1"/>
          </a:solidFill>
          <a:ln w="19050">
            <a:solidFill>
              <a:schemeClr val="tx2"/>
            </a:solidFill>
            <a:miter lim="800000"/>
            <a:headEnd/>
            <a:tailEnd/>
          </a:ln>
          <a:effectLst/>
          <a:extLst/>
        </p:spPr>
        <p:txBody>
          <a:bodyPr wrap="square" lIns="180000" tIns="108000" rIns="180000" bIns="180000" anchor="t"/>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lgn="just">
              <a:buNone/>
              <a:tabLst>
                <a:tab pos="4749800" algn="l"/>
              </a:tabLst>
              <a:defRPr/>
            </a:pPr>
            <a:r>
              <a:rPr kumimoji="0" lang="ja-JP" altLang="en-US" sz="2400" b="1" kern="0" dirty="0" smtClean="0">
                <a:solidFill>
                  <a:prstClr val="white"/>
                </a:solidFill>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rPr>
              <a:t>大阪府における</a:t>
            </a:r>
            <a:r>
              <a:rPr kumimoji="0" lang="en-US" altLang="ja-JP" sz="2400" b="1" kern="0" dirty="0" smtClean="0">
                <a:solidFill>
                  <a:prstClr val="white"/>
                </a:solidFill>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rPr>
              <a:t>ESCO</a:t>
            </a:r>
            <a:r>
              <a:rPr kumimoji="0" lang="ja-JP" altLang="en-US" sz="2400" b="1" kern="0" dirty="0" smtClean="0">
                <a:solidFill>
                  <a:prstClr val="white"/>
                </a:solidFill>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rPr>
              <a:t>事業の推進計画</a:t>
            </a:r>
            <a:endParaRPr lang="en-US" altLang="ja-JP" sz="2400" b="1" kern="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178045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6DBCCE75-96CE-4693-9D68-DB546D813132}" type="slidenum">
              <a:rPr kumimoji="1" lang="ja-JP" altLang="en-US" smtClean="0"/>
              <a:t>3</a:t>
            </a:fld>
            <a:endParaRPr kumimoji="1" lang="ja-JP" altLang="en-US"/>
          </a:p>
        </p:txBody>
      </p:sp>
      <p:sp>
        <p:nvSpPr>
          <p:cNvPr id="3" name="タイトル 1"/>
          <p:cNvSpPr txBox="1">
            <a:spLocks/>
          </p:cNvSpPr>
          <p:nvPr/>
        </p:nvSpPr>
        <p:spPr>
          <a:xfrm>
            <a:off x="138970" y="532914"/>
            <a:ext cx="8847880" cy="5832648"/>
          </a:xfrm>
          <a:prstGeom prst="rect">
            <a:avLst/>
          </a:prstGeom>
        </p:spPr>
        <p:txBody>
          <a:bodyPr anchor="t">
            <a:normAutofit/>
          </a:bodyPr>
          <a:lstStyle>
            <a:lvl1pPr algn="l" rtl="0" eaLnBrk="1" latinLnBrk="0" hangingPunct="1">
              <a:spcBef>
                <a:spcPct val="0"/>
              </a:spcBef>
              <a:buNone/>
              <a:defRPr kumimoji="1" sz="4000" kern="1200">
                <a:solidFill>
                  <a:schemeClr val="tx2"/>
                </a:solidFill>
                <a:latin typeface="+mj-lt"/>
                <a:ea typeface="+mj-ea"/>
                <a:cs typeface="+mj-cs"/>
              </a:defRPr>
            </a:lvl1pPr>
          </a:lstStyle>
          <a:p>
            <a:pPr>
              <a:defRPr/>
            </a:pPr>
            <a:r>
              <a:rPr lang="en-US" altLang="ja-JP" sz="3200" b="1" kern="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3200" b="1" kern="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br>
            <a:r>
              <a:rPr lang="en-US" altLang="ja-JP" sz="3100" b="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3100" b="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endParaRPr lang="ja-JP" altLang="en-US" sz="2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サブタイトル 2"/>
          <p:cNvSpPr txBox="1">
            <a:spLocks/>
          </p:cNvSpPr>
          <p:nvPr/>
        </p:nvSpPr>
        <p:spPr bwMode="auto">
          <a:xfrm>
            <a:off x="205910" y="764704"/>
            <a:ext cx="7968826" cy="494176"/>
          </a:xfrm>
          <a:prstGeom prst="rect">
            <a:avLst/>
          </a:prstGeom>
          <a:solidFill>
            <a:schemeClr val="accent1"/>
          </a:solidFill>
          <a:ln w="19050">
            <a:solidFill>
              <a:schemeClr val="tx2"/>
            </a:solidFill>
            <a:miter lim="800000"/>
            <a:headEnd/>
            <a:tailEnd/>
          </a:ln>
          <a:effectLst/>
          <a:extLst/>
        </p:spPr>
        <p:txBody>
          <a:bodyPr wrap="square" lIns="180000" tIns="108000" rIns="180000" bIns="180000" anchor="t"/>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lgn="just">
              <a:buNone/>
              <a:tabLst>
                <a:tab pos="4749800" algn="l"/>
              </a:tabLst>
              <a:defRPr/>
            </a:pPr>
            <a:r>
              <a:rPr kumimoji="0" lang="ja-JP" altLang="en-US" sz="2400" b="1" kern="0" dirty="0">
                <a:solidFill>
                  <a:prstClr val="white"/>
                </a:solidFill>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rPr>
              <a:t>新・大阪府</a:t>
            </a:r>
            <a:r>
              <a:rPr kumimoji="0" lang="en-US" altLang="ja-JP" sz="2400" b="1" kern="0" dirty="0">
                <a:solidFill>
                  <a:prstClr val="white"/>
                </a:solidFill>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rPr>
              <a:t>ESCO</a:t>
            </a:r>
            <a:r>
              <a:rPr kumimoji="0" lang="ja-JP" altLang="en-US" sz="2400" b="1" kern="0" dirty="0" smtClean="0">
                <a:solidFill>
                  <a:prstClr val="white"/>
                </a:solidFill>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rPr>
              <a:t>アクションプランの推進目標及び進捗</a:t>
            </a:r>
            <a:endParaRPr lang="en-US" altLang="ja-JP" sz="2400" b="1" kern="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1492303796"/>
              </p:ext>
            </p:extLst>
          </p:nvPr>
        </p:nvGraphicFramePr>
        <p:xfrm>
          <a:off x="228108" y="1514829"/>
          <a:ext cx="8520356" cy="2813088"/>
        </p:xfrm>
        <a:graphic>
          <a:graphicData uri="http://schemas.openxmlformats.org/drawingml/2006/table">
            <a:tbl>
              <a:tblPr firstRow="1" bandRow="1">
                <a:tableStyleId>{5C22544A-7EE6-4342-B048-85BDC9FD1C3A}</a:tableStyleId>
              </a:tblPr>
              <a:tblGrid>
                <a:gridCol w="3335780">
                  <a:extLst>
                    <a:ext uri="{9D8B030D-6E8A-4147-A177-3AD203B41FA5}">
                      <a16:colId xmlns:a16="http://schemas.microsoft.com/office/drawing/2014/main" val="3052009794"/>
                    </a:ext>
                  </a:extLst>
                </a:gridCol>
                <a:gridCol w="2592288">
                  <a:extLst>
                    <a:ext uri="{9D8B030D-6E8A-4147-A177-3AD203B41FA5}">
                      <a16:colId xmlns:a16="http://schemas.microsoft.com/office/drawing/2014/main" val="3731547777"/>
                    </a:ext>
                  </a:extLst>
                </a:gridCol>
                <a:gridCol w="2592288">
                  <a:extLst>
                    <a:ext uri="{9D8B030D-6E8A-4147-A177-3AD203B41FA5}">
                      <a16:colId xmlns:a16="http://schemas.microsoft.com/office/drawing/2014/main" val="3710515734"/>
                    </a:ext>
                  </a:extLst>
                </a:gridCol>
              </a:tblGrid>
              <a:tr h="527088">
                <a:tc>
                  <a:txBody>
                    <a:bodyPr/>
                    <a:lstStyle/>
                    <a:p>
                      <a:pPr algn="ctr"/>
                      <a:endParaRPr kumimoji="1" lang="ja-JP" altLang="en-US" sz="24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2400" dirty="0" smtClean="0">
                          <a:solidFill>
                            <a:schemeClr val="bg1"/>
                          </a:solidFill>
                          <a:latin typeface="Meiryo UI" panose="020B0604030504040204" pitchFamily="50" charset="-128"/>
                          <a:ea typeface="Meiryo UI" panose="020B0604030504040204" pitchFamily="50" charset="-128"/>
                        </a:rPr>
                        <a:t>推進目標</a:t>
                      </a:r>
                      <a:r>
                        <a:rPr kumimoji="1" lang="ja-JP" altLang="en-US" sz="1800" dirty="0" smtClean="0">
                          <a:solidFill>
                            <a:schemeClr val="bg1"/>
                          </a:solidFill>
                          <a:latin typeface="Meiryo UI" panose="020B0604030504040204" pitchFamily="50" charset="-128"/>
                          <a:ea typeface="Meiryo UI" panose="020B0604030504040204" pitchFamily="50" charset="-128"/>
                        </a:rPr>
                        <a:t>（～</a:t>
                      </a:r>
                      <a:r>
                        <a:rPr kumimoji="1" lang="en-US" altLang="ja-JP" sz="1800" dirty="0" smtClean="0">
                          <a:solidFill>
                            <a:schemeClr val="bg1"/>
                          </a:solidFill>
                          <a:latin typeface="Meiryo UI" panose="020B0604030504040204" pitchFamily="50" charset="-128"/>
                          <a:ea typeface="Meiryo UI" panose="020B0604030504040204" pitchFamily="50" charset="-128"/>
                        </a:rPr>
                        <a:t>R6</a:t>
                      </a:r>
                      <a:r>
                        <a:rPr kumimoji="1" lang="ja-JP" altLang="en-US" sz="1800" dirty="0" smtClean="0">
                          <a:solidFill>
                            <a:schemeClr val="bg1"/>
                          </a:solidFill>
                          <a:latin typeface="Meiryo UI" panose="020B0604030504040204" pitchFamily="50" charset="-128"/>
                          <a:ea typeface="Meiryo UI" panose="020B0604030504040204" pitchFamily="50" charset="-128"/>
                        </a:rPr>
                        <a:t>）</a:t>
                      </a:r>
                      <a:endParaRPr kumimoji="1" lang="ja-JP" altLang="en-US" sz="1800" dirty="0">
                        <a:solidFill>
                          <a:schemeClr val="bg1"/>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2400" dirty="0" smtClean="0">
                          <a:solidFill>
                            <a:schemeClr val="bg1"/>
                          </a:solidFill>
                          <a:latin typeface="Meiryo UI" panose="020B0604030504040204" pitchFamily="50" charset="-128"/>
                          <a:ea typeface="Meiryo UI" panose="020B0604030504040204" pitchFamily="50" charset="-128"/>
                        </a:rPr>
                        <a:t>進捗</a:t>
                      </a:r>
                      <a:r>
                        <a:rPr kumimoji="1" lang="en-US" altLang="ja-JP" sz="1800" dirty="0" smtClean="0">
                          <a:solidFill>
                            <a:schemeClr val="bg1"/>
                          </a:solidFill>
                          <a:latin typeface="Meiryo UI" panose="020B0604030504040204" pitchFamily="50" charset="-128"/>
                          <a:ea typeface="Meiryo UI" panose="020B0604030504040204" pitchFamily="50" charset="-128"/>
                        </a:rPr>
                        <a:t>(※1)</a:t>
                      </a:r>
                      <a:endParaRPr kumimoji="1" lang="ja-JP" altLang="en-US" sz="1800" dirty="0">
                        <a:solidFill>
                          <a:schemeClr val="bg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713593385"/>
                  </a:ext>
                </a:extLst>
              </a:tr>
              <a:tr h="370840">
                <a:tc>
                  <a:txBody>
                    <a:bodyPr/>
                    <a:lstStyle/>
                    <a:p>
                      <a:pPr algn="l"/>
                      <a:r>
                        <a:rPr kumimoji="1" lang="ja-JP" altLang="en-US" sz="2400" dirty="0" smtClean="0">
                          <a:solidFill>
                            <a:schemeClr val="tx1"/>
                          </a:solidFill>
                          <a:latin typeface="Meiryo UI" panose="020B0604030504040204" pitchFamily="50" charset="-128"/>
                          <a:ea typeface="Meiryo UI" panose="020B0604030504040204" pitchFamily="50" charset="-128"/>
                        </a:rPr>
                        <a:t>導入目標施設数</a:t>
                      </a:r>
                      <a:endParaRPr kumimoji="1" lang="ja-JP" altLang="en-US" sz="24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2400" dirty="0" smtClean="0">
                          <a:solidFill>
                            <a:schemeClr val="tx1"/>
                          </a:solidFill>
                          <a:latin typeface="Meiryo UI" panose="020B0604030504040204" pitchFamily="50" charset="-128"/>
                          <a:ea typeface="Meiryo UI" panose="020B0604030504040204" pitchFamily="50" charset="-128"/>
                        </a:rPr>
                        <a:t>82</a:t>
                      </a:r>
                      <a:r>
                        <a:rPr kumimoji="1" lang="ja-JP" altLang="en-US" sz="2400" dirty="0" smtClean="0">
                          <a:solidFill>
                            <a:schemeClr val="tx1"/>
                          </a:solidFill>
                          <a:latin typeface="Meiryo UI" panose="020B0604030504040204" pitchFamily="50" charset="-128"/>
                          <a:ea typeface="Meiryo UI" panose="020B0604030504040204" pitchFamily="50" charset="-128"/>
                        </a:rPr>
                        <a:t>施設</a:t>
                      </a:r>
                      <a:endParaRPr kumimoji="1" lang="ja-JP" altLang="en-US" sz="24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2400" dirty="0" smtClean="0">
                          <a:solidFill>
                            <a:schemeClr val="tx1"/>
                          </a:solidFill>
                          <a:latin typeface="Meiryo UI" panose="020B0604030504040204" pitchFamily="50" charset="-128"/>
                          <a:ea typeface="Meiryo UI" panose="020B0604030504040204" pitchFamily="50" charset="-128"/>
                        </a:rPr>
                        <a:t>79</a:t>
                      </a:r>
                      <a:r>
                        <a:rPr kumimoji="1" lang="ja-JP" altLang="en-US" sz="2400" dirty="0" smtClean="0">
                          <a:solidFill>
                            <a:schemeClr val="tx1"/>
                          </a:solidFill>
                          <a:latin typeface="Meiryo UI" panose="020B0604030504040204" pitchFamily="50" charset="-128"/>
                          <a:ea typeface="Meiryo UI" panose="020B0604030504040204" pitchFamily="50" charset="-128"/>
                        </a:rPr>
                        <a:t>施設</a:t>
                      </a:r>
                      <a:endParaRPr kumimoji="1" lang="ja-JP" altLang="en-US" sz="24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669381601"/>
                  </a:ext>
                </a:extLst>
              </a:tr>
              <a:tr h="370840">
                <a:tc>
                  <a:txBody>
                    <a:bodyPr/>
                    <a:lstStyle/>
                    <a:p>
                      <a:pPr algn="l"/>
                      <a:r>
                        <a:rPr kumimoji="1" lang="ja-JP" altLang="en-US" sz="2400" dirty="0" smtClean="0">
                          <a:solidFill>
                            <a:schemeClr val="tx1"/>
                          </a:solidFill>
                          <a:latin typeface="Meiryo UI" panose="020B0604030504040204" pitchFamily="50" charset="-128"/>
                          <a:ea typeface="Meiryo UI" panose="020B0604030504040204" pitchFamily="50" charset="-128"/>
                        </a:rPr>
                        <a:t>平均省エネ率</a:t>
                      </a:r>
                      <a:endParaRPr kumimoji="1" lang="ja-JP" altLang="en-US" sz="24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2400" dirty="0" smtClean="0">
                          <a:solidFill>
                            <a:schemeClr val="tx1"/>
                          </a:solidFill>
                          <a:latin typeface="Meiryo UI" panose="020B0604030504040204" pitchFamily="50" charset="-128"/>
                          <a:ea typeface="Meiryo UI" panose="020B0604030504040204" pitchFamily="50" charset="-128"/>
                        </a:rPr>
                        <a:t>15</a:t>
                      </a:r>
                      <a:r>
                        <a:rPr kumimoji="1" lang="ja-JP" altLang="en-US" sz="2400" dirty="0" smtClean="0">
                          <a:solidFill>
                            <a:schemeClr val="tx1"/>
                          </a:solidFill>
                          <a:latin typeface="Meiryo UI" panose="020B0604030504040204" pitchFamily="50" charset="-128"/>
                          <a:ea typeface="Meiryo UI" panose="020B0604030504040204" pitchFamily="50" charset="-128"/>
                        </a:rPr>
                        <a:t>％</a:t>
                      </a:r>
                      <a:endParaRPr kumimoji="1" lang="ja-JP" altLang="en-US" sz="24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2400" u="none" baseline="0" dirty="0" smtClean="0">
                          <a:solidFill>
                            <a:schemeClr val="tx1"/>
                          </a:solidFill>
                          <a:latin typeface="Meiryo UI" panose="020B0604030504040204" pitchFamily="50" charset="-128"/>
                          <a:ea typeface="Meiryo UI" panose="020B0604030504040204" pitchFamily="50" charset="-128"/>
                        </a:rPr>
                        <a:t>34</a:t>
                      </a:r>
                      <a:r>
                        <a:rPr kumimoji="1" lang="en-US" altLang="ja-JP" sz="2400" dirty="0" smtClean="0">
                          <a:solidFill>
                            <a:schemeClr val="tx1"/>
                          </a:solidFill>
                          <a:latin typeface="Meiryo UI" panose="020B0604030504040204" pitchFamily="50" charset="-128"/>
                          <a:ea typeface="Meiryo UI" panose="020B0604030504040204" pitchFamily="50" charset="-128"/>
                        </a:rPr>
                        <a:t>%</a:t>
                      </a:r>
                      <a:endParaRPr kumimoji="1" lang="ja-JP" altLang="en-US" sz="24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0027635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smtClean="0">
                          <a:solidFill>
                            <a:schemeClr val="tx1"/>
                          </a:solidFill>
                          <a:latin typeface="Meiryo UI" panose="020B0604030504040204" pitchFamily="50" charset="-128"/>
                          <a:ea typeface="Meiryo UI" panose="020B0604030504040204" pitchFamily="50" charset="-128"/>
                        </a:rPr>
                        <a:t>光熱水費削減額</a:t>
                      </a:r>
                      <a:r>
                        <a:rPr kumimoji="1" lang="en-US" altLang="ja-JP" sz="1800" dirty="0" smtClean="0">
                          <a:solidFill>
                            <a:schemeClr val="tx1"/>
                          </a:solidFill>
                          <a:latin typeface="Meiryo UI" panose="020B0604030504040204" pitchFamily="50" charset="-128"/>
                          <a:ea typeface="Meiryo UI" panose="020B0604030504040204" pitchFamily="50" charset="-128"/>
                        </a:rPr>
                        <a:t>(※2)</a:t>
                      </a:r>
                      <a:endParaRPr kumimoji="1" lang="ja-JP" altLang="en-US" sz="18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2400" dirty="0" smtClean="0">
                          <a:solidFill>
                            <a:schemeClr val="tx1"/>
                          </a:solidFill>
                          <a:latin typeface="Meiryo UI" panose="020B0604030504040204" pitchFamily="50" charset="-128"/>
                          <a:ea typeface="Meiryo UI" panose="020B0604030504040204" pitchFamily="50" charset="-128"/>
                        </a:rPr>
                        <a:t>累計 </a:t>
                      </a:r>
                      <a:r>
                        <a:rPr kumimoji="1" lang="en-US" altLang="ja-JP" sz="2400" dirty="0" smtClean="0">
                          <a:solidFill>
                            <a:schemeClr val="tx1"/>
                          </a:solidFill>
                          <a:latin typeface="Meiryo UI" panose="020B0604030504040204" pitchFamily="50" charset="-128"/>
                          <a:ea typeface="Meiryo UI" panose="020B0604030504040204" pitchFamily="50" charset="-128"/>
                        </a:rPr>
                        <a:t>60</a:t>
                      </a:r>
                      <a:r>
                        <a:rPr kumimoji="1" lang="ja-JP" altLang="en-US" sz="2400" dirty="0" smtClean="0">
                          <a:solidFill>
                            <a:schemeClr val="tx1"/>
                          </a:solidFill>
                          <a:latin typeface="Meiryo UI" panose="020B0604030504040204" pitchFamily="50" charset="-128"/>
                          <a:ea typeface="Meiryo UI" panose="020B0604030504040204" pitchFamily="50" charset="-128"/>
                        </a:rPr>
                        <a:t>億円</a:t>
                      </a:r>
                      <a:endParaRPr kumimoji="1" lang="en-US" altLang="ja-JP" sz="2400" dirty="0" smtClean="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2400" dirty="0" smtClean="0">
                          <a:solidFill>
                            <a:schemeClr val="tx1"/>
                          </a:solidFill>
                          <a:latin typeface="Meiryo UI" panose="020B0604030504040204" pitchFamily="50" charset="-128"/>
                          <a:ea typeface="Meiryo UI" panose="020B0604030504040204" pitchFamily="50" charset="-128"/>
                        </a:rPr>
                        <a:t>累計</a:t>
                      </a:r>
                      <a:r>
                        <a:rPr kumimoji="1" lang="ja-JP" altLang="en-US" sz="2400" baseline="0" dirty="0" smtClean="0">
                          <a:solidFill>
                            <a:schemeClr val="tx1"/>
                          </a:solidFill>
                          <a:latin typeface="Meiryo UI" panose="020B0604030504040204" pitchFamily="50" charset="-128"/>
                          <a:ea typeface="Meiryo UI" panose="020B0604030504040204" pitchFamily="50" charset="-128"/>
                        </a:rPr>
                        <a:t> </a:t>
                      </a:r>
                      <a:r>
                        <a:rPr kumimoji="1" lang="en-US" altLang="ja-JP" sz="2400" u="none" baseline="0" dirty="0" smtClean="0">
                          <a:solidFill>
                            <a:schemeClr val="tx1"/>
                          </a:solidFill>
                          <a:latin typeface="Meiryo UI" panose="020B0604030504040204" pitchFamily="50" charset="-128"/>
                          <a:ea typeface="Meiryo UI" panose="020B0604030504040204" pitchFamily="50" charset="-128"/>
                        </a:rPr>
                        <a:t>43</a:t>
                      </a:r>
                      <a:r>
                        <a:rPr kumimoji="1" lang="ja-JP" altLang="en-US" sz="2400" dirty="0" smtClean="0">
                          <a:solidFill>
                            <a:schemeClr val="tx1"/>
                          </a:solidFill>
                          <a:latin typeface="Meiryo UI" panose="020B0604030504040204" pitchFamily="50" charset="-128"/>
                          <a:ea typeface="Meiryo UI" panose="020B0604030504040204" pitchFamily="50" charset="-128"/>
                        </a:rPr>
                        <a:t>億円</a:t>
                      </a:r>
                      <a:endParaRPr kumimoji="1" lang="ja-JP" altLang="en-US" sz="24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65057774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smtClean="0">
                          <a:solidFill>
                            <a:schemeClr val="tx1"/>
                          </a:solidFill>
                          <a:latin typeface="Meiryo UI" panose="020B0604030504040204" pitchFamily="50" charset="-128"/>
                          <a:ea typeface="Meiryo UI" panose="020B0604030504040204" pitchFamily="50" charset="-128"/>
                        </a:rPr>
                        <a:t>エネルギー削減量</a:t>
                      </a:r>
                      <a:r>
                        <a:rPr kumimoji="1" lang="en-US" altLang="ja-JP" sz="1800" dirty="0" smtClean="0">
                          <a:solidFill>
                            <a:schemeClr val="tx1"/>
                          </a:solidFill>
                          <a:latin typeface="Meiryo UI" panose="020B0604030504040204" pitchFamily="50" charset="-128"/>
                          <a:ea typeface="Meiryo UI" panose="020B0604030504040204" pitchFamily="50" charset="-128"/>
                        </a:rPr>
                        <a:t>(※3)</a:t>
                      </a:r>
                    </a:p>
                  </a:txBody>
                  <a:tcPr/>
                </a:tc>
                <a:tc>
                  <a:txBody>
                    <a:bodyPr/>
                    <a:lstStyle/>
                    <a:p>
                      <a:pPr algn="ctr"/>
                      <a:r>
                        <a:rPr kumimoji="1" lang="ja-JP" altLang="en-US" sz="2400" dirty="0" smtClean="0">
                          <a:solidFill>
                            <a:schemeClr val="tx1"/>
                          </a:solidFill>
                          <a:latin typeface="Meiryo UI" panose="020B0604030504040204" pitchFamily="50" charset="-128"/>
                          <a:ea typeface="Meiryo UI" panose="020B0604030504040204" pitchFamily="50" charset="-128"/>
                        </a:rPr>
                        <a:t>年間 </a:t>
                      </a:r>
                      <a:r>
                        <a:rPr kumimoji="1" lang="en-US" altLang="ja-JP" sz="2400" dirty="0" smtClean="0">
                          <a:solidFill>
                            <a:schemeClr val="tx1"/>
                          </a:solidFill>
                          <a:latin typeface="Meiryo UI" panose="020B0604030504040204" pitchFamily="50" charset="-128"/>
                          <a:ea typeface="Meiryo UI" panose="020B0604030504040204" pitchFamily="50" charset="-128"/>
                        </a:rPr>
                        <a:t>4,700kL</a:t>
                      </a:r>
                      <a:endParaRPr kumimoji="1" lang="ja-JP" altLang="en-US" sz="24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2400" dirty="0" smtClean="0">
                          <a:solidFill>
                            <a:schemeClr val="tx1"/>
                          </a:solidFill>
                          <a:latin typeface="Meiryo UI" panose="020B0604030504040204" pitchFamily="50" charset="-128"/>
                          <a:ea typeface="Meiryo UI" panose="020B0604030504040204" pitchFamily="50" charset="-128"/>
                        </a:rPr>
                        <a:t>年間 </a:t>
                      </a:r>
                      <a:r>
                        <a:rPr kumimoji="1" lang="en-US" altLang="ja-JP" sz="2400" u="none" baseline="0" dirty="0" smtClean="0">
                          <a:solidFill>
                            <a:schemeClr val="tx1"/>
                          </a:solidFill>
                          <a:latin typeface="Meiryo UI" panose="020B0604030504040204" pitchFamily="50" charset="-128"/>
                          <a:ea typeface="Meiryo UI" panose="020B0604030504040204" pitchFamily="50" charset="-128"/>
                        </a:rPr>
                        <a:t>4,100</a:t>
                      </a:r>
                      <a:r>
                        <a:rPr kumimoji="1" lang="en-US" altLang="ja-JP" sz="2400" u="none" dirty="0" smtClean="0">
                          <a:solidFill>
                            <a:schemeClr val="tx1"/>
                          </a:solidFill>
                          <a:latin typeface="Meiryo UI" panose="020B0604030504040204" pitchFamily="50" charset="-128"/>
                          <a:ea typeface="Meiryo UI" panose="020B0604030504040204" pitchFamily="50" charset="-128"/>
                        </a:rPr>
                        <a:t>kL</a:t>
                      </a:r>
                      <a:endParaRPr kumimoji="1" lang="ja-JP" altLang="en-US" sz="24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544148693"/>
                  </a:ext>
                </a:extLst>
              </a:tr>
              <a:tr h="370840">
                <a:tc>
                  <a:txBody>
                    <a:bodyPr/>
                    <a:lstStyle/>
                    <a:p>
                      <a:pPr algn="l"/>
                      <a:r>
                        <a:rPr kumimoji="1" lang="en-US" altLang="zh-TW" sz="2400" dirty="0" smtClean="0">
                          <a:solidFill>
                            <a:schemeClr val="tx1"/>
                          </a:solidFill>
                          <a:latin typeface="Meiryo UI" panose="020B0604030504040204" pitchFamily="50" charset="-128"/>
                          <a:ea typeface="Meiryo UI" panose="020B0604030504040204" pitchFamily="50" charset="-128"/>
                        </a:rPr>
                        <a:t>CO</a:t>
                      </a:r>
                      <a:r>
                        <a:rPr kumimoji="1" lang="en-US" altLang="zh-TW" sz="2000" dirty="0" smtClean="0">
                          <a:solidFill>
                            <a:schemeClr val="tx1"/>
                          </a:solidFill>
                          <a:latin typeface="Meiryo UI" panose="020B0604030504040204" pitchFamily="50" charset="-128"/>
                          <a:ea typeface="Meiryo UI" panose="020B0604030504040204" pitchFamily="50" charset="-128"/>
                        </a:rPr>
                        <a:t>2</a:t>
                      </a:r>
                      <a:r>
                        <a:rPr kumimoji="1" lang="zh-TW" altLang="en-US" sz="2400" dirty="0" smtClean="0">
                          <a:solidFill>
                            <a:schemeClr val="tx1"/>
                          </a:solidFill>
                          <a:latin typeface="Meiryo UI" panose="020B0604030504040204" pitchFamily="50" charset="-128"/>
                          <a:ea typeface="Meiryo UI" panose="020B0604030504040204" pitchFamily="50" charset="-128"/>
                        </a:rPr>
                        <a:t>排出削減総量</a:t>
                      </a:r>
                      <a:endParaRPr kumimoji="1" lang="ja-JP" altLang="en-US" sz="24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2400" dirty="0" smtClean="0">
                          <a:solidFill>
                            <a:schemeClr val="tx1"/>
                          </a:solidFill>
                          <a:latin typeface="Meiryo UI" panose="020B0604030504040204" pitchFamily="50" charset="-128"/>
                          <a:ea typeface="Meiryo UI" panose="020B0604030504040204" pitchFamily="50" charset="-128"/>
                        </a:rPr>
                        <a:t>年間 </a:t>
                      </a:r>
                      <a:r>
                        <a:rPr kumimoji="1" lang="en-US" altLang="ja-JP" sz="2400" dirty="0" smtClean="0">
                          <a:solidFill>
                            <a:schemeClr val="tx1"/>
                          </a:solidFill>
                          <a:latin typeface="Meiryo UI" panose="020B0604030504040204" pitchFamily="50" charset="-128"/>
                          <a:ea typeface="Meiryo UI" panose="020B0604030504040204" pitchFamily="50" charset="-128"/>
                        </a:rPr>
                        <a:t>8,700</a:t>
                      </a:r>
                      <a:r>
                        <a:rPr kumimoji="1" lang="ja-JP" altLang="en-US" sz="2400" dirty="0" smtClean="0">
                          <a:solidFill>
                            <a:schemeClr val="tx1"/>
                          </a:solidFill>
                          <a:latin typeface="Meiryo UI" panose="020B0604030504040204" pitchFamily="50" charset="-128"/>
                          <a:ea typeface="Meiryo UI" panose="020B0604030504040204" pitchFamily="50" charset="-128"/>
                        </a:rPr>
                        <a:t>㌧</a:t>
                      </a:r>
                      <a:endParaRPr kumimoji="1" lang="ja-JP" altLang="en-US" sz="24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2400" dirty="0" smtClean="0">
                          <a:solidFill>
                            <a:schemeClr val="tx1"/>
                          </a:solidFill>
                          <a:latin typeface="Meiryo UI" panose="020B0604030504040204" pitchFamily="50" charset="-128"/>
                          <a:ea typeface="Meiryo UI" panose="020B0604030504040204" pitchFamily="50" charset="-128"/>
                        </a:rPr>
                        <a:t>年間 </a:t>
                      </a:r>
                      <a:r>
                        <a:rPr kumimoji="1" lang="en-US" altLang="ja-JP" sz="2400" u="none" baseline="0" dirty="0" smtClean="0">
                          <a:solidFill>
                            <a:schemeClr val="tx1"/>
                          </a:solidFill>
                          <a:latin typeface="Meiryo UI" panose="020B0604030504040204" pitchFamily="50" charset="-128"/>
                          <a:ea typeface="Meiryo UI" panose="020B0604030504040204" pitchFamily="50" charset="-128"/>
                        </a:rPr>
                        <a:t>7,800</a:t>
                      </a:r>
                      <a:r>
                        <a:rPr kumimoji="1" lang="ja-JP" altLang="en-US" sz="2400" dirty="0" smtClean="0">
                          <a:solidFill>
                            <a:schemeClr val="tx1"/>
                          </a:solidFill>
                          <a:latin typeface="Meiryo UI" panose="020B0604030504040204" pitchFamily="50" charset="-128"/>
                          <a:ea typeface="Meiryo UI" panose="020B0604030504040204" pitchFamily="50" charset="-128"/>
                        </a:rPr>
                        <a:t>㌧</a:t>
                      </a:r>
                      <a:endParaRPr kumimoji="1" lang="ja-JP" altLang="en-US" sz="24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825752838"/>
                  </a:ext>
                </a:extLst>
              </a:tr>
            </a:tbl>
          </a:graphicData>
        </a:graphic>
      </p:graphicFrame>
      <p:sp>
        <p:nvSpPr>
          <p:cNvPr id="11" name="テキスト ボックス 10"/>
          <p:cNvSpPr txBox="1"/>
          <p:nvPr/>
        </p:nvSpPr>
        <p:spPr>
          <a:xfrm>
            <a:off x="2411760" y="4454770"/>
            <a:ext cx="6336704" cy="1077218"/>
          </a:xfrm>
          <a:prstGeom prst="rect">
            <a:avLst/>
          </a:prstGeom>
          <a:noFill/>
        </p:spPr>
        <p:txBody>
          <a:bodyPr wrap="square" rtlCol="0">
            <a:spAutoFit/>
          </a:bodyPr>
          <a:lstStyle/>
          <a:p>
            <a:r>
              <a:rPr lang="en-US" altLang="ja-JP" sz="1600" dirty="0" smtClean="0">
                <a:latin typeface="Meiryo UI" panose="020B0604030504040204" pitchFamily="50" charset="-128"/>
                <a:ea typeface="Meiryo UI" panose="020B0604030504040204" pitchFamily="50" charset="-128"/>
              </a:rPr>
              <a:t>※1 </a:t>
            </a:r>
            <a:r>
              <a:rPr lang="ja-JP" altLang="en-US" sz="1600" dirty="0" smtClean="0">
                <a:latin typeface="Meiryo UI" panose="020B0604030504040204" pitchFamily="50" charset="-128"/>
                <a:ea typeface="Meiryo UI" panose="020B0604030504040204" pitchFamily="50" charset="-128"/>
              </a:rPr>
              <a:t>令和元年度末実績</a:t>
            </a:r>
            <a:endParaRPr lang="en-US" altLang="ja-JP" sz="16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（施設数のみ令和</a:t>
            </a:r>
            <a:r>
              <a:rPr lang="ja-JP" altLang="en-US" sz="1600" dirty="0">
                <a:latin typeface="Meiryo UI" panose="020B0604030504040204" pitchFamily="50" charset="-128"/>
                <a:ea typeface="Meiryo UI" panose="020B0604030504040204" pitchFamily="50" charset="-128"/>
              </a:rPr>
              <a:t>２</a:t>
            </a:r>
            <a:r>
              <a:rPr lang="ja-JP" altLang="en-US" sz="1600" dirty="0" smtClean="0">
                <a:latin typeface="Meiryo UI" panose="020B0604030504040204" pitchFamily="50" charset="-128"/>
                <a:ea typeface="Meiryo UI" panose="020B0604030504040204" pitchFamily="50" charset="-128"/>
              </a:rPr>
              <a:t>年度末実績</a:t>
            </a:r>
            <a:r>
              <a:rPr lang="ja-JP" altLang="en-US" sz="1400" dirty="0" smtClean="0">
                <a:latin typeface="Meiryo UI" panose="020B0604030504040204" pitchFamily="50" charset="-128"/>
                <a:ea typeface="Meiryo UI" panose="020B0604030504040204" pitchFamily="50" charset="-128"/>
              </a:rPr>
              <a:t>（契約予定施設、再</a:t>
            </a:r>
            <a:r>
              <a:rPr lang="en-US" altLang="ja-JP" sz="1400" dirty="0" smtClean="0">
                <a:latin typeface="Meiryo UI" panose="020B0604030504040204" pitchFamily="50" charset="-128"/>
                <a:ea typeface="Meiryo UI" panose="020B0604030504040204" pitchFamily="50" charset="-128"/>
              </a:rPr>
              <a:t>ESCO</a:t>
            </a:r>
            <a:r>
              <a:rPr lang="ja-JP" altLang="en-US" sz="1400" dirty="0" smtClean="0">
                <a:latin typeface="Meiryo UI" panose="020B0604030504040204" pitchFamily="50" charset="-128"/>
                <a:ea typeface="Meiryo UI" panose="020B0604030504040204" pitchFamily="50" charset="-128"/>
              </a:rPr>
              <a:t>施設含む）</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r>
              <a:rPr kumimoji="1" lang="en-US" altLang="ja-JP" sz="1600" dirty="0" smtClean="0">
                <a:latin typeface="Meiryo UI" panose="020B0604030504040204" pitchFamily="50" charset="-128"/>
                <a:ea typeface="Meiryo UI" panose="020B0604030504040204" pitchFamily="50" charset="-128"/>
              </a:rPr>
              <a:t>※2 </a:t>
            </a:r>
            <a:r>
              <a:rPr lang="ja-JP" altLang="en-US" sz="1600" dirty="0" smtClean="0">
                <a:latin typeface="Meiryo UI" panose="020B0604030504040204" pitchFamily="50" charset="-128"/>
                <a:ea typeface="Meiryo UI" panose="020B0604030504040204" pitchFamily="50" charset="-128"/>
              </a:rPr>
              <a:t>新旧プランの合算</a:t>
            </a:r>
            <a:endParaRPr lang="en-US" altLang="ja-JP" sz="1600" dirty="0" smtClean="0">
              <a:latin typeface="Meiryo UI" panose="020B0604030504040204" pitchFamily="50" charset="-128"/>
              <a:ea typeface="Meiryo UI" panose="020B0604030504040204" pitchFamily="50" charset="-128"/>
            </a:endParaRPr>
          </a:p>
          <a:p>
            <a:r>
              <a:rPr lang="en-US" altLang="ja-JP" sz="1600" dirty="0" smtClean="0">
                <a:latin typeface="Meiryo UI" panose="020B0604030504040204" pitchFamily="50" charset="-128"/>
                <a:ea typeface="Meiryo UI" panose="020B0604030504040204" pitchFamily="50" charset="-128"/>
              </a:rPr>
              <a:t>※3 </a:t>
            </a:r>
            <a:r>
              <a:rPr lang="ja-JP" altLang="en-US" sz="1600" dirty="0" smtClean="0">
                <a:latin typeface="Meiryo UI" panose="020B0604030504040204" pitchFamily="50" charset="-128"/>
                <a:ea typeface="Meiryo UI" panose="020B0604030504040204" pitchFamily="50" charset="-128"/>
              </a:rPr>
              <a:t>原油換算</a:t>
            </a:r>
            <a:endParaRPr lang="en-US" altLang="ja-JP" sz="1600" dirty="0" smtClean="0">
              <a:latin typeface="Meiryo UI" panose="020B0604030504040204" pitchFamily="50" charset="-128"/>
              <a:ea typeface="Meiryo UI" panose="020B0604030504040204" pitchFamily="50" charset="-128"/>
            </a:endParaRPr>
          </a:p>
        </p:txBody>
      </p:sp>
      <p:sp>
        <p:nvSpPr>
          <p:cNvPr id="12" name="正方形/長方形 11"/>
          <p:cNvSpPr/>
          <p:nvPr/>
        </p:nvSpPr>
        <p:spPr>
          <a:xfrm>
            <a:off x="228108" y="5733256"/>
            <a:ext cx="8520356" cy="523220"/>
          </a:xfrm>
          <a:prstGeom prst="rect">
            <a:avLst/>
          </a:prstGeom>
          <a:ln w="31750">
            <a:solidFill>
              <a:schemeClr val="accent1"/>
            </a:solidFill>
            <a:prstDash val="solid"/>
          </a:ln>
        </p:spPr>
        <p:txBody>
          <a:bodyPr wrap="square">
            <a:spAutoFit/>
          </a:bodyPr>
          <a:lstStyle/>
          <a:p>
            <a:r>
              <a:rPr lang="ja-JP" altLang="en-US" sz="2800" dirty="0" smtClean="0">
                <a:latin typeface="Meiryo UI" panose="020B0604030504040204" pitchFamily="50" charset="-128"/>
                <a:ea typeface="Meiryo UI" panose="020B0604030504040204" pitchFamily="50" charset="-128"/>
              </a:rPr>
              <a:t>⇒　導入効果についても、目標達成に向け着実に推移</a:t>
            </a:r>
            <a:endParaRPr lang="en-US" altLang="ja-JP" sz="28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446118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6DBCCE75-96CE-4693-9D68-DB546D813132}" type="slidenum">
              <a:rPr kumimoji="1" lang="ja-JP" altLang="en-US" smtClean="0"/>
              <a:t>4</a:t>
            </a:fld>
            <a:endParaRPr kumimoji="1" lang="ja-JP" altLang="en-US"/>
          </a:p>
        </p:txBody>
      </p:sp>
      <p:sp>
        <p:nvSpPr>
          <p:cNvPr id="8" name="サブタイトル 2"/>
          <p:cNvSpPr txBox="1">
            <a:spLocks/>
          </p:cNvSpPr>
          <p:nvPr/>
        </p:nvSpPr>
        <p:spPr bwMode="auto">
          <a:xfrm>
            <a:off x="121964" y="476672"/>
            <a:ext cx="6791103" cy="504000"/>
          </a:xfrm>
          <a:prstGeom prst="rect">
            <a:avLst/>
          </a:prstGeom>
          <a:solidFill>
            <a:schemeClr val="accent1"/>
          </a:solidFill>
          <a:ln w="19050">
            <a:solidFill>
              <a:schemeClr val="tx2"/>
            </a:solidFill>
            <a:miter lim="800000"/>
            <a:headEnd/>
            <a:tailEnd/>
          </a:ln>
          <a:effectLst/>
          <a:extLst/>
        </p:spPr>
        <p:txBody>
          <a:bodyPr wrap="square" lIns="180000" tIns="108000" rIns="180000" bIns="180000" anchor="t"/>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lgn="just">
              <a:buNone/>
              <a:tabLst>
                <a:tab pos="4749800" algn="l"/>
              </a:tabLst>
              <a:defRPr/>
            </a:pPr>
            <a:r>
              <a:rPr kumimoji="0" lang="ja-JP" altLang="en-US" sz="2400" b="1" kern="0" dirty="0" smtClean="0">
                <a:solidFill>
                  <a:prstClr val="white"/>
                </a:solidFill>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rPr>
              <a:t>新・大阪府</a:t>
            </a:r>
            <a:r>
              <a:rPr kumimoji="0" lang="en-US" altLang="ja-JP" sz="2400" b="1" kern="0" dirty="0" smtClean="0">
                <a:solidFill>
                  <a:prstClr val="white"/>
                </a:solidFill>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rPr>
              <a:t>ESCO</a:t>
            </a:r>
            <a:r>
              <a:rPr kumimoji="0" lang="ja-JP" altLang="en-US" sz="2400" b="1" kern="0" dirty="0" smtClean="0">
                <a:solidFill>
                  <a:prstClr val="white"/>
                </a:solidFill>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rPr>
              <a:t>アクションプランの進捗状況</a:t>
            </a:r>
            <a:endParaRPr lang="en-US" altLang="ja-JP" sz="2400" b="1" kern="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サブタイトル 2"/>
          <p:cNvSpPr txBox="1">
            <a:spLocks/>
          </p:cNvSpPr>
          <p:nvPr/>
        </p:nvSpPr>
        <p:spPr bwMode="auto">
          <a:xfrm>
            <a:off x="121964" y="967289"/>
            <a:ext cx="8892696" cy="5774079"/>
          </a:xfrm>
          <a:prstGeom prst="rect">
            <a:avLst/>
          </a:prstGeom>
          <a:noFill/>
          <a:ln w="19050">
            <a:solidFill>
              <a:schemeClr val="tx2"/>
            </a:solidFill>
            <a:miter lim="800000"/>
            <a:headEnd/>
            <a:tailEnd/>
          </a:ln>
          <a:effectLst/>
          <a:extLst/>
        </p:spPr>
        <p:txBody>
          <a:bodyPr wrap="square" lIns="180000" tIns="90000" rIns="108000" bIns="90000" anchor="t"/>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lgn="just">
              <a:buNone/>
              <a:tabLst>
                <a:tab pos="4749800" algn="l"/>
              </a:tabLst>
              <a:defRPr/>
            </a:pPr>
            <a:r>
              <a:rPr lang="ja-JP" altLang="en-US" sz="2200" b="1" kern="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200" b="1" kern="0" dirty="0" smtClean="0">
                <a:latin typeface="Meiryo UI" panose="020B0604030504040204" pitchFamily="50" charset="-128"/>
                <a:ea typeface="Meiryo UI" panose="020B0604030504040204" pitchFamily="50" charset="-128"/>
                <a:cs typeface="Meiryo UI" panose="020B0604030504040204" pitchFamily="50" charset="-128"/>
              </a:rPr>
              <a:t>23</a:t>
            </a:r>
            <a:r>
              <a:rPr lang="ja-JP" altLang="en-US" sz="2200" b="1" kern="0" dirty="0" smtClean="0">
                <a:latin typeface="Meiryo UI" panose="020B0604030504040204" pitchFamily="50" charset="-128"/>
                <a:ea typeface="Meiryo UI" panose="020B0604030504040204" pitchFamily="50" charset="-128"/>
                <a:cs typeface="Meiryo UI" panose="020B0604030504040204" pitchFamily="50" charset="-128"/>
              </a:rPr>
              <a:t>事業</a:t>
            </a:r>
            <a:r>
              <a:rPr lang="en-US" altLang="ja-JP" sz="2200" b="1" kern="0" dirty="0" smtClean="0">
                <a:latin typeface="Meiryo UI" panose="020B0604030504040204" pitchFamily="50" charset="-128"/>
                <a:ea typeface="Meiryo UI" panose="020B0604030504040204" pitchFamily="50" charset="-128"/>
                <a:cs typeface="Meiryo UI" panose="020B0604030504040204" pitchFamily="50" charset="-128"/>
              </a:rPr>
              <a:t>79</a:t>
            </a:r>
            <a:r>
              <a:rPr lang="ja-JP" altLang="en-US" sz="2200" b="1" kern="0" dirty="0" smtClean="0">
                <a:latin typeface="Meiryo UI" panose="020B0604030504040204" pitchFamily="50" charset="-128"/>
                <a:ea typeface="Meiryo UI" panose="020B0604030504040204" pitchFamily="50" charset="-128"/>
                <a:cs typeface="Meiryo UI" panose="020B0604030504040204" pitchFamily="50" charset="-128"/>
              </a:rPr>
              <a:t>施設</a:t>
            </a:r>
            <a:r>
              <a:rPr lang="ja-JP" altLang="en-US" sz="2200" b="1" kern="0" dirty="0">
                <a:latin typeface="Meiryo UI" panose="020B0604030504040204" pitchFamily="50" charset="-128"/>
                <a:ea typeface="Meiryo UI" panose="020B0604030504040204" pitchFamily="50" charset="-128"/>
                <a:cs typeface="Meiryo UI" panose="020B0604030504040204" pitchFamily="50" charset="-128"/>
              </a:rPr>
              <a:t>で</a:t>
            </a:r>
            <a:r>
              <a:rPr lang="en-US" altLang="ja-JP" sz="2200" b="1" kern="0" dirty="0" smtClean="0">
                <a:latin typeface="Meiryo UI" panose="020B0604030504040204" pitchFamily="50" charset="-128"/>
                <a:ea typeface="Meiryo UI" panose="020B0604030504040204" pitchFamily="50" charset="-128"/>
                <a:cs typeface="Meiryo UI" panose="020B0604030504040204" pitchFamily="50" charset="-128"/>
              </a:rPr>
              <a:t>ESCO</a:t>
            </a:r>
            <a:r>
              <a:rPr lang="ja-JP" altLang="en-US" sz="2200" b="1" kern="0" dirty="0" smtClean="0">
                <a:latin typeface="Meiryo UI" panose="020B0604030504040204" pitchFamily="50" charset="-128"/>
                <a:ea typeface="Meiryo UI" panose="020B0604030504040204" pitchFamily="50" charset="-128"/>
                <a:cs typeface="Meiryo UI" panose="020B0604030504040204" pitchFamily="50" charset="-128"/>
              </a:rPr>
              <a:t>導入</a:t>
            </a:r>
            <a:endParaRPr lang="en-US" altLang="ja-JP" sz="2200" b="1" kern="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buNone/>
              <a:tabLst>
                <a:tab pos="4749800" algn="l"/>
              </a:tabLst>
              <a:defRPr/>
            </a:pPr>
            <a:r>
              <a:rPr lang="ja-JP" altLang="en-US" sz="2200" b="1" kern="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200" b="1" kern="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2200" b="1" kern="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buNone/>
              <a:tabLst>
                <a:tab pos="4749800" algn="l"/>
              </a:tabLst>
              <a:defRPr/>
            </a:pPr>
            <a:r>
              <a:rPr lang="ja-JP" altLang="en-US" sz="2200" b="1" kern="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2000" b="1" kern="0" dirty="0" smtClean="0">
                <a:latin typeface="Meiryo UI" panose="020B0604030504040204" pitchFamily="50" charset="-128"/>
                <a:ea typeface="Meiryo UI" panose="020B0604030504040204" pitchFamily="50" charset="-128"/>
                <a:cs typeface="Meiryo UI" panose="020B0604030504040204" pitchFamily="50" charset="-128"/>
              </a:rPr>
              <a:t>26</a:t>
            </a:r>
            <a:r>
              <a:rPr lang="ja-JP" altLang="en-US" sz="2000" b="1" kern="0" dirty="0" smtClean="0">
                <a:latin typeface="Meiryo UI" panose="020B0604030504040204" pitchFamily="50" charset="-128"/>
                <a:ea typeface="Meiryo UI" panose="020B0604030504040204" pitchFamily="50" charset="-128"/>
                <a:cs typeface="Meiryo UI" panose="020B0604030504040204" pitchFamily="50" charset="-128"/>
              </a:rPr>
              <a:t>年度：りんくうタウン駅ビル、中央図書館</a:t>
            </a:r>
          </a:p>
          <a:p>
            <a:pPr marL="0" indent="0" algn="just">
              <a:buNone/>
              <a:tabLst>
                <a:tab pos="4749800" algn="l"/>
              </a:tabLst>
              <a:defRPr/>
            </a:pPr>
            <a:r>
              <a:rPr lang="ja-JP" altLang="en-US" sz="2000" b="1" kern="0" dirty="0">
                <a:latin typeface="Meiryo UI" panose="020B0604030504040204" pitchFamily="50" charset="-128"/>
                <a:ea typeface="Meiryo UI" panose="020B0604030504040204" pitchFamily="50" charset="-128"/>
                <a:cs typeface="Meiryo UI" panose="020B0604030504040204" pitchFamily="50" charset="-128"/>
              </a:rPr>
              <a:t>　 ・平成</a:t>
            </a:r>
            <a:r>
              <a:rPr lang="en-US" altLang="ja-JP" sz="2000" b="1" kern="0" dirty="0" smtClean="0">
                <a:latin typeface="Meiryo UI" panose="020B0604030504040204" pitchFamily="50" charset="-128"/>
                <a:ea typeface="Meiryo UI" panose="020B0604030504040204" pitchFamily="50" charset="-128"/>
                <a:cs typeface="Meiryo UI" panose="020B0604030504040204" pitchFamily="50" charset="-128"/>
              </a:rPr>
              <a:t>27</a:t>
            </a:r>
            <a:r>
              <a:rPr lang="ja-JP" altLang="en-US" sz="2000" b="1" kern="0" dirty="0" smtClean="0">
                <a:latin typeface="Meiryo UI" panose="020B0604030504040204" pitchFamily="50" charset="-128"/>
                <a:ea typeface="Meiryo UI" panose="020B0604030504040204" pitchFamily="50" charset="-128"/>
                <a:cs typeface="Meiryo UI" panose="020B0604030504040204" pitchFamily="50" charset="-128"/>
              </a:rPr>
              <a:t>年度：警察</a:t>
            </a:r>
            <a:r>
              <a:rPr lang="en-US" altLang="ja-JP" sz="2000" b="1" kern="0" dirty="0" smtClean="0">
                <a:latin typeface="Meiryo UI" panose="020B0604030504040204" pitchFamily="50" charset="-128"/>
                <a:ea typeface="Meiryo UI" panose="020B0604030504040204" pitchFamily="50" charset="-128"/>
                <a:cs typeface="Meiryo UI" panose="020B0604030504040204" pitchFamily="50" charset="-128"/>
              </a:rPr>
              <a:t>8</a:t>
            </a:r>
            <a:r>
              <a:rPr lang="ja-JP" altLang="en-US" sz="2000" b="1" kern="0" dirty="0">
                <a:latin typeface="Meiryo UI" panose="020B0604030504040204" pitchFamily="50" charset="-128"/>
                <a:ea typeface="Meiryo UI" panose="020B0604030504040204" pitchFamily="50" charset="-128"/>
                <a:cs typeface="Meiryo UI" panose="020B0604030504040204" pitchFamily="50" charset="-128"/>
              </a:rPr>
              <a:t>署、泉北府民ｾﾝﾀｰﾋﾞﾙ</a:t>
            </a:r>
          </a:p>
          <a:p>
            <a:pPr marL="0" indent="0" algn="just">
              <a:buNone/>
              <a:tabLst>
                <a:tab pos="4749800" algn="l"/>
              </a:tabLst>
              <a:defRPr/>
            </a:pPr>
            <a:r>
              <a:rPr lang="ja-JP" altLang="en-US" sz="2000" b="1" kern="0" dirty="0">
                <a:latin typeface="Meiryo UI" panose="020B0604030504040204" pitchFamily="50" charset="-128"/>
                <a:ea typeface="Meiryo UI" panose="020B0604030504040204" pitchFamily="50" charset="-128"/>
                <a:cs typeface="Meiryo UI" panose="020B0604030504040204" pitchFamily="50" charset="-128"/>
              </a:rPr>
              <a:t>　 ・平成</a:t>
            </a:r>
            <a:r>
              <a:rPr lang="en-US" altLang="ja-JP" sz="2000" b="1" kern="0"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en-US" sz="2000" b="1" kern="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2000" b="1" kern="0" dirty="0">
                <a:latin typeface="Meiryo UI" panose="020B0604030504040204" pitchFamily="50" charset="-128"/>
                <a:ea typeface="Meiryo UI" panose="020B0604030504040204" pitchFamily="50" charset="-128"/>
                <a:cs typeface="Meiryo UI" panose="020B0604030504040204" pitchFamily="50" charset="-128"/>
              </a:rPr>
              <a:t>高校</a:t>
            </a:r>
            <a:r>
              <a:rPr lang="en-US" altLang="ja-JP" sz="2000" b="1" kern="0" dirty="0">
                <a:latin typeface="Meiryo UI" panose="020B0604030504040204" pitchFamily="50" charset="-128"/>
                <a:ea typeface="Meiryo UI" panose="020B0604030504040204" pitchFamily="50" charset="-128"/>
                <a:cs typeface="Meiryo UI" panose="020B0604030504040204" pitchFamily="50" charset="-128"/>
              </a:rPr>
              <a:t>8</a:t>
            </a:r>
            <a:r>
              <a:rPr lang="ja-JP" altLang="en-US" sz="2000" b="1" kern="0" dirty="0">
                <a:latin typeface="Meiryo UI" panose="020B0604030504040204" pitchFamily="50" charset="-128"/>
                <a:ea typeface="Meiryo UI" panose="020B0604030504040204" pitchFamily="50" charset="-128"/>
                <a:cs typeface="Meiryo UI" panose="020B0604030504040204" pitchFamily="50" charset="-128"/>
              </a:rPr>
              <a:t>校、中河内救命救急センター</a:t>
            </a:r>
          </a:p>
          <a:p>
            <a:pPr marL="0" indent="0" algn="just">
              <a:buNone/>
              <a:tabLst>
                <a:tab pos="4749800" algn="l"/>
              </a:tabLst>
              <a:defRPr/>
            </a:pPr>
            <a:r>
              <a:rPr lang="ja-JP" altLang="en-US" sz="2000" b="1" kern="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0" dirty="0" smtClean="0">
                <a:latin typeface="Meiryo UI" panose="020B0604030504040204" pitchFamily="50" charset="-128"/>
                <a:ea typeface="Meiryo UI" panose="020B0604030504040204" pitchFamily="50" charset="-128"/>
                <a:cs typeface="Meiryo UI" panose="020B0604030504040204" pitchFamily="50" charset="-128"/>
              </a:rPr>
              <a:t>警察</a:t>
            </a:r>
            <a:r>
              <a:rPr lang="en-US" altLang="ja-JP" sz="2000" b="1" kern="0"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2000" b="1" kern="0" dirty="0">
                <a:latin typeface="Meiryo UI" panose="020B0604030504040204" pitchFamily="50" charset="-128"/>
                <a:ea typeface="Meiryo UI" panose="020B0604030504040204" pitchFamily="50" charset="-128"/>
                <a:cs typeface="Meiryo UI" panose="020B0604030504040204" pitchFamily="50" charset="-128"/>
              </a:rPr>
              <a:t>署、三島・南河内府民ｾﾝﾀｰﾋﾞﾙ</a:t>
            </a:r>
          </a:p>
          <a:p>
            <a:pPr marL="0" indent="0" algn="just">
              <a:buNone/>
              <a:tabLst>
                <a:tab pos="4749800" algn="l"/>
              </a:tabLst>
              <a:defRPr/>
            </a:pPr>
            <a:r>
              <a:rPr lang="ja-JP" altLang="en-US" sz="2000" b="1" kern="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2000" b="1" kern="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2000" b="1" kern="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2000" b="1" kern="0" dirty="0">
                <a:latin typeface="Meiryo UI" panose="020B0604030504040204" pitchFamily="50" charset="-128"/>
                <a:ea typeface="Meiryo UI" panose="020B0604030504040204" pitchFamily="50" charset="-128"/>
                <a:cs typeface="Meiryo UI" panose="020B0604030504040204" pitchFamily="50" charset="-128"/>
              </a:rPr>
              <a:t>高校</a:t>
            </a:r>
            <a:r>
              <a:rPr lang="en-US" altLang="ja-JP" sz="2000" b="1" kern="0" dirty="0">
                <a:latin typeface="Meiryo UI" panose="020B0604030504040204" pitchFamily="50" charset="-128"/>
                <a:ea typeface="Meiryo UI" panose="020B0604030504040204" pitchFamily="50" charset="-128"/>
                <a:cs typeface="Meiryo UI" panose="020B0604030504040204" pitchFamily="50" charset="-128"/>
              </a:rPr>
              <a:t>8</a:t>
            </a:r>
            <a:r>
              <a:rPr lang="ja-JP" altLang="en-US" sz="2000" b="1" kern="0" dirty="0">
                <a:latin typeface="Meiryo UI" panose="020B0604030504040204" pitchFamily="50" charset="-128"/>
                <a:ea typeface="Meiryo UI" panose="020B0604030504040204" pitchFamily="50" charset="-128"/>
                <a:cs typeface="Meiryo UI" panose="020B0604030504040204" pitchFamily="50" charset="-128"/>
              </a:rPr>
              <a:t>校、狭山池博物館、</a:t>
            </a:r>
            <a:r>
              <a:rPr lang="ja-JP" altLang="en-US" sz="2000" b="1" kern="0" dirty="0" smtClean="0">
                <a:latin typeface="Meiryo UI" panose="020B0604030504040204" pitchFamily="50" charset="-128"/>
                <a:ea typeface="Meiryo UI" panose="020B0604030504040204" pitchFamily="50" charset="-128"/>
                <a:cs typeface="Meiryo UI" panose="020B0604030504040204" pitchFamily="50" charset="-128"/>
              </a:rPr>
              <a:t>警察</a:t>
            </a:r>
            <a:r>
              <a:rPr lang="en-US" altLang="ja-JP" sz="2000" b="1" kern="0"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2000" b="1" kern="0" dirty="0">
                <a:latin typeface="Meiryo UI" panose="020B0604030504040204" pitchFamily="50" charset="-128"/>
                <a:ea typeface="Meiryo UI" panose="020B0604030504040204" pitchFamily="50" charset="-128"/>
                <a:cs typeface="Meiryo UI" panose="020B0604030504040204" pitchFamily="50" charset="-128"/>
              </a:rPr>
              <a:t>署、泉南府民ｾﾝﾀｰﾋﾞﾙ</a:t>
            </a:r>
          </a:p>
          <a:p>
            <a:pPr marL="0" indent="0" algn="just">
              <a:buNone/>
              <a:tabLst>
                <a:tab pos="4749800" algn="l"/>
              </a:tabLst>
              <a:defRPr/>
            </a:pPr>
            <a:r>
              <a:rPr lang="ja-JP" altLang="en-US" sz="2000" b="1" kern="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2000" b="1" kern="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2000" b="1" kern="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2000" b="1" kern="0" dirty="0">
                <a:latin typeface="Meiryo UI" panose="020B0604030504040204" pitchFamily="50" charset="-128"/>
                <a:ea typeface="Meiryo UI" panose="020B0604030504040204" pitchFamily="50" charset="-128"/>
                <a:cs typeface="Meiryo UI" panose="020B0604030504040204" pitchFamily="50" charset="-128"/>
              </a:rPr>
              <a:t>高校</a:t>
            </a:r>
            <a:r>
              <a:rPr lang="en-US" altLang="ja-JP" sz="2000" b="1" kern="0" dirty="0">
                <a:latin typeface="Meiryo UI" panose="020B0604030504040204" pitchFamily="50" charset="-128"/>
                <a:ea typeface="Meiryo UI" panose="020B0604030504040204" pitchFamily="50" charset="-128"/>
                <a:cs typeface="Meiryo UI" panose="020B0604030504040204" pitchFamily="50" charset="-128"/>
              </a:rPr>
              <a:t>6</a:t>
            </a:r>
            <a:r>
              <a:rPr lang="ja-JP" altLang="en-US" sz="2000" b="1" kern="0" dirty="0">
                <a:latin typeface="Meiryo UI" panose="020B0604030504040204" pitchFamily="50" charset="-128"/>
                <a:ea typeface="Meiryo UI" panose="020B0604030504040204" pitchFamily="50" charset="-128"/>
                <a:cs typeface="Meiryo UI" panose="020B0604030504040204" pitchFamily="50" charset="-128"/>
              </a:rPr>
              <a:t>校、</a:t>
            </a:r>
            <a:r>
              <a:rPr lang="ja-JP" altLang="en-US" sz="2000" b="1" kern="0" dirty="0" smtClean="0">
                <a:latin typeface="Meiryo UI" panose="020B0604030504040204" pitchFamily="50" charset="-128"/>
                <a:ea typeface="Meiryo UI" panose="020B0604030504040204" pitchFamily="50" charset="-128"/>
                <a:cs typeface="Meiryo UI" panose="020B0604030504040204" pitchFamily="50" charset="-128"/>
              </a:rPr>
              <a:t>警察</a:t>
            </a:r>
            <a:r>
              <a:rPr lang="en-US" altLang="ja-JP" sz="2000" b="1" kern="0"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2000" b="1" kern="0" dirty="0">
                <a:latin typeface="Meiryo UI" panose="020B0604030504040204" pitchFamily="50" charset="-128"/>
                <a:ea typeface="Meiryo UI" panose="020B0604030504040204" pitchFamily="50" charset="-128"/>
                <a:cs typeface="Meiryo UI" panose="020B0604030504040204" pitchFamily="50" charset="-128"/>
              </a:rPr>
              <a:t>署、公園</a:t>
            </a:r>
            <a:r>
              <a:rPr lang="en-US" altLang="ja-JP" sz="2000" b="1" kern="0" dirty="0">
                <a:latin typeface="Meiryo UI" panose="020B0604030504040204" pitchFamily="50" charset="-128"/>
                <a:ea typeface="Meiryo UI" panose="020B0604030504040204" pitchFamily="50" charset="-128"/>
                <a:cs typeface="Meiryo UI" panose="020B0604030504040204" pitchFamily="50" charset="-128"/>
              </a:rPr>
              <a:t>3</a:t>
            </a:r>
            <a:r>
              <a:rPr lang="ja-JP" altLang="en-US" sz="2000" b="1" kern="0" dirty="0" smtClean="0">
                <a:latin typeface="Meiryo UI" panose="020B0604030504040204" pitchFamily="50" charset="-128"/>
                <a:ea typeface="Meiryo UI" panose="020B0604030504040204" pitchFamily="50" charset="-128"/>
                <a:cs typeface="Meiryo UI" panose="020B0604030504040204" pitchFamily="50" charset="-128"/>
              </a:rPr>
              <a:t>園</a:t>
            </a:r>
            <a:endParaRPr lang="en-US" altLang="ja-JP" sz="2000" b="1" kern="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buNone/>
              <a:tabLst>
                <a:tab pos="4749800" algn="l"/>
              </a:tabLst>
              <a:defRPr/>
            </a:pPr>
            <a:r>
              <a:rPr lang="ja-JP" altLang="en-US" sz="2000" b="1" kern="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0" dirty="0" smtClean="0">
                <a:latin typeface="Meiryo UI" panose="020B0604030504040204" pitchFamily="50" charset="-128"/>
                <a:ea typeface="Meiryo UI" panose="020B0604030504040204" pitchFamily="50" charset="-128"/>
                <a:cs typeface="Meiryo UI" panose="020B0604030504040204" pitchFamily="50" charset="-128"/>
              </a:rPr>
              <a:t> ・令和元年度：近</a:t>
            </a:r>
            <a:r>
              <a:rPr lang="ja-JP" altLang="en-US" sz="2000" b="1" kern="0" dirty="0" err="1" smtClean="0">
                <a:latin typeface="Meiryo UI" panose="020B0604030504040204" pitchFamily="50" charset="-128"/>
                <a:ea typeface="Meiryo UI" panose="020B0604030504040204" pitchFamily="50" charset="-128"/>
                <a:cs typeface="Meiryo UI" panose="020B0604030504040204" pitchFamily="50" charset="-128"/>
              </a:rPr>
              <a:t>つ</a:t>
            </a:r>
            <a:r>
              <a:rPr lang="ja-JP" altLang="en-US" sz="2000" b="1" kern="0" dirty="0" smtClean="0">
                <a:latin typeface="Meiryo UI" panose="020B0604030504040204" pitchFamily="50" charset="-128"/>
                <a:ea typeface="Meiryo UI" panose="020B0604030504040204" pitchFamily="50" charset="-128"/>
                <a:cs typeface="Meiryo UI" panose="020B0604030504040204" pitchFamily="50" charset="-128"/>
              </a:rPr>
              <a:t>飛鳥博物館、国際会議場、警察</a:t>
            </a:r>
            <a:r>
              <a:rPr lang="en-US" altLang="ja-JP" sz="2000" b="1" kern="0"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2000" b="1" kern="0" dirty="0" smtClean="0">
                <a:latin typeface="Meiryo UI" panose="020B0604030504040204" pitchFamily="50" charset="-128"/>
                <a:ea typeface="Meiryo UI" panose="020B0604030504040204" pitchFamily="50" charset="-128"/>
                <a:cs typeface="Meiryo UI" panose="020B0604030504040204" pitchFamily="50" charset="-128"/>
              </a:rPr>
              <a:t>署、公園</a:t>
            </a:r>
            <a:r>
              <a:rPr lang="en-US" altLang="ja-JP" sz="2000" b="1" kern="0"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2000" b="1" kern="0" dirty="0" smtClean="0">
                <a:latin typeface="Meiryo UI" panose="020B0604030504040204" pitchFamily="50" charset="-128"/>
                <a:ea typeface="Meiryo UI" panose="020B0604030504040204" pitchFamily="50" charset="-128"/>
                <a:cs typeface="Meiryo UI" panose="020B0604030504040204" pitchFamily="50" charset="-128"/>
              </a:rPr>
              <a:t>園</a:t>
            </a:r>
            <a:endParaRPr lang="en-US" altLang="ja-JP" sz="2000" b="1" kern="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buNone/>
              <a:tabLst>
                <a:tab pos="4749800" algn="l"/>
              </a:tabLst>
              <a:defRPr/>
            </a:pPr>
            <a:r>
              <a:rPr lang="ja-JP" altLang="en-US" sz="2000" b="1" kern="0" dirty="0" smtClean="0">
                <a:latin typeface="Meiryo UI" panose="020B0604030504040204" pitchFamily="50" charset="-128"/>
                <a:ea typeface="Meiryo UI" panose="020B0604030504040204" pitchFamily="50" charset="-128"/>
                <a:cs typeface="Meiryo UI" panose="020B0604030504040204" pitchFamily="50" charset="-128"/>
              </a:rPr>
              <a:t>　 ・令和２年度：咲洲庁舎、公園</a:t>
            </a:r>
            <a:r>
              <a:rPr lang="en-US" altLang="ja-JP" sz="2000" b="1" kern="0" dirty="0" smtClean="0">
                <a:latin typeface="Meiryo UI" panose="020B0604030504040204" pitchFamily="50" charset="-128"/>
                <a:ea typeface="Meiryo UI" panose="020B0604030504040204" pitchFamily="50" charset="-128"/>
                <a:cs typeface="Meiryo UI" panose="020B0604030504040204" pitchFamily="50" charset="-128"/>
              </a:rPr>
              <a:t>8</a:t>
            </a:r>
            <a:r>
              <a:rPr lang="ja-JP" altLang="en-US" sz="2000" b="1" kern="0" dirty="0" smtClean="0">
                <a:latin typeface="Meiryo UI" panose="020B0604030504040204" pitchFamily="50" charset="-128"/>
                <a:ea typeface="Meiryo UI" panose="020B0604030504040204" pitchFamily="50" charset="-128"/>
                <a:cs typeface="Meiryo UI" panose="020B0604030504040204" pitchFamily="50" charset="-128"/>
              </a:rPr>
              <a:t>園</a:t>
            </a:r>
            <a:endParaRPr lang="en-US" altLang="ja-JP" sz="2000" b="1" kern="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buNone/>
              <a:tabLst>
                <a:tab pos="4749800" algn="l"/>
              </a:tabLst>
              <a:defRPr/>
            </a:pPr>
            <a:endParaRPr lang="en-US" altLang="ja-JP" sz="2400" b="1" kern="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spcBef>
                <a:spcPts val="480"/>
              </a:spcBef>
              <a:buNone/>
              <a:tabLst>
                <a:tab pos="4749800" algn="l"/>
              </a:tabLst>
              <a:defRPr/>
            </a:pPr>
            <a:r>
              <a:rPr lang="ja-JP" altLang="en-US" sz="2400" b="1" kern="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0" dirty="0" smtClean="0">
                <a:latin typeface="Meiryo UI" panose="020B0604030504040204" pitchFamily="50" charset="-128"/>
                <a:ea typeface="Meiryo UI" panose="020B0604030504040204" pitchFamily="50" charset="-128"/>
                <a:cs typeface="Meiryo UI" panose="020B0604030504040204" pitchFamily="50" charset="-128"/>
              </a:rPr>
              <a:t>・令和３年度：本庁舎別館、教育センター</a:t>
            </a:r>
            <a:r>
              <a:rPr lang="ja-JP" altLang="en-US" sz="2000" b="1" kern="0" dirty="0">
                <a:latin typeface="Meiryo UI" panose="020B0604030504040204" pitchFamily="50" charset="-128"/>
                <a:ea typeface="Meiryo UI" panose="020B0604030504040204" pitchFamily="50" charset="-128"/>
                <a:cs typeface="Meiryo UI" panose="020B0604030504040204" pitchFamily="50" charset="-128"/>
              </a:rPr>
              <a:t>　</a:t>
            </a:r>
          </a:p>
          <a:p>
            <a:pPr marL="0" indent="0" algn="just">
              <a:buNone/>
              <a:tabLst>
                <a:tab pos="4749800" algn="l"/>
              </a:tabLst>
              <a:defRPr/>
            </a:pPr>
            <a:endParaRPr lang="en-US" altLang="ja-JP" sz="400" b="1" kern="0" dirty="0">
              <a:latin typeface="Meiryo UI" panose="020B0604030504040204" pitchFamily="50" charset="-128"/>
              <a:ea typeface="Meiryo UI" panose="020B0604030504040204" pitchFamily="50" charset="-128"/>
              <a:cs typeface="Meiryo UI" panose="020B0604030504040204" pitchFamily="50" charset="-128"/>
            </a:endParaRPr>
          </a:p>
          <a:p>
            <a:pPr marL="0" indent="0" algn="just">
              <a:spcBef>
                <a:spcPts val="1000"/>
              </a:spcBef>
              <a:buNone/>
              <a:tabLst>
                <a:tab pos="4749800" algn="l"/>
              </a:tabLst>
              <a:defRPr/>
            </a:pPr>
            <a:r>
              <a:rPr lang="ja-JP" altLang="en-US" sz="2200" b="1" kern="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200" b="1" kern="0" dirty="0">
                <a:latin typeface="Meiryo UI" panose="020B0604030504040204" pitchFamily="50" charset="-128"/>
                <a:ea typeface="Meiryo UI" panose="020B0604030504040204" pitchFamily="50" charset="-128"/>
                <a:cs typeface="Meiryo UI" panose="020B0604030504040204" pitchFamily="50" charset="-128"/>
              </a:rPr>
              <a:t>今年度は</a:t>
            </a:r>
            <a:r>
              <a:rPr lang="ja-JP" altLang="en-US" sz="2200" b="1" kern="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200" b="1" kern="0" dirty="0">
                <a:latin typeface="Meiryo UI" panose="020B0604030504040204" pitchFamily="50" charset="-128"/>
                <a:ea typeface="Meiryo UI" panose="020B0604030504040204" pitchFamily="50" charset="-128"/>
                <a:cs typeface="Meiryo UI" panose="020B0604030504040204" pitchFamily="50" charset="-128"/>
              </a:rPr>
              <a:t>１</a:t>
            </a:r>
            <a:r>
              <a:rPr lang="ja-JP" altLang="en-US" sz="2200" b="1" kern="0" dirty="0" smtClean="0">
                <a:latin typeface="Meiryo UI" panose="020B0604030504040204" pitchFamily="50" charset="-128"/>
                <a:ea typeface="Meiryo UI" panose="020B0604030504040204" pitchFamily="50" charset="-128"/>
                <a:cs typeface="Meiryo UI" panose="020B0604030504040204" pitchFamily="50" charset="-128"/>
              </a:rPr>
              <a:t>事業</a:t>
            </a:r>
            <a:r>
              <a:rPr lang="ja-JP" altLang="en-US" sz="2200" b="1" kern="0" dirty="0">
                <a:latin typeface="Meiryo UI" panose="020B0604030504040204" pitchFamily="50" charset="-128"/>
                <a:ea typeface="Meiryo UI" panose="020B0604030504040204" pitchFamily="50" charset="-128"/>
                <a:cs typeface="Meiryo UI" panose="020B0604030504040204" pitchFamily="50" charset="-128"/>
              </a:rPr>
              <a:t>で提案公募を</a:t>
            </a:r>
            <a:r>
              <a:rPr lang="ja-JP" altLang="en-US" sz="2200" b="1" kern="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2200" b="1" kern="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just">
              <a:buNone/>
              <a:tabLst>
                <a:tab pos="4749800" algn="l"/>
              </a:tabLst>
              <a:defRPr/>
            </a:pPr>
            <a:r>
              <a:rPr lang="ja-JP" altLang="en-US" sz="2200" b="1" kern="0" dirty="0" smtClean="0">
                <a:latin typeface="Meiryo UI" panose="020B0604030504040204" pitchFamily="50" charset="-128"/>
                <a:ea typeface="Meiryo UI" panose="020B0604030504040204" pitchFamily="50" charset="-128"/>
                <a:cs typeface="Meiryo UI" panose="020B0604030504040204" pitchFamily="50" charset="-128"/>
              </a:rPr>
              <a:t>   ・大阪府警察本部本庁舎　⇒　</a:t>
            </a:r>
            <a:r>
              <a:rPr lang="en-US" altLang="ja-JP" sz="2200" b="1" kern="0" dirty="0" smtClean="0">
                <a:latin typeface="Meiryo UI" panose="020B0604030504040204" pitchFamily="50" charset="-128"/>
                <a:ea typeface="Meiryo UI" panose="020B0604030504040204" pitchFamily="50" charset="-128"/>
                <a:cs typeface="Meiryo UI" panose="020B0604030504040204" pitchFamily="50" charset="-128"/>
              </a:rPr>
              <a:t>80</a:t>
            </a:r>
            <a:r>
              <a:rPr lang="ja-JP" altLang="en-US" sz="2200" b="1" kern="0" dirty="0" smtClean="0">
                <a:latin typeface="Meiryo UI" panose="020B0604030504040204" pitchFamily="50" charset="-128"/>
                <a:ea typeface="Meiryo UI" panose="020B0604030504040204" pitchFamily="50" charset="-128"/>
                <a:cs typeface="Meiryo UI" panose="020B0604030504040204" pitchFamily="50" charset="-128"/>
              </a:rPr>
              <a:t>施設（</a:t>
            </a:r>
            <a:r>
              <a:rPr lang="en-US" altLang="ja-JP" sz="2200" b="1" kern="0" dirty="0" smtClean="0">
                <a:latin typeface="Meiryo UI" panose="020B0604030504040204" pitchFamily="50" charset="-128"/>
                <a:ea typeface="Meiryo UI" panose="020B0604030504040204" pitchFamily="50" charset="-128"/>
                <a:cs typeface="Meiryo UI" panose="020B0604030504040204" pitchFamily="50" charset="-128"/>
              </a:rPr>
              <a:t>2</a:t>
            </a:r>
            <a:r>
              <a:rPr lang="en-US" altLang="ja-JP" sz="2200" b="1" kern="0" dirty="0">
                <a:latin typeface="Meiryo UI" panose="020B0604030504040204" pitchFamily="50" charset="-128"/>
                <a:ea typeface="Meiryo UI" panose="020B0604030504040204" pitchFamily="50" charset="-128"/>
                <a:cs typeface="Meiryo UI" panose="020B0604030504040204" pitchFamily="50" charset="-128"/>
              </a:rPr>
              <a:t>4</a:t>
            </a:r>
            <a:r>
              <a:rPr lang="ja-JP" altLang="en-US" sz="2200" b="1" kern="0" dirty="0" smtClean="0">
                <a:latin typeface="Meiryo UI" panose="020B0604030504040204" pitchFamily="50" charset="-128"/>
                <a:ea typeface="Meiryo UI" panose="020B0604030504040204" pitchFamily="50" charset="-128"/>
                <a:cs typeface="Meiryo UI" panose="020B0604030504040204" pitchFamily="50" charset="-128"/>
              </a:rPr>
              <a:t>事業）</a:t>
            </a:r>
            <a:endParaRPr lang="ja-JP" altLang="en-US" sz="2200" b="1" kern="0" dirty="0">
              <a:latin typeface="Meiryo UI" panose="020B0604030504040204" pitchFamily="50" charset="-128"/>
              <a:ea typeface="Meiryo UI" panose="020B0604030504040204" pitchFamily="50" charset="-128"/>
              <a:cs typeface="Meiryo UI" panose="020B0604030504040204" pitchFamily="50" charset="-128"/>
            </a:endParaRPr>
          </a:p>
          <a:p>
            <a:pPr marL="0" indent="0" algn="just">
              <a:buNone/>
              <a:tabLst>
                <a:tab pos="4749800" algn="l"/>
              </a:tabLst>
              <a:defRPr/>
            </a:pPr>
            <a:endParaRPr lang="en-US" altLang="ja-JP" sz="600" b="1" kern="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467544" y="1628800"/>
            <a:ext cx="8469192" cy="3168352"/>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683568" y="1426621"/>
            <a:ext cx="3888432" cy="400110"/>
          </a:xfrm>
          <a:prstGeom prst="rect">
            <a:avLst/>
          </a:prstGeom>
          <a:solidFill>
            <a:schemeClr val="bg1"/>
          </a:solidFill>
        </p:spPr>
        <p:txBody>
          <a:bodyPr wrap="square" rtlCol="0">
            <a:spAutoFit/>
          </a:bodyPr>
          <a:lstStyle/>
          <a:p>
            <a:pPr algn="just">
              <a:tabLst>
                <a:tab pos="4749800" algn="l"/>
              </a:tabLst>
              <a:defRPr/>
            </a:pPr>
            <a:r>
              <a:rPr lang="ja-JP" altLang="en-US" sz="2000" b="1" kern="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000" b="1" kern="0" dirty="0" smtClean="0">
                <a:latin typeface="Meiryo UI" panose="020B0604030504040204" pitchFamily="50" charset="-128"/>
                <a:ea typeface="Meiryo UI" panose="020B0604030504040204" pitchFamily="50" charset="-128"/>
                <a:cs typeface="Meiryo UI" panose="020B0604030504040204" pitchFamily="50" charset="-128"/>
              </a:rPr>
              <a:t>ESCO</a:t>
            </a:r>
            <a:r>
              <a:rPr lang="ja-JP" altLang="en-US" sz="2000" b="1" kern="0" dirty="0">
                <a:latin typeface="Meiryo UI" panose="020B0604030504040204" pitchFamily="50" charset="-128"/>
                <a:ea typeface="Meiryo UI" panose="020B0604030504040204" pitchFamily="50" charset="-128"/>
                <a:cs typeface="Meiryo UI" panose="020B0604030504040204" pitchFamily="50" charset="-128"/>
              </a:rPr>
              <a:t>サービス開始　</a:t>
            </a:r>
            <a:r>
              <a:rPr lang="en-US" altLang="ja-JP" sz="2000" b="1" kern="0" dirty="0">
                <a:latin typeface="Meiryo UI" panose="020B0604030504040204" pitchFamily="50" charset="-128"/>
                <a:ea typeface="Meiryo UI" panose="020B0604030504040204" pitchFamily="50" charset="-128"/>
                <a:cs typeface="Meiryo UI" panose="020B0604030504040204" pitchFamily="50" charset="-128"/>
              </a:rPr>
              <a:t>77</a:t>
            </a:r>
            <a:r>
              <a:rPr lang="ja-JP" altLang="en-US" sz="2000" b="1" kern="0" dirty="0" smtClean="0">
                <a:latin typeface="Meiryo UI" panose="020B0604030504040204" pitchFamily="50" charset="-128"/>
                <a:ea typeface="Meiryo UI" panose="020B0604030504040204" pitchFamily="50" charset="-128"/>
                <a:cs typeface="Meiryo UI" panose="020B0604030504040204" pitchFamily="50" charset="-128"/>
              </a:rPr>
              <a:t>施設＞</a:t>
            </a:r>
            <a:endParaRPr lang="en-US" altLang="ja-JP" sz="2000" b="1" kern="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467544" y="5085184"/>
            <a:ext cx="8469192" cy="576065"/>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696941" y="4869160"/>
            <a:ext cx="3888432" cy="400110"/>
          </a:xfrm>
          <a:prstGeom prst="rect">
            <a:avLst/>
          </a:prstGeom>
          <a:solidFill>
            <a:schemeClr val="bg1"/>
          </a:solidFill>
        </p:spPr>
        <p:txBody>
          <a:bodyPr wrap="square" rtlCol="0">
            <a:spAutoFit/>
          </a:bodyPr>
          <a:lstStyle/>
          <a:p>
            <a:pPr algn="just">
              <a:tabLst>
                <a:tab pos="4749800" algn="l"/>
              </a:tabLst>
              <a:defRPr/>
            </a:pPr>
            <a:r>
              <a:rPr lang="ja-JP" altLang="en-US" sz="2000" b="1" kern="0" dirty="0" smtClean="0">
                <a:latin typeface="Meiryo UI" panose="020B0604030504040204" pitchFamily="50" charset="-128"/>
                <a:ea typeface="Meiryo UI" panose="020B0604030504040204" pitchFamily="50" charset="-128"/>
                <a:cs typeface="Meiryo UI" panose="020B0604030504040204" pitchFamily="50" charset="-128"/>
              </a:rPr>
              <a:t>＜今年度、省エネ改修を実施＞</a:t>
            </a:r>
            <a:endParaRPr lang="en-US" altLang="ja-JP" sz="2000" b="1" kern="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085043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6DBCCE75-96CE-4693-9D68-DB546D813132}" type="slidenum">
              <a:rPr kumimoji="1" lang="ja-JP" altLang="en-US" smtClean="0"/>
              <a:t>5</a:t>
            </a:fld>
            <a:endParaRPr kumimoji="1" lang="ja-JP" altLang="en-US"/>
          </a:p>
        </p:txBody>
      </p:sp>
      <p:sp>
        <p:nvSpPr>
          <p:cNvPr id="9" name="正方形/長方形 8"/>
          <p:cNvSpPr/>
          <p:nvPr/>
        </p:nvSpPr>
        <p:spPr>
          <a:xfrm>
            <a:off x="378204" y="459041"/>
            <a:ext cx="5993996" cy="430887"/>
          </a:xfrm>
          <a:prstGeom prst="rect">
            <a:avLst/>
          </a:prstGeom>
        </p:spPr>
        <p:txBody>
          <a:bodyPr wrap="square" tIns="0" bIns="0">
            <a:spAutoFit/>
          </a:bodyPr>
          <a:lstStyle/>
          <a:p>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大阪府</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の</a:t>
            </a:r>
            <a: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ESCO</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導入実績一覧</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（その</a:t>
            </a:r>
            <a:r>
              <a:rPr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1158548712"/>
              </p:ext>
            </p:extLst>
          </p:nvPr>
        </p:nvGraphicFramePr>
        <p:xfrm>
          <a:off x="405099" y="889928"/>
          <a:ext cx="8352926" cy="5597517"/>
        </p:xfrm>
        <a:graphic>
          <a:graphicData uri="http://schemas.openxmlformats.org/drawingml/2006/table">
            <a:tbl>
              <a:tblPr firstRow="1" bandRow="1">
                <a:tableStyleId>{0660B408-B3CF-4A94-85FC-2B1E0A45F4A2}</a:tableStyleId>
              </a:tblPr>
              <a:tblGrid>
                <a:gridCol w="1176696">
                  <a:extLst>
                    <a:ext uri="{9D8B030D-6E8A-4147-A177-3AD203B41FA5}">
                      <a16:colId xmlns:a16="http://schemas.microsoft.com/office/drawing/2014/main" val="20000"/>
                    </a:ext>
                  </a:extLst>
                </a:gridCol>
                <a:gridCol w="2630205">
                  <a:extLst>
                    <a:ext uri="{9D8B030D-6E8A-4147-A177-3AD203B41FA5}">
                      <a16:colId xmlns:a16="http://schemas.microsoft.com/office/drawing/2014/main" val="20001"/>
                    </a:ext>
                  </a:extLst>
                </a:gridCol>
                <a:gridCol w="928308">
                  <a:extLst>
                    <a:ext uri="{9D8B030D-6E8A-4147-A177-3AD203B41FA5}">
                      <a16:colId xmlns:a16="http://schemas.microsoft.com/office/drawing/2014/main" val="20002"/>
                    </a:ext>
                  </a:extLst>
                </a:gridCol>
                <a:gridCol w="1385471">
                  <a:extLst>
                    <a:ext uri="{9D8B030D-6E8A-4147-A177-3AD203B41FA5}">
                      <a16:colId xmlns:a16="http://schemas.microsoft.com/office/drawing/2014/main" val="20004"/>
                    </a:ext>
                  </a:extLst>
                </a:gridCol>
                <a:gridCol w="936104">
                  <a:extLst>
                    <a:ext uri="{9D8B030D-6E8A-4147-A177-3AD203B41FA5}">
                      <a16:colId xmlns:a16="http://schemas.microsoft.com/office/drawing/2014/main" val="20005"/>
                    </a:ext>
                  </a:extLst>
                </a:gridCol>
                <a:gridCol w="1296142">
                  <a:extLst>
                    <a:ext uri="{9D8B030D-6E8A-4147-A177-3AD203B41FA5}">
                      <a16:colId xmlns:a16="http://schemas.microsoft.com/office/drawing/2014/main" val="20006"/>
                    </a:ext>
                  </a:extLst>
                </a:gridCol>
              </a:tblGrid>
              <a:tr h="477792">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契約年度</a:t>
                      </a:r>
                      <a:endParaRPr lang="en-US" altLang="ja-JP"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chemeClr val="accent1"/>
                    </a:solidFill>
                  </a:tcPr>
                </a:tc>
                <a:tc>
                  <a:txBody>
                    <a:bodyPr/>
                    <a:lstStyle/>
                    <a:p>
                      <a:pPr algn="ctr" fontAlgn="ctr"/>
                      <a:r>
                        <a:rPr lang="ja-JP" altLang="en-US" sz="1300" u="none" strike="noStrike" dirty="0">
                          <a:effectLst/>
                          <a:latin typeface="Meiryo UI" panose="020B0604030504040204" pitchFamily="50" charset="-128"/>
                          <a:ea typeface="Meiryo UI" panose="020B0604030504040204" pitchFamily="50" charset="-128"/>
                          <a:cs typeface="Meiryo UI" panose="020B0604030504040204" pitchFamily="50" charset="-128"/>
                        </a:rPr>
                        <a:t>施　設　名</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chemeClr val="accent1"/>
                    </a:solidFill>
                  </a:tcPr>
                </a:tc>
                <a:tc>
                  <a:txBody>
                    <a:bodyPr/>
                    <a:lstStyle/>
                    <a:p>
                      <a:pPr algn="ctr" fontAlgn="ct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建物用途</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chemeClr val="accent1"/>
                    </a:solidFill>
                  </a:tcPr>
                </a:tc>
                <a:tc>
                  <a:txBody>
                    <a:bodyPr/>
                    <a:lstStyle/>
                    <a:p>
                      <a:pPr algn="ctr" fontAlgn="ctr"/>
                      <a:r>
                        <a:rPr 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ESCO</a:t>
                      </a:r>
                    </a:p>
                    <a:p>
                      <a:pPr algn="ctr" fontAlgn="ct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ｻｰﾋﾞｽ</a:t>
                      </a:r>
                      <a:r>
                        <a:rPr lang="ja-JP" altLang="en-US" sz="1300" u="none" strike="noStrike" dirty="0">
                          <a:effectLst/>
                          <a:latin typeface="Meiryo UI" panose="020B0604030504040204" pitchFamily="50" charset="-128"/>
                          <a:ea typeface="Meiryo UI" panose="020B0604030504040204" pitchFamily="50" charset="-128"/>
                          <a:cs typeface="Meiryo UI" panose="020B0604030504040204" pitchFamily="50" charset="-128"/>
                        </a:rPr>
                        <a:t>期間</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chemeClr val="accent1"/>
                    </a:solidFill>
                  </a:tcPr>
                </a:tc>
                <a:tc>
                  <a:txBody>
                    <a:bodyPr/>
                    <a:lstStyle/>
                    <a:p>
                      <a:pPr algn="ctr" fontAlgn="ct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省ｴﾈ率</a:t>
                      </a:r>
                      <a:endParaRPr lang="en-US" altLang="ja-JP"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chemeClr val="accent1"/>
                    </a:solidFill>
                  </a:tcPr>
                </a:tc>
                <a:tc>
                  <a:txBody>
                    <a:bodyPr/>
                    <a:lstStyle/>
                    <a:p>
                      <a:pPr algn="ctr" fontAlgn="ctr"/>
                      <a:r>
                        <a:rPr lang="ja-JP" altLang="en-US" sz="1300" b="0" i="0" u="none" strike="noStrike" dirty="0" smtClean="0">
                          <a:solidFill>
                            <a:schemeClr val="bg1"/>
                          </a:solidFill>
                          <a:effectLst/>
                          <a:latin typeface="Meiryo UI" pitchFamily="50" charset="-128"/>
                          <a:ea typeface="Meiryo UI" pitchFamily="50" charset="-128"/>
                          <a:cs typeface="Meiryo UI" pitchFamily="50" charset="-128"/>
                        </a:rPr>
                        <a:t>備考</a:t>
                      </a:r>
                      <a:endParaRPr lang="ja-JP" altLang="en-US" sz="1300" b="0" i="0" u="none" strike="noStrike" dirty="0">
                        <a:solidFill>
                          <a:schemeClr val="bg1"/>
                        </a:solidFill>
                        <a:effectLst/>
                        <a:latin typeface="Meiryo UI" pitchFamily="50" charset="-128"/>
                        <a:ea typeface="Meiryo UI" pitchFamily="50" charset="-128"/>
                        <a:cs typeface="Meiryo UI" pitchFamily="50" charset="-128"/>
                      </a:endParaRPr>
                    </a:p>
                  </a:txBody>
                  <a:tcPr marL="36000" marR="36000" marT="0" marB="0"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297327">
                <a:tc>
                  <a:txBody>
                    <a:bodyPr/>
                    <a:lstStyle/>
                    <a:p>
                      <a:pPr algn="ctr" fontAlgn="ctr"/>
                      <a:r>
                        <a:rPr lang="ja-JP" altLang="en-US" sz="1300" b="0" i="0" u="none" strike="noStrike" dirty="0" smtClean="0">
                          <a:solidFill>
                            <a:srgbClr val="000000"/>
                          </a:solidFill>
                          <a:effectLst/>
                          <a:latin typeface="Meiryo UI" pitchFamily="50" charset="-128"/>
                          <a:ea typeface="Meiryo UI" pitchFamily="50" charset="-128"/>
                          <a:cs typeface="Meiryo UI" pitchFamily="50" charset="-128"/>
                        </a:rPr>
                        <a:t>平成</a:t>
                      </a:r>
                      <a:r>
                        <a:rPr lang="en-US" altLang="ja-JP" sz="1300" b="0" i="0" u="none" strike="noStrike" dirty="0" smtClean="0">
                          <a:solidFill>
                            <a:srgbClr val="000000"/>
                          </a:solidFill>
                          <a:effectLst/>
                          <a:latin typeface="Meiryo UI" pitchFamily="50" charset="-128"/>
                          <a:ea typeface="Meiryo UI" pitchFamily="50" charset="-128"/>
                          <a:cs typeface="Meiryo UI" pitchFamily="50" charset="-128"/>
                        </a:rPr>
                        <a:t>13</a:t>
                      </a:r>
                      <a:r>
                        <a:rPr lang="ja-JP" altLang="en-US" sz="1300" b="0" i="0" u="none" strike="noStrike" dirty="0" smtClean="0">
                          <a:solidFill>
                            <a:srgbClr val="000000"/>
                          </a:solidFill>
                          <a:effectLst/>
                          <a:latin typeface="Meiryo UI" pitchFamily="50" charset="-128"/>
                          <a:ea typeface="Meiryo UI" pitchFamily="50" charset="-128"/>
                          <a:cs typeface="Meiryo UI" pitchFamily="50" charset="-128"/>
                        </a:rPr>
                        <a:t>年度</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tcPr>
                </a:tc>
                <a:tc>
                  <a:txBody>
                    <a:bodyPr/>
                    <a:lstStyle/>
                    <a:p>
                      <a:pPr algn="l" fontAlgn="ctr"/>
                      <a:r>
                        <a:rPr lang="ja-JP" altLang="en-US" sz="1300" u="none" strike="noStrike" baseline="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母子</a:t>
                      </a:r>
                      <a:r>
                        <a:rPr lang="ja-JP" altLang="en-US" sz="1300" u="none" strike="noStrike" dirty="0">
                          <a:effectLst/>
                          <a:latin typeface="Meiryo UI" panose="020B0604030504040204" pitchFamily="50" charset="-128"/>
                          <a:ea typeface="Meiryo UI" panose="020B0604030504040204" pitchFamily="50" charset="-128"/>
                          <a:cs typeface="Meiryo UI" panose="020B0604030504040204" pitchFamily="50" charset="-128"/>
                        </a:rPr>
                        <a:t>保健総合医療センター</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tcPr>
                </a:tc>
                <a:tc>
                  <a:txBody>
                    <a:bodyPr/>
                    <a:lstStyle/>
                    <a:p>
                      <a:pPr algn="ctr" fontAlgn="ct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病院</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tcPr>
                </a:tc>
                <a:tc>
                  <a:txBody>
                    <a:bodyPr/>
                    <a:lstStyle/>
                    <a:p>
                      <a:pPr algn="ctr"/>
                      <a:r>
                        <a:rPr lang="en-US"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rPr>
                        <a:t>12</a:t>
                      </a: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年間</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tcPr>
                </a:tc>
                <a:tc>
                  <a:txBody>
                    <a:bodyPr/>
                    <a:lstStyle/>
                    <a:p>
                      <a:pPr algn="r" fontAlgn="ctr"/>
                      <a:r>
                        <a:rPr lang="en-US" altLang="ja-JP"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24.8</a:t>
                      </a: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144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tcPr>
                </a:tc>
                <a:tc>
                  <a:txBody>
                    <a:bodyPr/>
                    <a:lstStyle/>
                    <a:p>
                      <a:pPr algn="ctr" fontAlgn="ctr"/>
                      <a:r>
                        <a:rPr lang="ja-JP" altLang="en-US" sz="1300" b="0" i="0" u="none" strike="noStrike" dirty="0" smtClean="0">
                          <a:solidFill>
                            <a:srgbClr val="000000"/>
                          </a:solidFill>
                          <a:effectLst/>
                          <a:latin typeface="Meiryo UI" pitchFamily="50" charset="-128"/>
                          <a:ea typeface="Meiryo UI" pitchFamily="50" charset="-128"/>
                          <a:cs typeface="Meiryo UI" pitchFamily="50" charset="-128"/>
                        </a:rPr>
                        <a:t>ｻｰﾋﾞｽ満了</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0" marT="36000" marB="0"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1"/>
                  </a:ext>
                </a:extLst>
              </a:tr>
              <a:tr h="288032">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300" b="0" i="0" u="none" strike="noStrike" dirty="0" smtClean="0">
                          <a:solidFill>
                            <a:srgbClr val="000000"/>
                          </a:solidFill>
                          <a:effectLst/>
                          <a:latin typeface="Meiryo UI" pitchFamily="50" charset="-128"/>
                          <a:ea typeface="Meiryo UI" pitchFamily="50" charset="-128"/>
                          <a:cs typeface="Meiryo UI" pitchFamily="50" charset="-128"/>
                        </a:rPr>
                        <a:t>平成</a:t>
                      </a:r>
                      <a:r>
                        <a:rPr lang="en-US" altLang="ja-JP" sz="1300" b="0" i="0" u="none" strike="noStrike" dirty="0" smtClean="0">
                          <a:solidFill>
                            <a:srgbClr val="000000"/>
                          </a:solidFill>
                          <a:effectLst/>
                          <a:latin typeface="Meiryo UI" pitchFamily="50" charset="-128"/>
                          <a:ea typeface="Meiryo UI" pitchFamily="50" charset="-128"/>
                          <a:cs typeface="Meiryo UI" pitchFamily="50" charset="-128"/>
                        </a:rPr>
                        <a:t>14</a:t>
                      </a:r>
                      <a:r>
                        <a:rPr lang="ja-JP" altLang="en-US" sz="1300" b="0" i="0" u="none" strike="noStrike" dirty="0" smtClean="0">
                          <a:solidFill>
                            <a:srgbClr val="000000"/>
                          </a:solidFill>
                          <a:effectLst/>
                          <a:latin typeface="Meiryo UI" pitchFamily="50" charset="-128"/>
                          <a:ea typeface="Meiryo UI" pitchFamily="50" charset="-128"/>
                          <a:cs typeface="Meiryo UI" pitchFamily="50" charset="-128"/>
                        </a:rPr>
                        <a:t>年度</a:t>
                      </a:r>
                    </a:p>
                  </a:txBody>
                  <a:tcPr marL="36000" marR="36000" marT="36000" marB="0" anchor="ctr">
                    <a:lnR w="19050" cap="flat" cmpd="sng" algn="ctr">
                      <a:solidFill>
                        <a:schemeClr val="bg1"/>
                      </a:solidFill>
                      <a:prstDash val="solid"/>
                      <a:round/>
                      <a:headEnd type="none" w="med" len="med"/>
                      <a:tailEnd type="none" w="med" len="med"/>
                    </a:lnR>
                  </a:tcPr>
                </a:tc>
                <a:tc>
                  <a:txBody>
                    <a:bodyPr/>
                    <a:lstStyle/>
                    <a:p>
                      <a:pPr algn="l" fontAlgn="ctr"/>
                      <a:r>
                        <a:rPr lang="ja-JP" altLang="en-US" sz="1300" u="none" strike="noStrike" baseline="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府民センタービル </a:t>
                      </a:r>
                      <a:r>
                        <a:rPr lang="en-US" altLang="ja-JP"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(4)</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庁舎</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r>
                        <a:rPr lang="en-US" altLang="zh-TW" sz="1300" kern="100" dirty="0" smtClean="0">
                          <a:effectLst/>
                          <a:latin typeface="Meiryo UI" panose="020B0604030504040204" pitchFamily="50" charset="-128"/>
                          <a:ea typeface="Meiryo UI" panose="020B0604030504040204" pitchFamily="50" charset="-128"/>
                          <a:cs typeface="Meiryo UI" panose="020B0604030504040204" pitchFamily="50" charset="-128"/>
                        </a:rPr>
                        <a:t>10</a:t>
                      </a:r>
                      <a:r>
                        <a:rPr lang="zh-TW"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年間</a:t>
                      </a:r>
                      <a:endParaRPr lang="ja-JP" alt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r" fontAlgn="ctr"/>
                      <a:r>
                        <a:rPr lang="en-US" altLang="ja-JP"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19.7</a:t>
                      </a: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144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smtClean="0">
                          <a:ln>
                            <a:noFill/>
                          </a:ln>
                          <a:solidFill>
                            <a:srgbClr val="000000"/>
                          </a:solidFill>
                          <a:effectLst/>
                          <a:uLnTx/>
                          <a:uFillTx/>
                          <a:latin typeface="Meiryo UI" pitchFamily="50" charset="-128"/>
                          <a:ea typeface="Meiryo UI" pitchFamily="50" charset="-128"/>
                          <a:cs typeface="Meiryo UI" pitchFamily="50" charset="-128"/>
                        </a:rPr>
                        <a:t>ｻｰﾋﾞｽ満了</a:t>
                      </a:r>
                      <a:endParaRPr kumimoji="1" lang="ja-JP" altLang="en-US" sz="1300" b="0" i="0" u="none" strike="noStrike" kern="1200" cap="none" spc="0" normalizeH="0" baseline="0" noProof="0" dirty="0">
                        <a:ln>
                          <a:noFill/>
                        </a:ln>
                        <a:solidFill>
                          <a:srgbClr val="000000"/>
                        </a:solidFill>
                        <a:effectLst/>
                        <a:uLnTx/>
                        <a:uFillTx/>
                        <a:latin typeface="Meiryo UI" pitchFamily="50" charset="-128"/>
                        <a:ea typeface="Meiryo UI" pitchFamily="50" charset="-128"/>
                        <a:cs typeface="Meiryo UI" pitchFamily="50" charset="-128"/>
                      </a:endParaRPr>
                    </a:p>
                  </a:txBody>
                  <a:tcPr marL="36000" marR="0" marT="36000" marB="0" anchor="ctr">
                    <a:lnL w="190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2"/>
                  </a:ext>
                </a:extLst>
              </a:tr>
              <a:tr h="288032">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300" b="0" i="0" u="none" strike="noStrike" dirty="0" smtClean="0">
                          <a:solidFill>
                            <a:srgbClr val="000000"/>
                          </a:solidFill>
                          <a:effectLst/>
                          <a:latin typeface="Meiryo UI" pitchFamily="50" charset="-128"/>
                          <a:ea typeface="Meiryo UI" pitchFamily="50" charset="-128"/>
                          <a:cs typeface="Meiryo UI" pitchFamily="50" charset="-128"/>
                        </a:rPr>
                        <a:t>平成</a:t>
                      </a:r>
                      <a:r>
                        <a:rPr lang="en-US" altLang="ja-JP" sz="1300" b="0" i="0" u="none" strike="noStrike" dirty="0" smtClean="0">
                          <a:solidFill>
                            <a:srgbClr val="000000"/>
                          </a:solidFill>
                          <a:effectLst/>
                          <a:latin typeface="Meiryo UI" pitchFamily="50" charset="-128"/>
                          <a:ea typeface="Meiryo UI" pitchFamily="50" charset="-128"/>
                          <a:cs typeface="Meiryo UI" pitchFamily="50" charset="-128"/>
                        </a:rPr>
                        <a:t>15</a:t>
                      </a:r>
                      <a:r>
                        <a:rPr lang="ja-JP" altLang="en-US" sz="1300" b="0" i="0" u="none" strike="noStrike" dirty="0" smtClean="0">
                          <a:solidFill>
                            <a:srgbClr val="000000"/>
                          </a:solidFill>
                          <a:effectLst/>
                          <a:latin typeface="Meiryo UI" pitchFamily="50" charset="-128"/>
                          <a:ea typeface="Meiryo UI" pitchFamily="50" charset="-128"/>
                          <a:cs typeface="Meiryo UI" pitchFamily="50" charset="-128"/>
                        </a:rPr>
                        <a:t>年度</a:t>
                      </a:r>
                    </a:p>
                  </a:txBody>
                  <a:tcPr marL="36000" marR="36000" marT="36000" marB="0" anchor="ctr">
                    <a:lnR w="19050" cap="flat" cmpd="sng" algn="ctr">
                      <a:solidFill>
                        <a:schemeClr val="bg1"/>
                      </a:solidFill>
                      <a:prstDash val="solid"/>
                      <a:round/>
                      <a:headEnd type="none" w="med" len="med"/>
                      <a:tailEnd type="none" w="med" len="med"/>
                    </a:lnR>
                  </a:tcPr>
                </a:tc>
                <a:tc>
                  <a:txBody>
                    <a:bodyPr/>
                    <a:lstStyle/>
                    <a:p>
                      <a:pPr algn="l" fontAlgn="ctr"/>
                      <a:r>
                        <a:rPr lang="ja-JP" altLang="en-US" sz="1300" u="none" strike="noStrike" baseline="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急性期</a:t>
                      </a:r>
                      <a:r>
                        <a:rPr lang="ja-JP" altLang="en-US" sz="1300" u="none" strike="noStrike" dirty="0">
                          <a:effectLst/>
                          <a:latin typeface="Meiryo UI" panose="020B0604030504040204" pitchFamily="50" charset="-128"/>
                          <a:ea typeface="Meiryo UI" panose="020B0604030504040204" pitchFamily="50" charset="-128"/>
                          <a:cs typeface="Meiryo UI" panose="020B0604030504040204" pitchFamily="50" charset="-128"/>
                        </a:rPr>
                        <a:t>・総合医療センター</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病院</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300" kern="100" dirty="0" smtClean="0">
                          <a:effectLst/>
                          <a:latin typeface="Meiryo UI" panose="020B0604030504040204" pitchFamily="50" charset="-128"/>
                          <a:ea typeface="Meiryo UI" panose="020B0604030504040204" pitchFamily="50" charset="-128"/>
                          <a:cs typeface="Meiryo UI" panose="020B0604030504040204" pitchFamily="50" charset="-128"/>
                        </a:rPr>
                        <a:t>12</a:t>
                      </a:r>
                      <a:r>
                        <a:rPr lang="zh-TW"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年間</a:t>
                      </a:r>
                      <a:endParaRPr lang="ja-JP"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r" fontAlgn="ctr"/>
                      <a:r>
                        <a:rPr lang="en-US" altLang="ja-JP"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25.1</a:t>
                      </a: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144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smtClean="0">
                          <a:ln>
                            <a:noFill/>
                          </a:ln>
                          <a:solidFill>
                            <a:srgbClr val="000000"/>
                          </a:solidFill>
                          <a:effectLst/>
                          <a:uLnTx/>
                          <a:uFillTx/>
                          <a:latin typeface="Meiryo UI" pitchFamily="50" charset="-128"/>
                          <a:ea typeface="Meiryo UI" pitchFamily="50" charset="-128"/>
                          <a:cs typeface="Meiryo UI" pitchFamily="50" charset="-128"/>
                        </a:rPr>
                        <a:t>ｻｰﾋﾞｽ満了</a:t>
                      </a:r>
                      <a:endParaRPr kumimoji="1" lang="ja-JP" altLang="en-US" sz="1300" b="0" i="0" u="none" strike="noStrike" kern="1200" cap="none" spc="0" normalizeH="0" baseline="0" noProof="0" dirty="0">
                        <a:ln>
                          <a:noFill/>
                        </a:ln>
                        <a:solidFill>
                          <a:srgbClr val="000000"/>
                        </a:solidFill>
                        <a:effectLst/>
                        <a:uLnTx/>
                        <a:uFillTx/>
                        <a:latin typeface="Meiryo UI" pitchFamily="50" charset="-128"/>
                        <a:ea typeface="Meiryo UI" pitchFamily="50" charset="-128"/>
                        <a:cs typeface="Meiryo UI" pitchFamily="50" charset="-128"/>
                      </a:endParaRPr>
                    </a:p>
                  </a:txBody>
                  <a:tcPr marL="36000" marR="0" marT="36000" marB="0" anchor="ctr">
                    <a:lnL w="190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3"/>
                  </a:ext>
                </a:extLst>
              </a:tr>
              <a:tr h="288032">
                <a:tc>
                  <a:txBody>
                    <a:bodyPr/>
                    <a:lstStyle/>
                    <a:p>
                      <a:pPr algn="ctr" fontAlgn="ctr"/>
                      <a:r>
                        <a:rPr lang="en-US" altLang="ja-JP" sz="1300" b="0" i="0" u="none" strike="noStrike" dirty="0" smtClean="0">
                          <a:solidFill>
                            <a:srgbClr val="000000"/>
                          </a:solidFill>
                          <a:effectLst/>
                          <a:latin typeface="Meiryo UI" pitchFamily="50" charset="-128"/>
                          <a:ea typeface="Meiryo UI" pitchFamily="50" charset="-128"/>
                          <a:cs typeface="Meiryo UI" pitchFamily="50" charset="-128"/>
                        </a:rPr>
                        <a:t>〃</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R w="19050" cap="flat" cmpd="sng" algn="ctr">
                      <a:solidFill>
                        <a:schemeClr val="bg1"/>
                      </a:solidFill>
                      <a:prstDash val="solid"/>
                      <a:round/>
                      <a:headEnd type="none" w="med" len="med"/>
                      <a:tailEnd type="none" w="med" len="med"/>
                    </a:lnR>
                  </a:tcPr>
                </a:tc>
                <a:tc>
                  <a:txBody>
                    <a:bodyPr/>
                    <a:lstStyle/>
                    <a:p>
                      <a:pPr algn="l" fontAlgn="ctr"/>
                      <a:r>
                        <a:rPr lang="ja-JP" altLang="en-US" sz="1300" u="none" strike="noStrike" baseline="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教育</a:t>
                      </a:r>
                      <a:r>
                        <a:rPr lang="ja-JP" altLang="en-US" sz="1300" u="none" strike="noStrike" dirty="0">
                          <a:effectLst/>
                          <a:latin typeface="Meiryo UI" panose="020B0604030504040204" pitchFamily="50" charset="-128"/>
                          <a:ea typeface="Meiryo UI" panose="020B0604030504040204" pitchFamily="50" charset="-128"/>
                          <a:cs typeface="Meiryo UI" panose="020B0604030504040204" pitchFamily="50" charset="-128"/>
                        </a:rPr>
                        <a:t>センター</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庁舎</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300" kern="100" dirty="0" smtClean="0">
                          <a:effectLst/>
                          <a:latin typeface="Meiryo UI" panose="020B0604030504040204" pitchFamily="50" charset="-128"/>
                          <a:ea typeface="Meiryo UI" panose="020B0604030504040204" pitchFamily="50" charset="-128"/>
                          <a:cs typeface="Meiryo UI" panose="020B0604030504040204" pitchFamily="50" charset="-128"/>
                        </a:rPr>
                        <a:t>9</a:t>
                      </a:r>
                      <a:r>
                        <a:rPr lang="zh-TW"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年間</a:t>
                      </a:r>
                      <a:endParaRPr lang="ja-JP"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r" fontAlgn="ctr"/>
                      <a:r>
                        <a:rPr lang="en-US" altLang="ja-JP"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13.7</a:t>
                      </a: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144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smtClean="0">
                          <a:ln>
                            <a:noFill/>
                          </a:ln>
                          <a:solidFill>
                            <a:srgbClr val="000000"/>
                          </a:solidFill>
                          <a:effectLst/>
                          <a:uLnTx/>
                          <a:uFillTx/>
                          <a:latin typeface="Meiryo UI" pitchFamily="50" charset="-128"/>
                          <a:ea typeface="Meiryo UI" pitchFamily="50" charset="-128"/>
                          <a:cs typeface="Meiryo UI" pitchFamily="50" charset="-128"/>
                        </a:rPr>
                        <a:t>ｻｰﾋﾞｽ満了</a:t>
                      </a:r>
                      <a:endParaRPr kumimoji="1" lang="ja-JP" altLang="en-US" sz="1300" b="0" i="0" u="none" strike="noStrike" kern="1200" cap="none" spc="0" normalizeH="0" baseline="0" noProof="0" dirty="0">
                        <a:ln>
                          <a:noFill/>
                        </a:ln>
                        <a:solidFill>
                          <a:srgbClr val="000000"/>
                        </a:solidFill>
                        <a:effectLst/>
                        <a:uLnTx/>
                        <a:uFillTx/>
                        <a:latin typeface="Meiryo UI" pitchFamily="50" charset="-128"/>
                        <a:ea typeface="Meiryo UI" pitchFamily="50" charset="-128"/>
                        <a:cs typeface="Meiryo UI" pitchFamily="50" charset="-128"/>
                      </a:endParaRPr>
                    </a:p>
                  </a:txBody>
                  <a:tcPr marL="36000" marR="0" marT="36000" marB="0" anchor="ctr">
                    <a:lnL w="190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4"/>
                  </a:ext>
                </a:extLst>
              </a:tr>
              <a:tr h="288032">
                <a:tc>
                  <a:txBody>
                    <a:bodyPr/>
                    <a:lstStyle/>
                    <a:p>
                      <a:pPr algn="ctr" fontAlgn="ctr"/>
                      <a:r>
                        <a:rPr lang="en-US" altLang="ja-JP" sz="1300" b="0" i="0" u="none" strike="noStrike" dirty="0" smtClean="0">
                          <a:solidFill>
                            <a:srgbClr val="000000"/>
                          </a:solidFill>
                          <a:effectLst/>
                          <a:latin typeface="Meiryo UI" pitchFamily="50" charset="-128"/>
                          <a:ea typeface="Meiryo UI" pitchFamily="50" charset="-128"/>
                          <a:cs typeface="Meiryo UI" pitchFamily="50" charset="-128"/>
                        </a:rPr>
                        <a:t>〃</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R w="19050" cap="flat" cmpd="sng" algn="ctr">
                      <a:solidFill>
                        <a:schemeClr val="bg1"/>
                      </a:solidFill>
                      <a:prstDash val="solid"/>
                      <a:round/>
                      <a:headEnd type="none" w="med" len="med"/>
                      <a:tailEnd type="none" w="med" len="med"/>
                    </a:lnR>
                  </a:tcPr>
                </a:tc>
                <a:tc>
                  <a:txBody>
                    <a:bodyPr/>
                    <a:lstStyle/>
                    <a:p>
                      <a:pPr algn="l" fontAlgn="ctr"/>
                      <a:r>
                        <a:rPr lang="ja-JP" altLang="en-US" sz="1300" u="none" strike="noStrike" baseline="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300" u="none" strike="noStrike" dirty="0" err="1" smtClean="0">
                          <a:effectLst/>
                          <a:latin typeface="Meiryo UI" panose="020B0604030504040204" pitchFamily="50" charset="-128"/>
                          <a:ea typeface="Meiryo UI" panose="020B0604030504040204" pitchFamily="50" charset="-128"/>
                          <a:cs typeface="Meiryo UI" panose="020B0604030504040204" pitchFamily="50" charset="-128"/>
                        </a:rPr>
                        <a:t>障</a:t>
                      </a:r>
                      <a:r>
                        <a:rPr lang="ja-JP" altLang="en-US" sz="1300" u="none" strike="noStrike" dirty="0" err="1">
                          <a:effectLst/>
                          <a:latin typeface="Meiryo UI" panose="020B0604030504040204" pitchFamily="50" charset="-128"/>
                          <a:ea typeface="Meiryo UI" panose="020B0604030504040204" pitchFamily="50" charset="-128"/>
                          <a:cs typeface="Meiryo UI" panose="020B0604030504040204" pitchFamily="50" charset="-128"/>
                        </a:rPr>
                        <a:t>がい</a:t>
                      </a:r>
                      <a:r>
                        <a:rPr lang="ja-JP" altLang="en-US" sz="1300" u="none" strike="noStrike" dirty="0">
                          <a:effectLst/>
                          <a:latin typeface="Meiryo UI" panose="020B0604030504040204" pitchFamily="50" charset="-128"/>
                          <a:ea typeface="Meiryo UI" panose="020B0604030504040204" pitchFamily="50" charset="-128"/>
                          <a:cs typeface="Meiryo UI" panose="020B0604030504040204" pitchFamily="50" charset="-128"/>
                        </a:rPr>
                        <a:t>者交流促進センター</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福祉施設</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300" kern="100" dirty="0" smtClean="0">
                          <a:effectLst/>
                          <a:latin typeface="Meiryo UI" panose="020B0604030504040204" pitchFamily="50" charset="-128"/>
                          <a:ea typeface="Meiryo UI" panose="020B0604030504040204" pitchFamily="50" charset="-128"/>
                          <a:cs typeface="Meiryo UI" panose="020B0604030504040204" pitchFamily="50" charset="-128"/>
                        </a:rPr>
                        <a:t>12</a:t>
                      </a:r>
                      <a:r>
                        <a:rPr lang="zh-TW"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年間</a:t>
                      </a:r>
                      <a:endParaRPr lang="ja-JP"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r" fontAlgn="ctr"/>
                      <a:r>
                        <a:rPr lang="en-US" altLang="ja-JP"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21.8</a:t>
                      </a: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144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smtClean="0">
                          <a:ln>
                            <a:noFill/>
                          </a:ln>
                          <a:solidFill>
                            <a:srgbClr val="000000"/>
                          </a:solidFill>
                          <a:effectLst/>
                          <a:uLnTx/>
                          <a:uFillTx/>
                          <a:latin typeface="Meiryo UI" pitchFamily="50" charset="-128"/>
                          <a:ea typeface="Meiryo UI" pitchFamily="50" charset="-128"/>
                          <a:cs typeface="Meiryo UI" pitchFamily="50" charset="-128"/>
                        </a:rPr>
                        <a:t>ｻｰﾋﾞｽ満了</a:t>
                      </a:r>
                      <a:endParaRPr kumimoji="1" lang="ja-JP" altLang="en-US" sz="1300" b="0" i="0" u="none" strike="noStrike" kern="1200" cap="none" spc="0" normalizeH="0" baseline="0" noProof="0" dirty="0">
                        <a:ln>
                          <a:noFill/>
                        </a:ln>
                        <a:solidFill>
                          <a:srgbClr val="000000"/>
                        </a:solidFill>
                        <a:effectLst/>
                        <a:uLnTx/>
                        <a:uFillTx/>
                        <a:latin typeface="Meiryo UI" pitchFamily="50" charset="-128"/>
                        <a:ea typeface="Meiryo UI" pitchFamily="50" charset="-128"/>
                        <a:cs typeface="Meiryo UI" pitchFamily="50" charset="-128"/>
                      </a:endParaRPr>
                    </a:p>
                  </a:txBody>
                  <a:tcPr marL="36000" marR="0" marT="36000" marB="0" anchor="ctr">
                    <a:lnL w="190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5"/>
                  </a:ext>
                </a:extLst>
              </a:tr>
              <a:tr h="225963">
                <a:tc>
                  <a:txBody>
                    <a:bodyPr/>
                    <a:lstStyle/>
                    <a:p>
                      <a:pPr algn="ctr" fontAlgn="ctr"/>
                      <a:r>
                        <a:rPr lang="en-US" altLang="ja-JP" sz="1300" b="0" i="0" u="none" strike="noStrike" dirty="0" smtClean="0">
                          <a:solidFill>
                            <a:srgbClr val="000000"/>
                          </a:solidFill>
                          <a:effectLst/>
                          <a:latin typeface="Meiryo UI" pitchFamily="50" charset="-128"/>
                          <a:ea typeface="Meiryo UI" pitchFamily="50" charset="-128"/>
                          <a:cs typeface="Meiryo UI" pitchFamily="50" charset="-128"/>
                        </a:rPr>
                        <a:t>〃</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R w="19050" cap="flat" cmpd="sng" algn="ctr">
                      <a:solidFill>
                        <a:schemeClr val="bg1"/>
                      </a:solidFill>
                      <a:prstDash val="solid"/>
                      <a:round/>
                      <a:headEnd type="none" w="med" len="med"/>
                      <a:tailEnd type="none" w="med" len="med"/>
                    </a:lnR>
                  </a:tcPr>
                </a:tc>
                <a:tc>
                  <a:txBody>
                    <a:bodyPr/>
                    <a:lstStyle/>
                    <a:p>
                      <a:pPr algn="l" fontAlgn="ctr"/>
                      <a:r>
                        <a:rPr lang="ja-JP" altLang="en-US" sz="1300" u="none" strike="noStrike" baseline="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池田</a:t>
                      </a:r>
                      <a:r>
                        <a:rPr lang="ja-JP" altLang="en-US" sz="1300" u="none" strike="noStrike" dirty="0">
                          <a:effectLst/>
                          <a:latin typeface="Meiryo UI" panose="020B0604030504040204" pitchFamily="50" charset="-128"/>
                          <a:ea typeface="Meiryo UI" panose="020B0604030504040204" pitchFamily="50" charset="-128"/>
                          <a:cs typeface="Meiryo UI" panose="020B0604030504040204" pitchFamily="50" charset="-128"/>
                        </a:rPr>
                        <a:t>・府市合同庁舎</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庁舎</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300" kern="100" dirty="0" smtClean="0">
                          <a:effectLst/>
                          <a:latin typeface="Meiryo UI" panose="020B0604030504040204" pitchFamily="50" charset="-128"/>
                          <a:ea typeface="Meiryo UI" panose="020B0604030504040204" pitchFamily="50" charset="-128"/>
                          <a:cs typeface="Meiryo UI" panose="020B0604030504040204" pitchFamily="50" charset="-128"/>
                        </a:rPr>
                        <a:t>12</a:t>
                      </a:r>
                      <a:r>
                        <a:rPr lang="zh-TW"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年間</a:t>
                      </a:r>
                      <a:endParaRPr lang="ja-JP"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r" fontAlgn="ctr"/>
                      <a:r>
                        <a:rPr lang="en-US" altLang="ja-JP"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29.1</a:t>
                      </a: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144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smtClean="0">
                          <a:ln>
                            <a:noFill/>
                          </a:ln>
                          <a:solidFill>
                            <a:srgbClr val="000000"/>
                          </a:solidFill>
                          <a:effectLst/>
                          <a:uLnTx/>
                          <a:uFillTx/>
                          <a:latin typeface="Meiryo UI" pitchFamily="50" charset="-128"/>
                          <a:ea typeface="Meiryo UI" pitchFamily="50" charset="-128"/>
                          <a:cs typeface="Meiryo UI" pitchFamily="50" charset="-128"/>
                        </a:rPr>
                        <a:t>ｻｰﾋﾞｽ満了</a:t>
                      </a:r>
                      <a:endParaRPr kumimoji="1" lang="ja-JP" altLang="en-US" sz="1300" b="0" i="0" u="none" strike="noStrike" kern="1200" cap="none" spc="0" normalizeH="0" baseline="0" noProof="0" dirty="0">
                        <a:ln>
                          <a:noFill/>
                        </a:ln>
                        <a:solidFill>
                          <a:srgbClr val="000000"/>
                        </a:solidFill>
                        <a:effectLst/>
                        <a:uLnTx/>
                        <a:uFillTx/>
                        <a:latin typeface="Meiryo UI" pitchFamily="50" charset="-128"/>
                        <a:ea typeface="Meiryo UI" pitchFamily="50" charset="-128"/>
                        <a:cs typeface="Meiryo UI" pitchFamily="50" charset="-128"/>
                      </a:endParaRPr>
                    </a:p>
                  </a:txBody>
                  <a:tcPr marL="36000" marR="0" marT="36000" marB="0" anchor="ctr">
                    <a:lnL w="190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6"/>
                  </a:ext>
                </a:extLst>
              </a:tr>
              <a:tr h="269936">
                <a:tc>
                  <a:txBody>
                    <a:bodyPr/>
                    <a:lstStyle/>
                    <a:p>
                      <a:pPr algn="ctr" fontAlgn="ctr"/>
                      <a:r>
                        <a:rPr lang="ja-JP" altLang="en-US" sz="1300" b="0" i="0" u="none" strike="noStrike" dirty="0" smtClean="0">
                          <a:solidFill>
                            <a:srgbClr val="000000"/>
                          </a:solidFill>
                          <a:effectLst/>
                          <a:latin typeface="Meiryo UI" pitchFamily="50" charset="-128"/>
                          <a:ea typeface="Meiryo UI" pitchFamily="50" charset="-128"/>
                          <a:cs typeface="Meiryo UI" pitchFamily="50" charset="-128"/>
                        </a:rPr>
                        <a:t>平成</a:t>
                      </a:r>
                      <a:r>
                        <a:rPr lang="en-US" altLang="ja-JP" sz="1300" b="0" i="0" u="none" strike="noStrike" dirty="0" smtClean="0">
                          <a:solidFill>
                            <a:srgbClr val="000000"/>
                          </a:solidFill>
                          <a:effectLst/>
                          <a:latin typeface="Meiryo UI" pitchFamily="50" charset="-128"/>
                          <a:ea typeface="Meiryo UI" pitchFamily="50" charset="-128"/>
                          <a:cs typeface="Meiryo UI" pitchFamily="50" charset="-128"/>
                        </a:rPr>
                        <a:t>16</a:t>
                      </a:r>
                      <a:r>
                        <a:rPr lang="ja-JP" altLang="en-US" sz="1300" b="0" i="0" u="none" strike="noStrike" dirty="0" smtClean="0">
                          <a:solidFill>
                            <a:srgbClr val="000000"/>
                          </a:solidFill>
                          <a:effectLst/>
                          <a:latin typeface="Meiryo UI" pitchFamily="50" charset="-128"/>
                          <a:ea typeface="Meiryo UI" pitchFamily="50" charset="-128"/>
                          <a:cs typeface="Meiryo UI" pitchFamily="50" charset="-128"/>
                        </a:rPr>
                        <a:t>年度</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R w="19050" cap="flat" cmpd="sng" algn="ctr">
                      <a:solidFill>
                        <a:schemeClr val="bg1"/>
                      </a:solidFill>
                      <a:prstDash val="solid"/>
                      <a:round/>
                      <a:headEnd type="none" w="med" len="med"/>
                      <a:tailEnd type="none" w="med" len="med"/>
                    </a:lnR>
                  </a:tcPr>
                </a:tc>
                <a:tc>
                  <a:txBody>
                    <a:bodyPr/>
                    <a:lstStyle/>
                    <a:p>
                      <a:pPr algn="l" fontAlgn="ctr"/>
                      <a:r>
                        <a:rPr lang="ja-JP" altLang="en-US" sz="1300" u="none" strike="noStrike" baseline="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呼吸器</a:t>
                      </a:r>
                      <a:r>
                        <a:rPr lang="ja-JP" altLang="en-US" sz="1300" u="none" strike="noStrike" dirty="0">
                          <a:effectLst/>
                          <a:latin typeface="Meiryo UI" panose="020B0604030504040204" pitchFamily="50" charset="-128"/>
                          <a:ea typeface="Meiryo UI" panose="020B0604030504040204" pitchFamily="50" charset="-128"/>
                          <a:cs typeface="Meiryo UI" panose="020B0604030504040204" pitchFamily="50" charset="-128"/>
                        </a:rPr>
                        <a:t>・アレルギー</a:t>
                      </a: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医療推進センター</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病院</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300" kern="100" dirty="0" smtClean="0">
                          <a:effectLst/>
                          <a:latin typeface="Meiryo UI" panose="020B0604030504040204" pitchFamily="50" charset="-128"/>
                          <a:ea typeface="Meiryo UI" panose="020B0604030504040204" pitchFamily="50" charset="-128"/>
                          <a:cs typeface="Meiryo UI" panose="020B0604030504040204" pitchFamily="50" charset="-128"/>
                        </a:rPr>
                        <a:t>12</a:t>
                      </a:r>
                      <a:r>
                        <a:rPr lang="zh-TW"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年間</a:t>
                      </a:r>
                      <a:endParaRPr lang="ja-JP"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r" fontAlgn="ctr"/>
                      <a:r>
                        <a:rPr lang="en-US" altLang="ja-JP"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39.8</a:t>
                      </a: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144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ｻｰﾋﾞｽ満了</a:t>
                      </a:r>
                      <a:endParaRPr kumimoji="1" lang="ja-JP" altLang="en-US" sz="1300" b="0" i="0" u="none" strike="noStrike" kern="1200" cap="none" spc="0" normalizeH="0" baseline="0" noProof="0" dirty="0">
                        <a:ln>
                          <a:noFill/>
                        </a:ln>
                        <a:solidFill>
                          <a:srgbClr val="000000"/>
                        </a:solidFill>
                        <a:effectLst/>
                        <a:uLnTx/>
                        <a:uFillTx/>
                        <a:latin typeface="Meiryo UI" pitchFamily="50" charset="-128"/>
                        <a:ea typeface="Meiryo UI" pitchFamily="50" charset="-128"/>
                        <a:cs typeface="Meiryo UI" pitchFamily="50" charset="-128"/>
                      </a:endParaRPr>
                    </a:p>
                  </a:txBody>
                  <a:tcPr marL="36000" marR="0" marT="36000" marB="0" anchor="ctr">
                    <a:lnL w="190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7"/>
                  </a:ext>
                </a:extLst>
              </a:tr>
              <a:tr h="216024">
                <a:tc>
                  <a:txBody>
                    <a:bodyPr/>
                    <a:lstStyle/>
                    <a:p>
                      <a:pPr algn="ctr" fontAlgn="ctr"/>
                      <a:r>
                        <a:rPr lang="en-US" altLang="ja-JP" sz="1300" b="0" i="0" u="none" strike="noStrike" dirty="0" smtClean="0">
                          <a:solidFill>
                            <a:srgbClr val="000000"/>
                          </a:solidFill>
                          <a:effectLst/>
                          <a:latin typeface="Meiryo UI" pitchFamily="50" charset="-128"/>
                          <a:ea typeface="Meiryo UI" pitchFamily="50" charset="-128"/>
                          <a:cs typeface="Meiryo UI" pitchFamily="50" charset="-128"/>
                        </a:rPr>
                        <a:t>〃</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R w="19050" cap="flat" cmpd="sng" algn="ctr">
                      <a:solidFill>
                        <a:schemeClr val="bg1"/>
                      </a:solidFill>
                      <a:prstDash val="solid"/>
                      <a:round/>
                      <a:headEnd type="none" w="med" len="med"/>
                      <a:tailEnd type="none" w="med" len="med"/>
                    </a:lnR>
                  </a:tcPr>
                </a:tc>
                <a:tc>
                  <a:txBody>
                    <a:bodyPr/>
                    <a:lstStyle/>
                    <a:p>
                      <a:pPr algn="l" fontAlgn="ctr"/>
                      <a:r>
                        <a:rPr lang="ja-JP" altLang="en-US" sz="1300" u="none" strike="noStrike" baseline="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マイドーム</a:t>
                      </a:r>
                      <a:r>
                        <a:rPr lang="ja-JP" altLang="en-US" sz="1300" u="none" strike="noStrike" dirty="0">
                          <a:effectLst/>
                          <a:latin typeface="Meiryo UI" panose="020B0604030504040204" pitchFamily="50" charset="-128"/>
                          <a:ea typeface="Meiryo UI" panose="020B0604030504040204" pitchFamily="50" charset="-128"/>
                          <a:cs typeface="Meiryo UI" panose="020B0604030504040204" pitchFamily="50" charset="-128"/>
                        </a:rPr>
                        <a:t>おおさか</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複合施設</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300" kern="100" dirty="0" smtClean="0">
                          <a:effectLst/>
                          <a:latin typeface="Meiryo UI" panose="020B0604030504040204" pitchFamily="50" charset="-128"/>
                          <a:ea typeface="Meiryo UI" panose="020B0604030504040204" pitchFamily="50" charset="-128"/>
                          <a:cs typeface="Meiryo UI" panose="020B0604030504040204" pitchFamily="50" charset="-128"/>
                        </a:rPr>
                        <a:t>15</a:t>
                      </a:r>
                      <a:r>
                        <a:rPr lang="zh-TW"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年間</a:t>
                      </a:r>
                      <a:endParaRPr lang="ja-JP"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r" fontAlgn="ctr"/>
                      <a:r>
                        <a:rPr lang="en-US" altLang="ja-JP"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29.4</a:t>
                      </a: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144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ｻｰﾋﾞｽ満了</a:t>
                      </a:r>
                    </a:p>
                  </a:txBody>
                  <a:tcPr marL="36000" marR="0" marT="36000" marB="0" anchor="ctr">
                    <a:lnL w="190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8"/>
                  </a:ext>
                </a:extLst>
              </a:tr>
              <a:tr h="341944">
                <a:tc>
                  <a:txBody>
                    <a:bodyPr/>
                    <a:lstStyle/>
                    <a:p>
                      <a:pPr algn="ctr" fontAlgn="ctr"/>
                      <a:r>
                        <a:rPr lang="en-US" altLang="ja-JP" sz="1300" b="0" i="0" u="none" strike="noStrike" dirty="0" smtClean="0">
                          <a:solidFill>
                            <a:srgbClr val="000000"/>
                          </a:solidFill>
                          <a:effectLst/>
                          <a:latin typeface="Meiryo UI" pitchFamily="50" charset="-128"/>
                          <a:ea typeface="Meiryo UI" pitchFamily="50" charset="-128"/>
                          <a:cs typeface="Meiryo UI" pitchFamily="50" charset="-128"/>
                        </a:rPr>
                        <a:t>〃</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R w="19050" cap="flat" cmpd="sng" algn="ctr">
                      <a:solidFill>
                        <a:schemeClr val="bg1"/>
                      </a:solidFill>
                      <a:prstDash val="solid"/>
                      <a:round/>
                      <a:headEnd type="none" w="med" len="med"/>
                      <a:tailEnd type="none" w="med" len="med"/>
                    </a:lnR>
                  </a:tcPr>
                </a:tc>
                <a:tc>
                  <a:txBody>
                    <a:bodyPr/>
                    <a:lstStyle/>
                    <a:p>
                      <a:pPr algn="l" fontAlgn="ctr"/>
                      <a:r>
                        <a:rPr lang="ja-JP" altLang="en-US" sz="1300" u="none" strike="noStrike" baseline="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労働</a:t>
                      </a:r>
                      <a:r>
                        <a:rPr lang="ja-JP" altLang="en-US" sz="1300" u="none" strike="noStrike" dirty="0">
                          <a:effectLst/>
                          <a:latin typeface="Meiryo UI" panose="020B0604030504040204" pitchFamily="50" charset="-128"/>
                          <a:ea typeface="Meiryo UI" panose="020B0604030504040204" pitchFamily="50" charset="-128"/>
                          <a:cs typeface="Meiryo UI" panose="020B0604030504040204" pitchFamily="50" charset="-128"/>
                        </a:rPr>
                        <a:t>センター</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複合施設</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r>
                        <a:rPr lang="en-US" altLang="zh-TW" sz="1300" kern="100" dirty="0" smtClean="0">
                          <a:effectLst/>
                          <a:latin typeface="Meiryo UI" panose="020B0604030504040204" pitchFamily="50" charset="-128"/>
                          <a:ea typeface="Meiryo UI" panose="020B0604030504040204" pitchFamily="50" charset="-128"/>
                          <a:cs typeface="Meiryo UI" panose="020B0604030504040204" pitchFamily="50" charset="-128"/>
                        </a:rPr>
                        <a:t>15</a:t>
                      </a:r>
                      <a:r>
                        <a:rPr lang="zh-TW"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年間</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r" fontAlgn="ctr"/>
                      <a:r>
                        <a:rPr lang="en-US" altLang="ja-JP"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34.7</a:t>
                      </a: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144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ｻｰﾋﾞｽ満了</a:t>
                      </a:r>
                    </a:p>
                  </a:txBody>
                  <a:tcPr marL="36000" marR="0" marT="36000" marB="0" anchor="ctr">
                    <a:lnL w="190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9"/>
                  </a:ext>
                </a:extLst>
              </a:tr>
              <a:tr h="288032">
                <a:tc>
                  <a:txBody>
                    <a:bodyPr/>
                    <a:lstStyle/>
                    <a:p>
                      <a:pPr algn="ctr" fontAlgn="ctr"/>
                      <a:r>
                        <a:rPr lang="ja-JP" altLang="en-US" sz="1300" b="0" i="0" u="none" strike="noStrike" dirty="0" smtClean="0">
                          <a:solidFill>
                            <a:srgbClr val="000000"/>
                          </a:solidFill>
                          <a:effectLst/>
                          <a:latin typeface="Meiryo UI" pitchFamily="50" charset="-128"/>
                          <a:ea typeface="Meiryo UI" pitchFamily="50" charset="-128"/>
                          <a:cs typeface="Meiryo UI" pitchFamily="50" charset="-128"/>
                        </a:rPr>
                        <a:t>平成</a:t>
                      </a:r>
                      <a:r>
                        <a:rPr lang="en-US" altLang="ja-JP" sz="1300" b="0" i="0" u="none" strike="noStrike" dirty="0" smtClean="0">
                          <a:solidFill>
                            <a:srgbClr val="000000"/>
                          </a:solidFill>
                          <a:effectLst/>
                          <a:latin typeface="Meiryo UI" pitchFamily="50" charset="-128"/>
                          <a:ea typeface="Meiryo UI" pitchFamily="50" charset="-128"/>
                          <a:cs typeface="Meiryo UI" pitchFamily="50" charset="-128"/>
                        </a:rPr>
                        <a:t>17</a:t>
                      </a:r>
                      <a:r>
                        <a:rPr lang="ja-JP" altLang="en-US" sz="1300" b="0" i="0" u="none" strike="noStrike" dirty="0" smtClean="0">
                          <a:solidFill>
                            <a:srgbClr val="000000"/>
                          </a:solidFill>
                          <a:effectLst/>
                          <a:latin typeface="Meiryo UI" pitchFamily="50" charset="-128"/>
                          <a:ea typeface="Meiryo UI" pitchFamily="50" charset="-128"/>
                          <a:cs typeface="Meiryo UI" pitchFamily="50" charset="-128"/>
                        </a:rPr>
                        <a:t>年度</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R w="19050" cap="flat" cmpd="sng" algn="ctr">
                      <a:solidFill>
                        <a:schemeClr val="bg1"/>
                      </a:solidFill>
                      <a:prstDash val="solid"/>
                      <a:round/>
                      <a:headEnd type="none" w="med" len="med"/>
                      <a:tailEnd type="none" w="med" len="med"/>
                    </a:lnR>
                  </a:tcPr>
                </a:tc>
                <a:tc>
                  <a:txBody>
                    <a:bodyPr/>
                    <a:lstStyle/>
                    <a:p>
                      <a:pPr algn="l" fontAlgn="ctr"/>
                      <a:r>
                        <a:rPr lang="ja-JP" altLang="en-US" sz="1300" u="none" strike="noStrike" baseline="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門真運転免許試験場</a:t>
                      </a:r>
                      <a:endParaRPr lang="zh-TW"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警察施設</a:t>
                      </a:r>
                      <a:endParaRPr lang="zh-TW"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r>
                        <a:rPr lang="en-US" altLang="zh-TW" sz="1300" kern="100" dirty="0" smtClean="0">
                          <a:effectLst/>
                          <a:latin typeface="Meiryo UI" panose="020B0604030504040204" pitchFamily="50" charset="-128"/>
                          <a:ea typeface="Meiryo UI" panose="020B0604030504040204" pitchFamily="50" charset="-128"/>
                          <a:cs typeface="Meiryo UI" panose="020B0604030504040204" pitchFamily="50" charset="-128"/>
                        </a:rPr>
                        <a:t>11</a:t>
                      </a:r>
                      <a:r>
                        <a:rPr lang="zh-TW"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年間</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r" fontAlgn="ctr"/>
                      <a:r>
                        <a:rPr lang="en-US" altLang="ja-JP"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19.4</a:t>
                      </a: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144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300" b="0" i="0" u="none" strike="noStrike" dirty="0" smtClean="0">
                          <a:solidFill>
                            <a:srgbClr val="000000"/>
                          </a:solidFill>
                          <a:effectLst/>
                          <a:latin typeface="Meiryo UI" pitchFamily="50" charset="-128"/>
                          <a:ea typeface="Meiryo UI" pitchFamily="50" charset="-128"/>
                          <a:cs typeface="Meiryo UI" pitchFamily="50" charset="-128"/>
                        </a:rPr>
                        <a:t>ｻｰﾋﾞｽ満了</a:t>
                      </a:r>
                    </a:p>
                  </a:txBody>
                  <a:tcPr marL="36000" marR="0" marT="36000" marB="0" anchor="ctr">
                    <a:lnL w="190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10"/>
                  </a:ext>
                </a:extLst>
              </a:tr>
              <a:tr h="288032">
                <a:tc>
                  <a:txBody>
                    <a:bodyPr/>
                    <a:lstStyle/>
                    <a:p>
                      <a:pPr algn="ctr" fontAlgn="ctr"/>
                      <a:r>
                        <a:rPr lang="en-US" altLang="ja-JP" sz="1300" b="0" i="0" u="none" strike="noStrike" dirty="0" smtClean="0">
                          <a:solidFill>
                            <a:srgbClr val="000000"/>
                          </a:solidFill>
                          <a:effectLst/>
                          <a:latin typeface="Meiryo UI" pitchFamily="50" charset="-128"/>
                          <a:ea typeface="Meiryo UI" pitchFamily="50" charset="-128"/>
                          <a:cs typeface="Meiryo UI" pitchFamily="50" charset="-128"/>
                        </a:rPr>
                        <a:t>〃</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R w="19050" cap="flat" cmpd="sng" algn="ctr">
                      <a:solidFill>
                        <a:schemeClr val="bg1"/>
                      </a:solidFill>
                      <a:prstDash val="solid"/>
                      <a:round/>
                      <a:headEnd type="none" w="med" len="med"/>
                      <a:tailEnd type="none" w="med" len="med"/>
                    </a:lnR>
                  </a:tcPr>
                </a:tc>
                <a:tc>
                  <a:txBody>
                    <a:bodyPr/>
                    <a:lstStyle/>
                    <a:p>
                      <a:pPr algn="l" fontAlgn="ctr"/>
                      <a:r>
                        <a:rPr lang="ja-JP" altLang="en-US" sz="1300" u="none" strike="noStrike" baseline="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中河内</a:t>
                      </a:r>
                      <a:r>
                        <a:rPr lang="ja-JP" altLang="en-US" sz="1300" u="none" strike="noStrike" dirty="0">
                          <a:effectLst/>
                          <a:latin typeface="Meiryo UI" panose="020B0604030504040204" pitchFamily="50" charset="-128"/>
                          <a:ea typeface="Meiryo UI" panose="020B0604030504040204" pitchFamily="50" charset="-128"/>
                          <a:cs typeface="Meiryo UI" panose="020B0604030504040204" pitchFamily="50" charset="-128"/>
                        </a:rPr>
                        <a:t>府民センタービル</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庁舎</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300" kern="100" dirty="0" smtClean="0">
                          <a:effectLst/>
                          <a:latin typeface="Meiryo UI" panose="020B0604030504040204" pitchFamily="50" charset="-128"/>
                          <a:ea typeface="Meiryo UI" panose="020B0604030504040204" pitchFamily="50" charset="-128"/>
                          <a:cs typeface="Meiryo UI" panose="020B0604030504040204" pitchFamily="50" charset="-128"/>
                        </a:rPr>
                        <a:t>15</a:t>
                      </a:r>
                      <a:r>
                        <a:rPr lang="zh-TW"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年間</a:t>
                      </a:r>
                      <a:endParaRPr lang="ja-JP"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r" fontAlgn="ctr"/>
                      <a:r>
                        <a:rPr lang="en-US" altLang="ja-JP"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17.3</a:t>
                      </a: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144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0" marT="36000" marB="0" anchor="ctr">
                    <a:lnL w="190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11"/>
                  </a:ext>
                </a:extLst>
              </a:tr>
              <a:tr h="225963">
                <a:tc>
                  <a:txBody>
                    <a:bodyPr/>
                    <a:lstStyle/>
                    <a:p>
                      <a:pPr algn="ctr" fontAlgn="ctr"/>
                      <a:r>
                        <a:rPr lang="en-US" altLang="ja-JP" sz="1300" b="0" i="0" u="none" strike="noStrike" dirty="0" smtClean="0">
                          <a:solidFill>
                            <a:srgbClr val="000000"/>
                          </a:solidFill>
                          <a:effectLst/>
                          <a:latin typeface="Meiryo UI" pitchFamily="50" charset="-128"/>
                          <a:ea typeface="Meiryo UI" pitchFamily="50" charset="-128"/>
                          <a:cs typeface="Meiryo UI" pitchFamily="50" charset="-128"/>
                        </a:rPr>
                        <a:t>〃</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R w="19050" cap="flat" cmpd="sng" algn="ctr">
                      <a:solidFill>
                        <a:schemeClr val="bg1"/>
                      </a:solidFill>
                      <a:prstDash val="solid"/>
                      <a:round/>
                      <a:headEnd type="none" w="med" len="med"/>
                      <a:tailEnd type="none" w="med" len="med"/>
                    </a:lnR>
                  </a:tcPr>
                </a:tc>
                <a:tc>
                  <a:txBody>
                    <a:bodyPr/>
                    <a:lstStyle/>
                    <a:p>
                      <a:pPr algn="l" fontAlgn="ctr"/>
                      <a:r>
                        <a:rPr lang="ja-JP" altLang="en-US" sz="1300" u="none" strike="noStrike" baseline="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府</a:t>
                      </a:r>
                      <a:r>
                        <a:rPr lang="ja-JP" altLang="en-US" sz="1300" u="none" strike="noStrike" dirty="0">
                          <a:effectLst/>
                          <a:latin typeface="Meiryo UI" panose="020B0604030504040204" pitchFamily="50" charset="-128"/>
                          <a:ea typeface="Meiryo UI" panose="020B0604030504040204" pitchFamily="50" charset="-128"/>
                          <a:cs typeface="Meiryo UI" panose="020B0604030504040204" pitchFamily="50" charset="-128"/>
                        </a:rPr>
                        <a:t>庁舎　本館・</a:t>
                      </a: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別館 </a:t>
                      </a:r>
                      <a:r>
                        <a:rPr lang="en-US" altLang="ja-JP"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庁舎</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300" kern="100" dirty="0" smtClean="0">
                          <a:effectLst/>
                          <a:latin typeface="Meiryo UI" panose="020B0604030504040204" pitchFamily="50" charset="-128"/>
                          <a:ea typeface="Meiryo UI" panose="020B0604030504040204" pitchFamily="50" charset="-128"/>
                          <a:cs typeface="Meiryo UI" panose="020B0604030504040204" pitchFamily="50" charset="-128"/>
                        </a:rPr>
                        <a:t>10</a:t>
                      </a:r>
                      <a:r>
                        <a:rPr lang="zh-TW"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年間</a:t>
                      </a:r>
                      <a:endParaRPr lang="ja-JP"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r" fontAlgn="ctr"/>
                      <a:r>
                        <a:rPr lang="en-US" altLang="ja-JP"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8.3</a:t>
                      </a: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144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300" b="0" i="0" u="none" strike="noStrike" dirty="0" smtClean="0">
                          <a:solidFill>
                            <a:srgbClr val="000000"/>
                          </a:solidFill>
                          <a:effectLst/>
                          <a:latin typeface="Meiryo UI" pitchFamily="50" charset="-128"/>
                          <a:ea typeface="Meiryo UI" pitchFamily="50" charset="-128"/>
                          <a:cs typeface="Meiryo UI" pitchFamily="50" charset="-128"/>
                        </a:rPr>
                        <a:t>ｻｰﾋﾞｽ満了</a:t>
                      </a:r>
                    </a:p>
                  </a:txBody>
                  <a:tcPr marL="36000" marR="0" marT="36000" marB="0" anchor="ctr">
                    <a:lnL w="190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12"/>
                  </a:ext>
                </a:extLst>
              </a:tr>
              <a:tr h="341944">
                <a:tc>
                  <a:txBody>
                    <a:bodyPr/>
                    <a:lstStyle/>
                    <a:p>
                      <a:pPr algn="ctr" fontAlgn="ctr"/>
                      <a:r>
                        <a:rPr lang="ja-JP" altLang="en-US" sz="1300" b="0" i="0" u="none" strike="noStrike" dirty="0" smtClean="0">
                          <a:solidFill>
                            <a:srgbClr val="000000"/>
                          </a:solidFill>
                          <a:effectLst/>
                          <a:latin typeface="Meiryo UI" pitchFamily="50" charset="-128"/>
                          <a:ea typeface="Meiryo UI" pitchFamily="50" charset="-128"/>
                          <a:cs typeface="Meiryo UI" pitchFamily="50" charset="-128"/>
                        </a:rPr>
                        <a:t>平成</a:t>
                      </a:r>
                      <a:r>
                        <a:rPr lang="en-US" altLang="ja-JP" sz="1300" b="0" i="0" u="none" strike="noStrike" dirty="0" smtClean="0">
                          <a:solidFill>
                            <a:srgbClr val="000000"/>
                          </a:solidFill>
                          <a:effectLst/>
                          <a:latin typeface="Meiryo UI" pitchFamily="50" charset="-128"/>
                          <a:ea typeface="Meiryo UI" pitchFamily="50" charset="-128"/>
                          <a:cs typeface="Meiryo UI" pitchFamily="50" charset="-128"/>
                        </a:rPr>
                        <a:t>18</a:t>
                      </a:r>
                      <a:r>
                        <a:rPr lang="ja-JP" altLang="en-US" sz="1300" b="0" i="0" u="none" strike="noStrike" dirty="0" smtClean="0">
                          <a:solidFill>
                            <a:srgbClr val="000000"/>
                          </a:solidFill>
                          <a:effectLst/>
                          <a:latin typeface="Meiryo UI" pitchFamily="50" charset="-128"/>
                          <a:ea typeface="Meiryo UI" pitchFamily="50" charset="-128"/>
                          <a:cs typeface="Meiryo UI" pitchFamily="50" charset="-128"/>
                        </a:rPr>
                        <a:t>年度</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R w="19050" cap="flat" cmpd="sng" algn="ctr">
                      <a:solidFill>
                        <a:schemeClr val="bg1"/>
                      </a:solidFill>
                      <a:prstDash val="solid"/>
                      <a:round/>
                      <a:headEnd type="none" w="med" len="med"/>
                      <a:tailEnd type="none" w="med" len="med"/>
                    </a:lnR>
                  </a:tcPr>
                </a:tc>
                <a:tc>
                  <a:txBody>
                    <a:bodyPr/>
                    <a:lstStyle/>
                    <a:p>
                      <a:pPr algn="l" fontAlgn="ctr"/>
                      <a:r>
                        <a:rPr lang="ja-JP" altLang="en-US" sz="1300" u="none" strike="noStrike" baseline="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体育</a:t>
                      </a:r>
                      <a:r>
                        <a:rPr lang="ja-JP" altLang="en-US" sz="1300" u="none" strike="noStrike" dirty="0">
                          <a:effectLst/>
                          <a:latin typeface="Meiryo UI" panose="020B0604030504040204" pitchFamily="50" charset="-128"/>
                          <a:ea typeface="Meiryo UI" panose="020B0604030504040204" pitchFamily="50" charset="-128"/>
                          <a:cs typeface="Meiryo UI" panose="020B0604030504040204" pitchFamily="50" charset="-128"/>
                        </a:rPr>
                        <a:t>会館</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体育館</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300" kern="100" dirty="0" smtClean="0">
                          <a:effectLst/>
                          <a:latin typeface="Meiryo UI" panose="020B0604030504040204" pitchFamily="50" charset="-128"/>
                          <a:ea typeface="Meiryo UI" panose="020B0604030504040204" pitchFamily="50" charset="-128"/>
                          <a:cs typeface="Meiryo UI" panose="020B0604030504040204" pitchFamily="50" charset="-128"/>
                        </a:rPr>
                        <a:t>15</a:t>
                      </a:r>
                      <a:r>
                        <a:rPr lang="zh-TW"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年間</a:t>
                      </a:r>
                      <a:endParaRPr lang="ja-JP"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r" fontAlgn="ctr"/>
                      <a:r>
                        <a:rPr lang="en-US" altLang="ja-JP"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16.1</a:t>
                      </a: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144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0" marT="36000" marB="0" anchor="ctr">
                    <a:lnL w="190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13"/>
                  </a:ext>
                </a:extLst>
              </a:tr>
              <a:tr h="288032">
                <a:tc>
                  <a:txBody>
                    <a:bodyPr/>
                    <a:lstStyle/>
                    <a:p>
                      <a:pPr algn="ctr" fontAlgn="ctr"/>
                      <a:r>
                        <a:rPr lang="en-US" altLang="ja-JP" sz="1300" b="0" i="0" u="none" strike="noStrike" dirty="0" smtClean="0">
                          <a:solidFill>
                            <a:srgbClr val="000000"/>
                          </a:solidFill>
                          <a:effectLst/>
                          <a:latin typeface="Meiryo UI" pitchFamily="50" charset="-128"/>
                          <a:ea typeface="Meiryo UI" pitchFamily="50" charset="-128"/>
                          <a:cs typeface="Meiryo UI" pitchFamily="50" charset="-128"/>
                        </a:rPr>
                        <a:t>〃</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R w="19050" cap="flat" cmpd="sng" algn="ctr">
                      <a:solidFill>
                        <a:schemeClr val="bg1"/>
                      </a:solidFill>
                      <a:prstDash val="solid"/>
                      <a:round/>
                      <a:headEnd type="none" w="med" len="med"/>
                      <a:tailEnd type="none" w="med" len="med"/>
                    </a:lnR>
                  </a:tcPr>
                </a:tc>
                <a:tc>
                  <a:txBody>
                    <a:bodyPr/>
                    <a:lstStyle/>
                    <a:p>
                      <a:pPr algn="l" fontAlgn="ctr"/>
                      <a:r>
                        <a:rPr lang="ja-JP" altLang="en-US" sz="1300" u="none" strike="noStrike" baseline="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青少年</a:t>
                      </a:r>
                      <a:r>
                        <a:rPr lang="ja-JP" altLang="en-US" sz="1300" u="none" strike="noStrike" dirty="0">
                          <a:effectLst/>
                          <a:latin typeface="Meiryo UI" panose="020B0604030504040204" pitchFamily="50" charset="-128"/>
                          <a:ea typeface="Meiryo UI" panose="020B0604030504040204" pitchFamily="50" charset="-128"/>
                          <a:cs typeface="Meiryo UI" panose="020B0604030504040204" pitchFamily="50" charset="-128"/>
                        </a:rPr>
                        <a:t>海洋</a:t>
                      </a: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センター </a:t>
                      </a:r>
                      <a:r>
                        <a:rPr lang="en-US" altLang="ja-JP"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宿泊研修</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r>
                        <a:rPr lang="en-US" altLang="zh-TW" sz="1300" kern="100" dirty="0" smtClean="0">
                          <a:effectLst/>
                          <a:latin typeface="Meiryo UI" panose="020B0604030504040204" pitchFamily="50" charset="-128"/>
                          <a:ea typeface="Meiryo UI" panose="020B0604030504040204" pitchFamily="50" charset="-128"/>
                          <a:cs typeface="Meiryo UI" panose="020B0604030504040204" pitchFamily="50" charset="-128"/>
                        </a:rPr>
                        <a:t>15</a:t>
                      </a:r>
                      <a:r>
                        <a:rPr lang="zh-TW"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年間</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r" fontAlgn="ctr"/>
                      <a:r>
                        <a:rPr lang="en-US" altLang="ja-JP"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17.3</a:t>
                      </a: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144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0" marT="36000" marB="0" anchor="ctr">
                    <a:lnL w="190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14"/>
                  </a:ext>
                </a:extLst>
              </a:tr>
              <a:tr h="288032">
                <a:tc>
                  <a:txBody>
                    <a:bodyPr/>
                    <a:lstStyle/>
                    <a:p>
                      <a:pPr algn="ctr" fontAlgn="ctr"/>
                      <a:r>
                        <a:rPr lang="ja-JP" altLang="en-US" sz="1300" b="0" i="0" u="none" strike="noStrike" dirty="0" smtClean="0">
                          <a:solidFill>
                            <a:srgbClr val="000000"/>
                          </a:solidFill>
                          <a:effectLst/>
                          <a:latin typeface="Meiryo UI" pitchFamily="50" charset="-128"/>
                          <a:ea typeface="Meiryo UI" pitchFamily="50" charset="-128"/>
                          <a:cs typeface="Meiryo UI" pitchFamily="50" charset="-128"/>
                        </a:rPr>
                        <a:t>平成</a:t>
                      </a:r>
                      <a:r>
                        <a:rPr lang="en-US" altLang="ja-JP" sz="1300" b="0" i="0" u="none" strike="noStrike" dirty="0" smtClean="0">
                          <a:solidFill>
                            <a:srgbClr val="000000"/>
                          </a:solidFill>
                          <a:effectLst/>
                          <a:latin typeface="Meiryo UI" pitchFamily="50" charset="-128"/>
                          <a:ea typeface="Meiryo UI" pitchFamily="50" charset="-128"/>
                          <a:cs typeface="Meiryo UI" pitchFamily="50" charset="-128"/>
                        </a:rPr>
                        <a:t>19</a:t>
                      </a:r>
                      <a:r>
                        <a:rPr lang="ja-JP" altLang="en-US" sz="1300" b="0" i="0" u="none" strike="noStrike" dirty="0" smtClean="0">
                          <a:solidFill>
                            <a:srgbClr val="000000"/>
                          </a:solidFill>
                          <a:effectLst/>
                          <a:latin typeface="Meiryo UI" pitchFamily="50" charset="-128"/>
                          <a:ea typeface="Meiryo UI" pitchFamily="50" charset="-128"/>
                          <a:cs typeface="Meiryo UI" pitchFamily="50" charset="-128"/>
                        </a:rPr>
                        <a:t>年度</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R w="19050" cap="flat" cmpd="sng" algn="ctr">
                      <a:solidFill>
                        <a:schemeClr val="bg1"/>
                      </a:solidFill>
                      <a:prstDash val="solid"/>
                      <a:round/>
                      <a:headEnd type="none" w="med" len="med"/>
                      <a:tailEnd type="none" w="med" len="med"/>
                    </a:lnR>
                  </a:tcPr>
                </a:tc>
                <a:tc>
                  <a:txBody>
                    <a:bodyPr/>
                    <a:lstStyle/>
                    <a:p>
                      <a:pPr algn="l" fontAlgn="ctr"/>
                      <a:r>
                        <a:rPr lang="ja-JP" altLang="en-US" sz="1300" u="none" strike="noStrike" baseline="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男女</a:t>
                      </a:r>
                      <a:r>
                        <a:rPr lang="ja-JP" altLang="en-US" sz="1300" u="none" strike="noStrike" dirty="0">
                          <a:effectLst/>
                          <a:latin typeface="Meiryo UI" panose="020B0604030504040204" pitchFamily="50" charset="-128"/>
                          <a:ea typeface="Meiryo UI" panose="020B0604030504040204" pitchFamily="50" charset="-128"/>
                          <a:cs typeface="Meiryo UI" panose="020B0604030504040204" pitchFamily="50" charset="-128"/>
                        </a:rPr>
                        <a:t>共同参画・</a:t>
                      </a: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青少年センター</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複合施設</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r>
                        <a:rPr lang="en-US" altLang="zh-TW" sz="1300" kern="100" dirty="0" smtClean="0">
                          <a:effectLst/>
                          <a:latin typeface="Meiryo UI" panose="020B0604030504040204" pitchFamily="50" charset="-128"/>
                          <a:ea typeface="Meiryo UI" panose="020B0604030504040204" pitchFamily="50" charset="-128"/>
                          <a:cs typeface="Meiryo UI" panose="020B0604030504040204" pitchFamily="50" charset="-128"/>
                        </a:rPr>
                        <a:t>15</a:t>
                      </a:r>
                      <a:r>
                        <a:rPr lang="zh-TW"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年間</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r" fontAlgn="ctr"/>
                      <a:r>
                        <a:rPr lang="en-US" altLang="ja-JP"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24.7</a:t>
                      </a: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144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0" marT="36000" marB="0" anchor="ctr">
                    <a:lnL w="190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15"/>
                  </a:ext>
                </a:extLst>
              </a:tr>
              <a:tr h="313919">
                <a:tc>
                  <a:txBody>
                    <a:bodyPr/>
                    <a:lstStyle/>
                    <a:p>
                      <a:pPr algn="ctr" fontAlgn="ctr"/>
                      <a:r>
                        <a:rPr lang="ja-JP" altLang="en-US" sz="1300" b="0" i="0" u="none" strike="noStrike" dirty="0" smtClean="0">
                          <a:solidFill>
                            <a:srgbClr val="000000"/>
                          </a:solidFill>
                          <a:effectLst/>
                          <a:latin typeface="Meiryo UI" pitchFamily="50" charset="-128"/>
                          <a:ea typeface="Meiryo UI" pitchFamily="50" charset="-128"/>
                          <a:cs typeface="Meiryo UI" pitchFamily="50" charset="-128"/>
                        </a:rPr>
                        <a:t>平成</a:t>
                      </a:r>
                      <a:r>
                        <a:rPr lang="en-US" altLang="ja-JP" sz="1300" b="0" i="0" u="none" strike="noStrike" dirty="0" smtClean="0">
                          <a:solidFill>
                            <a:srgbClr val="000000"/>
                          </a:solidFill>
                          <a:effectLst/>
                          <a:latin typeface="Meiryo UI" pitchFamily="50" charset="-128"/>
                          <a:ea typeface="Meiryo UI" pitchFamily="50" charset="-128"/>
                          <a:cs typeface="Meiryo UI" pitchFamily="50" charset="-128"/>
                        </a:rPr>
                        <a:t>25</a:t>
                      </a:r>
                      <a:r>
                        <a:rPr lang="ja-JP" altLang="en-US" sz="1300" b="0" i="0" u="none" strike="noStrike" dirty="0" smtClean="0">
                          <a:solidFill>
                            <a:srgbClr val="000000"/>
                          </a:solidFill>
                          <a:effectLst/>
                          <a:latin typeface="Meiryo UI" pitchFamily="50" charset="-128"/>
                          <a:ea typeface="Meiryo UI" pitchFamily="50" charset="-128"/>
                          <a:cs typeface="Meiryo UI" pitchFamily="50" charset="-128"/>
                        </a:rPr>
                        <a:t>年度</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R w="19050" cap="flat" cmpd="sng" algn="ctr">
                      <a:solidFill>
                        <a:schemeClr val="bg1"/>
                      </a:solidFill>
                      <a:prstDash val="solid"/>
                      <a:round/>
                      <a:headEnd type="none" w="med" len="med"/>
                      <a:tailEnd type="none" w="med" len="med"/>
                    </a:lnR>
                  </a:tcPr>
                </a:tc>
                <a:tc>
                  <a:txBody>
                    <a:bodyPr/>
                    <a:lstStyle/>
                    <a:p>
                      <a:pPr algn="l" fontAlgn="ctr"/>
                      <a:r>
                        <a:rPr lang="ja-JP" altLang="en-US" sz="1300" u="none" strike="noStrike" baseline="0" dirty="0" smtClean="0">
                          <a:effectLst/>
                          <a:latin typeface="Meiryo UI" panose="020B0604030504040204" pitchFamily="50" charset="-128"/>
                          <a:ea typeface="Meiryo UI" panose="020B0604030504040204" pitchFamily="50" charset="-128"/>
                          <a:cs typeface="Meiryo UI" panose="020B0604030504040204" pitchFamily="50" charset="-128"/>
                        </a:rPr>
                        <a:t> 池田保健所外</a:t>
                      </a:r>
                      <a:r>
                        <a:rPr lang="en-US" altLang="ja-JP" sz="1300" u="none" strike="noStrike" baseline="0" dirty="0" smtClean="0">
                          <a:effectLst/>
                          <a:latin typeface="Meiryo UI" panose="020B0604030504040204" pitchFamily="50" charset="-128"/>
                          <a:ea typeface="Meiryo UI" panose="020B0604030504040204" pitchFamily="50" charset="-128"/>
                          <a:cs typeface="Meiryo UI" panose="020B0604030504040204" pitchFamily="50" charset="-128"/>
                        </a:rPr>
                        <a:t>10</a:t>
                      </a:r>
                      <a:r>
                        <a:rPr lang="ja-JP" altLang="en-US" sz="1300" u="none" strike="noStrike" baseline="0" dirty="0" smtClean="0">
                          <a:effectLst/>
                          <a:latin typeface="Meiryo UI" panose="020B0604030504040204" pitchFamily="50" charset="-128"/>
                          <a:ea typeface="Meiryo UI" panose="020B0604030504040204" pitchFamily="50" charset="-128"/>
                          <a:cs typeface="Meiryo UI" panose="020B0604030504040204" pitchFamily="50" charset="-128"/>
                        </a:rPr>
                        <a:t>件 </a:t>
                      </a:r>
                      <a:r>
                        <a:rPr lang="en-US" altLang="ja-JP" sz="1300" u="none" strike="noStrike" baseline="0" dirty="0" smtClean="0">
                          <a:effectLst/>
                          <a:latin typeface="Meiryo UI" panose="020B0604030504040204" pitchFamily="50" charset="-128"/>
                          <a:ea typeface="Meiryo UI" panose="020B0604030504040204" pitchFamily="50" charset="-128"/>
                          <a:cs typeface="Meiryo UI" panose="020B0604030504040204" pitchFamily="50" charset="-128"/>
                        </a:rPr>
                        <a:t>(11)</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庁舎</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r>
                        <a:rPr lang="en-US" altLang="zh-TW" sz="1300" kern="100" dirty="0" smtClean="0">
                          <a:effectLst/>
                          <a:latin typeface="Meiryo UI" panose="020B0604030504040204" pitchFamily="50" charset="-128"/>
                          <a:ea typeface="Meiryo UI" panose="020B0604030504040204" pitchFamily="50" charset="-128"/>
                          <a:cs typeface="Meiryo UI" panose="020B0604030504040204" pitchFamily="50" charset="-128"/>
                        </a:rPr>
                        <a:t>14</a:t>
                      </a:r>
                      <a:r>
                        <a:rPr lang="zh-TW"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年間</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r" fontAlgn="ctr"/>
                      <a:r>
                        <a:rPr lang="en-US" altLang="ja-JP"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7.7</a:t>
                      </a: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144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0" marT="36000" marB="0" anchor="ctr">
                    <a:lnL w="190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16"/>
                  </a:ext>
                </a:extLst>
              </a:tr>
              <a:tr h="313919">
                <a:tc>
                  <a:txBody>
                    <a:bodyPr/>
                    <a:lstStyle/>
                    <a:p>
                      <a:pPr algn="ctr" fontAlgn="ctr"/>
                      <a:r>
                        <a:rPr lang="ja-JP" altLang="en-US" sz="1300" b="0" i="0" u="none" strike="noStrike" dirty="0" smtClean="0">
                          <a:solidFill>
                            <a:srgbClr val="000000"/>
                          </a:solidFill>
                          <a:effectLst/>
                          <a:latin typeface="Meiryo UI" pitchFamily="50" charset="-128"/>
                          <a:ea typeface="Meiryo UI" pitchFamily="50" charset="-128"/>
                          <a:cs typeface="Meiryo UI" pitchFamily="50" charset="-128"/>
                        </a:rPr>
                        <a:t>平成</a:t>
                      </a:r>
                      <a:r>
                        <a:rPr lang="en-US" altLang="ja-JP" sz="1300" b="0" i="0" u="none" strike="noStrike" dirty="0" smtClean="0">
                          <a:solidFill>
                            <a:srgbClr val="000000"/>
                          </a:solidFill>
                          <a:effectLst/>
                          <a:latin typeface="Meiryo UI" pitchFamily="50" charset="-128"/>
                          <a:ea typeface="Meiryo UI" pitchFamily="50" charset="-128"/>
                          <a:cs typeface="Meiryo UI" pitchFamily="50" charset="-128"/>
                        </a:rPr>
                        <a:t>26</a:t>
                      </a:r>
                      <a:r>
                        <a:rPr lang="ja-JP" altLang="en-US" sz="1300" b="0" i="0" u="none" strike="noStrike" dirty="0" smtClean="0">
                          <a:solidFill>
                            <a:srgbClr val="000000"/>
                          </a:solidFill>
                          <a:effectLst/>
                          <a:latin typeface="Meiryo UI" pitchFamily="50" charset="-128"/>
                          <a:ea typeface="Meiryo UI" pitchFamily="50" charset="-128"/>
                          <a:cs typeface="Meiryo UI" pitchFamily="50" charset="-128"/>
                        </a:rPr>
                        <a:t>年度</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R w="19050" cap="flat" cmpd="sng" algn="ctr">
                      <a:solidFill>
                        <a:schemeClr val="bg1"/>
                      </a:solidFill>
                      <a:prstDash val="solid"/>
                      <a:round/>
                      <a:headEnd type="none" w="med" len="med"/>
                      <a:tailEnd type="none" w="med" len="med"/>
                    </a:lnR>
                  </a:tcPr>
                </a:tc>
                <a:tc>
                  <a:txBody>
                    <a:bodyPr/>
                    <a:lstStyle/>
                    <a:p>
                      <a:pPr algn="ctr"/>
                      <a:r>
                        <a:rPr lang="ja-JP" sz="1300" kern="100" dirty="0">
                          <a:effectLst/>
                          <a:latin typeface="Meiryo UI" panose="020B0604030504040204" pitchFamily="50" charset="-128"/>
                          <a:ea typeface="Meiryo UI" panose="020B0604030504040204" pitchFamily="50" charset="-128"/>
                          <a:cs typeface="Meiryo UI" panose="020B0604030504040204" pitchFamily="50" charset="-128"/>
                        </a:rPr>
                        <a:t>りんくうタウン駅ビル</a:t>
                      </a: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r>
                        <a:rPr lang="ja-JP" altLang="en-US" sz="1300" b="0" i="0" u="none" strike="noStrike" dirty="0" smtClean="0">
                          <a:solidFill>
                            <a:schemeClr val="dk1"/>
                          </a:solidFill>
                          <a:effectLst/>
                          <a:latin typeface="Meiryo UI" panose="020B0604030504040204" pitchFamily="50" charset="-128"/>
                          <a:ea typeface="Meiryo UI" panose="020B0604030504040204" pitchFamily="50" charset="-128"/>
                          <a:cs typeface="Meiryo UI" pitchFamily="50" charset="-128"/>
                        </a:rPr>
                        <a:t>駅施設</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r>
                        <a:rPr lang="en-US" altLang="zh-TW" sz="1300" kern="100" dirty="0" smtClean="0">
                          <a:effectLst/>
                          <a:latin typeface="Meiryo UI" panose="020B0604030504040204" pitchFamily="50" charset="-128"/>
                          <a:ea typeface="Meiryo UI" panose="020B0604030504040204" pitchFamily="50" charset="-128"/>
                          <a:cs typeface="Meiryo UI" panose="020B0604030504040204" pitchFamily="50" charset="-128"/>
                        </a:rPr>
                        <a:t>5</a:t>
                      </a:r>
                      <a:r>
                        <a:rPr lang="zh-TW"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年間</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r>
                        <a:rPr 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31.2%</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0" marT="36000" marB="0" anchor="ctr">
                    <a:lnL w="190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8472046"/>
                  </a:ext>
                </a:extLst>
              </a:tr>
              <a:tr h="156960">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300" b="0" i="0" u="none" strike="noStrike" dirty="0" smtClean="0">
                          <a:solidFill>
                            <a:srgbClr val="000000"/>
                          </a:solidFill>
                          <a:effectLst/>
                          <a:latin typeface="Meiryo UI" pitchFamily="50" charset="-128"/>
                          <a:ea typeface="Meiryo UI" pitchFamily="50" charset="-128"/>
                          <a:cs typeface="Meiryo UI" pitchFamily="50" charset="-128"/>
                        </a:rPr>
                        <a:t>〃</a:t>
                      </a:r>
                      <a:endParaRPr lang="ja-JP" altLang="en-US" sz="1300" b="0" i="0" u="none" strike="noStrike" dirty="0" smtClean="0">
                        <a:solidFill>
                          <a:srgbClr val="000000"/>
                        </a:solidFill>
                        <a:effectLst/>
                        <a:latin typeface="Meiryo UI" pitchFamily="50" charset="-128"/>
                        <a:ea typeface="Meiryo UI" pitchFamily="50" charset="-128"/>
                        <a:cs typeface="Meiryo UI" pitchFamily="50" charset="-128"/>
                      </a:endParaRPr>
                    </a:p>
                  </a:txBody>
                  <a:tcPr marL="36000" marR="36000" marT="36000" marB="0" anchor="ctr">
                    <a:lnR w="19050" cap="flat" cmpd="sng" algn="ctr">
                      <a:solidFill>
                        <a:schemeClr val="bg1"/>
                      </a:solidFill>
                      <a:prstDash val="solid"/>
                      <a:round/>
                      <a:headEnd type="none" w="med" len="med"/>
                      <a:tailEnd type="none" w="med" len="med"/>
                    </a:lnR>
                  </a:tcPr>
                </a:tc>
                <a:tc>
                  <a:txBody>
                    <a:bodyPr/>
                    <a:lstStyle/>
                    <a:p>
                      <a:pPr algn="ctr"/>
                      <a:r>
                        <a:rPr lang="ja-JP" sz="1300" kern="100" dirty="0">
                          <a:effectLst/>
                          <a:latin typeface="Meiryo UI" panose="020B0604030504040204" pitchFamily="50" charset="-128"/>
                          <a:ea typeface="Meiryo UI" panose="020B0604030504040204" pitchFamily="50" charset="-128"/>
                          <a:cs typeface="Meiryo UI" panose="020B0604030504040204" pitchFamily="50" charset="-128"/>
                        </a:rPr>
                        <a:t>中央図書館</a:t>
                      </a: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r>
                        <a:rPr lang="ja-JP" altLang="en-US" sz="1300" b="0" i="0" u="none" strike="noStrike" dirty="0" smtClean="0">
                          <a:solidFill>
                            <a:schemeClr val="dk1"/>
                          </a:solidFill>
                          <a:effectLst/>
                          <a:latin typeface="Meiryo UI" panose="020B0604030504040204" pitchFamily="50" charset="-128"/>
                          <a:ea typeface="Meiryo UI" panose="020B0604030504040204" pitchFamily="50" charset="-128"/>
                          <a:cs typeface="Meiryo UI" pitchFamily="50" charset="-128"/>
                        </a:rPr>
                        <a:t>図書館</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r>
                        <a:rPr lang="en-US" altLang="zh-TW" sz="1300" kern="100" dirty="0" smtClean="0">
                          <a:effectLst/>
                          <a:latin typeface="Meiryo UI" panose="020B0604030504040204" pitchFamily="50" charset="-128"/>
                          <a:ea typeface="Meiryo UI" panose="020B0604030504040204" pitchFamily="50" charset="-128"/>
                          <a:cs typeface="Meiryo UI" panose="020B0604030504040204" pitchFamily="50" charset="-128"/>
                        </a:rPr>
                        <a:t>9</a:t>
                      </a:r>
                      <a:r>
                        <a:rPr lang="zh-TW"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年間</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r>
                        <a:rPr 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42.9%</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ja-JP" altLang="en-US" sz="1300" b="0" i="0" u="none" strike="noStrike" dirty="0" smtClean="0">
                        <a:solidFill>
                          <a:srgbClr val="000000"/>
                        </a:solidFill>
                        <a:effectLst/>
                        <a:latin typeface="Meiryo UI" pitchFamily="50" charset="-128"/>
                        <a:ea typeface="Meiryo UI" pitchFamily="50" charset="-128"/>
                        <a:cs typeface="Meiryo UI" pitchFamily="50" charset="-128"/>
                      </a:endParaRPr>
                    </a:p>
                  </a:txBody>
                  <a:tcPr marL="36000" marR="0" marT="36000" marB="0" anchor="ctr">
                    <a:lnL w="190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4253956318"/>
                  </a:ext>
                </a:extLst>
              </a:tr>
            </a:tbl>
          </a:graphicData>
        </a:graphic>
      </p:graphicFrame>
      <p:sp>
        <p:nvSpPr>
          <p:cNvPr id="20" name="サブタイトル 2"/>
          <p:cNvSpPr txBox="1">
            <a:spLocks/>
          </p:cNvSpPr>
          <p:nvPr/>
        </p:nvSpPr>
        <p:spPr bwMode="auto">
          <a:xfrm>
            <a:off x="5810068" y="404664"/>
            <a:ext cx="3333932" cy="358544"/>
          </a:xfrm>
          <a:prstGeom prst="rect">
            <a:avLst/>
          </a:prstGeom>
          <a:noFill/>
          <a:ln w="19050">
            <a:noFill/>
            <a:miter lim="800000"/>
            <a:headEnd/>
            <a:tailEnd/>
          </a:ln>
          <a:effectLst/>
          <a:extLst/>
        </p:spPr>
        <p:txBody>
          <a:bodyPr wrap="square" lIns="180000" tIns="180000" rIns="180000" bIns="180000" anchor="t"/>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lgn="r">
              <a:buNone/>
              <a:tabLst>
                <a:tab pos="4749800" algn="l"/>
              </a:tabLst>
              <a:defRPr/>
            </a:pPr>
            <a:r>
              <a:rPr lang="ja-JP" altLang="en-US" sz="2000" b="1" kern="0" dirty="0">
                <a:latin typeface="Meiryo UI" panose="020B0604030504040204" pitchFamily="50" charset="-128"/>
                <a:ea typeface="Meiryo UI" panose="020B0604030504040204" pitchFamily="50" charset="-128"/>
                <a:cs typeface="Meiryo UI" panose="020B0604030504040204" pitchFamily="50" charset="-128"/>
              </a:rPr>
              <a:t>延</a:t>
            </a:r>
            <a:r>
              <a:rPr lang="ja-JP" altLang="en-US" sz="2000" b="1" kern="0" dirty="0" smtClean="0">
                <a:latin typeface="Meiryo UI" panose="020B0604030504040204" pitchFamily="50" charset="-128"/>
                <a:ea typeface="Meiryo UI" panose="020B0604030504040204" pitchFamily="50" charset="-128"/>
                <a:cs typeface="Meiryo UI" panose="020B0604030504040204" pitchFamily="50" charset="-128"/>
              </a:rPr>
              <a:t>べ</a:t>
            </a:r>
            <a:r>
              <a:rPr lang="en-US" altLang="ja-JP" sz="2000" b="1" kern="0" dirty="0" smtClean="0">
                <a:latin typeface="Meiryo UI" panose="020B0604030504040204" pitchFamily="50" charset="-128"/>
                <a:ea typeface="Meiryo UI" panose="020B0604030504040204" pitchFamily="50" charset="-128"/>
                <a:cs typeface="Meiryo UI" panose="020B0604030504040204" pitchFamily="50" charset="-128"/>
              </a:rPr>
              <a:t>110</a:t>
            </a:r>
            <a:r>
              <a:rPr lang="ja-JP" altLang="en-US" sz="2000" b="1" kern="0" dirty="0" smtClean="0">
                <a:latin typeface="Meiryo UI" panose="020B0604030504040204" pitchFamily="50" charset="-128"/>
                <a:ea typeface="Meiryo UI" panose="020B0604030504040204" pitchFamily="50" charset="-128"/>
                <a:cs typeface="Meiryo UI" panose="020B0604030504040204" pitchFamily="50" charset="-128"/>
              </a:rPr>
              <a:t>施設（</a:t>
            </a:r>
            <a:r>
              <a:rPr lang="en-US" altLang="ja-JP" sz="2000" b="1" kern="0" dirty="0" smtClean="0">
                <a:latin typeface="Meiryo UI" panose="020B0604030504040204" pitchFamily="50" charset="-128"/>
                <a:ea typeface="Meiryo UI" panose="020B0604030504040204" pitchFamily="50" charset="-128"/>
                <a:cs typeface="Meiryo UI" panose="020B0604030504040204" pitchFamily="50" charset="-128"/>
              </a:rPr>
              <a:t>39</a:t>
            </a:r>
            <a:r>
              <a:rPr lang="ja-JP" altLang="en-US" sz="2000" b="1" kern="0" dirty="0" smtClean="0">
                <a:latin typeface="Meiryo UI" panose="020B0604030504040204" pitchFamily="50" charset="-128"/>
                <a:ea typeface="Meiryo UI" panose="020B0604030504040204" pitchFamily="50" charset="-128"/>
                <a:cs typeface="Meiryo UI" panose="020B0604030504040204" pitchFamily="50" charset="-128"/>
              </a:rPr>
              <a:t>事業）</a:t>
            </a:r>
            <a:endParaRPr lang="en-US" altLang="ja-JP" sz="2000" b="1" kern="0" dirty="0" smtClean="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7" name="グループ化 6"/>
          <p:cNvGrpSpPr/>
          <p:nvPr/>
        </p:nvGrpSpPr>
        <p:grpSpPr>
          <a:xfrm>
            <a:off x="151760" y="5931649"/>
            <a:ext cx="8784976" cy="360040"/>
            <a:chOff x="166065" y="5526778"/>
            <a:chExt cx="8784976" cy="360040"/>
          </a:xfrm>
        </p:grpSpPr>
        <p:cxnSp>
          <p:nvCxnSpPr>
            <p:cNvPr id="8" name="直線コネクタ 7"/>
            <p:cNvCxnSpPr/>
            <p:nvPr/>
          </p:nvCxnSpPr>
          <p:spPr>
            <a:xfrm>
              <a:off x="166065" y="5526778"/>
              <a:ext cx="8784976" cy="0"/>
            </a:xfrm>
            <a:prstGeom prst="line">
              <a:avLst/>
            </a:prstGeom>
            <a:ln w="34925"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a:off x="166065" y="5526778"/>
              <a:ext cx="0" cy="360040"/>
            </a:xfrm>
            <a:prstGeom prst="straightConnector1">
              <a:avLst/>
            </a:prstGeom>
            <a:ln w="34925">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a:off x="8924147" y="5526778"/>
              <a:ext cx="0" cy="360040"/>
            </a:xfrm>
            <a:prstGeom prst="straightConnector1">
              <a:avLst/>
            </a:prstGeom>
            <a:ln w="34925">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grpSp>
      <p:sp>
        <p:nvSpPr>
          <p:cNvPr id="3" name="テキスト ボックス 2"/>
          <p:cNvSpPr txBox="1"/>
          <p:nvPr/>
        </p:nvSpPr>
        <p:spPr>
          <a:xfrm>
            <a:off x="8709787" y="2657519"/>
            <a:ext cx="430887" cy="1185898"/>
          </a:xfrm>
          <a:prstGeom prst="rect">
            <a:avLst/>
          </a:prstGeom>
          <a:noFill/>
        </p:spPr>
        <p:txBody>
          <a:bodyPr vert="eaVert" wrap="square" rtlCol="0">
            <a:spAutoFit/>
          </a:bodyPr>
          <a:lstStyle/>
          <a:p>
            <a:r>
              <a:rPr kumimoji="1" lang="ja-JP" altLang="en-US" sz="1600" b="1" dirty="0" smtClean="0">
                <a:solidFill>
                  <a:srgbClr val="92D050"/>
                </a:solidFill>
                <a:latin typeface="Meiryo UI" panose="020B0604030504040204" pitchFamily="50" charset="-128"/>
                <a:ea typeface="Meiryo UI" panose="020B0604030504040204" pitchFamily="50" charset="-128"/>
              </a:rPr>
              <a:t>旧 プラン</a:t>
            </a:r>
            <a:endParaRPr kumimoji="1" lang="ja-JP" altLang="en-US" sz="1600" b="1" dirty="0">
              <a:solidFill>
                <a:srgbClr val="92D050"/>
              </a:solidFill>
              <a:latin typeface="Meiryo UI" panose="020B0604030504040204" pitchFamily="50" charset="-128"/>
              <a:ea typeface="Meiryo UI" panose="020B0604030504040204" pitchFamily="50" charset="-128"/>
            </a:endParaRPr>
          </a:p>
        </p:txBody>
      </p:sp>
      <p:cxnSp>
        <p:nvCxnSpPr>
          <p:cNvPr id="12" name="直線矢印コネクタ 11"/>
          <p:cNvCxnSpPr>
            <a:stCxn id="3" idx="0"/>
          </p:cNvCxnSpPr>
          <p:nvPr/>
        </p:nvCxnSpPr>
        <p:spPr>
          <a:xfrm flipH="1" flipV="1">
            <a:off x="8909843" y="1395145"/>
            <a:ext cx="15388" cy="1262374"/>
          </a:xfrm>
          <a:prstGeom prst="straightConnector1">
            <a:avLst/>
          </a:prstGeom>
          <a:ln>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a:off x="8909842" y="3699401"/>
            <a:ext cx="0" cy="2203062"/>
          </a:xfrm>
          <a:prstGeom prst="straightConnector1">
            <a:avLst/>
          </a:prstGeom>
          <a:ln>
            <a:solidFill>
              <a:srgbClr val="92D050"/>
            </a:solidFill>
            <a:tailEnd type="triangle"/>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7606550" y="5982379"/>
            <a:ext cx="1285930" cy="830997"/>
          </a:xfrm>
          <a:prstGeom prst="rect">
            <a:avLst/>
          </a:prstGeom>
          <a:noFill/>
        </p:spPr>
        <p:txBody>
          <a:bodyPr wrap="square" rtlCol="0">
            <a:spAutoFit/>
          </a:bodyPr>
          <a:lstStyle/>
          <a:p>
            <a:r>
              <a:rPr lang="ja-JP" altLang="en-US" sz="1600" b="1" dirty="0" smtClean="0">
                <a:solidFill>
                  <a:srgbClr val="FF0000"/>
                </a:solidFill>
                <a:latin typeface="Meiryo UI" panose="020B0604030504040204" pitchFamily="50" charset="-128"/>
                <a:ea typeface="Meiryo UI" panose="020B0604030504040204" pitchFamily="50" charset="-128"/>
              </a:rPr>
              <a:t>新・大阪府</a:t>
            </a:r>
            <a:r>
              <a:rPr lang="en-US" altLang="ja-JP" sz="1600" b="1" dirty="0" smtClean="0">
                <a:solidFill>
                  <a:srgbClr val="FF0000"/>
                </a:solidFill>
                <a:latin typeface="Meiryo UI" panose="020B0604030504040204" pitchFamily="50" charset="-128"/>
                <a:ea typeface="Meiryo UI" panose="020B0604030504040204" pitchFamily="50" charset="-128"/>
              </a:rPr>
              <a:t>ESCO</a:t>
            </a:r>
            <a:r>
              <a:rPr lang="ja-JP" altLang="en-US" sz="1600" b="1" dirty="0" smtClean="0">
                <a:solidFill>
                  <a:srgbClr val="FF0000"/>
                </a:solidFill>
                <a:latin typeface="Meiryo UI" panose="020B0604030504040204" pitchFamily="50" charset="-128"/>
                <a:ea typeface="Meiryo UI" panose="020B0604030504040204" pitchFamily="50" charset="-128"/>
              </a:rPr>
              <a:t>アクションプラン</a:t>
            </a:r>
            <a:endParaRPr kumimoji="1" lang="ja-JP" altLang="en-US" sz="1600" b="1"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256210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6DBCCE75-96CE-4693-9D68-DB546D813132}" type="slidenum">
              <a:rPr kumimoji="1" lang="ja-JP" altLang="en-US" smtClean="0"/>
              <a:t>6</a:t>
            </a:fld>
            <a:endParaRPr kumimoji="1" lang="ja-JP" altLang="en-US"/>
          </a:p>
        </p:txBody>
      </p:sp>
      <p:graphicFrame>
        <p:nvGraphicFramePr>
          <p:cNvPr id="19" name="表 18"/>
          <p:cNvGraphicFramePr>
            <a:graphicFrameLocks noGrp="1"/>
          </p:cNvGraphicFramePr>
          <p:nvPr>
            <p:extLst>
              <p:ext uri="{D42A27DB-BD31-4B8C-83A1-F6EECF244321}">
                <p14:modId xmlns:p14="http://schemas.microsoft.com/office/powerpoint/2010/main" val="2166415565"/>
              </p:ext>
            </p:extLst>
          </p:nvPr>
        </p:nvGraphicFramePr>
        <p:xfrm>
          <a:off x="395536" y="914246"/>
          <a:ext cx="8352926" cy="5827122"/>
        </p:xfrm>
        <a:graphic>
          <a:graphicData uri="http://schemas.openxmlformats.org/drawingml/2006/table">
            <a:tbl>
              <a:tblPr firstRow="1" bandRow="1">
                <a:tableStyleId>{0660B408-B3CF-4A94-85FC-2B1E0A45F4A2}</a:tableStyleId>
              </a:tblPr>
              <a:tblGrid>
                <a:gridCol w="1176696">
                  <a:extLst>
                    <a:ext uri="{9D8B030D-6E8A-4147-A177-3AD203B41FA5}">
                      <a16:colId xmlns:a16="http://schemas.microsoft.com/office/drawing/2014/main" val="20000"/>
                    </a:ext>
                  </a:extLst>
                </a:gridCol>
                <a:gridCol w="2630205">
                  <a:extLst>
                    <a:ext uri="{9D8B030D-6E8A-4147-A177-3AD203B41FA5}">
                      <a16:colId xmlns:a16="http://schemas.microsoft.com/office/drawing/2014/main" val="20001"/>
                    </a:ext>
                  </a:extLst>
                </a:gridCol>
                <a:gridCol w="928308">
                  <a:extLst>
                    <a:ext uri="{9D8B030D-6E8A-4147-A177-3AD203B41FA5}">
                      <a16:colId xmlns:a16="http://schemas.microsoft.com/office/drawing/2014/main" val="20002"/>
                    </a:ext>
                  </a:extLst>
                </a:gridCol>
                <a:gridCol w="1385471">
                  <a:extLst>
                    <a:ext uri="{9D8B030D-6E8A-4147-A177-3AD203B41FA5}">
                      <a16:colId xmlns:a16="http://schemas.microsoft.com/office/drawing/2014/main" val="20004"/>
                    </a:ext>
                  </a:extLst>
                </a:gridCol>
                <a:gridCol w="936104">
                  <a:extLst>
                    <a:ext uri="{9D8B030D-6E8A-4147-A177-3AD203B41FA5}">
                      <a16:colId xmlns:a16="http://schemas.microsoft.com/office/drawing/2014/main" val="20005"/>
                    </a:ext>
                  </a:extLst>
                </a:gridCol>
                <a:gridCol w="1296142">
                  <a:extLst>
                    <a:ext uri="{9D8B030D-6E8A-4147-A177-3AD203B41FA5}">
                      <a16:colId xmlns:a16="http://schemas.microsoft.com/office/drawing/2014/main" val="20006"/>
                    </a:ext>
                  </a:extLst>
                </a:gridCol>
              </a:tblGrid>
              <a:tr h="471750">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契約年度</a:t>
                      </a:r>
                      <a:endParaRPr lang="en-US" altLang="ja-JP"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chemeClr val="accent1"/>
                    </a:solidFill>
                  </a:tcPr>
                </a:tc>
                <a:tc>
                  <a:txBody>
                    <a:bodyPr/>
                    <a:lstStyle/>
                    <a:p>
                      <a:pPr algn="ctr" fontAlgn="ctr"/>
                      <a:r>
                        <a:rPr lang="ja-JP" altLang="en-US" sz="1300" u="none" strike="noStrike" dirty="0">
                          <a:effectLst/>
                          <a:latin typeface="Meiryo UI" panose="020B0604030504040204" pitchFamily="50" charset="-128"/>
                          <a:ea typeface="Meiryo UI" panose="020B0604030504040204" pitchFamily="50" charset="-128"/>
                          <a:cs typeface="Meiryo UI" panose="020B0604030504040204" pitchFamily="50" charset="-128"/>
                        </a:rPr>
                        <a:t>施　設　名</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chemeClr val="accent1"/>
                    </a:solidFill>
                  </a:tcPr>
                </a:tc>
                <a:tc>
                  <a:txBody>
                    <a:bodyPr/>
                    <a:lstStyle/>
                    <a:p>
                      <a:pPr algn="ctr" fontAlgn="ct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建物用途</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chemeClr val="accent1"/>
                    </a:solidFill>
                  </a:tcPr>
                </a:tc>
                <a:tc>
                  <a:txBody>
                    <a:bodyPr/>
                    <a:lstStyle/>
                    <a:p>
                      <a:pPr algn="ctr" fontAlgn="ctr"/>
                      <a:r>
                        <a:rPr 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ESCO</a:t>
                      </a:r>
                    </a:p>
                    <a:p>
                      <a:pPr algn="ctr" fontAlgn="ct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ｻｰﾋﾞｽ</a:t>
                      </a:r>
                      <a:r>
                        <a:rPr lang="ja-JP" altLang="en-US" sz="1300" u="none" strike="noStrike" dirty="0">
                          <a:effectLst/>
                          <a:latin typeface="Meiryo UI" panose="020B0604030504040204" pitchFamily="50" charset="-128"/>
                          <a:ea typeface="Meiryo UI" panose="020B0604030504040204" pitchFamily="50" charset="-128"/>
                          <a:cs typeface="Meiryo UI" panose="020B0604030504040204" pitchFamily="50" charset="-128"/>
                        </a:rPr>
                        <a:t>期間</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chemeClr val="accent1"/>
                    </a:solidFill>
                  </a:tcPr>
                </a:tc>
                <a:tc>
                  <a:txBody>
                    <a:bodyPr/>
                    <a:lstStyle/>
                    <a:p>
                      <a:pPr algn="ctr" fontAlgn="ct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省ｴﾈ率</a:t>
                      </a:r>
                      <a:endParaRPr lang="en-US" altLang="ja-JP"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chemeClr val="accent1"/>
                    </a:solidFill>
                  </a:tcPr>
                </a:tc>
                <a:tc>
                  <a:txBody>
                    <a:bodyPr/>
                    <a:lstStyle/>
                    <a:p>
                      <a:pPr algn="ctr" fontAlgn="ctr"/>
                      <a:r>
                        <a:rPr lang="ja-JP" altLang="en-US" sz="1300" b="0" i="0" u="none" strike="noStrike" dirty="0" smtClean="0">
                          <a:solidFill>
                            <a:schemeClr val="bg1"/>
                          </a:solidFill>
                          <a:effectLst/>
                          <a:latin typeface="Meiryo UI" pitchFamily="50" charset="-128"/>
                          <a:ea typeface="Meiryo UI" pitchFamily="50" charset="-128"/>
                          <a:cs typeface="Meiryo UI" pitchFamily="50" charset="-128"/>
                        </a:rPr>
                        <a:t>備考</a:t>
                      </a:r>
                      <a:endParaRPr lang="ja-JP" altLang="en-US" sz="1300" b="0" i="0" u="none" strike="noStrike" dirty="0">
                        <a:solidFill>
                          <a:schemeClr val="bg1"/>
                        </a:solidFill>
                        <a:effectLst/>
                        <a:latin typeface="Meiryo UI" pitchFamily="50" charset="-128"/>
                        <a:ea typeface="Meiryo UI" pitchFamily="50" charset="-128"/>
                        <a:cs typeface="Meiryo UI" pitchFamily="50" charset="-128"/>
                      </a:endParaRPr>
                    </a:p>
                  </a:txBody>
                  <a:tcPr marL="36000" marR="36000" marT="0" marB="0"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284390">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300" b="0" i="0" u="none" strike="noStrike" dirty="0" smtClean="0">
                          <a:solidFill>
                            <a:srgbClr val="000000"/>
                          </a:solidFill>
                          <a:effectLst/>
                          <a:latin typeface="Meiryo UI" pitchFamily="50" charset="-128"/>
                          <a:ea typeface="Meiryo UI" pitchFamily="50" charset="-128"/>
                          <a:cs typeface="Meiryo UI" pitchFamily="50" charset="-128"/>
                        </a:rPr>
                        <a:t>平成</a:t>
                      </a:r>
                      <a:r>
                        <a:rPr lang="en-US" altLang="ja-JP" sz="1300" b="0" i="0" u="none" strike="noStrike" dirty="0" smtClean="0">
                          <a:solidFill>
                            <a:srgbClr val="000000"/>
                          </a:solidFill>
                          <a:effectLst/>
                          <a:latin typeface="Meiryo UI" pitchFamily="50" charset="-128"/>
                          <a:ea typeface="Meiryo UI" pitchFamily="50" charset="-128"/>
                          <a:cs typeface="Meiryo UI" pitchFamily="50" charset="-128"/>
                        </a:rPr>
                        <a:t>27</a:t>
                      </a:r>
                      <a:r>
                        <a:rPr lang="ja-JP" altLang="en-US" sz="1300" b="0" i="0" u="none" strike="noStrike" dirty="0" smtClean="0">
                          <a:solidFill>
                            <a:srgbClr val="000000"/>
                          </a:solidFill>
                          <a:effectLst/>
                          <a:latin typeface="Meiryo UI" pitchFamily="50" charset="-128"/>
                          <a:ea typeface="Meiryo UI" pitchFamily="50" charset="-128"/>
                          <a:cs typeface="Meiryo UI" pitchFamily="50" charset="-128"/>
                        </a:rPr>
                        <a:t>年度</a:t>
                      </a:r>
                    </a:p>
                  </a:txBody>
                  <a:tcPr marL="36000" marR="36000" marT="36000" marB="0"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tcPr>
                </a:tc>
                <a:tc>
                  <a:txBody>
                    <a:bodyPr/>
                    <a:lstStyle/>
                    <a:p>
                      <a:pPr algn="ctr"/>
                      <a:r>
                        <a:rPr lang="ja-JP" sz="1300" kern="100" dirty="0">
                          <a:effectLst/>
                          <a:latin typeface="Meiryo UI" panose="020B0604030504040204" pitchFamily="50" charset="-128"/>
                          <a:ea typeface="Meiryo UI" panose="020B0604030504040204" pitchFamily="50" charset="-128"/>
                          <a:cs typeface="Meiryo UI" panose="020B0604030504040204" pitchFamily="50" charset="-128"/>
                        </a:rPr>
                        <a:t>東警察署外</a:t>
                      </a:r>
                      <a:r>
                        <a:rPr lang="ja-JP" sz="1300" kern="100" dirty="0" smtClean="0">
                          <a:effectLst/>
                          <a:latin typeface="Meiryo UI" panose="020B0604030504040204" pitchFamily="50" charset="-128"/>
                          <a:ea typeface="Meiryo UI" panose="020B0604030504040204" pitchFamily="50" charset="-128"/>
                          <a:cs typeface="Meiryo UI" panose="020B0604030504040204" pitchFamily="50" charset="-128"/>
                        </a:rPr>
                        <a:t>７</a:t>
                      </a: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件</a:t>
                      </a:r>
                      <a:r>
                        <a:rPr lang="ja-JP" sz="13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sz="1300" kern="100" dirty="0">
                          <a:effectLst/>
                          <a:latin typeface="Meiryo UI" panose="020B0604030504040204" pitchFamily="50" charset="-128"/>
                          <a:ea typeface="Meiryo UI" panose="020B0604030504040204" pitchFamily="50" charset="-128"/>
                          <a:cs typeface="Meiryo UI" panose="020B0604030504040204" pitchFamily="50" charset="-128"/>
                        </a:rPr>
                        <a:t>8</a:t>
                      </a:r>
                      <a:r>
                        <a:rPr lang="ja-JP" sz="1300" kern="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tcPr>
                </a:tc>
                <a:tc>
                  <a:txBody>
                    <a:bodyPr/>
                    <a:lstStyle/>
                    <a:p>
                      <a:pPr algn="ctr" fontAlgn="ctr"/>
                      <a:r>
                        <a:rPr lang="ja-JP" altLang="en-US" sz="1300" b="0" i="0" u="none" strike="noStrike" dirty="0" smtClean="0">
                          <a:solidFill>
                            <a:schemeClr val="dk1"/>
                          </a:solidFill>
                          <a:effectLst/>
                          <a:latin typeface="Meiryo UI" panose="020B0604030504040204" pitchFamily="50" charset="-128"/>
                          <a:ea typeface="Meiryo UI" panose="020B0604030504040204" pitchFamily="50" charset="-128"/>
                          <a:cs typeface="Meiryo UI" pitchFamily="50" charset="-128"/>
                        </a:rPr>
                        <a:t>警察署</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tcPr>
                </a:tc>
                <a:tc>
                  <a:txBody>
                    <a:bodyPr/>
                    <a:lstStyle/>
                    <a:p>
                      <a:pPr algn="ctr"/>
                      <a:r>
                        <a:rPr lang="en-US" altLang="zh-TW" sz="1300" kern="100" dirty="0" smtClean="0">
                          <a:effectLst/>
                          <a:latin typeface="Meiryo UI" panose="020B0604030504040204" pitchFamily="50" charset="-128"/>
                          <a:ea typeface="Meiryo UI" panose="020B0604030504040204" pitchFamily="50" charset="-128"/>
                          <a:cs typeface="Meiryo UI" panose="020B0604030504040204" pitchFamily="50" charset="-128"/>
                        </a:rPr>
                        <a:t>9</a:t>
                      </a:r>
                      <a:r>
                        <a:rPr lang="zh-TW"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年間</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tcPr>
                </a:tc>
                <a:tc>
                  <a:txBody>
                    <a:bodyPr/>
                    <a:lstStyle/>
                    <a:p>
                      <a:pPr algn="ctr"/>
                      <a:r>
                        <a:rPr 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35.1%</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tcPr>
                </a:tc>
                <a:tc>
                  <a:txBody>
                    <a:bodyPr/>
                    <a:lstStyle/>
                    <a:p>
                      <a:pPr algn="ctr" fontAlgn="ct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0" marT="36000" marB="0"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3"/>
                  </a:ext>
                </a:extLst>
              </a:tr>
              <a:tr h="201570">
                <a:tc>
                  <a:txBody>
                    <a:bodyPr/>
                    <a:lstStyle/>
                    <a:p>
                      <a:pPr algn="ctr" fontAlgn="ctr"/>
                      <a:r>
                        <a:rPr lang="en-US" altLang="ja-JP" sz="1300" b="0" i="0" u="none" strike="noStrike" dirty="0" smtClean="0">
                          <a:solidFill>
                            <a:srgbClr val="000000"/>
                          </a:solidFill>
                          <a:effectLst/>
                          <a:latin typeface="Meiryo UI" pitchFamily="50" charset="-128"/>
                          <a:ea typeface="Meiryo UI" pitchFamily="50" charset="-128"/>
                          <a:cs typeface="Meiryo UI" pitchFamily="50" charset="-128"/>
                        </a:rPr>
                        <a:t>〃</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R w="19050" cap="flat" cmpd="sng" algn="ctr">
                      <a:solidFill>
                        <a:schemeClr val="bg1"/>
                      </a:solidFill>
                      <a:prstDash val="solid"/>
                      <a:round/>
                      <a:headEnd type="none" w="med" len="med"/>
                      <a:tailEnd type="none" w="med" len="med"/>
                    </a:lnR>
                  </a:tcPr>
                </a:tc>
                <a:tc>
                  <a:txBody>
                    <a:bodyPr/>
                    <a:lstStyle/>
                    <a:p>
                      <a:pPr algn="ctr"/>
                      <a:r>
                        <a:rPr lang="ja-JP" sz="1300" kern="100" dirty="0">
                          <a:effectLst/>
                          <a:latin typeface="Meiryo UI" panose="020B0604030504040204" pitchFamily="50" charset="-128"/>
                          <a:ea typeface="Meiryo UI" panose="020B0604030504040204" pitchFamily="50" charset="-128"/>
                          <a:cs typeface="Meiryo UI" panose="020B0604030504040204" pitchFamily="50" charset="-128"/>
                        </a:rPr>
                        <a:t>泉北府民センタービル</a:t>
                      </a: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r>
                        <a:rPr lang="ja-JP" altLang="en-US" sz="13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庁舎</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r>
                        <a:rPr lang="en-US" altLang="zh-TW" sz="1300" kern="100" dirty="0" smtClean="0">
                          <a:effectLst/>
                          <a:latin typeface="Meiryo UI" panose="020B0604030504040204" pitchFamily="50" charset="-128"/>
                          <a:ea typeface="Meiryo UI" panose="020B0604030504040204" pitchFamily="50" charset="-128"/>
                          <a:cs typeface="Meiryo UI" panose="020B0604030504040204" pitchFamily="50" charset="-128"/>
                        </a:rPr>
                        <a:t>15</a:t>
                      </a:r>
                      <a:r>
                        <a:rPr lang="zh-TW"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年間</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r>
                        <a:rPr 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18.3%</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0" marT="36000" marB="0" anchor="ctr">
                    <a:lnL w="190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4"/>
                  </a:ext>
                </a:extLst>
              </a:tr>
              <a:tr h="273442">
                <a:tc>
                  <a:txBody>
                    <a:bodyPr/>
                    <a:lstStyle/>
                    <a:p>
                      <a:pPr algn="ctr" fontAlgn="ctr"/>
                      <a:r>
                        <a:rPr lang="ja-JP" altLang="en-US" sz="1300" b="0" i="0" u="none" strike="noStrike" dirty="0" smtClean="0">
                          <a:solidFill>
                            <a:srgbClr val="000000"/>
                          </a:solidFill>
                          <a:effectLst/>
                          <a:latin typeface="Meiryo UI" pitchFamily="50" charset="-128"/>
                          <a:ea typeface="Meiryo UI" pitchFamily="50" charset="-128"/>
                          <a:cs typeface="Meiryo UI" pitchFamily="50" charset="-128"/>
                        </a:rPr>
                        <a:t>平成</a:t>
                      </a:r>
                      <a:r>
                        <a:rPr lang="en-US" altLang="ja-JP" sz="1300" b="0" i="0" u="none" strike="noStrike" dirty="0" smtClean="0">
                          <a:solidFill>
                            <a:srgbClr val="000000"/>
                          </a:solidFill>
                          <a:effectLst/>
                          <a:latin typeface="Meiryo UI" pitchFamily="50" charset="-128"/>
                          <a:ea typeface="Meiryo UI" pitchFamily="50" charset="-128"/>
                          <a:cs typeface="Meiryo UI" pitchFamily="50" charset="-128"/>
                        </a:rPr>
                        <a:t>28</a:t>
                      </a:r>
                      <a:r>
                        <a:rPr lang="ja-JP" altLang="en-US" sz="1300" b="0" i="0" u="none" strike="noStrike" dirty="0" smtClean="0">
                          <a:solidFill>
                            <a:srgbClr val="000000"/>
                          </a:solidFill>
                          <a:effectLst/>
                          <a:latin typeface="Meiryo UI" pitchFamily="50" charset="-128"/>
                          <a:ea typeface="Meiryo UI" pitchFamily="50" charset="-128"/>
                          <a:cs typeface="Meiryo UI" pitchFamily="50" charset="-128"/>
                        </a:rPr>
                        <a:t>年度</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R w="19050" cap="flat" cmpd="sng" algn="ctr">
                      <a:solidFill>
                        <a:schemeClr val="bg1"/>
                      </a:solidFill>
                      <a:prstDash val="solid"/>
                      <a:round/>
                      <a:headEnd type="none" w="med" len="med"/>
                      <a:tailEnd type="none" w="med" len="med"/>
                    </a:lnR>
                  </a:tcPr>
                </a:tc>
                <a:tc>
                  <a:txBody>
                    <a:bodyPr/>
                    <a:lstStyle/>
                    <a:p>
                      <a:pPr algn="ctr"/>
                      <a:r>
                        <a:rPr lang="ja-JP" sz="1300" kern="100" dirty="0">
                          <a:effectLst/>
                          <a:latin typeface="Meiryo UI" panose="020B0604030504040204" pitchFamily="50" charset="-128"/>
                          <a:ea typeface="Meiryo UI" panose="020B0604030504040204" pitchFamily="50" charset="-128"/>
                          <a:cs typeface="Meiryo UI" panose="020B0604030504040204" pitchFamily="50" charset="-128"/>
                        </a:rPr>
                        <a:t>北野高等学校外</a:t>
                      </a:r>
                      <a:r>
                        <a:rPr lang="ja-JP" sz="1300" kern="100" dirty="0" smtClean="0">
                          <a:effectLst/>
                          <a:latin typeface="Meiryo UI" panose="020B0604030504040204" pitchFamily="50" charset="-128"/>
                          <a:ea typeface="Meiryo UI" panose="020B0604030504040204" pitchFamily="50" charset="-128"/>
                          <a:cs typeface="Meiryo UI" panose="020B0604030504040204" pitchFamily="50" charset="-128"/>
                        </a:rPr>
                        <a:t>７</a:t>
                      </a: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件</a:t>
                      </a:r>
                      <a:r>
                        <a:rPr lang="ja-JP" sz="13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sz="1300" kern="100" dirty="0">
                          <a:effectLst/>
                          <a:latin typeface="Meiryo UI" panose="020B0604030504040204" pitchFamily="50" charset="-128"/>
                          <a:ea typeface="Meiryo UI" panose="020B0604030504040204" pitchFamily="50" charset="-128"/>
                          <a:cs typeface="Meiryo UI" panose="020B0604030504040204" pitchFamily="50" charset="-128"/>
                        </a:rPr>
                        <a:t>8</a:t>
                      </a:r>
                      <a:r>
                        <a:rPr lang="ja-JP" sz="1300" kern="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r>
                        <a:rPr lang="ja-JP" altLang="en-US" sz="1300" b="0" i="0" u="none" strike="noStrike" dirty="0" smtClean="0">
                          <a:solidFill>
                            <a:schemeClr val="dk1"/>
                          </a:solidFill>
                          <a:effectLst/>
                          <a:latin typeface="Meiryo UI" panose="020B0604030504040204" pitchFamily="50" charset="-128"/>
                          <a:ea typeface="Meiryo UI" panose="020B0604030504040204" pitchFamily="50" charset="-128"/>
                          <a:cs typeface="Meiryo UI" pitchFamily="50" charset="-128"/>
                        </a:rPr>
                        <a:t>学校</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r>
                        <a:rPr lang="en-US" altLang="zh-TW" sz="1300" kern="100" dirty="0" smtClean="0">
                          <a:effectLst/>
                          <a:latin typeface="Meiryo UI" panose="020B0604030504040204" pitchFamily="50" charset="-128"/>
                          <a:ea typeface="Meiryo UI" panose="020B0604030504040204" pitchFamily="50" charset="-128"/>
                          <a:cs typeface="Meiryo UI" panose="020B0604030504040204" pitchFamily="50" charset="-128"/>
                        </a:rPr>
                        <a:t>10</a:t>
                      </a:r>
                      <a:r>
                        <a:rPr lang="zh-TW"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年間</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r>
                        <a:rPr 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20.9%</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0" marT="36000" marB="0" anchor="ctr">
                    <a:lnL w="190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5"/>
                  </a:ext>
                </a:extLst>
              </a:tr>
              <a:tr h="216024">
                <a:tc>
                  <a:txBody>
                    <a:bodyPr/>
                    <a:lstStyle/>
                    <a:p>
                      <a:pPr algn="ctr" fontAlgn="ctr"/>
                      <a:r>
                        <a:rPr kumimoji="1" lang="en-US" altLang="ja-JP" sz="1300" b="0" i="0" u="none" strike="noStrike" kern="1200" cap="none" spc="0" normalizeH="0" baseline="0" noProof="0" smtClean="0">
                          <a:ln>
                            <a:noFill/>
                          </a:ln>
                          <a:solidFill>
                            <a:srgbClr val="000000"/>
                          </a:solidFill>
                          <a:effectLst/>
                          <a:uLnTx/>
                          <a:uFillTx/>
                          <a:latin typeface="Meiryo UI" pitchFamily="50" charset="-128"/>
                          <a:ea typeface="Meiryo UI" pitchFamily="50" charset="-128"/>
                          <a:cs typeface="Meiryo UI" pitchFamily="50" charset="-128"/>
                        </a:rPr>
                        <a:t>〃</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R w="19050" cap="flat" cmpd="sng" algn="ctr">
                      <a:solidFill>
                        <a:schemeClr val="bg1"/>
                      </a:solidFill>
                      <a:prstDash val="solid"/>
                      <a:round/>
                      <a:headEnd type="none" w="med" len="med"/>
                      <a:tailEnd type="none" w="med" len="med"/>
                    </a:lnR>
                  </a:tcPr>
                </a:tc>
                <a:tc>
                  <a:txBody>
                    <a:bodyPr/>
                    <a:lstStyle/>
                    <a:p>
                      <a:pPr algn="ctr"/>
                      <a:r>
                        <a:rPr lang="ja-JP" sz="1300" kern="100" dirty="0">
                          <a:effectLst/>
                          <a:latin typeface="Meiryo UI" panose="020B0604030504040204" pitchFamily="50" charset="-128"/>
                          <a:ea typeface="Meiryo UI" panose="020B0604030504040204" pitchFamily="50" charset="-128"/>
                          <a:cs typeface="Meiryo UI" panose="020B0604030504040204" pitchFamily="50" charset="-128"/>
                        </a:rPr>
                        <a:t>中河内救命救急センター</a:t>
                      </a: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r>
                        <a:rPr lang="ja-JP" altLang="en-US" sz="1300" b="0" i="0" u="none" strike="noStrike" dirty="0" smtClean="0">
                          <a:solidFill>
                            <a:schemeClr val="dk1"/>
                          </a:solidFill>
                          <a:effectLst/>
                          <a:latin typeface="Meiryo UI" panose="020B0604030504040204" pitchFamily="50" charset="-128"/>
                          <a:ea typeface="Meiryo UI" panose="020B0604030504040204" pitchFamily="50" charset="-128"/>
                          <a:cs typeface="Meiryo UI" pitchFamily="50" charset="-128"/>
                        </a:rPr>
                        <a:t>病院</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300" kern="100" dirty="0" smtClean="0">
                          <a:effectLst/>
                          <a:latin typeface="Meiryo UI" panose="020B0604030504040204" pitchFamily="50" charset="-128"/>
                          <a:ea typeface="Meiryo UI" panose="020B0604030504040204" pitchFamily="50" charset="-128"/>
                          <a:cs typeface="Meiryo UI" panose="020B0604030504040204" pitchFamily="50" charset="-128"/>
                        </a:rPr>
                        <a:t>9</a:t>
                      </a:r>
                      <a:r>
                        <a:rPr lang="zh-TW"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年間</a:t>
                      </a:r>
                      <a:endParaRPr lang="ja-JP"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r>
                        <a:rPr 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25.1%</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0" marT="36000" marB="0" anchor="ctr">
                    <a:lnL w="190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6"/>
                  </a:ext>
                </a:extLst>
              </a:tr>
              <a:tr h="197928">
                <a:tc>
                  <a:txBody>
                    <a:bodyPr/>
                    <a:lstStyle/>
                    <a:p>
                      <a:pPr algn="ctr" fontAlgn="ctr"/>
                      <a:r>
                        <a:rPr kumimoji="1" lang="en-US" altLang="ja-JP" sz="1300" b="0" i="0" u="none" strike="noStrike" kern="1200" cap="none" spc="0" normalizeH="0" baseline="0" noProof="0" smtClean="0">
                          <a:ln>
                            <a:noFill/>
                          </a:ln>
                          <a:solidFill>
                            <a:srgbClr val="000000"/>
                          </a:solidFill>
                          <a:effectLst/>
                          <a:uLnTx/>
                          <a:uFillTx/>
                          <a:latin typeface="Meiryo UI" pitchFamily="50" charset="-128"/>
                          <a:ea typeface="Meiryo UI" pitchFamily="50" charset="-128"/>
                          <a:cs typeface="Meiryo UI" pitchFamily="50" charset="-128"/>
                        </a:rPr>
                        <a:t>〃</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R w="19050" cap="flat" cmpd="sng" algn="ctr">
                      <a:solidFill>
                        <a:schemeClr val="bg1"/>
                      </a:solidFill>
                      <a:prstDash val="solid"/>
                      <a:round/>
                      <a:headEnd type="none" w="med" len="med"/>
                      <a:tailEnd type="none" w="med" len="med"/>
                    </a:lnR>
                  </a:tcPr>
                </a:tc>
                <a:tc>
                  <a:txBody>
                    <a:bodyPr/>
                    <a:lstStyle/>
                    <a:p>
                      <a:pPr algn="ctr"/>
                      <a:r>
                        <a:rPr lang="ja-JP" sz="1300" kern="100" dirty="0">
                          <a:effectLst/>
                          <a:latin typeface="Meiryo UI" panose="020B0604030504040204" pitchFamily="50" charset="-128"/>
                          <a:ea typeface="Meiryo UI" panose="020B0604030504040204" pitchFamily="50" charset="-128"/>
                          <a:cs typeface="Meiryo UI" panose="020B0604030504040204" pitchFamily="50" charset="-128"/>
                        </a:rPr>
                        <a:t>東成警察署外</a:t>
                      </a:r>
                      <a:r>
                        <a:rPr lang="ja-JP" sz="1300" kern="100" dirty="0" smtClean="0">
                          <a:effectLst/>
                          <a:latin typeface="Meiryo UI" panose="020B0604030504040204" pitchFamily="50" charset="-128"/>
                          <a:ea typeface="Meiryo UI" panose="020B0604030504040204" pitchFamily="50" charset="-128"/>
                          <a:cs typeface="Meiryo UI" panose="020B0604030504040204" pitchFamily="50" charset="-128"/>
                        </a:rPr>
                        <a:t>４</a:t>
                      </a: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件</a:t>
                      </a:r>
                      <a:r>
                        <a:rPr lang="ja-JP" sz="13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sz="1300" kern="100" dirty="0">
                          <a:effectLst/>
                          <a:latin typeface="Meiryo UI" panose="020B0604030504040204" pitchFamily="50" charset="-128"/>
                          <a:ea typeface="Meiryo UI" panose="020B0604030504040204" pitchFamily="50" charset="-128"/>
                          <a:cs typeface="Meiryo UI" panose="020B0604030504040204" pitchFamily="50" charset="-128"/>
                        </a:rPr>
                        <a:t>5</a:t>
                      </a:r>
                      <a:r>
                        <a:rPr lang="ja-JP" sz="1300" kern="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r>
                        <a:rPr lang="ja-JP" altLang="en-US" sz="1300" b="0" i="0" u="none" strike="noStrike" dirty="0" smtClean="0">
                          <a:solidFill>
                            <a:schemeClr val="dk1"/>
                          </a:solidFill>
                          <a:effectLst/>
                          <a:latin typeface="Meiryo UI" panose="020B0604030504040204" pitchFamily="50" charset="-128"/>
                          <a:ea typeface="Meiryo UI" panose="020B0604030504040204" pitchFamily="50" charset="-128"/>
                          <a:cs typeface="Meiryo UI" pitchFamily="50" charset="-128"/>
                        </a:rPr>
                        <a:t>警察署</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300" kern="100" dirty="0" smtClean="0">
                          <a:effectLst/>
                          <a:latin typeface="Meiryo UI" panose="020B0604030504040204" pitchFamily="50" charset="-128"/>
                          <a:ea typeface="Meiryo UI" panose="020B0604030504040204" pitchFamily="50" charset="-128"/>
                          <a:cs typeface="Meiryo UI" panose="020B0604030504040204" pitchFamily="50" charset="-128"/>
                        </a:rPr>
                        <a:t>12</a:t>
                      </a:r>
                      <a:r>
                        <a:rPr lang="zh-TW"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年間</a:t>
                      </a:r>
                      <a:endParaRPr lang="ja-JP"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r>
                        <a:rPr 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41.2%</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ja-JP" altLang="en-US" sz="1300" b="0" i="0" u="none" strike="noStrike" dirty="0" smtClean="0">
                        <a:solidFill>
                          <a:srgbClr val="000000"/>
                        </a:solidFill>
                        <a:effectLst/>
                        <a:latin typeface="Meiryo UI" pitchFamily="50" charset="-128"/>
                        <a:ea typeface="Meiryo UI" pitchFamily="50" charset="-128"/>
                        <a:cs typeface="Meiryo UI" pitchFamily="50" charset="-128"/>
                      </a:endParaRPr>
                    </a:p>
                  </a:txBody>
                  <a:tcPr marL="36000" marR="0" marT="36000" marB="0" anchor="ctr">
                    <a:lnL w="190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7"/>
                  </a:ext>
                </a:extLst>
              </a:tr>
              <a:tr h="251840">
                <a:tc>
                  <a:txBody>
                    <a:bodyPr/>
                    <a:lstStyle/>
                    <a:p>
                      <a:pPr algn="ctr" fontAlgn="ctr"/>
                      <a:r>
                        <a:rPr kumimoji="1" lang="en-US" altLang="ja-JP" sz="13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R w="19050" cap="flat" cmpd="sng" algn="ctr">
                      <a:solidFill>
                        <a:schemeClr val="bg1"/>
                      </a:solidFill>
                      <a:prstDash val="solid"/>
                      <a:round/>
                      <a:headEnd type="none" w="med" len="med"/>
                      <a:tailEnd type="none" w="med" len="med"/>
                    </a:lnR>
                  </a:tcPr>
                </a:tc>
                <a:tc>
                  <a:txBody>
                    <a:bodyPr/>
                    <a:lstStyle/>
                    <a:p>
                      <a:pPr algn="ctr"/>
                      <a:r>
                        <a:rPr lang="ja-JP" sz="1300" kern="100" dirty="0">
                          <a:effectLst/>
                          <a:latin typeface="Meiryo UI" panose="020B0604030504040204" pitchFamily="50" charset="-128"/>
                          <a:ea typeface="Meiryo UI" panose="020B0604030504040204" pitchFamily="50" charset="-128"/>
                          <a:cs typeface="Meiryo UI" panose="020B0604030504040204" pitchFamily="50" charset="-128"/>
                        </a:rPr>
                        <a:t>三島・南河内府民センタービル（</a:t>
                      </a:r>
                      <a:r>
                        <a:rPr 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　</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r>
                        <a:rPr lang="ja-JP" altLang="en-US" sz="1300" b="0" i="0" u="none" strike="noStrike" dirty="0" smtClean="0">
                          <a:solidFill>
                            <a:schemeClr val="dk1"/>
                          </a:solidFill>
                          <a:effectLst/>
                          <a:latin typeface="Meiryo UI" panose="020B0604030504040204" pitchFamily="50" charset="-128"/>
                          <a:ea typeface="Meiryo UI" panose="020B0604030504040204" pitchFamily="50" charset="-128"/>
                          <a:cs typeface="Meiryo UI" pitchFamily="50" charset="-128"/>
                        </a:rPr>
                        <a:t>庁舎</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300" kern="100" dirty="0" smtClean="0">
                          <a:effectLst/>
                          <a:latin typeface="Meiryo UI" panose="020B0604030504040204" pitchFamily="50" charset="-128"/>
                          <a:ea typeface="Meiryo UI" panose="020B0604030504040204" pitchFamily="50" charset="-128"/>
                          <a:cs typeface="Meiryo UI" panose="020B0604030504040204" pitchFamily="50" charset="-128"/>
                        </a:rPr>
                        <a:t>15</a:t>
                      </a:r>
                      <a:r>
                        <a:rPr lang="zh-TW"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年間</a:t>
                      </a:r>
                      <a:endParaRPr lang="ja-JP"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r>
                        <a:rPr lang="en-US"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35.8%</a:t>
                      </a:r>
                      <a:endParaRPr lang="ja-JP" sz="13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（再</a:t>
                      </a:r>
                      <a:r>
                        <a:rPr lang="en-US"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rPr>
                        <a:t>ESCO</a:t>
                      </a: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0" marT="36000" marB="0" anchor="ctr">
                    <a:lnL w="190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8"/>
                  </a:ext>
                </a:extLst>
              </a:tr>
              <a:tr h="284390">
                <a:tc>
                  <a:txBody>
                    <a:bodyPr/>
                    <a:lstStyle/>
                    <a:p>
                      <a:pPr algn="ctr" fontAlgn="ctr"/>
                      <a:r>
                        <a:rPr lang="ja-JP" altLang="en-US" sz="1300" b="0" i="0" u="none" strike="noStrike" dirty="0" smtClean="0">
                          <a:solidFill>
                            <a:srgbClr val="000000"/>
                          </a:solidFill>
                          <a:effectLst/>
                          <a:latin typeface="Meiryo UI" pitchFamily="50" charset="-128"/>
                          <a:ea typeface="Meiryo UI" pitchFamily="50" charset="-128"/>
                          <a:cs typeface="Meiryo UI" pitchFamily="50" charset="-128"/>
                        </a:rPr>
                        <a:t>平成</a:t>
                      </a:r>
                      <a:r>
                        <a:rPr lang="en-US" altLang="ja-JP" sz="1300" b="0" i="0" u="none" strike="noStrike" dirty="0" smtClean="0">
                          <a:solidFill>
                            <a:srgbClr val="000000"/>
                          </a:solidFill>
                          <a:effectLst/>
                          <a:latin typeface="Meiryo UI" pitchFamily="50" charset="-128"/>
                          <a:ea typeface="Meiryo UI" pitchFamily="50" charset="-128"/>
                          <a:cs typeface="Meiryo UI" pitchFamily="50" charset="-128"/>
                        </a:rPr>
                        <a:t>29</a:t>
                      </a:r>
                      <a:r>
                        <a:rPr lang="ja-JP" altLang="en-US" sz="1300" b="0" i="0" u="none" strike="noStrike" dirty="0" smtClean="0">
                          <a:solidFill>
                            <a:srgbClr val="000000"/>
                          </a:solidFill>
                          <a:effectLst/>
                          <a:latin typeface="Meiryo UI" pitchFamily="50" charset="-128"/>
                          <a:ea typeface="Meiryo UI" pitchFamily="50" charset="-128"/>
                          <a:cs typeface="Meiryo UI" pitchFamily="50" charset="-128"/>
                        </a:rPr>
                        <a:t>年度</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R w="19050" cap="flat" cmpd="sng" algn="ctr">
                      <a:solidFill>
                        <a:schemeClr val="bg1"/>
                      </a:solidFill>
                      <a:prstDash val="solid"/>
                      <a:round/>
                      <a:headEnd type="none" w="med" len="med"/>
                      <a:tailEnd type="none" w="med" len="med"/>
                    </a:lnR>
                  </a:tcPr>
                </a:tc>
                <a:tc>
                  <a:txBody>
                    <a:bodyPr/>
                    <a:lstStyle/>
                    <a:p>
                      <a:pPr algn="ctr"/>
                      <a:r>
                        <a:rPr lang="ja-JP" sz="1300" kern="100" dirty="0">
                          <a:effectLst/>
                          <a:latin typeface="Meiryo UI" panose="020B0604030504040204" pitchFamily="50" charset="-128"/>
                          <a:ea typeface="Meiryo UI" panose="020B0604030504040204" pitchFamily="50" charset="-128"/>
                          <a:cs typeface="Meiryo UI" panose="020B0604030504040204" pitchFamily="50" charset="-128"/>
                        </a:rPr>
                        <a:t>天王寺高等学校外</a:t>
                      </a:r>
                      <a:r>
                        <a:rPr lang="ja-JP" sz="1300" kern="100" dirty="0" smtClean="0">
                          <a:effectLst/>
                          <a:latin typeface="Meiryo UI" panose="020B0604030504040204" pitchFamily="50" charset="-128"/>
                          <a:ea typeface="Meiryo UI" panose="020B0604030504040204" pitchFamily="50" charset="-128"/>
                          <a:cs typeface="Meiryo UI" panose="020B0604030504040204" pitchFamily="50" charset="-128"/>
                        </a:rPr>
                        <a:t>７</a:t>
                      </a: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件</a:t>
                      </a:r>
                      <a:r>
                        <a:rPr lang="ja-JP" sz="13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sz="1300" kern="100" dirty="0">
                          <a:effectLst/>
                          <a:latin typeface="Meiryo UI" panose="020B0604030504040204" pitchFamily="50" charset="-128"/>
                          <a:ea typeface="Meiryo UI" panose="020B0604030504040204" pitchFamily="50" charset="-128"/>
                          <a:cs typeface="Meiryo UI" panose="020B0604030504040204" pitchFamily="50" charset="-128"/>
                        </a:rPr>
                        <a:t>8</a:t>
                      </a:r>
                      <a:r>
                        <a:rPr lang="ja-JP" sz="1300" kern="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r>
                        <a:rPr lang="ja-JP" altLang="en-US" sz="1300" b="0" i="0" u="none" strike="noStrike" dirty="0" smtClean="0">
                          <a:solidFill>
                            <a:schemeClr val="dk1"/>
                          </a:solidFill>
                          <a:effectLst/>
                          <a:latin typeface="Meiryo UI" panose="020B0604030504040204" pitchFamily="50" charset="-128"/>
                          <a:ea typeface="Meiryo UI" panose="020B0604030504040204" pitchFamily="50" charset="-128"/>
                          <a:cs typeface="Meiryo UI" pitchFamily="50" charset="-128"/>
                        </a:rPr>
                        <a:t>学校</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a:t>
                      </a:r>
                      <a:r>
                        <a:rPr lang="zh-TW" altLang="en-US"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年間</a:t>
                      </a:r>
                      <a:endParaRPr lang="ja-JP" altLang="ja-JP"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r>
                        <a:rPr lang="en-US"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16.3 %</a:t>
                      </a:r>
                      <a:endParaRPr lang="ja-JP" sz="13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0" marT="36000" marB="0" anchor="ctr">
                    <a:lnL w="190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9"/>
                  </a:ext>
                </a:extLst>
              </a:tr>
              <a:tr h="231159">
                <a:tc>
                  <a:txBody>
                    <a:bodyPr/>
                    <a:lstStyle/>
                    <a:p>
                      <a:pPr algn="ctr" fontAlgn="ctr"/>
                      <a:r>
                        <a:rPr kumimoji="1" lang="en-US" altLang="ja-JP" sz="1300" b="0" i="0" u="none" strike="noStrike" kern="1200" cap="none" spc="0" normalizeH="0" baseline="0" noProof="0" smtClean="0">
                          <a:ln>
                            <a:noFill/>
                          </a:ln>
                          <a:solidFill>
                            <a:srgbClr val="000000"/>
                          </a:solidFill>
                          <a:effectLst/>
                          <a:uLnTx/>
                          <a:uFillTx/>
                          <a:latin typeface="Meiryo UI" pitchFamily="50" charset="-128"/>
                          <a:ea typeface="Meiryo UI" pitchFamily="50" charset="-128"/>
                          <a:cs typeface="Meiryo UI" pitchFamily="50" charset="-128"/>
                        </a:rPr>
                        <a:t>〃</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R w="19050" cap="flat" cmpd="sng" algn="ctr">
                      <a:solidFill>
                        <a:schemeClr val="bg1"/>
                      </a:solidFill>
                      <a:prstDash val="solid"/>
                      <a:round/>
                      <a:headEnd type="none" w="med" len="med"/>
                      <a:tailEnd type="none" w="med" len="med"/>
                    </a:lnR>
                  </a:tcPr>
                </a:tc>
                <a:tc>
                  <a:txBody>
                    <a:bodyPr/>
                    <a:lstStyle/>
                    <a:p>
                      <a:pPr algn="ctr"/>
                      <a:r>
                        <a:rPr lang="ja-JP" sz="1300" kern="100" dirty="0">
                          <a:effectLst/>
                          <a:latin typeface="Meiryo UI" panose="020B0604030504040204" pitchFamily="50" charset="-128"/>
                          <a:ea typeface="Meiryo UI" panose="020B0604030504040204" pitchFamily="50" charset="-128"/>
                          <a:cs typeface="Meiryo UI" panose="020B0604030504040204" pitchFamily="50" charset="-128"/>
                        </a:rPr>
                        <a:t>狭山池博物館</a:t>
                      </a: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r>
                        <a:rPr lang="ja-JP" altLang="en-US" sz="1300" b="0" i="0" u="none" strike="noStrike" dirty="0" smtClean="0">
                          <a:solidFill>
                            <a:schemeClr val="dk1"/>
                          </a:solidFill>
                          <a:effectLst/>
                          <a:latin typeface="Meiryo UI" panose="020B0604030504040204" pitchFamily="50" charset="-128"/>
                          <a:ea typeface="Meiryo UI" panose="020B0604030504040204" pitchFamily="50" charset="-128"/>
                          <a:cs typeface="Meiryo UI" pitchFamily="50" charset="-128"/>
                        </a:rPr>
                        <a:t>博物館</a:t>
                      </a:r>
                      <a:endParaRPr lang="zh-TW"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a:t>
                      </a:r>
                      <a:r>
                        <a:rPr lang="zh-TW" altLang="en-US"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年間</a:t>
                      </a:r>
                      <a:endParaRPr lang="ja-JP" altLang="ja-JP"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r>
                        <a:rPr lang="en-US"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43.2%</a:t>
                      </a:r>
                      <a:endParaRPr lang="ja-JP" sz="13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ja-JP" altLang="en-US" sz="1300" b="0" i="0" u="none" strike="noStrike" dirty="0" smtClean="0">
                        <a:solidFill>
                          <a:srgbClr val="000000"/>
                        </a:solidFill>
                        <a:effectLst/>
                        <a:latin typeface="Meiryo UI" pitchFamily="50" charset="-128"/>
                        <a:ea typeface="Meiryo UI" pitchFamily="50" charset="-128"/>
                        <a:cs typeface="Meiryo UI" pitchFamily="50" charset="-128"/>
                      </a:endParaRPr>
                    </a:p>
                  </a:txBody>
                  <a:tcPr marL="36000" marR="0" marT="36000" marB="0" anchor="ctr">
                    <a:lnL w="190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10"/>
                  </a:ext>
                </a:extLst>
              </a:tr>
              <a:tr h="266523">
                <a:tc>
                  <a:txBody>
                    <a:bodyPr/>
                    <a:lstStyle/>
                    <a:p>
                      <a:pPr algn="ctr" fontAlgn="ctr"/>
                      <a:r>
                        <a:rPr kumimoji="1" lang="en-US" altLang="ja-JP" sz="1300" b="0" i="0" u="none" strike="noStrike" kern="1200" cap="none" spc="0" normalizeH="0" baseline="0" noProof="0" smtClean="0">
                          <a:ln>
                            <a:noFill/>
                          </a:ln>
                          <a:solidFill>
                            <a:srgbClr val="000000"/>
                          </a:solidFill>
                          <a:effectLst/>
                          <a:uLnTx/>
                          <a:uFillTx/>
                          <a:latin typeface="Meiryo UI" pitchFamily="50" charset="-128"/>
                          <a:ea typeface="Meiryo UI" pitchFamily="50" charset="-128"/>
                          <a:cs typeface="Meiryo UI" pitchFamily="50" charset="-128"/>
                        </a:rPr>
                        <a:t>〃</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R w="19050" cap="flat" cmpd="sng" algn="ctr">
                      <a:solidFill>
                        <a:schemeClr val="bg1"/>
                      </a:solidFill>
                      <a:prstDash val="solid"/>
                      <a:round/>
                      <a:headEnd type="none" w="med" len="med"/>
                      <a:tailEnd type="none" w="med" len="med"/>
                    </a:lnR>
                  </a:tcPr>
                </a:tc>
                <a:tc>
                  <a:txBody>
                    <a:bodyPr/>
                    <a:lstStyle/>
                    <a:p>
                      <a:pPr algn="ctr"/>
                      <a:r>
                        <a:rPr lang="ja-JP" sz="1300" kern="100" dirty="0">
                          <a:effectLst/>
                          <a:latin typeface="Meiryo UI" panose="020B0604030504040204" pitchFamily="50" charset="-128"/>
                          <a:ea typeface="Meiryo UI" panose="020B0604030504040204" pitchFamily="50" charset="-128"/>
                          <a:cs typeface="Meiryo UI" panose="020B0604030504040204" pitchFamily="50" charset="-128"/>
                        </a:rPr>
                        <a:t>都島警察署外</a:t>
                      </a:r>
                      <a:r>
                        <a:rPr lang="ja-JP" sz="1300" kern="100" dirty="0" smtClean="0">
                          <a:effectLst/>
                          <a:latin typeface="Meiryo UI" panose="020B0604030504040204" pitchFamily="50" charset="-128"/>
                          <a:ea typeface="Meiryo UI" panose="020B0604030504040204" pitchFamily="50" charset="-128"/>
                          <a:cs typeface="Meiryo UI" panose="020B0604030504040204" pitchFamily="50" charset="-128"/>
                        </a:rPr>
                        <a:t>４</a:t>
                      </a: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件</a:t>
                      </a:r>
                      <a:r>
                        <a:rPr lang="ja-JP" sz="13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sz="1300" kern="100" dirty="0">
                          <a:effectLst/>
                          <a:latin typeface="Meiryo UI" panose="020B0604030504040204" pitchFamily="50" charset="-128"/>
                          <a:ea typeface="Meiryo UI" panose="020B0604030504040204" pitchFamily="50" charset="-128"/>
                          <a:cs typeface="Meiryo UI" panose="020B0604030504040204" pitchFamily="50" charset="-128"/>
                        </a:rPr>
                        <a:t>5</a:t>
                      </a:r>
                      <a:r>
                        <a:rPr lang="ja-JP" sz="1300" kern="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r>
                        <a:rPr lang="ja-JP" altLang="en-US" sz="1300" b="0" i="0" u="none" strike="noStrike" dirty="0" smtClean="0">
                          <a:solidFill>
                            <a:schemeClr val="dk1"/>
                          </a:solidFill>
                          <a:effectLst/>
                          <a:latin typeface="Meiryo UI" panose="020B0604030504040204" pitchFamily="50" charset="-128"/>
                          <a:ea typeface="Meiryo UI" panose="020B0604030504040204" pitchFamily="50" charset="-128"/>
                          <a:cs typeface="Meiryo UI" pitchFamily="50" charset="-128"/>
                        </a:rPr>
                        <a:t>警察署</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r>
                        <a:rPr lang="zh-TW" altLang="en-US"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年間</a:t>
                      </a:r>
                      <a:endParaRPr lang="ja-JP" altLang="ja-JP"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r>
                        <a:rPr lang="en-US"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50.9%</a:t>
                      </a:r>
                      <a:endParaRPr lang="ja-JP" sz="13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0" marT="36000" marB="0" anchor="ctr">
                    <a:lnL w="190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11"/>
                  </a:ext>
                </a:extLst>
              </a:tr>
              <a:tr h="231159">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a:t>
                      </a:r>
                      <a:endParaRPr lang="ja-JP" altLang="en-US" sz="1300" b="0" i="0" u="none" strike="noStrike" dirty="0" smtClean="0">
                        <a:solidFill>
                          <a:srgbClr val="000000"/>
                        </a:solidFill>
                        <a:effectLst/>
                        <a:latin typeface="Meiryo UI" pitchFamily="50" charset="-128"/>
                        <a:ea typeface="Meiryo UI" pitchFamily="50" charset="-128"/>
                        <a:cs typeface="Meiryo UI" pitchFamily="50" charset="-128"/>
                      </a:endParaRPr>
                    </a:p>
                  </a:txBody>
                  <a:tcPr marL="36000" marR="36000" marT="36000" marB="0" anchor="ctr">
                    <a:lnR w="19050" cap="flat" cmpd="sng" algn="ctr">
                      <a:solidFill>
                        <a:schemeClr val="bg1"/>
                      </a:solidFill>
                      <a:prstDash val="solid"/>
                      <a:round/>
                      <a:headEnd type="none" w="med" len="med"/>
                      <a:tailEnd type="none" w="med" len="med"/>
                    </a:lnR>
                  </a:tcPr>
                </a:tc>
                <a:tc>
                  <a:txBody>
                    <a:bodyPr/>
                    <a:lstStyle/>
                    <a:p>
                      <a:pPr algn="ctr"/>
                      <a:r>
                        <a:rPr lang="ja-JP" sz="1300" kern="100" dirty="0" smtClean="0">
                          <a:effectLst/>
                          <a:latin typeface="Meiryo UI" panose="020B0604030504040204" pitchFamily="50" charset="-128"/>
                          <a:ea typeface="Meiryo UI" panose="020B0604030504040204" pitchFamily="50" charset="-128"/>
                          <a:cs typeface="Meiryo UI" panose="020B0604030504040204" pitchFamily="50" charset="-128"/>
                        </a:rPr>
                        <a:t>泉南府民センタービル</a:t>
                      </a: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　　　　</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r>
                        <a:rPr lang="ja-JP" altLang="en-US" sz="1300" b="0" i="0" u="none" strike="noStrike" dirty="0" smtClean="0">
                          <a:solidFill>
                            <a:schemeClr val="dk1"/>
                          </a:solidFill>
                          <a:effectLst/>
                          <a:latin typeface="Meiryo UI" panose="020B0604030504040204" pitchFamily="50" charset="-128"/>
                          <a:ea typeface="Meiryo UI" panose="020B0604030504040204" pitchFamily="50" charset="-128"/>
                          <a:cs typeface="Meiryo UI" pitchFamily="50" charset="-128"/>
                        </a:rPr>
                        <a:t>庁舎</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a:t>
                      </a:r>
                      <a:r>
                        <a:rPr lang="zh-TW" altLang="en-US"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年間</a:t>
                      </a:r>
                      <a:endParaRPr lang="ja-JP" altLang="ja-JP"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r>
                        <a:rPr lang="en-US"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33.4%</a:t>
                      </a:r>
                      <a:endParaRPr lang="ja-JP" sz="13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（再</a:t>
                      </a:r>
                      <a:r>
                        <a:rPr lang="en-US"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rPr>
                        <a:t>ESCO</a:t>
                      </a: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altLang="en-US" sz="1300" b="0" i="0" u="none" strike="noStrike" dirty="0" smtClean="0">
                        <a:solidFill>
                          <a:srgbClr val="000000"/>
                        </a:solidFill>
                        <a:effectLst/>
                        <a:latin typeface="Meiryo UI" pitchFamily="50" charset="-128"/>
                        <a:ea typeface="Meiryo UI" pitchFamily="50" charset="-128"/>
                        <a:cs typeface="Meiryo UI" pitchFamily="50" charset="-128"/>
                      </a:endParaRPr>
                    </a:p>
                  </a:txBody>
                  <a:tcPr marL="36000" marR="0" marT="36000" marB="0" anchor="ctr">
                    <a:lnL w="190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12"/>
                  </a:ext>
                </a:extLst>
              </a:tr>
              <a:tr h="266523">
                <a:tc>
                  <a:txBody>
                    <a:bodyPr/>
                    <a:lstStyle/>
                    <a:p>
                      <a:pPr algn="ctr" fontAlgn="ctr"/>
                      <a:r>
                        <a:rPr lang="ja-JP" altLang="en-US" sz="1300" b="0" i="0" u="none" strike="noStrike" dirty="0" smtClean="0">
                          <a:solidFill>
                            <a:srgbClr val="000000"/>
                          </a:solidFill>
                          <a:effectLst/>
                          <a:latin typeface="Meiryo UI" pitchFamily="50" charset="-128"/>
                          <a:ea typeface="Meiryo UI" pitchFamily="50" charset="-128"/>
                          <a:cs typeface="Meiryo UI" pitchFamily="50" charset="-128"/>
                        </a:rPr>
                        <a:t>平成</a:t>
                      </a:r>
                      <a:r>
                        <a:rPr lang="en-US" altLang="ja-JP" sz="1300" b="0" i="0" u="none" strike="noStrike" dirty="0" smtClean="0">
                          <a:solidFill>
                            <a:srgbClr val="000000"/>
                          </a:solidFill>
                          <a:effectLst/>
                          <a:latin typeface="Meiryo UI" pitchFamily="50" charset="-128"/>
                          <a:ea typeface="Meiryo UI" pitchFamily="50" charset="-128"/>
                          <a:cs typeface="Meiryo UI" pitchFamily="50" charset="-128"/>
                        </a:rPr>
                        <a:t>30</a:t>
                      </a:r>
                      <a:r>
                        <a:rPr lang="ja-JP" altLang="en-US" sz="1300" b="0" i="0" u="none" strike="noStrike" dirty="0" smtClean="0">
                          <a:solidFill>
                            <a:srgbClr val="000000"/>
                          </a:solidFill>
                          <a:effectLst/>
                          <a:latin typeface="Meiryo UI" pitchFamily="50" charset="-128"/>
                          <a:ea typeface="Meiryo UI" pitchFamily="50" charset="-128"/>
                          <a:cs typeface="Meiryo UI" pitchFamily="50" charset="-128"/>
                        </a:rPr>
                        <a:t>年度</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R w="19050" cap="flat" cmpd="sng" algn="ctr">
                      <a:solidFill>
                        <a:schemeClr val="bg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服部緑地外２件（</a:t>
                      </a:r>
                      <a:r>
                        <a:rPr lang="en-US"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r>
                        <a:rPr lang="ja-JP" altLang="en-US" sz="1300" b="0" i="0" u="none" strike="noStrike" dirty="0" smtClean="0">
                          <a:solidFill>
                            <a:schemeClr val="dk1"/>
                          </a:solidFill>
                          <a:effectLst/>
                          <a:latin typeface="Meiryo UI" panose="020B0604030504040204" pitchFamily="50" charset="-128"/>
                          <a:ea typeface="Meiryo UI" panose="020B0604030504040204" pitchFamily="50" charset="-128"/>
                          <a:cs typeface="Meiryo UI" pitchFamily="50" charset="-128"/>
                        </a:rPr>
                        <a:t>公園</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13</a:t>
                      </a:r>
                      <a:r>
                        <a:rPr lang="zh-TW" altLang="en-US"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年間</a:t>
                      </a:r>
                      <a:endParaRPr lang="ja-JP" altLang="ja-JP"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24.4%</a:t>
                      </a:r>
                      <a:endParaRPr lang="ja-JP" altLang="ja-JP"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0" marT="36000" marB="0" anchor="ctr">
                    <a:lnL w="190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13"/>
                  </a:ext>
                </a:extLst>
              </a:tr>
              <a:tr h="231159">
                <a:tc>
                  <a:txBody>
                    <a:bodyPr/>
                    <a:lstStyle/>
                    <a:p>
                      <a:pPr algn="ctr" fontAlgn="ctr"/>
                      <a:r>
                        <a:rPr kumimoji="1" lang="en-US" altLang="ja-JP" sz="1300" b="0" i="0" u="none" strike="noStrike" kern="1200" cap="none" spc="0" normalizeH="0" baseline="0" noProof="0" smtClean="0">
                          <a:ln>
                            <a:noFill/>
                          </a:ln>
                          <a:solidFill>
                            <a:srgbClr val="000000"/>
                          </a:solidFill>
                          <a:effectLst/>
                          <a:uLnTx/>
                          <a:uFillTx/>
                          <a:latin typeface="Meiryo UI" pitchFamily="50" charset="-128"/>
                          <a:ea typeface="Meiryo UI" pitchFamily="50" charset="-128"/>
                          <a:cs typeface="Meiryo UI" pitchFamily="50" charset="-128"/>
                        </a:rPr>
                        <a:t>〃</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R w="19050" cap="flat" cmpd="sng" algn="ctr">
                      <a:solidFill>
                        <a:schemeClr val="bg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四條畷</a:t>
                      </a:r>
                      <a:r>
                        <a:rPr lang="ja-JP"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rPr>
                        <a:t>高等学校外</a:t>
                      </a: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５件</a:t>
                      </a:r>
                      <a:r>
                        <a:rPr lang="ja-JP"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rPr>
                        <a:t>6</a:t>
                      </a:r>
                      <a:r>
                        <a:rPr lang="ja-JP"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rPr>
                        <a:t>）</a:t>
                      </a: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r>
                        <a:rPr lang="ja-JP" altLang="en-US" sz="1300" b="0" i="0" u="none" strike="noStrike" dirty="0" smtClean="0">
                          <a:solidFill>
                            <a:srgbClr val="000000"/>
                          </a:solidFill>
                          <a:effectLst/>
                          <a:latin typeface="Meiryo UI" pitchFamily="50" charset="-128"/>
                          <a:ea typeface="Meiryo UI" pitchFamily="50" charset="-128"/>
                          <a:cs typeface="Meiryo UI" pitchFamily="50" charset="-128"/>
                        </a:rPr>
                        <a:t>高校</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a:t>
                      </a:r>
                      <a:r>
                        <a:rPr lang="zh-TW" altLang="en-US"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年間</a:t>
                      </a:r>
                      <a:endParaRPr lang="ja-JP" altLang="ja-JP"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17.6%</a:t>
                      </a:r>
                      <a:endParaRPr lang="ja-JP" altLang="ja-JP"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0" marT="36000" marB="0" anchor="ctr">
                    <a:lnL w="190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14"/>
                  </a:ext>
                </a:extLst>
              </a:tr>
              <a:tr h="266523">
                <a:tc>
                  <a:txBody>
                    <a:bodyPr/>
                    <a:lstStyle/>
                    <a:p>
                      <a:pPr algn="ctr" fontAlgn="ctr"/>
                      <a:r>
                        <a:rPr kumimoji="1" lang="en-US" altLang="ja-JP" sz="13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R w="19050" cap="flat" cmpd="sng" algn="ctr">
                      <a:solidFill>
                        <a:schemeClr val="bg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天王寺警察署外４件（</a:t>
                      </a:r>
                      <a:r>
                        <a:rPr lang="en-US"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rPr>
                        <a:t>5</a:t>
                      </a: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a:t>
                      </a: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r>
                        <a:rPr lang="ja-JP" altLang="en-US" sz="1300" b="0" i="0" u="none" strike="noStrike" dirty="0" smtClean="0">
                          <a:solidFill>
                            <a:schemeClr val="dk1"/>
                          </a:solidFill>
                          <a:effectLst/>
                          <a:latin typeface="Meiryo UI" panose="020B0604030504040204" pitchFamily="50" charset="-128"/>
                          <a:ea typeface="Meiryo UI" panose="020B0604030504040204" pitchFamily="50" charset="-128"/>
                          <a:cs typeface="Meiryo UI" pitchFamily="50" charset="-128"/>
                        </a:rPr>
                        <a:t>警察署</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a:t>
                      </a:r>
                      <a:r>
                        <a:rPr lang="zh-TW" altLang="en-US"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年間</a:t>
                      </a:r>
                      <a:endParaRPr lang="ja-JP" altLang="en-US"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48.2%</a:t>
                      </a:r>
                      <a:endParaRPr lang="ja-JP" altLang="ja-JP"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0" marT="36000" marB="0" anchor="ctr">
                    <a:lnL w="190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15"/>
                  </a:ext>
                </a:extLst>
              </a:tr>
              <a:tr h="231159">
                <a:tc>
                  <a:txBody>
                    <a:bodyPr/>
                    <a:lstStyle/>
                    <a:p>
                      <a:pPr algn="ctr" fontAlgn="ctr"/>
                      <a:r>
                        <a:rPr lang="ja-JP" altLang="en-US" sz="1300" b="0" i="0" u="none" strike="noStrike" dirty="0" smtClean="0">
                          <a:solidFill>
                            <a:srgbClr val="000000"/>
                          </a:solidFill>
                          <a:effectLst/>
                          <a:latin typeface="Meiryo UI" pitchFamily="50" charset="-128"/>
                          <a:ea typeface="Meiryo UI" pitchFamily="50" charset="-128"/>
                          <a:cs typeface="Meiryo UI" pitchFamily="50" charset="-128"/>
                        </a:rPr>
                        <a:t>令和元年度</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R w="19050" cap="flat" cmpd="sng" algn="ctr">
                      <a:solidFill>
                        <a:schemeClr val="bg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近</a:t>
                      </a:r>
                      <a:r>
                        <a:rPr lang="ja-JP" altLang="en-US" sz="1300" kern="100" dirty="0" err="1" smtClean="0">
                          <a:effectLst/>
                          <a:latin typeface="Meiryo UI" panose="020B0604030504040204" pitchFamily="50" charset="-128"/>
                          <a:ea typeface="Meiryo UI" panose="020B0604030504040204" pitchFamily="50" charset="-128"/>
                          <a:cs typeface="Meiryo UI" panose="020B0604030504040204" pitchFamily="50" charset="-128"/>
                        </a:rPr>
                        <a:t>つ</a:t>
                      </a: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飛鳥博物館</a:t>
                      </a:r>
                      <a:endParaRPr lang="ja-JP"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r>
                        <a:rPr lang="ja-JP" altLang="en-US" sz="1300" b="0" i="0" u="none" strike="noStrike" dirty="0" smtClean="0">
                          <a:solidFill>
                            <a:schemeClr val="dk1"/>
                          </a:solidFill>
                          <a:effectLst/>
                          <a:latin typeface="Meiryo UI" panose="020B0604030504040204" pitchFamily="50" charset="-128"/>
                          <a:ea typeface="Meiryo UI" panose="020B0604030504040204" pitchFamily="50" charset="-128"/>
                          <a:cs typeface="Meiryo UI" pitchFamily="50" charset="-128"/>
                        </a:rPr>
                        <a:t>博物館</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a:t>
                      </a:r>
                      <a:r>
                        <a:rPr lang="zh-TW" altLang="en-US"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年間</a:t>
                      </a:r>
                      <a:endParaRPr lang="en-US" altLang="ja-JP"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r>
                        <a:rPr lang="en-US" altLang="ja-JP"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26.9%</a:t>
                      </a:r>
                      <a:endParaRPr lang="ja-JP" sz="13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0" marT="36000" marB="0" anchor="ctr">
                    <a:lnL w="190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16"/>
                  </a:ext>
                </a:extLst>
              </a:tr>
              <a:tr h="266523">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a:t>
                      </a:r>
                      <a:endParaRPr lang="ja-JP" altLang="en-US" sz="1300" b="0" i="0" u="none" strike="noStrike" dirty="0" smtClean="0">
                        <a:solidFill>
                          <a:srgbClr val="000000"/>
                        </a:solidFill>
                        <a:effectLst/>
                        <a:latin typeface="Meiryo UI" pitchFamily="50" charset="-128"/>
                        <a:ea typeface="Meiryo UI" pitchFamily="50" charset="-128"/>
                        <a:cs typeface="Meiryo UI" pitchFamily="50" charset="-128"/>
                      </a:endParaRPr>
                    </a:p>
                  </a:txBody>
                  <a:tcPr marL="36000" marR="36000" marT="36000" marB="0" anchor="ctr">
                    <a:lnR w="19050" cap="flat" cmpd="sng" algn="ctr">
                      <a:solidFill>
                        <a:schemeClr val="bg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国際会議場</a:t>
                      </a:r>
                      <a:endParaRPr lang="ja-JP"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r>
                        <a:rPr lang="ja-JP" altLang="en-US" sz="1300" b="0" i="0" u="none" strike="noStrike" dirty="0" smtClean="0">
                          <a:solidFill>
                            <a:srgbClr val="000000"/>
                          </a:solidFill>
                          <a:effectLst/>
                          <a:latin typeface="Meiryo UI" pitchFamily="50" charset="-128"/>
                          <a:ea typeface="Meiryo UI" pitchFamily="50" charset="-128"/>
                          <a:cs typeface="Meiryo UI" pitchFamily="50" charset="-128"/>
                        </a:rPr>
                        <a:t>複合施設</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a:t>
                      </a:r>
                      <a:r>
                        <a:rPr lang="zh-TW" altLang="en-US"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年間</a:t>
                      </a:r>
                      <a:endParaRPr lang="en-US" altLang="ja-JP"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r>
                        <a:rPr lang="en-US" altLang="ja-JP"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33.7%</a:t>
                      </a:r>
                      <a:endParaRPr lang="ja-JP" sz="13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1300" b="0" i="0" u="none" strike="noStrike" dirty="0" smtClean="0">
                        <a:solidFill>
                          <a:srgbClr val="000000"/>
                        </a:solidFill>
                        <a:effectLst/>
                        <a:latin typeface="Meiryo UI" pitchFamily="50" charset="-128"/>
                        <a:ea typeface="Meiryo UI" pitchFamily="50" charset="-128"/>
                        <a:cs typeface="Meiryo UI" pitchFamily="50" charset="-128"/>
                      </a:endParaRPr>
                    </a:p>
                  </a:txBody>
                  <a:tcPr marL="36000" marR="0" marT="36000" marB="0" anchor="ctr">
                    <a:lnL w="190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881584668"/>
                  </a:ext>
                </a:extLst>
              </a:tr>
              <a:tr h="231159">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a:t>
                      </a:r>
                      <a:endParaRPr lang="ja-JP" altLang="en-US" sz="1300" b="0" i="0" u="none" strike="noStrike" dirty="0" smtClean="0">
                        <a:solidFill>
                          <a:srgbClr val="000000"/>
                        </a:solidFill>
                        <a:effectLst/>
                        <a:latin typeface="Meiryo UI" pitchFamily="50" charset="-128"/>
                        <a:ea typeface="Meiryo UI" pitchFamily="50" charset="-128"/>
                        <a:cs typeface="Meiryo UI" pitchFamily="50" charset="-128"/>
                      </a:endParaRPr>
                    </a:p>
                  </a:txBody>
                  <a:tcPr marL="36000" marR="36000" marT="36000" marB="0" anchor="ctr">
                    <a:lnR w="19050" cap="flat" cmpd="sng" algn="ctr">
                      <a:solidFill>
                        <a:schemeClr val="bg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大淀警察署外</a:t>
                      </a:r>
                      <a:r>
                        <a:rPr lang="en-US"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件（</a:t>
                      </a:r>
                      <a:r>
                        <a:rPr lang="en-US"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rPr>
                        <a:t>5</a:t>
                      </a: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r>
                        <a:rPr lang="ja-JP" altLang="en-US" sz="1300" b="0" i="0" u="none" strike="noStrike" dirty="0" smtClean="0">
                          <a:solidFill>
                            <a:srgbClr val="000000"/>
                          </a:solidFill>
                          <a:effectLst/>
                          <a:latin typeface="Meiryo UI" pitchFamily="50" charset="-128"/>
                          <a:ea typeface="Meiryo UI" pitchFamily="50" charset="-128"/>
                          <a:cs typeface="Meiryo UI" pitchFamily="50" charset="-128"/>
                        </a:rPr>
                        <a:t>警察署</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a:t>
                      </a:r>
                      <a:r>
                        <a:rPr lang="zh-TW" altLang="en-US"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年間</a:t>
                      </a:r>
                      <a:endParaRPr lang="en-US" altLang="ja-JP"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r>
                        <a:rPr lang="en-US" altLang="ja-JP"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41.1%</a:t>
                      </a:r>
                      <a:endParaRPr lang="ja-JP" sz="13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1300" b="0" i="0" u="none" strike="noStrike" dirty="0" smtClean="0">
                        <a:solidFill>
                          <a:srgbClr val="000000"/>
                        </a:solidFill>
                        <a:effectLst/>
                        <a:latin typeface="Meiryo UI" pitchFamily="50" charset="-128"/>
                        <a:ea typeface="Meiryo UI" pitchFamily="50" charset="-128"/>
                        <a:cs typeface="Meiryo UI" pitchFamily="50" charset="-128"/>
                      </a:endParaRPr>
                    </a:p>
                  </a:txBody>
                  <a:tcPr marL="36000" marR="0" marT="36000" marB="0" anchor="ctr">
                    <a:lnL w="190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808385518"/>
                  </a:ext>
                </a:extLst>
              </a:tr>
              <a:tr h="309949">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a:t>
                      </a:r>
                      <a:endParaRPr lang="ja-JP" altLang="en-US" sz="1300" b="0" i="0" u="none" strike="noStrike" dirty="0" smtClean="0">
                        <a:solidFill>
                          <a:srgbClr val="000000"/>
                        </a:solidFill>
                        <a:effectLst/>
                        <a:latin typeface="Meiryo UI" pitchFamily="50" charset="-128"/>
                        <a:ea typeface="Meiryo UI" pitchFamily="50" charset="-128"/>
                        <a:cs typeface="Meiryo UI" pitchFamily="50" charset="-128"/>
                      </a:endParaRPr>
                    </a:p>
                  </a:txBody>
                  <a:tcPr marL="36000" marR="36000" marT="36000" marB="0" anchor="ctr">
                    <a:lnR w="19050" cap="flat" cmpd="sng" algn="ctr">
                      <a:solidFill>
                        <a:schemeClr val="bg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浜寺公園外</a:t>
                      </a:r>
                      <a:r>
                        <a:rPr lang="en-US"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件（</a:t>
                      </a:r>
                      <a:r>
                        <a:rPr lang="en-US"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rPr>
                        <a:t>5</a:t>
                      </a: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r>
                        <a:rPr lang="ja-JP" altLang="en-US" sz="1300" b="0" i="0" u="none" strike="noStrike" dirty="0" smtClean="0">
                          <a:solidFill>
                            <a:srgbClr val="000000"/>
                          </a:solidFill>
                          <a:effectLst/>
                          <a:latin typeface="Meiryo UI" pitchFamily="50" charset="-128"/>
                          <a:ea typeface="Meiryo UI" pitchFamily="50" charset="-128"/>
                          <a:cs typeface="Meiryo UI" pitchFamily="50" charset="-128"/>
                        </a:rPr>
                        <a:t>公園</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a:t>
                      </a:r>
                      <a:r>
                        <a:rPr lang="zh-TW" altLang="en-US"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年間</a:t>
                      </a:r>
                      <a:endParaRPr lang="en-US" altLang="ja-JP"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r>
                        <a:rPr lang="en-US" altLang="ja-JP"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22.8%</a:t>
                      </a:r>
                      <a:endParaRPr lang="ja-JP" sz="13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1300" b="0" i="0" u="none" strike="noStrike" dirty="0" smtClean="0">
                        <a:solidFill>
                          <a:srgbClr val="000000"/>
                        </a:solidFill>
                        <a:effectLst/>
                        <a:latin typeface="Meiryo UI" pitchFamily="50" charset="-128"/>
                        <a:ea typeface="Meiryo UI" pitchFamily="50" charset="-128"/>
                        <a:cs typeface="Meiryo UI" pitchFamily="50" charset="-128"/>
                      </a:endParaRPr>
                    </a:p>
                  </a:txBody>
                  <a:tcPr marL="36000" marR="0" marT="36000" marB="0" anchor="ctr">
                    <a:lnL w="190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91207565"/>
                  </a:ext>
                </a:extLst>
              </a:tr>
              <a:tr h="309949">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300" b="0" i="0" u="none" strike="noStrike" dirty="0" smtClean="0">
                          <a:solidFill>
                            <a:srgbClr val="000000"/>
                          </a:solidFill>
                          <a:effectLst/>
                          <a:latin typeface="Meiryo UI" pitchFamily="50" charset="-128"/>
                          <a:ea typeface="Meiryo UI" pitchFamily="50" charset="-128"/>
                          <a:cs typeface="Meiryo UI" pitchFamily="50" charset="-128"/>
                        </a:rPr>
                        <a:t>令和２年度</a:t>
                      </a:r>
                    </a:p>
                  </a:txBody>
                  <a:tcPr marL="36000" marR="36000" marT="36000" marB="0" anchor="ctr">
                    <a:lnR w="19050" cap="flat" cmpd="sng" algn="ctr">
                      <a:solidFill>
                        <a:schemeClr val="bg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咲洲庁舎</a:t>
                      </a:r>
                      <a:endParaRPr lang="ja-JP"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r>
                        <a:rPr lang="ja-JP" altLang="en-US" sz="1300" b="0" i="0" u="none" strike="noStrike" dirty="0" smtClean="0">
                          <a:solidFill>
                            <a:srgbClr val="000000"/>
                          </a:solidFill>
                          <a:effectLst/>
                          <a:latin typeface="Meiryo UI" pitchFamily="50" charset="-128"/>
                          <a:ea typeface="Meiryo UI" pitchFamily="50" charset="-128"/>
                          <a:cs typeface="Meiryo UI" pitchFamily="50" charset="-128"/>
                        </a:rPr>
                        <a:t>庁舎</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a:t>
                      </a:r>
                      <a:r>
                        <a:rPr lang="ja-JP" altLang="en-US"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年間</a:t>
                      </a:r>
                      <a:endParaRPr lang="en-US" altLang="ja-JP"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r>
                        <a:rPr lang="en-US" altLang="ja-JP"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21.4%</a:t>
                      </a:r>
                      <a:endParaRPr lang="ja-JP" sz="13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1300" b="0" i="0" u="none" strike="noStrike" dirty="0" smtClean="0">
                        <a:solidFill>
                          <a:srgbClr val="000000"/>
                        </a:solidFill>
                        <a:effectLst/>
                        <a:latin typeface="Meiryo UI" pitchFamily="50" charset="-128"/>
                        <a:ea typeface="Meiryo UI" pitchFamily="50" charset="-128"/>
                        <a:cs typeface="Meiryo UI" pitchFamily="50" charset="-128"/>
                      </a:endParaRPr>
                    </a:p>
                  </a:txBody>
                  <a:tcPr marL="36000" marR="0" marT="36000" marB="0" anchor="ctr">
                    <a:lnL w="190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99650979"/>
                  </a:ext>
                </a:extLst>
              </a:tr>
              <a:tr h="15497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a:t>
                      </a:r>
                      <a:endParaRPr lang="ja-JP" altLang="en-US" sz="1300" b="0" i="0" u="none" strike="noStrike" dirty="0" smtClean="0">
                        <a:solidFill>
                          <a:srgbClr val="000000"/>
                        </a:solidFill>
                        <a:effectLst/>
                        <a:latin typeface="Meiryo UI" pitchFamily="50" charset="-128"/>
                        <a:ea typeface="Meiryo UI" pitchFamily="50" charset="-128"/>
                        <a:cs typeface="Meiryo UI" pitchFamily="50" charset="-128"/>
                      </a:endParaRPr>
                    </a:p>
                  </a:txBody>
                  <a:tcPr marL="36000" marR="36000" marT="36000" marB="0" anchor="ctr">
                    <a:lnR w="19050" cap="flat" cmpd="sng" algn="ctr">
                      <a:solidFill>
                        <a:schemeClr val="bg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山田池公園外</a:t>
                      </a:r>
                      <a:r>
                        <a:rPr lang="en-US"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rPr>
                        <a:t>7</a:t>
                      </a:r>
                      <a:r>
                        <a:rPr lang="ja-JP" altLang="en-US" sz="1300" kern="100" dirty="0" smtClean="0">
                          <a:effectLst/>
                          <a:latin typeface="Meiryo UI" panose="020B0604030504040204" pitchFamily="50" charset="-128"/>
                          <a:ea typeface="Meiryo UI" panose="020B0604030504040204" pitchFamily="50" charset="-128"/>
                          <a:cs typeface="Meiryo UI" panose="020B0604030504040204" pitchFamily="50" charset="-128"/>
                        </a:rPr>
                        <a:t>件（</a:t>
                      </a:r>
                      <a:r>
                        <a:rPr lang="en-US"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rPr>
                        <a:t>8)</a:t>
                      </a:r>
                      <a:endParaRPr lang="ja-JP" altLang="ja-JP" sz="13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r>
                        <a:rPr lang="ja-JP" altLang="en-US" sz="1300" b="0" i="0" u="none" strike="noStrike" dirty="0" smtClean="0">
                          <a:solidFill>
                            <a:srgbClr val="000000"/>
                          </a:solidFill>
                          <a:effectLst/>
                          <a:latin typeface="Meiryo UI" pitchFamily="50" charset="-128"/>
                          <a:ea typeface="Meiryo UI" pitchFamily="50" charset="-128"/>
                          <a:cs typeface="Meiryo UI" pitchFamily="50" charset="-128"/>
                        </a:rPr>
                        <a:t>公園</a:t>
                      </a:r>
                      <a:endParaRPr lang="ja-JP" altLang="en-US" sz="1300" b="0" i="0" u="none" strike="noStrike" dirty="0">
                        <a:solidFill>
                          <a:srgbClr val="000000"/>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a:t>
                      </a:r>
                      <a:r>
                        <a:rPr lang="ja-JP" altLang="en-US"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年間</a:t>
                      </a:r>
                      <a:endParaRPr lang="en-US" altLang="ja-JP"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r>
                        <a:rPr lang="en-US" altLang="ja-JP"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23.2%</a:t>
                      </a:r>
                      <a:endParaRPr lang="ja-JP" sz="13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1300" b="0" i="0" u="none" strike="noStrike" dirty="0" smtClean="0">
                        <a:solidFill>
                          <a:srgbClr val="000000"/>
                        </a:solidFill>
                        <a:effectLst/>
                        <a:latin typeface="Meiryo UI" pitchFamily="50" charset="-128"/>
                        <a:ea typeface="Meiryo UI" pitchFamily="50" charset="-128"/>
                        <a:cs typeface="Meiryo UI" pitchFamily="50" charset="-128"/>
                      </a:endParaRPr>
                    </a:p>
                  </a:txBody>
                  <a:tcPr marL="36000" marR="0" marT="36000" marB="0" anchor="ctr">
                    <a:lnL w="190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49681561"/>
                  </a:ext>
                </a:extLst>
              </a:tr>
              <a:tr h="11706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300" b="0" i="0" u="none" strike="noStrike" dirty="0" smtClean="0">
                          <a:solidFill>
                            <a:schemeClr val="tx1"/>
                          </a:solidFill>
                          <a:effectLst/>
                          <a:latin typeface="Meiryo UI" pitchFamily="50" charset="-128"/>
                          <a:ea typeface="Meiryo UI" pitchFamily="50" charset="-128"/>
                          <a:cs typeface="Meiryo UI" pitchFamily="50" charset="-128"/>
                        </a:rPr>
                        <a:t>令和３年度</a:t>
                      </a:r>
                    </a:p>
                  </a:txBody>
                  <a:tcPr marL="36000" marR="36000" marT="36000" marB="0" anchor="ctr">
                    <a:lnR w="19050" cap="flat" cmpd="sng" algn="ctr">
                      <a:solidFill>
                        <a:schemeClr val="bg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本庁舎別館</a:t>
                      </a:r>
                      <a:endParaRPr lang="ja-JP" altLang="ja-JP"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r>
                        <a:rPr lang="ja-JP" altLang="en-US" sz="1300" b="0" i="0" u="none" strike="noStrike" dirty="0" smtClean="0">
                          <a:solidFill>
                            <a:schemeClr val="tx1"/>
                          </a:solidFill>
                          <a:effectLst/>
                          <a:latin typeface="Meiryo UI" pitchFamily="50" charset="-128"/>
                          <a:ea typeface="Meiryo UI" pitchFamily="50" charset="-128"/>
                          <a:cs typeface="Meiryo UI" pitchFamily="50" charset="-128"/>
                        </a:rPr>
                        <a:t>庁舎</a:t>
                      </a:r>
                      <a:endParaRPr lang="ja-JP" altLang="en-US" sz="1300" b="0" i="0" u="none" strike="noStrike" dirty="0">
                        <a:solidFill>
                          <a:schemeClr val="tx1"/>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a:t>
                      </a:r>
                      <a:r>
                        <a:rPr lang="ja-JP" altLang="en-US"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年間</a:t>
                      </a:r>
                      <a:endParaRPr lang="en-US" altLang="ja-JP"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r>
                        <a:rPr lang="en-US" altLang="ja-JP" sz="1300" kern="10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12.3%</a:t>
                      </a:r>
                      <a:endParaRPr lang="ja-JP" sz="13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300" b="0" i="0" u="none" strike="noStrike" dirty="0" smtClean="0">
                          <a:solidFill>
                            <a:schemeClr val="tx1"/>
                          </a:solidFill>
                          <a:effectLst/>
                          <a:latin typeface="Meiryo UI" pitchFamily="50" charset="-128"/>
                          <a:ea typeface="Meiryo UI" pitchFamily="50" charset="-128"/>
                          <a:cs typeface="Meiryo UI" pitchFamily="50" charset="-128"/>
                        </a:rPr>
                        <a:t>(</a:t>
                      </a:r>
                      <a:r>
                        <a:rPr lang="ja-JP" altLang="en-US" sz="1300" b="0" i="0" u="none" strike="noStrike" dirty="0" smtClean="0">
                          <a:solidFill>
                            <a:schemeClr val="tx1"/>
                          </a:solidFill>
                          <a:effectLst/>
                          <a:latin typeface="Meiryo UI" pitchFamily="50" charset="-128"/>
                          <a:ea typeface="Meiryo UI" pitchFamily="50" charset="-128"/>
                          <a:cs typeface="Meiryo UI" pitchFamily="50" charset="-128"/>
                        </a:rPr>
                        <a:t>契約予定</a:t>
                      </a:r>
                      <a:r>
                        <a:rPr lang="en-US" altLang="ja-JP" sz="1300" b="0" i="0" u="none" strike="noStrike" dirty="0" smtClean="0">
                          <a:solidFill>
                            <a:schemeClr val="tx1"/>
                          </a:solidFill>
                          <a:effectLst/>
                          <a:latin typeface="Meiryo UI" pitchFamily="50" charset="-128"/>
                          <a:ea typeface="Meiryo UI" pitchFamily="50" charset="-128"/>
                          <a:cs typeface="Meiryo UI" pitchFamily="50" charset="-128"/>
                        </a:rPr>
                        <a:t>)</a:t>
                      </a:r>
                      <a:endParaRPr lang="ja-JP" altLang="en-US" sz="1300" b="0" i="0" u="none" strike="noStrike" dirty="0" smtClean="0">
                        <a:solidFill>
                          <a:schemeClr val="tx1"/>
                        </a:solidFill>
                        <a:effectLst/>
                        <a:latin typeface="Meiryo UI" pitchFamily="50" charset="-128"/>
                        <a:ea typeface="Meiryo UI" pitchFamily="50" charset="-128"/>
                        <a:cs typeface="Meiryo UI" pitchFamily="50" charset="-128"/>
                      </a:endParaRPr>
                    </a:p>
                  </a:txBody>
                  <a:tcPr marL="36000" marR="0" marT="36000" marB="0" anchor="ctr">
                    <a:lnL w="190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392059"/>
                  </a:ext>
                </a:extLst>
              </a:tr>
              <a:tr h="11706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a:t>
                      </a:r>
                      <a:endParaRPr lang="ja-JP" altLang="en-US" sz="1300" b="0" i="0" u="none" strike="noStrike" dirty="0" smtClean="0">
                        <a:solidFill>
                          <a:schemeClr val="tx1"/>
                        </a:solidFill>
                        <a:effectLst/>
                        <a:latin typeface="Meiryo UI" pitchFamily="50" charset="-128"/>
                        <a:ea typeface="Meiryo UI" pitchFamily="50" charset="-128"/>
                        <a:cs typeface="Meiryo UI" pitchFamily="50" charset="-128"/>
                      </a:endParaRPr>
                    </a:p>
                  </a:txBody>
                  <a:tcPr marL="36000" marR="36000" marT="36000" marB="0" anchor="ctr">
                    <a:lnR w="19050" cap="flat" cmpd="sng" algn="ctr">
                      <a:solidFill>
                        <a:schemeClr val="bg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教育センター</a:t>
                      </a:r>
                      <a:endParaRPr lang="ja-JP" altLang="ja-JP"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fontAlgn="ctr"/>
                      <a:r>
                        <a:rPr lang="ja-JP" altLang="en-US" sz="1300" b="0" i="0" u="none" strike="noStrike" dirty="0" smtClean="0">
                          <a:solidFill>
                            <a:schemeClr val="tx1"/>
                          </a:solidFill>
                          <a:effectLst/>
                          <a:latin typeface="Meiryo UI" pitchFamily="50" charset="-128"/>
                          <a:ea typeface="Meiryo UI" pitchFamily="50" charset="-128"/>
                          <a:cs typeface="Meiryo UI" pitchFamily="50" charset="-128"/>
                        </a:rPr>
                        <a:t>庁舎</a:t>
                      </a:r>
                      <a:endParaRPr lang="ja-JP" altLang="en-US" sz="1300" b="0" i="0" u="none" strike="noStrike" dirty="0">
                        <a:solidFill>
                          <a:schemeClr val="tx1"/>
                        </a:solidFill>
                        <a:effectLst/>
                        <a:latin typeface="Meiryo UI" pitchFamily="50" charset="-128"/>
                        <a:ea typeface="Meiryo UI" pitchFamily="50" charset="-128"/>
                        <a:cs typeface="Meiryo UI" pitchFamily="50" charset="-128"/>
                      </a:endParaRPr>
                    </a:p>
                  </a:txBody>
                  <a:tcPr marL="36000" marR="36000" marT="3600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a:t>
                      </a:r>
                      <a:r>
                        <a:rPr lang="ja-JP" altLang="en-US"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年間</a:t>
                      </a:r>
                      <a:endParaRPr lang="en-US" altLang="ja-JP"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r>
                        <a:rPr lang="en-US" altLang="ja-JP" sz="13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40.9%</a:t>
                      </a:r>
                      <a:endParaRPr lang="ja-JP" sz="13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a:t>
                      </a:r>
                      <a:endParaRPr lang="ja-JP" altLang="en-US" sz="1300" b="0" i="0" u="none" strike="noStrike" dirty="0" smtClean="0">
                        <a:solidFill>
                          <a:schemeClr val="tx1"/>
                        </a:solidFill>
                        <a:effectLst/>
                        <a:latin typeface="Meiryo UI" pitchFamily="50" charset="-128"/>
                        <a:ea typeface="Meiryo UI" pitchFamily="50" charset="-128"/>
                        <a:cs typeface="Meiryo UI" pitchFamily="50" charset="-128"/>
                      </a:endParaRPr>
                    </a:p>
                  </a:txBody>
                  <a:tcPr marL="36000" marR="0" marT="36000" marB="0" anchor="ctr">
                    <a:lnL w="190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366998085"/>
                  </a:ext>
                </a:extLst>
              </a:tr>
            </a:tbl>
          </a:graphicData>
        </a:graphic>
      </p:graphicFrame>
      <p:sp>
        <p:nvSpPr>
          <p:cNvPr id="13" name="正方形/長方形 12"/>
          <p:cNvSpPr/>
          <p:nvPr/>
        </p:nvSpPr>
        <p:spPr>
          <a:xfrm>
            <a:off x="378204" y="469319"/>
            <a:ext cx="5993996" cy="430887"/>
          </a:xfrm>
          <a:prstGeom prst="rect">
            <a:avLst/>
          </a:prstGeom>
        </p:spPr>
        <p:txBody>
          <a:bodyPr wrap="square" tIns="0" bIns="0">
            <a:spAutoFit/>
          </a:bodyPr>
          <a:lstStyle/>
          <a:p>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大阪府</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の</a:t>
            </a:r>
            <a: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ESCO</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導入実績一覧</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（その</a:t>
            </a:r>
            <a:r>
              <a:rPr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サブタイトル 2"/>
          <p:cNvSpPr txBox="1">
            <a:spLocks/>
          </p:cNvSpPr>
          <p:nvPr/>
        </p:nvSpPr>
        <p:spPr bwMode="auto">
          <a:xfrm>
            <a:off x="5868144" y="440391"/>
            <a:ext cx="3333932" cy="358544"/>
          </a:xfrm>
          <a:prstGeom prst="rect">
            <a:avLst/>
          </a:prstGeom>
          <a:noFill/>
          <a:ln w="19050">
            <a:noFill/>
            <a:miter lim="800000"/>
            <a:headEnd/>
            <a:tailEnd/>
          </a:ln>
          <a:effectLst/>
          <a:extLst/>
        </p:spPr>
        <p:txBody>
          <a:bodyPr wrap="square" lIns="180000" tIns="180000" rIns="180000" bIns="180000" anchor="t"/>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lgn="r">
              <a:buNone/>
              <a:tabLst>
                <a:tab pos="4749800" algn="l"/>
              </a:tabLst>
              <a:defRPr/>
            </a:pPr>
            <a:r>
              <a:rPr lang="ja-JP" altLang="en-US" sz="2000" b="1" kern="0" dirty="0">
                <a:latin typeface="Meiryo UI" panose="020B0604030504040204" pitchFamily="50" charset="-128"/>
                <a:ea typeface="Meiryo UI" panose="020B0604030504040204" pitchFamily="50" charset="-128"/>
                <a:cs typeface="Meiryo UI" panose="020B0604030504040204" pitchFamily="50" charset="-128"/>
              </a:rPr>
              <a:t>延</a:t>
            </a:r>
            <a:r>
              <a:rPr lang="ja-JP" altLang="en-US" sz="2000" b="1" kern="0" dirty="0" smtClean="0">
                <a:latin typeface="Meiryo UI" panose="020B0604030504040204" pitchFamily="50" charset="-128"/>
                <a:ea typeface="Meiryo UI" panose="020B0604030504040204" pitchFamily="50" charset="-128"/>
                <a:cs typeface="Meiryo UI" panose="020B0604030504040204" pitchFamily="50" charset="-128"/>
              </a:rPr>
              <a:t>べ</a:t>
            </a:r>
            <a:r>
              <a:rPr lang="en-US" altLang="ja-JP" sz="2000" b="1" kern="0" dirty="0" smtClean="0">
                <a:latin typeface="Meiryo UI" panose="020B0604030504040204" pitchFamily="50" charset="-128"/>
                <a:ea typeface="Meiryo UI" panose="020B0604030504040204" pitchFamily="50" charset="-128"/>
                <a:cs typeface="Meiryo UI" panose="020B0604030504040204" pitchFamily="50" charset="-128"/>
              </a:rPr>
              <a:t>110</a:t>
            </a:r>
            <a:r>
              <a:rPr lang="ja-JP" altLang="en-US" sz="2000" b="1" kern="0" dirty="0" smtClean="0">
                <a:latin typeface="Meiryo UI" panose="020B0604030504040204" pitchFamily="50" charset="-128"/>
                <a:ea typeface="Meiryo UI" panose="020B0604030504040204" pitchFamily="50" charset="-128"/>
                <a:cs typeface="Meiryo UI" panose="020B0604030504040204" pitchFamily="50" charset="-128"/>
              </a:rPr>
              <a:t>施設（</a:t>
            </a:r>
            <a:r>
              <a:rPr lang="en-US" altLang="ja-JP" sz="2000" b="1" kern="0" dirty="0" smtClean="0">
                <a:latin typeface="Meiryo UI" panose="020B0604030504040204" pitchFamily="50" charset="-128"/>
                <a:ea typeface="Meiryo UI" panose="020B0604030504040204" pitchFamily="50" charset="-128"/>
                <a:cs typeface="Meiryo UI" panose="020B0604030504040204" pitchFamily="50" charset="-128"/>
              </a:rPr>
              <a:t>39</a:t>
            </a:r>
            <a:r>
              <a:rPr lang="ja-JP" altLang="en-US" sz="2000" b="1" kern="0" dirty="0" smtClean="0">
                <a:latin typeface="Meiryo UI" panose="020B0604030504040204" pitchFamily="50" charset="-128"/>
                <a:ea typeface="Meiryo UI" panose="020B0604030504040204" pitchFamily="50" charset="-128"/>
                <a:cs typeface="Meiryo UI" panose="020B0604030504040204" pitchFamily="50" charset="-128"/>
              </a:rPr>
              <a:t>事業）</a:t>
            </a:r>
            <a:endParaRPr lang="en-US" altLang="ja-JP" sz="2000" b="1" kern="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746125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5" name="直線コネクタ 34"/>
          <p:cNvCxnSpPr/>
          <p:nvPr/>
        </p:nvCxnSpPr>
        <p:spPr>
          <a:xfrm>
            <a:off x="113410" y="620688"/>
            <a:ext cx="8856000" cy="0"/>
          </a:xfrm>
          <a:prstGeom prst="line">
            <a:avLst/>
          </a:prstGeom>
          <a:ln>
            <a:solidFill>
              <a:schemeClr val="tx2"/>
            </a:solidFill>
          </a:ln>
        </p:spPr>
        <p:style>
          <a:lnRef idx="3">
            <a:schemeClr val="accent1"/>
          </a:lnRef>
          <a:fillRef idx="0">
            <a:schemeClr val="accent1"/>
          </a:fillRef>
          <a:effectRef idx="2">
            <a:schemeClr val="accent1"/>
          </a:effectRef>
          <a:fontRef idx="minor">
            <a:schemeClr val="tx1"/>
          </a:fontRef>
        </p:style>
      </p:cxnSp>
      <p:sp>
        <p:nvSpPr>
          <p:cNvPr id="36" name="正方形/長方形 35"/>
          <p:cNvSpPr/>
          <p:nvPr/>
        </p:nvSpPr>
        <p:spPr>
          <a:xfrm>
            <a:off x="113410" y="189801"/>
            <a:ext cx="5347232" cy="430887"/>
          </a:xfrm>
          <a:prstGeom prst="rect">
            <a:avLst/>
          </a:prstGeom>
          <a:solidFill>
            <a:schemeClr val="bg1"/>
          </a:solidFill>
        </p:spPr>
        <p:txBody>
          <a:bodyPr wrap="square" tIns="0" bIns="0">
            <a:spAutoFit/>
          </a:bodyPr>
          <a:lstStyle/>
          <a:p>
            <a:r>
              <a:rPr lang="ja-JP" altLang="en-US" sz="28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　平均省エネ率（総量平均）</a:t>
            </a:r>
            <a:endParaRPr lang="ja-JP" altLang="en-US" sz="2600"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スライド番号プレースホルダー 1"/>
          <p:cNvSpPr>
            <a:spLocks noGrp="1"/>
          </p:cNvSpPr>
          <p:nvPr>
            <p:ph type="sldNum" sz="quarter" idx="12"/>
          </p:nvPr>
        </p:nvSpPr>
        <p:spPr>
          <a:xfrm>
            <a:off x="8239770" y="69376"/>
            <a:ext cx="747712" cy="365760"/>
          </a:xfrm>
        </p:spPr>
        <p:txBody>
          <a:bodyPr/>
          <a:lstStyle/>
          <a:p>
            <a:fld id="{6DBCCE75-96CE-4693-9D68-DB546D813132}" type="slidenum">
              <a:rPr kumimoji="1" lang="ja-JP" altLang="en-US" sz="2000" smtClean="0">
                <a:solidFill>
                  <a:schemeClr val="bg1"/>
                </a:solidFill>
              </a:rPr>
              <a:pPr/>
              <a:t>7</a:t>
            </a:fld>
            <a:endParaRPr kumimoji="1" lang="ja-JP" altLang="en-US" sz="2000" dirty="0">
              <a:solidFill>
                <a:schemeClr val="bg1"/>
              </a:solidFill>
            </a:endParaRPr>
          </a:p>
        </p:txBody>
      </p:sp>
      <p:sp>
        <p:nvSpPr>
          <p:cNvPr id="33" name="正方形/長方形 32"/>
          <p:cNvSpPr/>
          <p:nvPr/>
        </p:nvSpPr>
        <p:spPr>
          <a:xfrm>
            <a:off x="737312" y="5702224"/>
            <a:ext cx="8198084" cy="830997"/>
          </a:xfrm>
          <a:prstGeom prst="rect">
            <a:avLst/>
          </a:prstGeom>
          <a:ln w="25400">
            <a:solidFill>
              <a:schemeClr val="accent1"/>
            </a:solidFill>
            <a:prstDash val="sysDash"/>
          </a:ln>
        </p:spPr>
        <p:txBody>
          <a:bodyPr wrap="square">
            <a:spAutoFit/>
          </a:bodyPr>
          <a:lstStyle/>
          <a:p>
            <a:r>
              <a:rPr lang="ja-JP" altLang="en-US" sz="2400" dirty="0" smtClean="0">
                <a:latin typeface="Meiryo UI" panose="020B0604030504040204" pitchFamily="50" charset="-128"/>
                <a:ea typeface="Meiryo UI" panose="020B0604030504040204" pitchFamily="50" charset="-128"/>
              </a:rPr>
              <a:t>○令和元年度時点で、目標（</a:t>
            </a:r>
            <a:r>
              <a:rPr lang="en-US" altLang="ja-JP" sz="2400" dirty="0" smtClean="0">
                <a:latin typeface="Meiryo UI" panose="020B0604030504040204" pitchFamily="50" charset="-128"/>
                <a:ea typeface="Meiryo UI" panose="020B0604030504040204" pitchFamily="50" charset="-128"/>
              </a:rPr>
              <a:t>15%</a:t>
            </a:r>
            <a:r>
              <a:rPr lang="ja-JP" altLang="en-US" sz="2400" dirty="0" smtClean="0">
                <a:latin typeface="Meiryo UI" panose="020B0604030504040204" pitchFamily="50" charset="-128"/>
                <a:ea typeface="Meiryo UI" panose="020B0604030504040204" pitchFamily="50" charset="-128"/>
              </a:rPr>
              <a:t>）を大きく上回り、</a:t>
            </a:r>
            <a:endParaRPr lang="en-US" altLang="ja-JP" sz="2400" dirty="0" smtClean="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rPr>
              <a:t>　</a:t>
            </a:r>
            <a:r>
              <a:rPr lang="en-US" altLang="ja-JP" sz="2400" b="1" u="sng" dirty="0" smtClean="0">
                <a:latin typeface="Meiryo UI" panose="020B0604030504040204" pitchFamily="50" charset="-128"/>
                <a:ea typeface="Meiryo UI" panose="020B0604030504040204" pitchFamily="50" charset="-128"/>
              </a:rPr>
              <a:t>30</a:t>
            </a:r>
            <a:r>
              <a:rPr lang="ja-JP" altLang="en-US" sz="2400" b="1" u="sng" dirty="0" smtClean="0">
                <a:latin typeface="Meiryo UI" panose="020B0604030504040204" pitchFamily="50" charset="-128"/>
                <a:ea typeface="Meiryo UI" panose="020B0604030504040204" pitchFamily="50" charset="-128"/>
              </a:rPr>
              <a:t>％以上を達成</a:t>
            </a:r>
            <a:r>
              <a:rPr lang="ja-JP" altLang="en-US" sz="2400" dirty="0" smtClean="0">
                <a:latin typeface="Meiryo UI" panose="020B0604030504040204" pitchFamily="50" charset="-128"/>
                <a:ea typeface="Meiryo UI" panose="020B0604030504040204" pitchFamily="50" charset="-128"/>
              </a:rPr>
              <a:t>している。</a:t>
            </a:r>
            <a:endParaRPr lang="en-US" altLang="ja-JP" sz="2400" dirty="0" smtClean="0">
              <a:latin typeface="Meiryo UI" panose="020B0604030504040204" pitchFamily="50" charset="-128"/>
              <a:ea typeface="Meiryo UI" panose="020B0604030504040204" pitchFamily="50" charset="-128"/>
            </a:endParaRPr>
          </a:p>
        </p:txBody>
      </p:sp>
      <p:sp>
        <p:nvSpPr>
          <p:cNvPr id="55" name="Rectangle 74"/>
          <p:cNvSpPr>
            <a:spLocks noChangeArrowheads="1"/>
          </p:cNvSpPr>
          <p:nvPr/>
        </p:nvSpPr>
        <p:spPr bwMode="auto">
          <a:xfrm>
            <a:off x="254390" y="890516"/>
            <a:ext cx="92333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r>
              <a:rPr kumimoji="0" lang="ja-JP" altLang="en-US" sz="1200" dirty="0" smtClean="0">
                <a:solidFill>
                  <a:prstClr val="black"/>
                </a:solidFill>
                <a:latin typeface="游ゴシック" panose="020B0400000000000000" pitchFamily="50" charset="-128"/>
                <a:ea typeface="游ゴシック" panose="020B0400000000000000" pitchFamily="50" charset="-128"/>
              </a:rPr>
              <a:t>平均省エネ率</a:t>
            </a:r>
            <a:endParaRPr kumimoji="0" lang="en-US" altLang="ja-JP" sz="1200" dirty="0" smtClean="0">
              <a:solidFill>
                <a:prstClr val="black"/>
              </a:solidFill>
              <a:latin typeface="游ゴシック" panose="020B0400000000000000" pitchFamily="50" charset="-128"/>
              <a:ea typeface="游ゴシック" panose="020B0400000000000000" pitchFamily="50" charset="-128"/>
            </a:endParaRPr>
          </a:p>
          <a:p>
            <a:pPr algn="ctr"/>
            <a:r>
              <a:rPr kumimoji="0" lang="ja-JP" altLang="ja-JP" sz="1200" dirty="0" smtClean="0">
                <a:solidFill>
                  <a:prstClr val="black"/>
                </a:solidFill>
                <a:latin typeface="游ゴシック" panose="020B0400000000000000" pitchFamily="50" charset="-128"/>
                <a:ea typeface="游ゴシック" panose="020B0400000000000000" pitchFamily="50" charset="-128"/>
              </a:rPr>
              <a:t>（</a:t>
            </a:r>
            <a:r>
              <a:rPr kumimoji="0" lang="ja-JP" altLang="en-US" sz="1200" dirty="0">
                <a:solidFill>
                  <a:prstClr val="black"/>
                </a:solidFill>
                <a:latin typeface="游ゴシック" panose="020B0400000000000000" pitchFamily="50" charset="-128"/>
                <a:ea typeface="游ゴシック" panose="020B0400000000000000" pitchFamily="50" charset="-128"/>
              </a:rPr>
              <a:t>％</a:t>
            </a:r>
            <a:r>
              <a:rPr kumimoji="0" lang="ja-JP" altLang="ja-JP" sz="1200" dirty="0" smtClean="0">
                <a:solidFill>
                  <a:prstClr val="black"/>
                </a:solidFill>
                <a:latin typeface="游ゴシック" panose="020B0400000000000000" pitchFamily="50" charset="-128"/>
                <a:ea typeface="游ゴシック" panose="020B0400000000000000" pitchFamily="50" charset="-128"/>
              </a:rPr>
              <a:t>）</a:t>
            </a:r>
            <a:endParaRPr kumimoji="0" lang="ja-JP" altLang="ja-JP" dirty="0">
              <a:solidFill>
                <a:prstClr val="black"/>
              </a:solidFill>
              <a:latin typeface="游ゴシック" panose="020B0400000000000000" pitchFamily="50" charset="-128"/>
              <a:ea typeface="游ゴシック" panose="020B0400000000000000" pitchFamily="50" charset="-128"/>
            </a:endParaRPr>
          </a:p>
        </p:txBody>
      </p:sp>
      <p:sp>
        <p:nvSpPr>
          <p:cNvPr id="57" name="Freeform 47"/>
          <p:cNvSpPr>
            <a:spLocks noEditPoints="1"/>
          </p:cNvSpPr>
          <p:nvPr/>
        </p:nvSpPr>
        <p:spPr bwMode="auto">
          <a:xfrm>
            <a:off x="851264" y="1417708"/>
            <a:ext cx="7970180" cy="3342449"/>
          </a:xfrm>
          <a:custGeom>
            <a:avLst/>
            <a:gdLst>
              <a:gd name="T0" fmla="*/ 0 w 3637"/>
              <a:gd name="T1" fmla="*/ 1780 h 1780"/>
              <a:gd name="T2" fmla="*/ 3637 w 3637"/>
              <a:gd name="T3" fmla="*/ 1780 h 1780"/>
              <a:gd name="T4" fmla="*/ 0 w 3637"/>
              <a:gd name="T5" fmla="*/ 1582 h 1780"/>
              <a:gd name="T6" fmla="*/ 3637 w 3637"/>
              <a:gd name="T7" fmla="*/ 1582 h 1780"/>
              <a:gd name="T8" fmla="*/ 0 w 3637"/>
              <a:gd name="T9" fmla="*/ 1389 h 1780"/>
              <a:gd name="T10" fmla="*/ 3637 w 3637"/>
              <a:gd name="T11" fmla="*/ 1389 h 1780"/>
              <a:gd name="T12" fmla="*/ 0 w 3637"/>
              <a:gd name="T13" fmla="*/ 1190 h 1780"/>
              <a:gd name="T14" fmla="*/ 3637 w 3637"/>
              <a:gd name="T15" fmla="*/ 1190 h 1780"/>
              <a:gd name="T16" fmla="*/ 0 w 3637"/>
              <a:gd name="T17" fmla="*/ 992 h 1780"/>
              <a:gd name="T18" fmla="*/ 3637 w 3637"/>
              <a:gd name="T19" fmla="*/ 992 h 1780"/>
              <a:gd name="T20" fmla="*/ 0 w 3637"/>
              <a:gd name="T21" fmla="*/ 794 h 1780"/>
              <a:gd name="T22" fmla="*/ 3637 w 3637"/>
              <a:gd name="T23" fmla="*/ 794 h 1780"/>
              <a:gd name="T24" fmla="*/ 0 w 3637"/>
              <a:gd name="T25" fmla="*/ 595 h 1780"/>
              <a:gd name="T26" fmla="*/ 3637 w 3637"/>
              <a:gd name="T27" fmla="*/ 595 h 1780"/>
              <a:gd name="T28" fmla="*/ 0 w 3637"/>
              <a:gd name="T29" fmla="*/ 397 h 1780"/>
              <a:gd name="T30" fmla="*/ 3637 w 3637"/>
              <a:gd name="T31" fmla="*/ 397 h 1780"/>
              <a:gd name="T32" fmla="*/ 0 w 3637"/>
              <a:gd name="T33" fmla="*/ 198 h 1780"/>
              <a:gd name="T34" fmla="*/ 3637 w 3637"/>
              <a:gd name="T35" fmla="*/ 198 h 1780"/>
              <a:gd name="T36" fmla="*/ 0 w 3637"/>
              <a:gd name="T37" fmla="*/ 0 h 1780"/>
              <a:gd name="T38" fmla="*/ 3637 w 3637"/>
              <a:gd name="T39" fmla="*/ 0 h 17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637" h="1780">
                <a:moveTo>
                  <a:pt x="0" y="1780"/>
                </a:moveTo>
                <a:lnTo>
                  <a:pt x="3637" y="1780"/>
                </a:lnTo>
                <a:moveTo>
                  <a:pt x="0" y="1582"/>
                </a:moveTo>
                <a:lnTo>
                  <a:pt x="3637" y="1582"/>
                </a:lnTo>
                <a:moveTo>
                  <a:pt x="0" y="1389"/>
                </a:moveTo>
                <a:lnTo>
                  <a:pt x="3637" y="1389"/>
                </a:lnTo>
                <a:moveTo>
                  <a:pt x="0" y="1190"/>
                </a:moveTo>
                <a:lnTo>
                  <a:pt x="3637" y="1190"/>
                </a:lnTo>
                <a:moveTo>
                  <a:pt x="0" y="992"/>
                </a:moveTo>
                <a:lnTo>
                  <a:pt x="3637" y="992"/>
                </a:lnTo>
                <a:moveTo>
                  <a:pt x="0" y="794"/>
                </a:moveTo>
                <a:lnTo>
                  <a:pt x="3637" y="794"/>
                </a:lnTo>
                <a:moveTo>
                  <a:pt x="0" y="595"/>
                </a:moveTo>
                <a:lnTo>
                  <a:pt x="3637" y="595"/>
                </a:lnTo>
                <a:moveTo>
                  <a:pt x="0" y="397"/>
                </a:moveTo>
                <a:lnTo>
                  <a:pt x="3637" y="397"/>
                </a:lnTo>
                <a:moveTo>
                  <a:pt x="0" y="198"/>
                </a:moveTo>
                <a:lnTo>
                  <a:pt x="3637" y="198"/>
                </a:lnTo>
                <a:moveTo>
                  <a:pt x="0" y="0"/>
                </a:moveTo>
                <a:lnTo>
                  <a:pt x="3637" y="0"/>
                </a:lnTo>
              </a:path>
            </a:pathLst>
          </a:custGeom>
          <a:noFill/>
          <a:ln w="9525" cap="flat">
            <a:solidFill>
              <a:sysClr val="windowText" lastClr="000000">
                <a:lumMod val="65000"/>
                <a:lumOff val="35000"/>
              </a:sysClr>
            </a:solidFill>
            <a:prstDash val="sysDash"/>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latin typeface="游ゴシック" panose="020F0502020204030204"/>
              <a:ea typeface="游ゴシック" panose="020B0400000000000000" pitchFamily="50" charset="-128"/>
            </a:endParaRPr>
          </a:p>
        </p:txBody>
      </p:sp>
      <p:sp>
        <p:nvSpPr>
          <p:cNvPr id="59" name="Line 49"/>
          <p:cNvSpPr>
            <a:spLocks noChangeShapeType="1"/>
          </p:cNvSpPr>
          <p:nvPr/>
        </p:nvSpPr>
        <p:spPr bwMode="auto">
          <a:xfrm>
            <a:off x="851264" y="5133834"/>
            <a:ext cx="7970180" cy="0"/>
          </a:xfrm>
          <a:prstGeom prst="line">
            <a:avLst/>
          </a:prstGeom>
          <a:noFill/>
          <a:ln w="9525" cap="flat">
            <a:solidFill>
              <a:srgbClr val="D9D9D9"/>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smtClean="0">
              <a:solidFill>
                <a:prstClr val="black"/>
              </a:solidFill>
              <a:latin typeface="游ゴシック" panose="020F0502020204030204"/>
              <a:ea typeface="游ゴシック" panose="020B0400000000000000" pitchFamily="50" charset="-128"/>
            </a:endParaRPr>
          </a:p>
        </p:txBody>
      </p:sp>
      <p:sp>
        <p:nvSpPr>
          <p:cNvPr id="61" name="Rectangle 52"/>
          <p:cNvSpPr>
            <a:spLocks noChangeArrowheads="1"/>
          </p:cNvSpPr>
          <p:nvPr/>
        </p:nvSpPr>
        <p:spPr bwMode="auto">
          <a:xfrm>
            <a:off x="611859" y="5011093"/>
            <a:ext cx="10419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kumimoji="0" lang="ja-JP" altLang="ja-JP" sz="1600" dirty="0" smtClean="0">
                <a:solidFill>
                  <a:prstClr val="black"/>
                </a:solidFill>
                <a:latin typeface="Calibri" panose="020F0502020204030204" pitchFamily="34" charset="0"/>
                <a:ea typeface="游ゴシック" panose="020B0400000000000000" pitchFamily="50" charset="-128"/>
              </a:rPr>
              <a:t>0</a:t>
            </a:r>
            <a:endParaRPr kumimoji="0" lang="ja-JP" altLang="ja-JP" sz="1600" dirty="0" smtClean="0">
              <a:solidFill>
                <a:prstClr val="black"/>
              </a:solidFill>
              <a:ea typeface="游ゴシック" panose="020B0400000000000000" pitchFamily="50" charset="-128"/>
            </a:endParaRPr>
          </a:p>
        </p:txBody>
      </p:sp>
      <p:sp>
        <p:nvSpPr>
          <p:cNvPr id="62" name="Rectangle 54"/>
          <p:cNvSpPr>
            <a:spLocks noChangeArrowheads="1"/>
          </p:cNvSpPr>
          <p:nvPr/>
        </p:nvSpPr>
        <p:spPr bwMode="auto">
          <a:xfrm>
            <a:off x="535160" y="4269370"/>
            <a:ext cx="20839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kumimoji="0" lang="ja-JP" altLang="ja-JP" sz="1600" dirty="0" smtClean="0">
                <a:solidFill>
                  <a:prstClr val="black"/>
                </a:solidFill>
                <a:latin typeface="Calibri" panose="020F0502020204030204" pitchFamily="34" charset="0"/>
                <a:ea typeface="游ゴシック" panose="020B0400000000000000" pitchFamily="50" charset="-128"/>
              </a:rPr>
              <a:t>10</a:t>
            </a:r>
            <a:endParaRPr kumimoji="0" lang="ja-JP" altLang="ja-JP" sz="1600" dirty="0" smtClean="0">
              <a:solidFill>
                <a:prstClr val="black"/>
              </a:solidFill>
              <a:ea typeface="游ゴシック" panose="020B0400000000000000" pitchFamily="50" charset="-128"/>
            </a:endParaRPr>
          </a:p>
        </p:txBody>
      </p:sp>
      <p:sp>
        <p:nvSpPr>
          <p:cNvPr id="63" name="Rectangle 56"/>
          <p:cNvSpPr>
            <a:spLocks noChangeArrowheads="1"/>
          </p:cNvSpPr>
          <p:nvPr/>
        </p:nvSpPr>
        <p:spPr bwMode="auto">
          <a:xfrm>
            <a:off x="535160" y="3525769"/>
            <a:ext cx="20839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kumimoji="0" lang="ja-JP" altLang="ja-JP" sz="1600" dirty="0" smtClean="0">
                <a:solidFill>
                  <a:prstClr val="black"/>
                </a:solidFill>
                <a:latin typeface="Calibri" panose="020F0502020204030204" pitchFamily="34" charset="0"/>
                <a:ea typeface="游ゴシック" panose="020B0400000000000000" pitchFamily="50" charset="-128"/>
              </a:rPr>
              <a:t>20</a:t>
            </a:r>
            <a:endParaRPr kumimoji="0" lang="ja-JP" altLang="ja-JP" sz="1600" dirty="0" smtClean="0">
              <a:solidFill>
                <a:prstClr val="black"/>
              </a:solidFill>
              <a:ea typeface="游ゴシック" panose="020B0400000000000000" pitchFamily="50" charset="-128"/>
            </a:endParaRPr>
          </a:p>
        </p:txBody>
      </p:sp>
      <p:sp>
        <p:nvSpPr>
          <p:cNvPr id="64" name="Rectangle 58"/>
          <p:cNvSpPr>
            <a:spLocks noChangeArrowheads="1"/>
          </p:cNvSpPr>
          <p:nvPr/>
        </p:nvSpPr>
        <p:spPr bwMode="auto">
          <a:xfrm>
            <a:off x="535160" y="2784046"/>
            <a:ext cx="20839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kumimoji="0" lang="ja-JP" altLang="ja-JP" sz="1600" dirty="0" smtClean="0">
                <a:solidFill>
                  <a:prstClr val="black"/>
                </a:solidFill>
                <a:latin typeface="Calibri" panose="020F0502020204030204" pitchFamily="34" charset="0"/>
                <a:ea typeface="游ゴシック" panose="020B0400000000000000" pitchFamily="50" charset="-128"/>
              </a:rPr>
              <a:t>30</a:t>
            </a:r>
            <a:endParaRPr kumimoji="0" lang="ja-JP" altLang="ja-JP" sz="1600" dirty="0" smtClean="0">
              <a:solidFill>
                <a:prstClr val="black"/>
              </a:solidFill>
              <a:ea typeface="游ゴシック" panose="020B0400000000000000" pitchFamily="50" charset="-128"/>
            </a:endParaRPr>
          </a:p>
        </p:txBody>
      </p:sp>
      <p:sp>
        <p:nvSpPr>
          <p:cNvPr id="65" name="Rectangle 60"/>
          <p:cNvSpPr>
            <a:spLocks noChangeArrowheads="1"/>
          </p:cNvSpPr>
          <p:nvPr/>
        </p:nvSpPr>
        <p:spPr bwMode="auto">
          <a:xfrm>
            <a:off x="535160" y="2042323"/>
            <a:ext cx="20839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kumimoji="0" lang="ja-JP" altLang="ja-JP" sz="1600" dirty="0" smtClean="0">
                <a:solidFill>
                  <a:prstClr val="black"/>
                </a:solidFill>
                <a:latin typeface="Calibri" panose="020F0502020204030204" pitchFamily="34" charset="0"/>
                <a:ea typeface="游ゴシック" panose="020B0400000000000000" pitchFamily="50" charset="-128"/>
              </a:rPr>
              <a:t>4</a:t>
            </a:r>
            <a:r>
              <a:rPr kumimoji="0" lang="en-US" altLang="ja-JP" sz="1600" dirty="0" smtClean="0">
                <a:solidFill>
                  <a:prstClr val="black"/>
                </a:solidFill>
                <a:latin typeface="Calibri" panose="020F0502020204030204" pitchFamily="34" charset="0"/>
                <a:ea typeface="游ゴシック" panose="020B0400000000000000" pitchFamily="50" charset="-128"/>
              </a:rPr>
              <a:t>0</a:t>
            </a:r>
            <a:endParaRPr kumimoji="0" lang="ja-JP" altLang="ja-JP" sz="1600" dirty="0" smtClean="0">
              <a:solidFill>
                <a:prstClr val="black"/>
              </a:solidFill>
              <a:ea typeface="游ゴシック" panose="020B0400000000000000" pitchFamily="50" charset="-128"/>
            </a:endParaRPr>
          </a:p>
        </p:txBody>
      </p:sp>
      <p:sp>
        <p:nvSpPr>
          <p:cNvPr id="66" name="Rectangle 62"/>
          <p:cNvSpPr>
            <a:spLocks noChangeArrowheads="1"/>
          </p:cNvSpPr>
          <p:nvPr/>
        </p:nvSpPr>
        <p:spPr bwMode="auto">
          <a:xfrm>
            <a:off x="535160" y="1298722"/>
            <a:ext cx="20839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kumimoji="0" lang="ja-JP" altLang="ja-JP" sz="1600" dirty="0" smtClean="0">
                <a:solidFill>
                  <a:prstClr val="black"/>
                </a:solidFill>
                <a:latin typeface="Calibri" panose="020F0502020204030204" pitchFamily="34" charset="0"/>
                <a:ea typeface="游ゴシック" panose="020B0400000000000000" pitchFamily="50" charset="-128"/>
              </a:rPr>
              <a:t>50</a:t>
            </a:r>
            <a:endParaRPr kumimoji="0" lang="ja-JP" altLang="ja-JP" sz="1600" dirty="0" smtClean="0">
              <a:solidFill>
                <a:prstClr val="black"/>
              </a:solidFill>
              <a:ea typeface="游ゴシック" panose="020B0400000000000000" pitchFamily="50" charset="-128"/>
            </a:endParaRPr>
          </a:p>
        </p:txBody>
      </p:sp>
      <p:sp>
        <p:nvSpPr>
          <p:cNvPr id="67" name="Rectangle 63"/>
          <p:cNvSpPr>
            <a:spLocks noChangeArrowheads="1"/>
          </p:cNvSpPr>
          <p:nvPr/>
        </p:nvSpPr>
        <p:spPr bwMode="auto">
          <a:xfrm>
            <a:off x="1478008" y="5235234"/>
            <a:ext cx="78547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kumimoji="0" lang="ja-JP" altLang="ja-JP" sz="1200" dirty="0" smtClean="0">
                <a:solidFill>
                  <a:prstClr val="black"/>
                </a:solidFill>
                <a:latin typeface="游ゴシック" panose="020B0400000000000000" pitchFamily="50" charset="-128"/>
                <a:ea typeface="游ゴシック" panose="020B0400000000000000" pitchFamily="50" charset="-128"/>
              </a:rPr>
              <a:t>平成</a:t>
            </a:r>
            <a:r>
              <a:rPr kumimoji="0" lang="en-US" altLang="ja-JP" sz="1200" dirty="0" smtClean="0">
                <a:solidFill>
                  <a:prstClr val="black"/>
                </a:solidFill>
                <a:latin typeface="游ゴシック" panose="020B0400000000000000" pitchFamily="50" charset="-128"/>
                <a:ea typeface="游ゴシック" panose="020B0400000000000000" pitchFamily="50" charset="-128"/>
              </a:rPr>
              <a:t>27</a:t>
            </a:r>
            <a:r>
              <a:rPr kumimoji="0" lang="ja-JP" altLang="en-US" sz="1200" dirty="0" smtClean="0">
                <a:solidFill>
                  <a:prstClr val="black"/>
                </a:solidFill>
                <a:latin typeface="游ゴシック" panose="020B0400000000000000" pitchFamily="50" charset="-128"/>
                <a:ea typeface="游ゴシック" panose="020B0400000000000000" pitchFamily="50" charset="-128"/>
              </a:rPr>
              <a:t>年度</a:t>
            </a:r>
            <a:endParaRPr kumimoji="0" lang="ja-JP" altLang="ja-JP" sz="1200" dirty="0" smtClean="0">
              <a:solidFill>
                <a:prstClr val="black"/>
              </a:solidFill>
              <a:latin typeface="游ゴシック" panose="020B0400000000000000" pitchFamily="50" charset="-128"/>
              <a:ea typeface="游ゴシック" panose="020B0400000000000000" pitchFamily="50" charset="-128"/>
            </a:endParaRPr>
          </a:p>
        </p:txBody>
      </p:sp>
      <p:sp>
        <p:nvSpPr>
          <p:cNvPr id="68" name="Rectangle 66"/>
          <p:cNvSpPr>
            <a:spLocks noChangeArrowheads="1"/>
          </p:cNvSpPr>
          <p:nvPr/>
        </p:nvSpPr>
        <p:spPr bwMode="auto">
          <a:xfrm>
            <a:off x="3059196" y="5233363"/>
            <a:ext cx="78547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kumimoji="0" lang="ja-JP" altLang="ja-JP" sz="1200" dirty="0" smtClean="0">
                <a:solidFill>
                  <a:prstClr val="black"/>
                </a:solidFill>
                <a:latin typeface="游ゴシック" panose="020B0400000000000000" pitchFamily="50" charset="-128"/>
                <a:ea typeface="游ゴシック" panose="020B0400000000000000" pitchFamily="50" charset="-128"/>
              </a:rPr>
              <a:t>平成</a:t>
            </a:r>
            <a:r>
              <a:rPr kumimoji="0" lang="en-US" altLang="ja-JP" sz="1200" dirty="0" smtClean="0">
                <a:solidFill>
                  <a:prstClr val="black"/>
                </a:solidFill>
                <a:latin typeface="游ゴシック" panose="020B0400000000000000" pitchFamily="50" charset="-128"/>
                <a:ea typeface="游ゴシック" panose="020B0400000000000000" pitchFamily="50" charset="-128"/>
              </a:rPr>
              <a:t>28</a:t>
            </a:r>
            <a:r>
              <a:rPr kumimoji="0" lang="ja-JP" altLang="en-US" sz="1200" dirty="0" smtClean="0">
                <a:solidFill>
                  <a:prstClr val="black"/>
                </a:solidFill>
                <a:latin typeface="游ゴシック" panose="020B0400000000000000" pitchFamily="50" charset="-128"/>
                <a:ea typeface="游ゴシック" panose="020B0400000000000000" pitchFamily="50" charset="-128"/>
              </a:rPr>
              <a:t>年度</a:t>
            </a:r>
            <a:endParaRPr kumimoji="0" lang="ja-JP" altLang="ja-JP" sz="1200" dirty="0" smtClean="0">
              <a:solidFill>
                <a:prstClr val="black"/>
              </a:solidFill>
              <a:latin typeface="游ゴシック" panose="020B0400000000000000" pitchFamily="50" charset="-128"/>
              <a:ea typeface="游ゴシック" panose="020B0400000000000000" pitchFamily="50" charset="-128"/>
            </a:endParaRPr>
          </a:p>
        </p:txBody>
      </p:sp>
      <p:sp>
        <p:nvSpPr>
          <p:cNvPr id="69" name="Rectangle 69"/>
          <p:cNvSpPr>
            <a:spLocks noChangeArrowheads="1"/>
          </p:cNvSpPr>
          <p:nvPr/>
        </p:nvSpPr>
        <p:spPr bwMode="auto">
          <a:xfrm>
            <a:off x="4535678" y="5233363"/>
            <a:ext cx="78547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kumimoji="0" lang="ja-JP" altLang="ja-JP" sz="1200" dirty="0" smtClean="0">
                <a:solidFill>
                  <a:prstClr val="black"/>
                </a:solidFill>
                <a:latin typeface="游ゴシック" panose="020B0400000000000000" pitchFamily="50" charset="-128"/>
                <a:ea typeface="游ゴシック" panose="020B0400000000000000" pitchFamily="50" charset="-128"/>
              </a:rPr>
              <a:t>平成</a:t>
            </a:r>
            <a:r>
              <a:rPr kumimoji="0" lang="en-US" altLang="ja-JP" sz="1200" dirty="0" smtClean="0">
                <a:solidFill>
                  <a:prstClr val="black"/>
                </a:solidFill>
                <a:latin typeface="游ゴシック" panose="020B0400000000000000" pitchFamily="50" charset="-128"/>
                <a:ea typeface="游ゴシック" panose="020B0400000000000000" pitchFamily="50" charset="-128"/>
              </a:rPr>
              <a:t>29</a:t>
            </a:r>
            <a:r>
              <a:rPr kumimoji="0" lang="ja-JP" altLang="en-US" sz="1200" dirty="0" smtClean="0">
                <a:solidFill>
                  <a:prstClr val="black"/>
                </a:solidFill>
                <a:latin typeface="游ゴシック" panose="020B0400000000000000" pitchFamily="50" charset="-128"/>
                <a:ea typeface="游ゴシック" panose="020B0400000000000000" pitchFamily="50" charset="-128"/>
              </a:rPr>
              <a:t>年度</a:t>
            </a:r>
            <a:endParaRPr kumimoji="0" lang="ja-JP" altLang="ja-JP" sz="1200" dirty="0" smtClean="0">
              <a:solidFill>
                <a:prstClr val="black"/>
              </a:solidFill>
              <a:latin typeface="游ゴシック" panose="020B0400000000000000" pitchFamily="50" charset="-128"/>
              <a:ea typeface="游ゴシック" panose="020B0400000000000000" pitchFamily="50" charset="-128"/>
            </a:endParaRPr>
          </a:p>
        </p:txBody>
      </p:sp>
      <p:sp>
        <p:nvSpPr>
          <p:cNvPr id="70" name="Rectangle 72"/>
          <p:cNvSpPr>
            <a:spLocks noChangeArrowheads="1"/>
          </p:cNvSpPr>
          <p:nvPr/>
        </p:nvSpPr>
        <p:spPr bwMode="auto">
          <a:xfrm>
            <a:off x="6119854" y="5233363"/>
            <a:ext cx="78547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kumimoji="0" lang="ja-JP" altLang="ja-JP" sz="1200" dirty="0" smtClean="0">
                <a:solidFill>
                  <a:prstClr val="black"/>
                </a:solidFill>
                <a:latin typeface="游ゴシック" panose="020B0400000000000000" pitchFamily="50" charset="-128"/>
                <a:ea typeface="游ゴシック" panose="020B0400000000000000" pitchFamily="50" charset="-128"/>
              </a:rPr>
              <a:t>平成</a:t>
            </a:r>
            <a:r>
              <a:rPr kumimoji="0" lang="en-US" altLang="ja-JP" sz="1200" dirty="0" smtClean="0">
                <a:solidFill>
                  <a:prstClr val="black"/>
                </a:solidFill>
                <a:latin typeface="游ゴシック" panose="020B0400000000000000" pitchFamily="50" charset="-128"/>
                <a:ea typeface="游ゴシック" panose="020B0400000000000000" pitchFamily="50" charset="-128"/>
              </a:rPr>
              <a:t>30</a:t>
            </a:r>
            <a:r>
              <a:rPr kumimoji="0" lang="ja-JP" altLang="en-US" sz="1200" dirty="0" smtClean="0">
                <a:solidFill>
                  <a:prstClr val="black"/>
                </a:solidFill>
                <a:latin typeface="游ゴシック" panose="020B0400000000000000" pitchFamily="50" charset="-128"/>
                <a:ea typeface="游ゴシック" panose="020B0400000000000000" pitchFamily="50" charset="-128"/>
              </a:rPr>
              <a:t>年度</a:t>
            </a:r>
            <a:endParaRPr kumimoji="0" lang="ja-JP" altLang="ja-JP" sz="1200" dirty="0" smtClean="0">
              <a:solidFill>
                <a:prstClr val="black"/>
              </a:solidFill>
              <a:latin typeface="游ゴシック" panose="020B0400000000000000" pitchFamily="50" charset="-128"/>
              <a:ea typeface="游ゴシック" panose="020B0400000000000000" pitchFamily="50" charset="-128"/>
            </a:endParaRPr>
          </a:p>
        </p:txBody>
      </p:sp>
      <p:sp>
        <p:nvSpPr>
          <p:cNvPr id="71" name="Line 51"/>
          <p:cNvSpPr>
            <a:spLocks noChangeShapeType="1"/>
          </p:cNvSpPr>
          <p:nvPr/>
        </p:nvSpPr>
        <p:spPr bwMode="auto">
          <a:xfrm>
            <a:off x="886027" y="5133834"/>
            <a:ext cx="7970180" cy="0"/>
          </a:xfrm>
          <a:prstGeom prst="line">
            <a:avLst/>
          </a:prstGeom>
          <a:noFill/>
          <a:ln w="36513" cap="rnd">
            <a:solidFill>
              <a:srgbClr val="595959"/>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smtClean="0">
              <a:solidFill>
                <a:prstClr val="black"/>
              </a:solidFill>
              <a:latin typeface="游ゴシック" panose="020F0502020204030204"/>
              <a:ea typeface="游ゴシック" panose="020B0400000000000000" pitchFamily="50" charset="-128"/>
            </a:endParaRPr>
          </a:p>
        </p:txBody>
      </p:sp>
      <p:sp>
        <p:nvSpPr>
          <p:cNvPr id="72" name="Rectangle 56"/>
          <p:cNvSpPr>
            <a:spLocks noChangeArrowheads="1"/>
          </p:cNvSpPr>
          <p:nvPr/>
        </p:nvSpPr>
        <p:spPr bwMode="auto">
          <a:xfrm>
            <a:off x="533200" y="3896630"/>
            <a:ext cx="23403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kumimoji="0" lang="en-US" altLang="ja-JP" sz="1600" b="1" dirty="0" smtClean="0">
                <a:solidFill>
                  <a:prstClr val="black"/>
                </a:solidFill>
                <a:latin typeface="游ゴシック" panose="020B0400000000000000" pitchFamily="50" charset="-128"/>
                <a:ea typeface="游ゴシック" panose="020B0400000000000000" pitchFamily="50" charset="-128"/>
              </a:rPr>
              <a:t>15</a:t>
            </a:r>
            <a:endParaRPr kumimoji="0" lang="ja-JP" altLang="ja-JP" sz="1600" b="1" dirty="0" smtClean="0">
              <a:solidFill>
                <a:prstClr val="black"/>
              </a:solidFill>
              <a:latin typeface="游ゴシック" panose="020B0400000000000000" pitchFamily="50" charset="-128"/>
              <a:ea typeface="游ゴシック" panose="020B0400000000000000" pitchFamily="50" charset="-128"/>
            </a:endParaRPr>
          </a:p>
        </p:txBody>
      </p:sp>
      <p:sp>
        <p:nvSpPr>
          <p:cNvPr id="26" name="Rectangle 72"/>
          <p:cNvSpPr>
            <a:spLocks noChangeArrowheads="1"/>
          </p:cNvSpPr>
          <p:nvPr/>
        </p:nvSpPr>
        <p:spPr bwMode="auto">
          <a:xfrm>
            <a:off x="7596336" y="5233363"/>
            <a:ext cx="76944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kumimoji="0" lang="ja-JP" altLang="en-US" sz="1200" dirty="0" smtClean="0">
                <a:solidFill>
                  <a:prstClr val="black"/>
                </a:solidFill>
                <a:latin typeface="游ゴシック" panose="020B0400000000000000" pitchFamily="50" charset="-128"/>
                <a:ea typeface="游ゴシック" panose="020B0400000000000000" pitchFamily="50" charset="-128"/>
              </a:rPr>
              <a:t>令和元年度</a:t>
            </a:r>
            <a:endParaRPr kumimoji="0" lang="ja-JP" altLang="ja-JP" sz="1200" dirty="0" smtClean="0">
              <a:solidFill>
                <a:prstClr val="black"/>
              </a:solidFill>
              <a:latin typeface="游ゴシック" panose="020B0400000000000000" pitchFamily="50" charset="-128"/>
              <a:ea typeface="游ゴシック" panose="020B0400000000000000" pitchFamily="50" charset="-128"/>
            </a:endParaRPr>
          </a:p>
        </p:txBody>
      </p:sp>
      <p:sp>
        <p:nvSpPr>
          <p:cNvPr id="3" name="正方形/長方形 2"/>
          <p:cNvSpPr/>
          <p:nvPr/>
        </p:nvSpPr>
        <p:spPr>
          <a:xfrm>
            <a:off x="1487966" y="1828800"/>
            <a:ext cx="779778" cy="3289755"/>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3069919" y="2421228"/>
            <a:ext cx="779778" cy="2689714"/>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4532794" y="2627291"/>
            <a:ext cx="779778" cy="2491264"/>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6135684" y="2807594"/>
            <a:ext cx="779778" cy="2310961"/>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Rectangle 72"/>
          <p:cNvSpPr>
            <a:spLocks noChangeArrowheads="1"/>
          </p:cNvSpPr>
          <p:nvPr/>
        </p:nvSpPr>
        <p:spPr bwMode="white">
          <a:xfrm>
            <a:off x="899592" y="3739925"/>
            <a:ext cx="1025922" cy="246221"/>
          </a:xfrm>
          <a:prstGeom prst="rect">
            <a:avLst/>
          </a:prstGeom>
          <a:noFill/>
          <a:ln>
            <a:noFill/>
          </a:ln>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eaLnBrk="0" fontAlgn="base" latinLnBrk="0" hangingPunct="0">
              <a:lnSpc>
                <a:spcPct val="100000"/>
              </a:lnSpc>
              <a:spcBef>
                <a:spcPct val="0"/>
              </a:spcBef>
              <a:spcAft>
                <a:spcPct val="0"/>
              </a:spcAft>
              <a:buClrTx/>
              <a:buSzTx/>
              <a:buFontTx/>
              <a:buNone/>
              <a:tabLst/>
              <a:defRPr/>
            </a:pPr>
            <a:r>
              <a:rPr kumimoji="0" lang="ja-JP" altLang="en-US" sz="1600" b="1" i="0" u="none" strike="noStrike" kern="0" cap="none" spc="0" normalizeH="0" baseline="0" noProof="0" dirty="0" smtClean="0">
                <a:ln>
                  <a:noFill/>
                </a:ln>
                <a:solidFill>
                  <a:srgbClr val="595959"/>
                </a:solidFill>
                <a:effectLst/>
                <a:uLnTx/>
                <a:uFillTx/>
                <a:latin typeface="游ゴシック" panose="020B0400000000000000" pitchFamily="50" charset="-128"/>
                <a:ea typeface="游ゴシック" panose="020B0400000000000000" pitchFamily="50" charset="-128"/>
              </a:rPr>
              <a:t>↓</a:t>
            </a:r>
            <a:r>
              <a:rPr kumimoji="0" lang="ja-JP" altLang="ja-JP" sz="1600" b="1" i="0" u="none" strike="noStrike" kern="0" cap="none" spc="0" normalizeH="0" baseline="0" noProof="0" dirty="0" smtClean="0">
                <a:ln>
                  <a:noFill/>
                </a:ln>
                <a:solidFill>
                  <a:srgbClr val="595959"/>
                </a:solidFill>
                <a:effectLst/>
                <a:uLnTx/>
                <a:uFillTx/>
                <a:latin typeface="游ゴシック" panose="020B0400000000000000" pitchFamily="50" charset="-128"/>
                <a:ea typeface="游ゴシック" panose="020B0400000000000000" pitchFamily="50" charset="-128"/>
              </a:rPr>
              <a:t>目標</a:t>
            </a:r>
            <a:r>
              <a:rPr kumimoji="0" lang="ja-JP" altLang="en-US" sz="1600" b="1" i="0" u="none" strike="noStrike" kern="0" cap="none" spc="0" normalizeH="0" baseline="0" noProof="0" dirty="0" smtClean="0">
                <a:ln>
                  <a:noFill/>
                </a:ln>
                <a:solidFill>
                  <a:srgbClr val="595959"/>
                </a:solidFill>
                <a:effectLst/>
                <a:uLnTx/>
                <a:uFillTx/>
                <a:latin typeface="游ゴシック" panose="020B0400000000000000" pitchFamily="50" charset="-128"/>
                <a:ea typeface="游ゴシック" panose="020B0400000000000000" pitchFamily="50" charset="-128"/>
              </a:rPr>
              <a:t>値↓</a:t>
            </a:r>
            <a:endParaRPr kumimoji="0" lang="ja-JP" altLang="ja-JP" sz="1600" b="1"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31" name="正方形/長方形 30"/>
          <p:cNvSpPr/>
          <p:nvPr/>
        </p:nvSpPr>
        <p:spPr>
          <a:xfrm>
            <a:off x="7582888" y="2627292"/>
            <a:ext cx="779778" cy="2480392"/>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Line 51"/>
          <p:cNvSpPr>
            <a:spLocks noChangeShapeType="1"/>
          </p:cNvSpPr>
          <p:nvPr/>
        </p:nvSpPr>
        <p:spPr bwMode="auto">
          <a:xfrm>
            <a:off x="886027" y="4024120"/>
            <a:ext cx="7970180" cy="0"/>
          </a:xfrm>
          <a:prstGeom prst="line">
            <a:avLst/>
          </a:prstGeom>
          <a:noFill/>
          <a:ln w="36513" cap="rnd">
            <a:solidFill>
              <a:srgbClr val="595959"/>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smtClean="0">
              <a:solidFill>
                <a:prstClr val="black"/>
              </a:solidFill>
              <a:latin typeface="游ゴシック" panose="020F0502020204030204"/>
              <a:ea typeface="游ゴシック" panose="020B0400000000000000" pitchFamily="50" charset="-128"/>
            </a:endParaRPr>
          </a:p>
        </p:txBody>
      </p:sp>
      <p:sp>
        <p:nvSpPr>
          <p:cNvPr id="2" name="テキスト ボックス 1"/>
          <p:cNvSpPr txBox="1"/>
          <p:nvPr/>
        </p:nvSpPr>
        <p:spPr>
          <a:xfrm>
            <a:off x="1618911" y="1523421"/>
            <a:ext cx="792849" cy="307777"/>
          </a:xfrm>
          <a:prstGeom prst="rect">
            <a:avLst/>
          </a:prstGeom>
          <a:noFill/>
        </p:spPr>
        <p:txBody>
          <a:bodyPr wrap="square" rtlCol="0">
            <a:spAutoFit/>
          </a:bodyPr>
          <a:lstStyle/>
          <a:p>
            <a:r>
              <a:rPr kumimoji="1" lang="en-US" altLang="ja-JP" sz="1400" dirty="0" smtClean="0">
                <a:latin typeface="Meiryo UI" panose="020B0604030504040204" pitchFamily="50" charset="-128"/>
                <a:ea typeface="Meiryo UI" panose="020B0604030504040204" pitchFamily="50" charset="-128"/>
              </a:rPr>
              <a:t>44.4</a:t>
            </a:r>
            <a:endParaRPr kumimoji="1" lang="ja-JP" altLang="en-US" sz="1400" dirty="0">
              <a:latin typeface="Meiryo UI" panose="020B0604030504040204" pitchFamily="50" charset="-128"/>
              <a:ea typeface="Meiryo UI" panose="020B0604030504040204" pitchFamily="50" charset="-128"/>
            </a:endParaRPr>
          </a:p>
        </p:txBody>
      </p:sp>
      <p:sp>
        <p:nvSpPr>
          <p:cNvPr id="32" name="テキスト ボックス 31"/>
          <p:cNvSpPr txBox="1"/>
          <p:nvPr/>
        </p:nvSpPr>
        <p:spPr>
          <a:xfrm>
            <a:off x="3196235" y="2112364"/>
            <a:ext cx="792849" cy="307777"/>
          </a:xfrm>
          <a:prstGeom prst="rect">
            <a:avLst/>
          </a:prstGeom>
          <a:noFill/>
        </p:spPr>
        <p:txBody>
          <a:bodyPr wrap="square" rtlCol="0">
            <a:spAutoFit/>
          </a:bodyPr>
          <a:lstStyle/>
          <a:p>
            <a:r>
              <a:rPr kumimoji="1" lang="en-US" altLang="ja-JP" sz="1400" dirty="0" smtClean="0">
                <a:latin typeface="Meiryo UI" panose="020B0604030504040204" pitchFamily="50" charset="-128"/>
                <a:ea typeface="Meiryo UI" panose="020B0604030504040204" pitchFamily="50" charset="-128"/>
              </a:rPr>
              <a:t>36.8</a:t>
            </a:r>
            <a:endParaRPr kumimoji="1" lang="ja-JP" altLang="en-US" sz="1400" dirty="0">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4670200" y="2280680"/>
            <a:ext cx="792849" cy="307777"/>
          </a:xfrm>
          <a:prstGeom prst="rect">
            <a:avLst/>
          </a:prstGeom>
          <a:noFill/>
        </p:spPr>
        <p:txBody>
          <a:bodyPr wrap="square" rtlCol="0">
            <a:spAutoFit/>
          </a:bodyPr>
          <a:lstStyle/>
          <a:p>
            <a:r>
              <a:rPr kumimoji="1" lang="en-US" altLang="ja-JP" sz="1400" dirty="0" smtClean="0">
                <a:latin typeface="Meiryo UI" panose="020B0604030504040204" pitchFamily="50" charset="-128"/>
                <a:ea typeface="Meiryo UI" panose="020B0604030504040204" pitchFamily="50" charset="-128"/>
              </a:rPr>
              <a:t>33.4</a:t>
            </a:r>
            <a:endParaRPr kumimoji="1" lang="ja-JP" altLang="en-US" sz="1400" dirty="0">
              <a:latin typeface="Meiryo UI" panose="020B0604030504040204" pitchFamily="50" charset="-128"/>
              <a:ea typeface="Meiryo UI" panose="020B0604030504040204" pitchFamily="50" charset="-128"/>
            </a:endParaRPr>
          </a:p>
        </p:txBody>
      </p:sp>
      <p:sp>
        <p:nvSpPr>
          <p:cNvPr id="38" name="テキスト ボックス 37"/>
          <p:cNvSpPr txBox="1"/>
          <p:nvPr/>
        </p:nvSpPr>
        <p:spPr>
          <a:xfrm>
            <a:off x="6228184" y="2499160"/>
            <a:ext cx="792849" cy="307777"/>
          </a:xfrm>
          <a:prstGeom prst="rect">
            <a:avLst/>
          </a:prstGeom>
          <a:noFill/>
        </p:spPr>
        <p:txBody>
          <a:bodyPr wrap="square" rtlCol="0">
            <a:spAutoFit/>
          </a:bodyPr>
          <a:lstStyle/>
          <a:p>
            <a:r>
              <a:rPr kumimoji="1" lang="en-US" altLang="ja-JP" sz="1400" dirty="0" smtClean="0">
                <a:latin typeface="Meiryo UI" panose="020B0604030504040204" pitchFamily="50" charset="-128"/>
                <a:ea typeface="Meiryo UI" panose="020B0604030504040204" pitchFamily="50" charset="-128"/>
              </a:rPr>
              <a:t>31.5</a:t>
            </a:r>
            <a:endParaRPr kumimoji="1" lang="ja-JP" altLang="en-US" sz="1400" dirty="0">
              <a:latin typeface="Meiryo UI" panose="020B0604030504040204" pitchFamily="50" charset="-128"/>
              <a:ea typeface="Meiryo UI" panose="020B0604030504040204" pitchFamily="50" charset="-128"/>
            </a:endParaRPr>
          </a:p>
        </p:txBody>
      </p:sp>
      <p:sp>
        <p:nvSpPr>
          <p:cNvPr id="39" name="テキスト ボックス 38"/>
          <p:cNvSpPr txBox="1"/>
          <p:nvPr/>
        </p:nvSpPr>
        <p:spPr>
          <a:xfrm>
            <a:off x="7679870" y="2267607"/>
            <a:ext cx="792849" cy="307777"/>
          </a:xfrm>
          <a:prstGeom prst="rect">
            <a:avLst/>
          </a:prstGeom>
          <a:noFill/>
        </p:spPr>
        <p:txBody>
          <a:bodyPr wrap="square" rtlCol="0">
            <a:spAutoFit/>
          </a:bodyPr>
          <a:lstStyle/>
          <a:p>
            <a:r>
              <a:rPr kumimoji="1" lang="en-US" altLang="ja-JP" sz="1400" dirty="0" smtClean="0">
                <a:latin typeface="Meiryo UI" panose="020B0604030504040204" pitchFamily="50" charset="-128"/>
                <a:ea typeface="Meiryo UI" panose="020B0604030504040204" pitchFamily="50" charset="-128"/>
              </a:rPr>
              <a:t>32.8</a:t>
            </a:r>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886333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5" name="直線コネクタ 34"/>
          <p:cNvCxnSpPr/>
          <p:nvPr/>
        </p:nvCxnSpPr>
        <p:spPr>
          <a:xfrm>
            <a:off x="-36512" y="620688"/>
            <a:ext cx="8856000" cy="0"/>
          </a:xfrm>
          <a:prstGeom prst="line">
            <a:avLst/>
          </a:prstGeom>
          <a:ln>
            <a:solidFill>
              <a:schemeClr val="tx2"/>
            </a:solidFill>
          </a:ln>
        </p:spPr>
        <p:style>
          <a:lnRef idx="3">
            <a:schemeClr val="accent1"/>
          </a:lnRef>
          <a:fillRef idx="0">
            <a:schemeClr val="accent1"/>
          </a:fillRef>
          <a:effectRef idx="2">
            <a:schemeClr val="accent1"/>
          </a:effectRef>
          <a:fontRef idx="minor">
            <a:schemeClr val="tx1"/>
          </a:fontRef>
        </p:style>
      </p:cxnSp>
      <p:sp>
        <p:nvSpPr>
          <p:cNvPr id="36" name="正方形/長方形 35"/>
          <p:cNvSpPr/>
          <p:nvPr/>
        </p:nvSpPr>
        <p:spPr>
          <a:xfrm>
            <a:off x="158114" y="117793"/>
            <a:ext cx="8014286" cy="430887"/>
          </a:xfrm>
          <a:prstGeom prst="rect">
            <a:avLst/>
          </a:prstGeom>
          <a:solidFill>
            <a:schemeClr val="bg1"/>
          </a:solidFill>
        </p:spPr>
        <p:txBody>
          <a:bodyPr wrap="square" tIns="0" bIns="0">
            <a:spAutoFit/>
          </a:bodyPr>
          <a:lstStyle/>
          <a:p>
            <a:r>
              <a:rPr lang="ja-JP" altLang="en-US" sz="2800"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光熱水費削減額（旧プラン効果分含む）</a:t>
            </a:r>
            <a:endParaRPr lang="ja-JP" altLang="en-US" sz="2600"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スライド番号プレースホルダー 1"/>
          <p:cNvSpPr>
            <a:spLocks noGrp="1"/>
          </p:cNvSpPr>
          <p:nvPr>
            <p:ph type="sldNum" sz="quarter" idx="12"/>
          </p:nvPr>
        </p:nvSpPr>
        <p:spPr>
          <a:xfrm>
            <a:off x="8239770" y="69376"/>
            <a:ext cx="747712" cy="365760"/>
          </a:xfrm>
        </p:spPr>
        <p:txBody>
          <a:bodyPr/>
          <a:lstStyle/>
          <a:p>
            <a:fld id="{6DBCCE75-96CE-4693-9D68-DB546D813132}" type="slidenum">
              <a:rPr kumimoji="1" lang="ja-JP" altLang="en-US" sz="2000" smtClean="0">
                <a:solidFill>
                  <a:schemeClr val="bg1"/>
                </a:solidFill>
              </a:rPr>
              <a:pPr/>
              <a:t>8</a:t>
            </a:fld>
            <a:endParaRPr kumimoji="1" lang="ja-JP" altLang="en-US" sz="2000" dirty="0">
              <a:solidFill>
                <a:schemeClr val="bg1"/>
              </a:solidFill>
            </a:endParaRPr>
          </a:p>
        </p:txBody>
      </p:sp>
      <p:sp>
        <p:nvSpPr>
          <p:cNvPr id="8" name="正方形/長方形 7"/>
          <p:cNvSpPr/>
          <p:nvPr/>
        </p:nvSpPr>
        <p:spPr>
          <a:xfrm>
            <a:off x="113410" y="5906533"/>
            <a:ext cx="8720997" cy="830997"/>
          </a:xfrm>
          <a:prstGeom prst="rect">
            <a:avLst/>
          </a:prstGeom>
          <a:ln w="25400">
            <a:solidFill>
              <a:schemeClr val="accent1"/>
            </a:solidFill>
            <a:prstDash val="sysDash"/>
          </a:ln>
        </p:spPr>
        <p:txBody>
          <a:bodyPr wrap="square">
            <a:spAutoFit/>
          </a:bodyPr>
          <a:lstStyle/>
          <a:p>
            <a:r>
              <a:rPr lang="ja-JP" altLang="en-US" sz="2400" dirty="0" smtClean="0">
                <a:latin typeface="Meiryo UI" panose="020B0604030504040204" pitchFamily="50" charset="-128"/>
                <a:ea typeface="Meiryo UI" panose="020B0604030504040204" pitchFamily="50" charset="-128"/>
              </a:rPr>
              <a:t>○目標は</a:t>
            </a:r>
            <a:r>
              <a:rPr lang="en-US" altLang="ja-JP" sz="2400" dirty="0">
                <a:latin typeface="Meiryo UI" panose="020B0604030504040204" pitchFamily="50" charset="-128"/>
                <a:ea typeface="Meiryo UI" panose="020B0604030504040204" pitchFamily="50" charset="-128"/>
              </a:rPr>
              <a:t>10</a:t>
            </a:r>
            <a:r>
              <a:rPr lang="ja-JP" altLang="en-US" sz="2400" dirty="0" smtClean="0">
                <a:latin typeface="Meiryo UI" panose="020B0604030504040204" pitchFamily="50" charset="-128"/>
                <a:ea typeface="Meiryo UI" panose="020B0604030504040204" pitchFamily="50" charset="-128"/>
              </a:rPr>
              <a:t>年間で</a:t>
            </a:r>
            <a:r>
              <a:rPr lang="ja-JP" altLang="en-US" sz="2400" b="1" u="sng" dirty="0" smtClean="0">
                <a:latin typeface="Meiryo UI" panose="020B0604030504040204" pitchFamily="50" charset="-128"/>
                <a:ea typeface="Meiryo UI" panose="020B0604030504040204" pitchFamily="50" charset="-128"/>
              </a:rPr>
              <a:t>累計</a:t>
            </a:r>
            <a:r>
              <a:rPr lang="en-US" altLang="ja-JP" sz="2400" b="1" u="sng" dirty="0" smtClean="0">
                <a:latin typeface="Meiryo UI" panose="020B0604030504040204" pitchFamily="50" charset="-128"/>
                <a:ea typeface="Meiryo UI" panose="020B0604030504040204" pitchFamily="50" charset="-128"/>
              </a:rPr>
              <a:t>60</a:t>
            </a:r>
            <a:r>
              <a:rPr lang="ja-JP" altLang="en-US" sz="2400" b="1" u="sng" dirty="0" smtClean="0">
                <a:latin typeface="Meiryo UI" panose="020B0604030504040204" pitchFamily="50" charset="-128"/>
                <a:ea typeface="Meiryo UI" panose="020B0604030504040204" pitchFamily="50" charset="-128"/>
              </a:rPr>
              <a:t>億円</a:t>
            </a:r>
            <a:r>
              <a:rPr lang="ja-JP" altLang="en-US" sz="2000" dirty="0" smtClean="0">
                <a:latin typeface="Meiryo UI" panose="020B0604030504040204" pitchFamily="50" charset="-128"/>
                <a:ea typeface="Meiryo UI" panose="020B0604030504040204" pitchFamily="50" charset="-128"/>
              </a:rPr>
              <a:t>（旧プラン分</a:t>
            </a:r>
            <a:r>
              <a:rPr lang="en-US" altLang="ja-JP" sz="2000" dirty="0" smtClean="0">
                <a:latin typeface="Meiryo UI" panose="020B0604030504040204" pitchFamily="50" charset="-128"/>
                <a:ea typeface="Meiryo UI" panose="020B0604030504040204" pitchFamily="50" charset="-128"/>
              </a:rPr>
              <a:t>35</a:t>
            </a:r>
            <a:r>
              <a:rPr lang="ja-JP" altLang="en-US" sz="2000" dirty="0" smtClean="0">
                <a:latin typeface="Meiryo UI" panose="020B0604030504040204" pitchFamily="50" charset="-128"/>
                <a:ea typeface="Meiryo UI" panose="020B0604030504040204" pitchFamily="50" charset="-128"/>
              </a:rPr>
              <a:t>億円、新プラン分</a:t>
            </a:r>
            <a:r>
              <a:rPr lang="en-US" altLang="ja-JP" sz="2000" dirty="0" smtClean="0">
                <a:latin typeface="Meiryo UI" panose="020B0604030504040204" pitchFamily="50" charset="-128"/>
                <a:ea typeface="Meiryo UI" panose="020B0604030504040204" pitchFamily="50" charset="-128"/>
              </a:rPr>
              <a:t>25</a:t>
            </a:r>
            <a:r>
              <a:rPr lang="ja-JP" altLang="en-US" sz="2000" dirty="0" smtClean="0">
                <a:latin typeface="Meiryo UI" panose="020B0604030504040204" pitchFamily="50" charset="-128"/>
                <a:ea typeface="Meiryo UI" panose="020B0604030504040204" pitchFamily="50" charset="-128"/>
              </a:rPr>
              <a:t>億円）</a:t>
            </a:r>
            <a:endParaRPr lang="ja-JP" altLang="en-US" sz="2000" dirty="0">
              <a:latin typeface="Meiryo UI" panose="020B0604030504040204" pitchFamily="50" charset="-128"/>
              <a:ea typeface="Meiryo UI" panose="020B0604030504040204" pitchFamily="50" charset="-128"/>
            </a:endParaRPr>
          </a:p>
          <a:p>
            <a:r>
              <a:rPr lang="ja-JP" altLang="en-US" sz="2400" dirty="0" smtClean="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５</a:t>
            </a:r>
            <a:r>
              <a:rPr lang="ja-JP" altLang="en-US" sz="2400" dirty="0" smtClean="0">
                <a:latin typeface="Meiryo UI" panose="020B0604030504040204" pitchFamily="50" charset="-128"/>
                <a:ea typeface="Meiryo UI" panose="020B0604030504040204" pitchFamily="50" charset="-128"/>
              </a:rPr>
              <a:t>年間で、</a:t>
            </a:r>
            <a:r>
              <a:rPr lang="ja-JP" altLang="en-US" sz="2400" b="1" u="sng" dirty="0">
                <a:latin typeface="Meiryo UI" panose="020B0604030504040204" pitchFamily="50" charset="-128"/>
                <a:ea typeface="Meiryo UI" panose="020B0604030504040204" pitchFamily="50" charset="-128"/>
              </a:rPr>
              <a:t>累</a:t>
            </a:r>
            <a:r>
              <a:rPr lang="ja-JP" altLang="en-US" sz="2400" b="1" u="sng" dirty="0" smtClean="0">
                <a:latin typeface="Meiryo UI" panose="020B0604030504040204" pitchFamily="50" charset="-128"/>
                <a:ea typeface="Meiryo UI" panose="020B0604030504040204" pitchFamily="50" charset="-128"/>
              </a:rPr>
              <a:t>計</a:t>
            </a:r>
            <a:r>
              <a:rPr lang="en-US" altLang="ja-JP" sz="2400" b="1" u="sng" dirty="0" smtClean="0">
                <a:latin typeface="Meiryo UI" panose="020B0604030504040204" pitchFamily="50" charset="-128"/>
                <a:ea typeface="Meiryo UI" panose="020B0604030504040204" pitchFamily="50" charset="-128"/>
              </a:rPr>
              <a:t>43</a:t>
            </a:r>
            <a:r>
              <a:rPr lang="ja-JP" altLang="en-US" sz="2400" b="1" u="sng" dirty="0" smtClean="0">
                <a:latin typeface="Meiryo UI" panose="020B0604030504040204" pitchFamily="50" charset="-128"/>
                <a:ea typeface="Meiryo UI" panose="020B0604030504040204" pitchFamily="50" charset="-128"/>
              </a:rPr>
              <a:t>億円の削減（目標の約</a:t>
            </a:r>
            <a:r>
              <a:rPr lang="en-US" altLang="ja-JP" sz="2400" b="1" u="sng" dirty="0" smtClean="0">
                <a:latin typeface="Meiryo UI" panose="020B0604030504040204" pitchFamily="50" charset="-128"/>
                <a:ea typeface="Meiryo UI" panose="020B0604030504040204" pitchFamily="50" charset="-128"/>
              </a:rPr>
              <a:t>72%</a:t>
            </a:r>
            <a:r>
              <a:rPr lang="ja-JP" altLang="en-US" sz="2400" b="1" u="sng" dirty="0" smtClean="0">
                <a:latin typeface="Meiryo UI" panose="020B0604030504040204" pitchFamily="50" charset="-128"/>
                <a:ea typeface="Meiryo UI" panose="020B0604030504040204" pitchFamily="50" charset="-128"/>
              </a:rPr>
              <a:t>）</a:t>
            </a:r>
            <a:r>
              <a:rPr lang="ja-JP" altLang="en-US" sz="2400" dirty="0" smtClean="0">
                <a:latin typeface="Meiryo UI" panose="020B0604030504040204" pitchFamily="50" charset="-128"/>
                <a:ea typeface="Meiryo UI" panose="020B0604030504040204" pitchFamily="50" charset="-128"/>
              </a:rPr>
              <a:t>を達成</a:t>
            </a:r>
            <a:endParaRPr lang="en-US" altLang="ja-JP" sz="2400" dirty="0" smtClean="0">
              <a:latin typeface="Meiryo UI" panose="020B0604030504040204" pitchFamily="50" charset="-128"/>
              <a:ea typeface="Meiryo UI" panose="020B0604030504040204" pitchFamily="50" charset="-128"/>
            </a:endParaRPr>
          </a:p>
        </p:txBody>
      </p:sp>
      <p:sp>
        <p:nvSpPr>
          <p:cNvPr id="137" name="Rectangle 75"/>
          <p:cNvSpPr>
            <a:spLocks noChangeArrowheads="1"/>
          </p:cNvSpPr>
          <p:nvPr/>
        </p:nvSpPr>
        <p:spPr bwMode="auto">
          <a:xfrm>
            <a:off x="8100392" y="731333"/>
            <a:ext cx="84638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r>
              <a:rPr kumimoji="0" lang="ja-JP" altLang="en-US" sz="1100" dirty="0">
                <a:solidFill>
                  <a:prstClr val="black"/>
                </a:solidFill>
                <a:latin typeface="游ゴシック" panose="020B0400000000000000" pitchFamily="50" charset="-128"/>
                <a:ea typeface="游ゴシック" panose="020B0400000000000000" pitchFamily="50" charset="-128"/>
              </a:rPr>
              <a:t>累計削減金額</a:t>
            </a:r>
            <a:endParaRPr kumimoji="0" lang="en-US" altLang="ja-JP" sz="1100" dirty="0">
              <a:solidFill>
                <a:prstClr val="black"/>
              </a:solidFill>
              <a:latin typeface="游ゴシック" panose="020B0400000000000000" pitchFamily="50" charset="-128"/>
              <a:ea typeface="游ゴシック" panose="020B0400000000000000" pitchFamily="50" charset="-128"/>
            </a:endParaRPr>
          </a:p>
          <a:p>
            <a:pPr algn="ctr"/>
            <a:r>
              <a:rPr kumimoji="0" lang="ja-JP" altLang="ja-JP" sz="1100" dirty="0" smtClean="0">
                <a:solidFill>
                  <a:prstClr val="black"/>
                </a:solidFill>
                <a:latin typeface="游ゴシック" panose="020B0400000000000000" pitchFamily="50" charset="-128"/>
                <a:ea typeface="游ゴシック" panose="020B0400000000000000" pitchFamily="50" charset="-128"/>
              </a:rPr>
              <a:t>（</a:t>
            </a:r>
            <a:r>
              <a:rPr kumimoji="0" lang="ja-JP" altLang="en-US" sz="1100" dirty="0">
                <a:solidFill>
                  <a:prstClr val="black"/>
                </a:solidFill>
                <a:latin typeface="游ゴシック" panose="020B0400000000000000" pitchFamily="50" charset="-128"/>
                <a:ea typeface="游ゴシック" panose="020B0400000000000000" pitchFamily="50" charset="-128"/>
              </a:rPr>
              <a:t>億</a:t>
            </a:r>
            <a:r>
              <a:rPr kumimoji="0" lang="ja-JP" altLang="ja-JP" sz="1100" dirty="0" smtClean="0">
                <a:solidFill>
                  <a:prstClr val="black"/>
                </a:solidFill>
                <a:latin typeface="游ゴシック" panose="020B0400000000000000" pitchFamily="50" charset="-128"/>
                <a:ea typeface="游ゴシック" panose="020B0400000000000000" pitchFamily="50" charset="-128"/>
              </a:rPr>
              <a:t>円</a:t>
            </a:r>
            <a:r>
              <a:rPr kumimoji="0" lang="ja-JP" altLang="ja-JP" sz="1100" dirty="0">
                <a:solidFill>
                  <a:prstClr val="black"/>
                </a:solidFill>
                <a:latin typeface="游ゴシック" panose="020B0400000000000000" pitchFamily="50" charset="-128"/>
                <a:ea typeface="游ゴシック" panose="020B0400000000000000" pitchFamily="50" charset="-128"/>
              </a:rPr>
              <a:t>）</a:t>
            </a:r>
            <a:endParaRPr kumimoji="0" lang="ja-JP" altLang="ja-JP" dirty="0">
              <a:solidFill>
                <a:prstClr val="black"/>
              </a:solidFill>
              <a:latin typeface="游ゴシック" panose="020B0400000000000000" pitchFamily="50" charset="-128"/>
              <a:ea typeface="游ゴシック" panose="020B0400000000000000" pitchFamily="50" charset="-128"/>
            </a:endParaRPr>
          </a:p>
        </p:txBody>
      </p:sp>
      <p:sp>
        <p:nvSpPr>
          <p:cNvPr id="138" name="Rectangle 74"/>
          <p:cNvSpPr>
            <a:spLocks noChangeArrowheads="1"/>
          </p:cNvSpPr>
          <p:nvPr/>
        </p:nvSpPr>
        <p:spPr bwMode="auto">
          <a:xfrm>
            <a:off x="245614" y="729337"/>
            <a:ext cx="92333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r>
              <a:rPr kumimoji="0" lang="ja-JP" altLang="en-US" sz="1200" dirty="0">
                <a:solidFill>
                  <a:prstClr val="black"/>
                </a:solidFill>
                <a:latin typeface="游ゴシック" panose="020B0400000000000000" pitchFamily="50" charset="-128"/>
                <a:ea typeface="游ゴシック" panose="020B0400000000000000" pitchFamily="50" charset="-128"/>
              </a:rPr>
              <a:t>年間</a:t>
            </a:r>
            <a:r>
              <a:rPr kumimoji="0" lang="ja-JP" altLang="en-US" sz="1200" dirty="0" smtClean="0">
                <a:solidFill>
                  <a:prstClr val="black"/>
                </a:solidFill>
                <a:latin typeface="游ゴシック" panose="020B0400000000000000" pitchFamily="50" charset="-128"/>
                <a:ea typeface="游ゴシック" panose="020B0400000000000000" pitchFamily="50" charset="-128"/>
              </a:rPr>
              <a:t>削減金額</a:t>
            </a:r>
            <a:endParaRPr kumimoji="0" lang="en-US" altLang="ja-JP" sz="1200" dirty="0">
              <a:solidFill>
                <a:prstClr val="black"/>
              </a:solidFill>
              <a:latin typeface="游ゴシック" panose="020B0400000000000000" pitchFamily="50" charset="-128"/>
              <a:ea typeface="游ゴシック" panose="020B0400000000000000" pitchFamily="50" charset="-128"/>
            </a:endParaRPr>
          </a:p>
          <a:p>
            <a:pPr algn="ctr"/>
            <a:r>
              <a:rPr kumimoji="0" lang="ja-JP" altLang="ja-JP" sz="1200" dirty="0" smtClean="0">
                <a:solidFill>
                  <a:prstClr val="black"/>
                </a:solidFill>
                <a:latin typeface="游ゴシック" panose="020B0400000000000000" pitchFamily="50" charset="-128"/>
                <a:ea typeface="游ゴシック" panose="020B0400000000000000" pitchFamily="50" charset="-128"/>
              </a:rPr>
              <a:t>（</a:t>
            </a:r>
            <a:r>
              <a:rPr kumimoji="0" lang="ja-JP" altLang="en-US" sz="1200" dirty="0">
                <a:solidFill>
                  <a:prstClr val="black"/>
                </a:solidFill>
                <a:latin typeface="游ゴシック" panose="020B0400000000000000" pitchFamily="50" charset="-128"/>
                <a:ea typeface="游ゴシック" panose="020B0400000000000000" pitchFamily="50" charset="-128"/>
              </a:rPr>
              <a:t>億</a:t>
            </a:r>
            <a:r>
              <a:rPr kumimoji="0" lang="ja-JP" altLang="ja-JP" sz="1200" dirty="0" smtClean="0">
                <a:solidFill>
                  <a:prstClr val="black"/>
                </a:solidFill>
                <a:latin typeface="游ゴシック" panose="020B0400000000000000" pitchFamily="50" charset="-128"/>
                <a:ea typeface="游ゴシック" panose="020B0400000000000000" pitchFamily="50" charset="-128"/>
              </a:rPr>
              <a:t>円</a:t>
            </a:r>
            <a:r>
              <a:rPr kumimoji="0" lang="en-US" altLang="ja-JP" sz="1200" dirty="0">
                <a:solidFill>
                  <a:prstClr val="black"/>
                </a:solidFill>
                <a:latin typeface="游ゴシック" panose="020B0400000000000000" pitchFamily="50" charset="-128"/>
                <a:ea typeface="游ゴシック" panose="020B0400000000000000" pitchFamily="50" charset="-128"/>
              </a:rPr>
              <a:t>/</a:t>
            </a:r>
            <a:r>
              <a:rPr kumimoji="0" lang="ja-JP" altLang="en-US" sz="1200" dirty="0">
                <a:solidFill>
                  <a:prstClr val="black"/>
                </a:solidFill>
                <a:latin typeface="游ゴシック" panose="020B0400000000000000" pitchFamily="50" charset="-128"/>
                <a:ea typeface="游ゴシック" panose="020B0400000000000000" pitchFamily="50" charset="-128"/>
              </a:rPr>
              <a:t>年</a:t>
            </a:r>
            <a:r>
              <a:rPr kumimoji="0" lang="ja-JP" altLang="ja-JP" sz="1200" dirty="0">
                <a:solidFill>
                  <a:prstClr val="black"/>
                </a:solidFill>
                <a:latin typeface="游ゴシック" panose="020B0400000000000000" pitchFamily="50" charset="-128"/>
                <a:ea typeface="游ゴシック" panose="020B0400000000000000" pitchFamily="50" charset="-128"/>
              </a:rPr>
              <a:t>）</a:t>
            </a:r>
            <a:endParaRPr kumimoji="0" lang="ja-JP" altLang="ja-JP" dirty="0">
              <a:solidFill>
                <a:prstClr val="black"/>
              </a:solidFill>
              <a:latin typeface="游ゴシック" panose="020B0400000000000000" pitchFamily="50" charset="-128"/>
              <a:ea typeface="游ゴシック" panose="020B0400000000000000" pitchFamily="50" charset="-128"/>
            </a:endParaRPr>
          </a:p>
        </p:txBody>
      </p:sp>
      <p:sp>
        <p:nvSpPr>
          <p:cNvPr id="58" name="Rectangle 61"/>
          <p:cNvSpPr>
            <a:spLocks noChangeArrowheads="1"/>
          </p:cNvSpPr>
          <p:nvPr/>
        </p:nvSpPr>
        <p:spPr bwMode="auto">
          <a:xfrm>
            <a:off x="1411189" y="5043954"/>
            <a:ext cx="349775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kumimoji="0" lang="en-US" altLang="ja-JP" sz="1400" dirty="0">
                <a:solidFill>
                  <a:prstClr val="black"/>
                </a:solidFill>
                <a:latin typeface="游ゴシック" panose="020B0400000000000000" pitchFamily="50" charset="-128"/>
                <a:ea typeface="游ゴシック" panose="020B0400000000000000" pitchFamily="50" charset="-128"/>
              </a:rPr>
              <a:t>【</a:t>
            </a:r>
            <a:r>
              <a:rPr kumimoji="0" lang="ja-JP" altLang="en-US" sz="1400" dirty="0">
                <a:solidFill>
                  <a:prstClr val="black"/>
                </a:solidFill>
                <a:latin typeface="游ゴシック" panose="020B0400000000000000" pitchFamily="50" charset="-128"/>
                <a:ea typeface="游ゴシック" panose="020B0400000000000000" pitchFamily="50" charset="-128"/>
              </a:rPr>
              <a:t>新プラン</a:t>
            </a:r>
            <a:r>
              <a:rPr kumimoji="0" lang="en-US" altLang="ja-JP" sz="1400" dirty="0">
                <a:solidFill>
                  <a:prstClr val="black"/>
                </a:solidFill>
                <a:latin typeface="游ゴシック" panose="020B0400000000000000" pitchFamily="50" charset="-128"/>
                <a:ea typeface="游ゴシック" panose="020B0400000000000000" pitchFamily="50" charset="-128"/>
              </a:rPr>
              <a:t>】</a:t>
            </a:r>
            <a:r>
              <a:rPr kumimoji="0" lang="ja-JP" altLang="en-US" sz="1400" dirty="0">
                <a:solidFill>
                  <a:prstClr val="black"/>
                </a:solidFill>
                <a:latin typeface="游ゴシック" panose="020B0400000000000000" pitchFamily="50" charset="-128"/>
                <a:ea typeface="游ゴシック" panose="020B0400000000000000" pitchFamily="50" charset="-128"/>
              </a:rPr>
              <a:t>年間</a:t>
            </a:r>
            <a:r>
              <a:rPr kumimoji="0" lang="ja-JP" altLang="ja-JP" sz="1400" dirty="0">
                <a:solidFill>
                  <a:prstClr val="black"/>
                </a:solidFill>
                <a:latin typeface="游ゴシック" panose="020B0400000000000000" pitchFamily="50" charset="-128"/>
                <a:ea typeface="游ゴシック" panose="020B0400000000000000" pitchFamily="50" charset="-128"/>
              </a:rPr>
              <a:t>削減金額</a:t>
            </a:r>
            <a:r>
              <a:rPr kumimoji="0" lang="ja-JP" altLang="en-US" sz="1400" dirty="0">
                <a:solidFill>
                  <a:prstClr val="black"/>
                </a:solidFill>
                <a:latin typeface="游ゴシック" panose="020B0400000000000000" pitchFamily="50" charset="-128"/>
                <a:ea typeface="游ゴシック" panose="020B0400000000000000" pitchFamily="50" charset="-128"/>
              </a:rPr>
              <a:t>合計</a:t>
            </a:r>
            <a:r>
              <a:rPr kumimoji="0" lang="ja-JP" altLang="ja-JP" sz="1400" dirty="0" smtClean="0">
                <a:solidFill>
                  <a:prstClr val="black"/>
                </a:solidFill>
                <a:latin typeface="游ゴシック" panose="020B0400000000000000" pitchFamily="50" charset="-128"/>
                <a:ea typeface="游ゴシック" panose="020B0400000000000000" pitchFamily="50" charset="-128"/>
              </a:rPr>
              <a:t>（</a:t>
            </a:r>
            <a:r>
              <a:rPr kumimoji="0" lang="ja-JP" altLang="en-US" sz="1400" dirty="0">
                <a:solidFill>
                  <a:prstClr val="black"/>
                </a:solidFill>
                <a:latin typeface="游ゴシック" panose="020B0400000000000000" pitchFamily="50" charset="-128"/>
                <a:ea typeface="游ゴシック" panose="020B0400000000000000" pitchFamily="50" charset="-128"/>
              </a:rPr>
              <a:t>億</a:t>
            </a:r>
            <a:r>
              <a:rPr kumimoji="0" lang="ja-JP" altLang="ja-JP" sz="1400" dirty="0" smtClean="0">
                <a:solidFill>
                  <a:prstClr val="black"/>
                </a:solidFill>
                <a:latin typeface="游ゴシック" panose="020B0400000000000000" pitchFamily="50" charset="-128"/>
                <a:ea typeface="游ゴシック" panose="020B0400000000000000" pitchFamily="50" charset="-128"/>
              </a:rPr>
              <a:t>円</a:t>
            </a:r>
            <a:r>
              <a:rPr kumimoji="0" lang="en-US" altLang="ja-JP" sz="1400" dirty="0">
                <a:solidFill>
                  <a:prstClr val="black"/>
                </a:solidFill>
                <a:latin typeface="游ゴシック" panose="020B0400000000000000" pitchFamily="50" charset="-128"/>
                <a:ea typeface="游ゴシック" panose="020B0400000000000000" pitchFamily="50" charset="-128"/>
              </a:rPr>
              <a:t>/</a:t>
            </a:r>
            <a:r>
              <a:rPr kumimoji="0" lang="ja-JP" altLang="en-US" sz="1400" dirty="0">
                <a:solidFill>
                  <a:prstClr val="black"/>
                </a:solidFill>
                <a:latin typeface="游ゴシック" panose="020B0400000000000000" pitchFamily="50" charset="-128"/>
                <a:ea typeface="游ゴシック" panose="020B0400000000000000" pitchFamily="50" charset="-128"/>
              </a:rPr>
              <a:t>年</a:t>
            </a:r>
            <a:r>
              <a:rPr kumimoji="0" lang="ja-JP" altLang="ja-JP" sz="1400" dirty="0">
                <a:solidFill>
                  <a:prstClr val="black"/>
                </a:solidFill>
                <a:latin typeface="游ゴシック" panose="020B0400000000000000" pitchFamily="50" charset="-128"/>
                <a:ea typeface="游ゴシック" panose="020B0400000000000000" pitchFamily="50" charset="-128"/>
              </a:rPr>
              <a:t>）</a:t>
            </a:r>
          </a:p>
        </p:txBody>
      </p:sp>
      <p:sp>
        <p:nvSpPr>
          <p:cNvPr id="59" name="Rectangle 52"/>
          <p:cNvSpPr>
            <a:spLocks noChangeArrowheads="1"/>
          </p:cNvSpPr>
          <p:nvPr/>
        </p:nvSpPr>
        <p:spPr bwMode="auto">
          <a:xfrm>
            <a:off x="1128783" y="5443329"/>
            <a:ext cx="312737" cy="84138"/>
          </a:xfrm>
          <a:prstGeom prst="rect">
            <a:avLst/>
          </a:prstGeom>
          <a:solidFill>
            <a:srgbClr val="92D050"/>
          </a:solidFill>
          <a:ln>
            <a:noFill/>
          </a:ln>
          <a:extLst/>
        </p:spPr>
        <p:txBody>
          <a:bodyPr vert="horz" wrap="square" lIns="91440" tIns="45720" rIns="91440" bIns="45720" numCol="1" anchor="t" anchorCtr="0" compatLnSpc="1">
            <a:prstTxWarp prst="textNoShape">
              <a:avLst/>
            </a:prstTxWarp>
          </a:bodyPr>
          <a:lstStyle/>
          <a:p>
            <a:endParaRPr lang="ja-JP" altLang="en-US" sz="1400">
              <a:solidFill>
                <a:prstClr val="black"/>
              </a:solidFill>
              <a:latin typeface="游ゴシック" panose="020B0400000000000000" pitchFamily="50" charset="-128"/>
              <a:ea typeface="游ゴシック" panose="020B0400000000000000" pitchFamily="50" charset="-128"/>
            </a:endParaRPr>
          </a:p>
        </p:txBody>
      </p:sp>
      <p:sp>
        <p:nvSpPr>
          <p:cNvPr id="60" name="Rectangle 56"/>
          <p:cNvSpPr>
            <a:spLocks noChangeArrowheads="1"/>
          </p:cNvSpPr>
          <p:nvPr/>
        </p:nvSpPr>
        <p:spPr bwMode="auto">
          <a:xfrm>
            <a:off x="1409771" y="5389459"/>
            <a:ext cx="349775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kumimoji="0" lang="en-US" altLang="ja-JP" sz="1400" dirty="0">
                <a:solidFill>
                  <a:prstClr val="black"/>
                </a:solidFill>
                <a:latin typeface="游ゴシック" panose="020B0400000000000000" pitchFamily="50" charset="-128"/>
                <a:ea typeface="游ゴシック" panose="020B0400000000000000" pitchFamily="50" charset="-128"/>
              </a:rPr>
              <a:t>【</a:t>
            </a:r>
            <a:r>
              <a:rPr kumimoji="0" lang="ja-JP" altLang="en-US" sz="1400" dirty="0">
                <a:solidFill>
                  <a:prstClr val="black"/>
                </a:solidFill>
                <a:latin typeface="游ゴシック" panose="020B0400000000000000" pitchFamily="50" charset="-128"/>
                <a:ea typeface="游ゴシック" panose="020B0400000000000000" pitchFamily="50" charset="-128"/>
              </a:rPr>
              <a:t>旧プラン</a:t>
            </a:r>
            <a:r>
              <a:rPr kumimoji="0" lang="en-US" altLang="ja-JP" sz="1400" dirty="0">
                <a:solidFill>
                  <a:prstClr val="black"/>
                </a:solidFill>
                <a:latin typeface="游ゴシック" panose="020B0400000000000000" pitchFamily="50" charset="-128"/>
                <a:ea typeface="游ゴシック" panose="020B0400000000000000" pitchFamily="50" charset="-128"/>
              </a:rPr>
              <a:t>】</a:t>
            </a:r>
            <a:r>
              <a:rPr kumimoji="0" lang="ja-JP" altLang="en-US" sz="1400" dirty="0">
                <a:solidFill>
                  <a:prstClr val="black"/>
                </a:solidFill>
                <a:latin typeface="游ゴシック" panose="020B0400000000000000" pitchFamily="50" charset="-128"/>
                <a:ea typeface="游ゴシック" panose="020B0400000000000000" pitchFamily="50" charset="-128"/>
              </a:rPr>
              <a:t>年間削減金額合計</a:t>
            </a:r>
            <a:r>
              <a:rPr kumimoji="0" lang="ja-JP" altLang="ja-JP" sz="1400" dirty="0" smtClean="0">
                <a:solidFill>
                  <a:prstClr val="black"/>
                </a:solidFill>
                <a:latin typeface="游ゴシック" panose="020B0400000000000000" pitchFamily="50" charset="-128"/>
                <a:ea typeface="游ゴシック" panose="020B0400000000000000" pitchFamily="50" charset="-128"/>
              </a:rPr>
              <a:t>（</a:t>
            </a:r>
            <a:r>
              <a:rPr kumimoji="0" lang="ja-JP" altLang="en-US" sz="1400" dirty="0">
                <a:solidFill>
                  <a:prstClr val="black"/>
                </a:solidFill>
                <a:latin typeface="游ゴシック" panose="020B0400000000000000" pitchFamily="50" charset="-128"/>
                <a:ea typeface="游ゴシック" panose="020B0400000000000000" pitchFamily="50" charset="-128"/>
              </a:rPr>
              <a:t>億</a:t>
            </a:r>
            <a:r>
              <a:rPr kumimoji="0" lang="ja-JP" altLang="ja-JP" sz="1400" dirty="0" smtClean="0">
                <a:solidFill>
                  <a:prstClr val="black"/>
                </a:solidFill>
                <a:latin typeface="游ゴシック" panose="020B0400000000000000" pitchFamily="50" charset="-128"/>
                <a:ea typeface="游ゴシック" panose="020B0400000000000000" pitchFamily="50" charset="-128"/>
              </a:rPr>
              <a:t>円</a:t>
            </a:r>
            <a:r>
              <a:rPr kumimoji="0" lang="en-US" altLang="ja-JP" sz="1400" dirty="0">
                <a:solidFill>
                  <a:prstClr val="black"/>
                </a:solidFill>
                <a:latin typeface="游ゴシック" panose="020B0400000000000000" pitchFamily="50" charset="-128"/>
                <a:ea typeface="游ゴシック" panose="020B0400000000000000" pitchFamily="50" charset="-128"/>
              </a:rPr>
              <a:t>/</a:t>
            </a:r>
            <a:r>
              <a:rPr kumimoji="0" lang="ja-JP" altLang="en-US" sz="1400" dirty="0">
                <a:solidFill>
                  <a:prstClr val="black"/>
                </a:solidFill>
                <a:latin typeface="游ゴシック" panose="020B0400000000000000" pitchFamily="50" charset="-128"/>
                <a:ea typeface="游ゴシック" panose="020B0400000000000000" pitchFamily="50" charset="-128"/>
              </a:rPr>
              <a:t>年</a:t>
            </a:r>
            <a:r>
              <a:rPr kumimoji="0" lang="ja-JP" altLang="ja-JP" sz="1400" dirty="0">
                <a:solidFill>
                  <a:prstClr val="black"/>
                </a:solidFill>
                <a:latin typeface="游ゴシック" panose="020B0400000000000000" pitchFamily="50" charset="-128"/>
                <a:ea typeface="游ゴシック" panose="020B0400000000000000" pitchFamily="50" charset="-128"/>
              </a:rPr>
              <a:t>）</a:t>
            </a:r>
          </a:p>
        </p:txBody>
      </p:sp>
      <p:sp>
        <p:nvSpPr>
          <p:cNvPr id="61" name="Rectangle 57"/>
          <p:cNvSpPr>
            <a:spLocks noChangeArrowheads="1"/>
          </p:cNvSpPr>
          <p:nvPr/>
        </p:nvSpPr>
        <p:spPr bwMode="auto">
          <a:xfrm>
            <a:off x="1128783" y="5099630"/>
            <a:ext cx="312737" cy="84138"/>
          </a:xfrm>
          <a:prstGeom prst="rect">
            <a:avLst/>
          </a:prstGeom>
          <a:solidFill>
            <a:srgbClr val="C0504D"/>
          </a:solidFill>
          <a:ln>
            <a:noFill/>
          </a:ln>
          <a:extLst/>
        </p:spPr>
        <p:txBody>
          <a:bodyPr vert="horz" wrap="square" lIns="91440" tIns="45720" rIns="91440" bIns="45720" numCol="1" anchor="t" anchorCtr="0" compatLnSpc="1">
            <a:prstTxWarp prst="textNoShape">
              <a:avLst/>
            </a:prstTxWarp>
          </a:bodyPr>
          <a:lstStyle/>
          <a:p>
            <a:endParaRPr lang="ja-JP" altLang="en-US" sz="1400">
              <a:solidFill>
                <a:prstClr val="black"/>
              </a:solidFill>
              <a:latin typeface="游ゴシック" panose="020B0400000000000000" pitchFamily="50" charset="-128"/>
              <a:ea typeface="游ゴシック" panose="020B0400000000000000" pitchFamily="50" charset="-128"/>
            </a:endParaRPr>
          </a:p>
        </p:txBody>
      </p:sp>
      <p:sp>
        <p:nvSpPr>
          <p:cNvPr id="62" name="Rectangle 70"/>
          <p:cNvSpPr>
            <a:spLocks noChangeArrowheads="1"/>
          </p:cNvSpPr>
          <p:nvPr/>
        </p:nvSpPr>
        <p:spPr bwMode="auto">
          <a:xfrm>
            <a:off x="1414383" y="5660922"/>
            <a:ext cx="343042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kumimoji="0" lang="en-US" altLang="ja-JP" sz="1400" dirty="0">
                <a:solidFill>
                  <a:prstClr val="black"/>
                </a:solidFill>
                <a:latin typeface="游ゴシック" panose="020B0400000000000000" pitchFamily="50" charset="-128"/>
                <a:ea typeface="游ゴシック" panose="020B0400000000000000" pitchFamily="50" charset="-128"/>
              </a:rPr>
              <a:t>【</a:t>
            </a:r>
            <a:r>
              <a:rPr kumimoji="0" lang="ja-JP" altLang="en-US" sz="1400" dirty="0">
                <a:solidFill>
                  <a:prstClr val="black"/>
                </a:solidFill>
                <a:latin typeface="游ゴシック" panose="020B0400000000000000" pitchFamily="50" charset="-128"/>
                <a:ea typeface="游ゴシック" panose="020B0400000000000000" pitchFamily="50" charset="-128"/>
              </a:rPr>
              <a:t>平成</a:t>
            </a:r>
            <a:r>
              <a:rPr kumimoji="0" lang="en-US" altLang="ja-JP" sz="1400" dirty="0">
                <a:solidFill>
                  <a:prstClr val="black"/>
                </a:solidFill>
                <a:latin typeface="游ゴシック" panose="020B0400000000000000" pitchFamily="50" charset="-128"/>
                <a:ea typeface="游ゴシック" panose="020B0400000000000000" pitchFamily="50" charset="-128"/>
              </a:rPr>
              <a:t>27</a:t>
            </a:r>
            <a:r>
              <a:rPr kumimoji="0" lang="ja-JP" altLang="en-US" sz="1400" dirty="0">
                <a:solidFill>
                  <a:prstClr val="black"/>
                </a:solidFill>
                <a:latin typeface="游ゴシック" panose="020B0400000000000000" pitchFamily="50" charset="-128"/>
                <a:ea typeface="游ゴシック" panose="020B0400000000000000" pitchFamily="50" charset="-128"/>
              </a:rPr>
              <a:t>年度以降</a:t>
            </a:r>
            <a:r>
              <a:rPr kumimoji="0" lang="en-US" altLang="ja-JP" sz="1400" dirty="0">
                <a:solidFill>
                  <a:prstClr val="black"/>
                </a:solidFill>
                <a:latin typeface="游ゴシック" panose="020B0400000000000000" pitchFamily="50" charset="-128"/>
                <a:ea typeface="游ゴシック" panose="020B0400000000000000" pitchFamily="50" charset="-128"/>
              </a:rPr>
              <a:t>】</a:t>
            </a:r>
            <a:r>
              <a:rPr kumimoji="0" lang="ja-JP" altLang="en-US" sz="1400" dirty="0">
                <a:solidFill>
                  <a:prstClr val="black"/>
                </a:solidFill>
                <a:latin typeface="游ゴシック" panose="020B0400000000000000" pitchFamily="50" charset="-128"/>
                <a:ea typeface="游ゴシック" panose="020B0400000000000000" pitchFamily="50" charset="-128"/>
              </a:rPr>
              <a:t>累計</a:t>
            </a:r>
            <a:r>
              <a:rPr kumimoji="0" lang="ja-JP" altLang="ja-JP" sz="1400" dirty="0">
                <a:solidFill>
                  <a:prstClr val="black"/>
                </a:solidFill>
                <a:latin typeface="游ゴシック" panose="020B0400000000000000" pitchFamily="50" charset="-128"/>
                <a:ea typeface="游ゴシック" panose="020B0400000000000000" pitchFamily="50" charset="-128"/>
              </a:rPr>
              <a:t>削減金額</a:t>
            </a:r>
            <a:r>
              <a:rPr kumimoji="0" lang="ja-JP" altLang="ja-JP" sz="1400" dirty="0" smtClean="0">
                <a:solidFill>
                  <a:prstClr val="black"/>
                </a:solidFill>
                <a:latin typeface="游ゴシック" panose="020B0400000000000000" pitchFamily="50" charset="-128"/>
                <a:ea typeface="游ゴシック" panose="020B0400000000000000" pitchFamily="50" charset="-128"/>
              </a:rPr>
              <a:t>（</a:t>
            </a:r>
            <a:r>
              <a:rPr kumimoji="0" lang="ja-JP" altLang="en-US" sz="1400" dirty="0">
                <a:solidFill>
                  <a:prstClr val="black"/>
                </a:solidFill>
                <a:latin typeface="游ゴシック" panose="020B0400000000000000" pitchFamily="50" charset="-128"/>
                <a:ea typeface="游ゴシック" panose="020B0400000000000000" pitchFamily="50" charset="-128"/>
              </a:rPr>
              <a:t>億</a:t>
            </a:r>
            <a:r>
              <a:rPr kumimoji="0" lang="ja-JP" altLang="ja-JP" sz="1400" dirty="0" smtClean="0">
                <a:solidFill>
                  <a:prstClr val="black"/>
                </a:solidFill>
                <a:latin typeface="游ゴシック" panose="020B0400000000000000" pitchFamily="50" charset="-128"/>
                <a:ea typeface="游ゴシック" panose="020B0400000000000000" pitchFamily="50" charset="-128"/>
              </a:rPr>
              <a:t>円</a:t>
            </a:r>
            <a:r>
              <a:rPr kumimoji="0" lang="ja-JP" altLang="ja-JP" sz="1400" dirty="0">
                <a:solidFill>
                  <a:prstClr val="black"/>
                </a:solidFill>
                <a:latin typeface="游ゴシック" panose="020B0400000000000000" pitchFamily="50" charset="-128"/>
                <a:ea typeface="游ゴシック" panose="020B0400000000000000" pitchFamily="50" charset="-128"/>
              </a:rPr>
              <a:t>）</a:t>
            </a:r>
          </a:p>
        </p:txBody>
      </p:sp>
      <p:sp>
        <p:nvSpPr>
          <p:cNvPr id="63" name="Rectangle 61"/>
          <p:cNvSpPr>
            <a:spLocks noChangeArrowheads="1"/>
          </p:cNvSpPr>
          <p:nvPr/>
        </p:nvSpPr>
        <p:spPr bwMode="auto">
          <a:xfrm>
            <a:off x="5279840" y="4993013"/>
            <a:ext cx="251350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kumimoji="0" lang="en-US" altLang="ja-JP" sz="1400" dirty="0" smtClean="0">
                <a:solidFill>
                  <a:prstClr val="black"/>
                </a:solidFill>
                <a:latin typeface="游ゴシック" panose="020B0400000000000000" pitchFamily="50" charset="-128"/>
                <a:ea typeface="游ゴシック" panose="020B0400000000000000" pitchFamily="50" charset="-128"/>
              </a:rPr>
              <a:t>※</a:t>
            </a:r>
            <a:r>
              <a:rPr kumimoji="0" lang="ja-JP" altLang="en-US" sz="1400" dirty="0" smtClean="0">
                <a:solidFill>
                  <a:prstClr val="black"/>
                </a:solidFill>
                <a:latin typeface="游ゴシック" panose="020B0400000000000000" pitchFamily="50" charset="-128"/>
                <a:ea typeface="游ゴシック" panose="020B0400000000000000" pitchFamily="50" charset="-128"/>
              </a:rPr>
              <a:t>　りんくう駅ビル実績を含む</a:t>
            </a:r>
            <a:endParaRPr kumimoji="0" lang="ja-JP" altLang="ja-JP" sz="1400" dirty="0">
              <a:solidFill>
                <a:prstClr val="black"/>
              </a:solidFill>
              <a:latin typeface="游ゴシック" panose="020B0400000000000000" pitchFamily="50" charset="-128"/>
              <a:ea typeface="游ゴシック" panose="020B0400000000000000" pitchFamily="50" charset="-128"/>
            </a:endParaRPr>
          </a:p>
        </p:txBody>
      </p:sp>
      <p:sp>
        <p:nvSpPr>
          <p:cNvPr id="64" name="Rectangle 57"/>
          <p:cNvSpPr>
            <a:spLocks noChangeArrowheads="1"/>
          </p:cNvSpPr>
          <p:nvPr/>
        </p:nvSpPr>
        <p:spPr bwMode="auto">
          <a:xfrm>
            <a:off x="1128783" y="5740100"/>
            <a:ext cx="312737" cy="45719"/>
          </a:xfrm>
          <a:prstGeom prst="rect">
            <a:avLst/>
          </a:prstGeom>
          <a:solidFill>
            <a:schemeClr val="tx1"/>
          </a:solidFill>
          <a:ln>
            <a:noFill/>
          </a:ln>
          <a:extLst/>
        </p:spPr>
        <p:txBody>
          <a:bodyPr vert="horz" wrap="square" lIns="91440" tIns="45720" rIns="91440" bIns="45720" numCol="1" anchor="t" anchorCtr="0" compatLnSpc="1">
            <a:prstTxWarp prst="textNoShape">
              <a:avLst/>
            </a:prstTxWarp>
          </a:bodyPr>
          <a:lstStyle/>
          <a:p>
            <a:endParaRPr lang="ja-JP" altLang="en-US" sz="1400">
              <a:solidFill>
                <a:prstClr val="black"/>
              </a:solidFill>
              <a:latin typeface="游ゴシック" panose="020B0400000000000000" pitchFamily="50" charset="-128"/>
              <a:ea typeface="游ゴシック" panose="020B0400000000000000" pitchFamily="50" charset="-128"/>
            </a:endParaRPr>
          </a:p>
        </p:txBody>
      </p:sp>
      <p:sp>
        <p:nvSpPr>
          <p:cNvPr id="65" name="Oval 16"/>
          <p:cNvSpPr>
            <a:spLocks noChangeArrowheads="1"/>
          </p:cNvSpPr>
          <p:nvPr/>
        </p:nvSpPr>
        <p:spPr bwMode="auto">
          <a:xfrm>
            <a:off x="1205672" y="5683614"/>
            <a:ext cx="144000" cy="144000"/>
          </a:xfrm>
          <a:prstGeom prst="ellipse">
            <a:avLst/>
          </a:prstGeom>
          <a:solidFill>
            <a:schemeClr val="tx1"/>
          </a:solidFill>
          <a:ln w="11113" cap="flat">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75" name="Rectangle 72"/>
          <p:cNvSpPr>
            <a:spLocks noChangeArrowheads="1"/>
          </p:cNvSpPr>
          <p:nvPr/>
        </p:nvSpPr>
        <p:spPr bwMode="white">
          <a:xfrm>
            <a:off x="5582799" y="1406363"/>
            <a:ext cx="1025922" cy="246221"/>
          </a:xfrm>
          <a:prstGeom prst="rect">
            <a:avLst/>
          </a:prstGeom>
          <a:solidFill>
            <a:sysClr val="window" lastClr="FFFFFF"/>
          </a:solidFill>
          <a:ln>
            <a:noFill/>
          </a:ln>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eaLnBrk="0" fontAlgn="base" latinLnBrk="0" hangingPunct="0">
              <a:lnSpc>
                <a:spcPct val="100000"/>
              </a:lnSpc>
              <a:spcBef>
                <a:spcPct val="0"/>
              </a:spcBef>
              <a:spcAft>
                <a:spcPct val="0"/>
              </a:spcAft>
              <a:buClrTx/>
              <a:buSzTx/>
              <a:buFontTx/>
              <a:buNone/>
              <a:tabLst/>
              <a:defRPr/>
            </a:pPr>
            <a:r>
              <a:rPr kumimoji="0" lang="ja-JP" altLang="en-US" sz="1600" b="1" i="0" u="none" strike="noStrike" kern="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ja-JP" altLang="ja-JP" sz="1600" b="1" i="0" u="none" strike="noStrike" kern="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目標</a:t>
            </a:r>
            <a:r>
              <a:rPr kumimoji="0" lang="ja-JP" altLang="en-US" sz="1600" b="1" i="0" u="none" strike="noStrike" kern="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値↓</a:t>
            </a:r>
            <a:endParaRPr kumimoji="0" lang="ja-JP" altLang="ja-JP" sz="1600" b="1"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44" name="Rectangle 185"/>
          <p:cNvSpPr>
            <a:spLocks noChangeArrowheads="1"/>
          </p:cNvSpPr>
          <p:nvPr/>
        </p:nvSpPr>
        <p:spPr bwMode="white">
          <a:xfrm>
            <a:off x="6323838" y="2328259"/>
            <a:ext cx="845787" cy="307777"/>
          </a:xfrm>
          <a:prstGeom prst="rect">
            <a:avLst/>
          </a:prstGeom>
          <a:solidFill>
            <a:schemeClr val="bg1"/>
          </a:solidFill>
          <a:ln>
            <a:noFill/>
          </a:ln>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r>
              <a:rPr kumimoji="0" lang="en-US" altLang="ja-JP" sz="2000" dirty="0" smtClean="0">
                <a:solidFill>
                  <a:prstClr val="black"/>
                </a:solidFill>
                <a:ea typeface="游ゴシック" panose="020B0400000000000000" pitchFamily="50" charset="-128"/>
              </a:rPr>
              <a:t>43</a:t>
            </a:r>
            <a:r>
              <a:rPr kumimoji="0" lang="ja-JP" altLang="en-US" sz="2000" dirty="0" smtClean="0">
                <a:solidFill>
                  <a:prstClr val="black"/>
                </a:solidFill>
                <a:ea typeface="游ゴシック" panose="020B0400000000000000" pitchFamily="50" charset="-128"/>
              </a:rPr>
              <a:t>億円</a:t>
            </a:r>
            <a:endParaRPr kumimoji="0" lang="ja-JP" altLang="ja-JP" sz="2000" dirty="0" smtClean="0">
              <a:solidFill>
                <a:prstClr val="black"/>
              </a:solidFill>
              <a:ea typeface="游ゴシック" panose="020B0400000000000000" pitchFamily="50" charset="-128"/>
            </a:endParaRPr>
          </a:p>
        </p:txBody>
      </p:sp>
      <p:cxnSp>
        <p:nvCxnSpPr>
          <p:cNvPr id="25" name="直線矢印コネクタ 24"/>
          <p:cNvCxnSpPr>
            <a:stCxn id="92" idx="1"/>
          </p:cNvCxnSpPr>
          <p:nvPr/>
        </p:nvCxnSpPr>
        <p:spPr>
          <a:xfrm flipV="1">
            <a:off x="7375802" y="1781870"/>
            <a:ext cx="4510" cy="767624"/>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Freeform 6"/>
          <p:cNvSpPr>
            <a:spLocks noEditPoints="1"/>
          </p:cNvSpPr>
          <p:nvPr/>
        </p:nvSpPr>
        <p:spPr bwMode="auto">
          <a:xfrm>
            <a:off x="791310" y="1258085"/>
            <a:ext cx="7448460" cy="2900363"/>
          </a:xfrm>
          <a:custGeom>
            <a:avLst/>
            <a:gdLst>
              <a:gd name="T0" fmla="*/ 0 w 3731"/>
              <a:gd name="T1" fmla="*/ 1827 h 1827"/>
              <a:gd name="T2" fmla="*/ 3731 w 3731"/>
              <a:gd name="T3" fmla="*/ 1827 h 1827"/>
              <a:gd name="T4" fmla="*/ 0 w 3731"/>
              <a:gd name="T5" fmla="*/ 1524 h 1827"/>
              <a:gd name="T6" fmla="*/ 3731 w 3731"/>
              <a:gd name="T7" fmla="*/ 1524 h 1827"/>
              <a:gd name="T8" fmla="*/ 0 w 3731"/>
              <a:gd name="T9" fmla="*/ 1220 h 1827"/>
              <a:gd name="T10" fmla="*/ 3731 w 3731"/>
              <a:gd name="T11" fmla="*/ 1220 h 1827"/>
              <a:gd name="T12" fmla="*/ 0 w 3731"/>
              <a:gd name="T13" fmla="*/ 911 h 1827"/>
              <a:gd name="T14" fmla="*/ 3731 w 3731"/>
              <a:gd name="T15" fmla="*/ 911 h 1827"/>
              <a:gd name="T16" fmla="*/ 0 w 3731"/>
              <a:gd name="T17" fmla="*/ 607 h 1827"/>
              <a:gd name="T18" fmla="*/ 3731 w 3731"/>
              <a:gd name="T19" fmla="*/ 607 h 1827"/>
              <a:gd name="T20" fmla="*/ 0 w 3731"/>
              <a:gd name="T21" fmla="*/ 304 h 1827"/>
              <a:gd name="T22" fmla="*/ 3731 w 3731"/>
              <a:gd name="T23" fmla="*/ 304 h 1827"/>
              <a:gd name="T24" fmla="*/ 0 w 3731"/>
              <a:gd name="T25" fmla="*/ 0 h 1827"/>
              <a:gd name="T26" fmla="*/ 3731 w 3731"/>
              <a:gd name="T27" fmla="*/ 0 h 18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731" h="1827">
                <a:moveTo>
                  <a:pt x="0" y="1827"/>
                </a:moveTo>
                <a:lnTo>
                  <a:pt x="3731" y="1827"/>
                </a:lnTo>
                <a:moveTo>
                  <a:pt x="0" y="1524"/>
                </a:moveTo>
                <a:lnTo>
                  <a:pt x="3731" y="1524"/>
                </a:lnTo>
                <a:moveTo>
                  <a:pt x="0" y="1220"/>
                </a:moveTo>
                <a:lnTo>
                  <a:pt x="3731" y="1220"/>
                </a:lnTo>
                <a:moveTo>
                  <a:pt x="0" y="911"/>
                </a:moveTo>
                <a:lnTo>
                  <a:pt x="3731" y="911"/>
                </a:lnTo>
                <a:moveTo>
                  <a:pt x="0" y="607"/>
                </a:moveTo>
                <a:lnTo>
                  <a:pt x="3731" y="607"/>
                </a:lnTo>
                <a:moveTo>
                  <a:pt x="0" y="304"/>
                </a:moveTo>
                <a:lnTo>
                  <a:pt x="3731" y="304"/>
                </a:lnTo>
                <a:moveTo>
                  <a:pt x="0" y="0"/>
                </a:moveTo>
                <a:lnTo>
                  <a:pt x="3731" y="0"/>
                </a:lnTo>
              </a:path>
            </a:pathLst>
          </a:custGeom>
          <a:noFill/>
          <a:ln w="9525" cap="flat">
            <a:solidFill>
              <a:schemeClr val="tx1">
                <a:lumMod val="50000"/>
                <a:lumOff val="50000"/>
              </a:schemeClr>
            </a:solidFill>
            <a:prstDash val="sysDash"/>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9" name="Freeform 7"/>
          <p:cNvSpPr>
            <a:spLocks noEditPoints="1"/>
          </p:cNvSpPr>
          <p:nvPr/>
        </p:nvSpPr>
        <p:spPr bwMode="auto">
          <a:xfrm>
            <a:off x="1294548" y="3971122"/>
            <a:ext cx="4916487" cy="674688"/>
          </a:xfrm>
          <a:custGeom>
            <a:avLst/>
            <a:gdLst>
              <a:gd name="T0" fmla="*/ 0 w 3097"/>
              <a:gd name="T1" fmla="*/ 24 h 425"/>
              <a:gd name="T2" fmla="*/ 297 w 3097"/>
              <a:gd name="T3" fmla="*/ 24 h 425"/>
              <a:gd name="T4" fmla="*/ 297 w 3097"/>
              <a:gd name="T5" fmla="*/ 425 h 425"/>
              <a:gd name="T6" fmla="*/ 0 w 3097"/>
              <a:gd name="T7" fmla="*/ 425 h 425"/>
              <a:gd name="T8" fmla="*/ 0 w 3097"/>
              <a:gd name="T9" fmla="*/ 24 h 425"/>
              <a:gd name="T10" fmla="*/ 938 w 3097"/>
              <a:gd name="T11" fmla="*/ 0 h 425"/>
              <a:gd name="T12" fmla="*/ 1228 w 3097"/>
              <a:gd name="T13" fmla="*/ 0 h 425"/>
              <a:gd name="T14" fmla="*/ 1228 w 3097"/>
              <a:gd name="T15" fmla="*/ 425 h 425"/>
              <a:gd name="T16" fmla="*/ 938 w 3097"/>
              <a:gd name="T17" fmla="*/ 425 h 425"/>
              <a:gd name="T18" fmla="*/ 938 w 3097"/>
              <a:gd name="T19" fmla="*/ 0 h 425"/>
              <a:gd name="T20" fmla="*/ 1869 w 3097"/>
              <a:gd name="T21" fmla="*/ 73 h 425"/>
              <a:gd name="T22" fmla="*/ 2159 w 3097"/>
              <a:gd name="T23" fmla="*/ 73 h 425"/>
              <a:gd name="T24" fmla="*/ 2159 w 3097"/>
              <a:gd name="T25" fmla="*/ 425 h 425"/>
              <a:gd name="T26" fmla="*/ 1869 w 3097"/>
              <a:gd name="T27" fmla="*/ 425 h 425"/>
              <a:gd name="T28" fmla="*/ 1869 w 3097"/>
              <a:gd name="T29" fmla="*/ 73 h 425"/>
              <a:gd name="T30" fmla="*/ 2800 w 3097"/>
              <a:gd name="T31" fmla="*/ 85 h 425"/>
              <a:gd name="T32" fmla="*/ 3097 w 3097"/>
              <a:gd name="T33" fmla="*/ 85 h 425"/>
              <a:gd name="T34" fmla="*/ 3097 w 3097"/>
              <a:gd name="T35" fmla="*/ 425 h 425"/>
              <a:gd name="T36" fmla="*/ 2800 w 3097"/>
              <a:gd name="T37" fmla="*/ 425 h 425"/>
              <a:gd name="T38" fmla="*/ 2800 w 3097"/>
              <a:gd name="T39" fmla="*/ 85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097" h="425">
                <a:moveTo>
                  <a:pt x="0" y="24"/>
                </a:moveTo>
                <a:lnTo>
                  <a:pt x="297" y="24"/>
                </a:lnTo>
                <a:lnTo>
                  <a:pt x="297" y="425"/>
                </a:lnTo>
                <a:lnTo>
                  <a:pt x="0" y="425"/>
                </a:lnTo>
                <a:lnTo>
                  <a:pt x="0" y="24"/>
                </a:lnTo>
                <a:close/>
                <a:moveTo>
                  <a:pt x="938" y="0"/>
                </a:moveTo>
                <a:lnTo>
                  <a:pt x="1228" y="0"/>
                </a:lnTo>
                <a:lnTo>
                  <a:pt x="1228" y="425"/>
                </a:lnTo>
                <a:lnTo>
                  <a:pt x="938" y="425"/>
                </a:lnTo>
                <a:lnTo>
                  <a:pt x="938" y="0"/>
                </a:lnTo>
                <a:close/>
                <a:moveTo>
                  <a:pt x="1869" y="73"/>
                </a:moveTo>
                <a:lnTo>
                  <a:pt x="2159" y="73"/>
                </a:lnTo>
                <a:lnTo>
                  <a:pt x="2159" y="425"/>
                </a:lnTo>
                <a:lnTo>
                  <a:pt x="1869" y="425"/>
                </a:lnTo>
                <a:lnTo>
                  <a:pt x="1869" y="73"/>
                </a:lnTo>
                <a:close/>
                <a:moveTo>
                  <a:pt x="2800" y="85"/>
                </a:moveTo>
                <a:lnTo>
                  <a:pt x="3097" y="85"/>
                </a:lnTo>
                <a:lnTo>
                  <a:pt x="3097" y="425"/>
                </a:lnTo>
                <a:lnTo>
                  <a:pt x="2800" y="425"/>
                </a:lnTo>
                <a:lnTo>
                  <a:pt x="2800" y="85"/>
                </a:lnTo>
                <a:close/>
              </a:path>
            </a:pathLst>
          </a:custGeom>
          <a:solidFill>
            <a:srgbClr val="92D050"/>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 name="Freeform 8"/>
          <p:cNvSpPr>
            <a:spLocks noEditPoints="1"/>
          </p:cNvSpPr>
          <p:nvPr/>
        </p:nvSpPr>
        <p:spPr bwMode="auto">
          <a:xfrm>
            <a:off x="1294548" y="3767922"/>
            <a:ext cx="4916487" cy="338138"/>
          </a:xfrm>
          <a:custGeom>
            <a:avLst/>
            <a:gdLst>
              <a:gd name="T0" fmla="*/ 0 w 3097"/>
              <a:gd name="T1" fmla="*/ 73 h 213"/>
              <a:gd name="T2" fmla="*/ 297 w 3097"/>
              <a:gd name="T3" fmla="*/ 73 h 213"/>
              <a:gd name="T4" fmla="*/ 297 w 3097"/>
              <a:gd name="T5" fmla="*/ 152 h 213"/>
              <a:gd name="T6" fmla="*/ 0 w 3097"/>
              <a:gd name="T7" fmla="*/ 152 h 213"/>
              <a:gd name="T8" fmla="*/ 0 w 3097"/>
              <a:gd name="T9" fmla="*/ 73 h 213"/>
              <a:gd name="T10" fmla="*/ 938 w 3097"/>
              <a:gd name="T11" fmla="*/ 0 h 213"/>
              <a:gd name="T12" fmla="*/ 1228 w 3097"/>
              <a:gd name="T13" fmla="*/ 0 h 213"/>
              <a:gd name="T14" fmla="*/ 1228 w 3097"/>
              <a:gd name="T15" fmla="*/ 128 h 213"/>
              <a:gd name="T16" fmla="*/ 938 w 3097"/>
              <a:gd name="T17" fmla="*/ 128 h 213"/>
              <a:gd name="T18" fmla="*/ 938 w 3097"/>
              <a:gd name="T19" fmla="*/ 0 h 213"/>
              <a:gd name="T20" fmla="*/ 1869 w 3097"/>
              <a:gd name="T21" fmla="*/ 25 h 213"/>
              <a:gd name="T22" fmla="*/ 2159 w 3097"/>
              <a:gd name="T23" fmla="*/ 25 h 213"/>
              <a:gd name="T24" fmla="*/ 2159 w 3097"/>
              <a:gd name="T25" fmla="*/ 201 h 213"/>
              <a:gd name="T26" fmla="*/ 1869 w 3097"/>
              <a:gd name="T27" fmla="*/ 201 h 213"/>
              <a:gd name="T28" fmla="*/ 1869 w 3097"/>
              <a:gd name="T29" fmla="*/ 25 h 213"/>
              <a:gd name="T30" fmla="*/ 2800 w 3097"/>
              <a:gd name="T31" fmla="*/ 0 h 213"/>
              <a:gd name="T32" fmla="*/ 3097 w 3097"/>
              <a:gd name="T33" fmla="*/ 0 h 213"/>
              <a:gd name="T34" fmla="*/ 3097 w 3097"/>
              <a:gd name="T35" fmla="*/ 213 h 213"/>
              <a:gd name="T36" fmla="*/ 2800 w 3097"/>
              <a:gd name="T37" fmla="*/ 213 h 213"/>
              <a:gd name="T38" fmla="*/ 2800 w 3097"/>
              <a:gd name="T39" fmla="*/ 0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097" h="213">
                <a:moveTo>
                  <a:pt x="0" y="73"/>
                </a:moveTo>
                <a:lnTo>
                  <a:pt x="297" y="73"/>
                </a:lnTo>
                <a:lnTo>
                  <a:pt x="297" y="152"/>
                </a:lnTo>
                <a:lnTo>
                  <a:pt x="0" y="152"/>
                </a:lnTo>
                <a:lnTo>
                  <a:pt x="0" y="73"/>
                </a:lnTo>
                <a:close/>
                <a:moveTo>
                  <a:pt x="938" y="0"/>
                </a:moveTo>
                <a:lnTo>
                  <a:pt x="1228" y="0"/>
                </a:lnTo>
                <a:lnTo>
                  <a:pt x="1228" y="128"/>
                </a:lnTo>
                <a:lnTo>
                  <a:pt x="938" y="128"/>
                </a:lnTo>
                <a:lnTo>
                  <a:pt x="938" y="0"/>
                </a:lnTo>
                <a:close/>
                <a:moveTo>
                  <a:pt x="1869" y="25"/>
                </a:moveTo>
                <a:lnTo>
                  <a:pt x="2159" y="25"/>
                </a:lnTo>
                <a:lnTo>
                  <a:pt x="2159" y="201"/>
                </a:lnTo>
                <a:lnTo>
                  <a:pt x="1869" y="201"/>
                </a:lnTo>
                <a:lnTo>
                  <a:pt x="1869" y="25"/>
                </a:lnTo>
                <a:close/>
                <a:moveTo>
                  <a:pt x="2800" y="0"/>
                </a:moveTo>
                <a:lnTo>
                  <a:pt x="3097" y="0"/>
                </a:lnTo>
                <a:lnTo>
                  <a:pt x="3097" y="213"/>
                </a:lnTo>
                <a:lnTo>
                  <a:pt x="2800" y="213"/>
                </a:lnTo>
                <a:lnTo>
                  <a:pt x="2800" y="0"/>
                </a:lnTo>
                <a:close/>
              </a:path>
            </a:pathLst>
          </a:custGeom>
          <a:solidFill>
            <a:srgbClr val="C0504D"/>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2" name="Line 10"/>
          <p:cNvSpPr>
            <a:spLocks noChangeShapeType="1"/>
          </p:cNvSpPr>
          <p:nvPr/>
        </p:nvSpPr>
        <p:spPr bwMode="auto">
          <a:xfrm flipV="1">
            <a:off x="3013811" y="3412322"/>
            <a:ext cx="1477962" cy="414338"/>
          </a:xfrm>
          <a:prstGeom prst="line">
            <a:avLst/>
          </a:prstGeom>
          <a:noFill/>
          <a:ln w="285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3" name="Line 11"/>
          <p:cNvSpPr>
            <a:spLocks noChangeShapeType="1"/>
          </p:cNvSpPr>
          <p:nvPr/>
        </p:nvSpPr>
        <p:spPr bwMode="auto">
          <a:xfrm flipV="1">
            <a:off x="4491773" y="2978935"/>
            <a:ext cx="1487487" cy="433388"/>
          </a:xfrm>
          <a:prstGeom prst="line">
            <a:avLst/>
          </a:prstGeom>
          <a:noFill/>
          <a:ln w="285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4" name="Line 12"/>
          <p:cNvSpPr>
            <a:spLocks noChangeShapeType="1"/>
          </p:cNvSpPr>
          <p:nvPr/>
        </p:nvSpPr>
        <p:spPr bwMode="auto">
          <a:xfrm flipV="1">
            <a:off x="1531086" y="3831422"/>
            <a:ext cx="1477962" cy="433388"/>
          </a:xfrm>
          <a:prstGeom prst="line">
            <a:avLst/>
          </a:prstGeom>
          <a:noFill/>
          <a:ln w="285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5" name="Oval 13"/>
          <p:cNvSpPr>
            <a:spLocks noChangeArrowheads="1"/>
          </p:cNvSpPr>
          <p:nvPr/>
        </p:nvSpPr>
        <p:spPr bwMode="auto">
          <a:xfrm>
            <a:off x="1504098" y="4231472"/>
            <a:ext cx="57150" cy="58738"/>
          </a:xfrm>
          <a:prstGeom prst="ellipse">
            <a:avLst/>
          </a:pr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 name="Oval 14"/>
          <p:cNvSpPr>
            <a:spLocks noChangeArrowheads="1"/>
          </p:cNvSpPr>
          <p:nvPr/>
        </p:nvSpPr>
        <p:spPr bwMode="auto">
          <a:xfrm>
            <a:off x="1504098" y="4231472"/>
            <a:ext cx="57150" cy="58738"/>
          </a:xfrm>
          <a:prstGeom prst="ellipse">
            <a:avLst/>
          </a:prstGeom>
          <a:noFill/>
          <a:ln w="47625"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7" name="Oval 15"/>
          <p:cNvSpPr>
            <a:spLocks noChangeArrowheads="1"/>
          </p:cNvSpPr>
          <p:nvPr/>
        </p:nvSpPr>
        <p:spPr bwMode="auto">
          <a:xfrm>
            <a:off x="2982061" y="3798085"/>
            <a:ext cx="58737" cy="57150"/>
          </a:xfrm>
          <a:prstGeom prst="ellipse">
            <a:avLst/>
          </a:pr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8" name="Oval 16"/>
          <p:cNvSpPr>
            <a:spLocks noChangeArrowheads="1"/>
          </p:cNvSpPr>
          <p:nvPr/>
        </p:nvSpPr>
        <p:spPr bwMode="auto">
          <a:xfrm>
            <a:off x="2982061" y="3798085"/>
            <a:ext cx="58737" cy="57150"/>
          </a:xfrm>
          <a:prstGeom prst="ellipse">
            <a:avLst/>
          </a:prstGeom>
          <a:noFill/>
          <a:ln w="47625"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 name="Oval 17"/>
          <p:cNvSpPr>
            <a:spLocks noChangeArrowheads="1"/>
          </p:cNvSpPr>
          <p:nvPr/>
        </p:nvSpPr>
        <p:spPr bwMode="auto">
          <a:xfrm>
            <a:off x="4471136" y="3374222"/>
            <a:ext cx="57150" cy="57150"/>
          </a:xfrm>
          <a:prstGeom prst="ellipse">
            <a:avLst/>
          </a:pr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0" name="Oval 18"/>
          <p:cNvSpPr>
            <a:spLocks noChangeArrowheads="1"/>
          </p:cNvSpPr>
          <p:nvPr/>
        </p:nvSpPr>
        <p:spPr bwMode="auto">
          <a:xfrm>
            <a:off x="4471136" y="3374222"/>
            <a:ext cx="57150" cy="57150"/>
          </a:xfrm>
          <a:prstGeom prst="ellipse">
            <a:avLst/>
          </a:prstGeom>
          <a:noFill/>
          <a:ln w="47625"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 name="Oval 19"/>
          <p:cNvSpPr>
            <a:spLocks noChangeArrowheads="1"/>
          </p:cNvSpPr>
          <p:nvPr/>
        </p:nvSpPr>
        <p:spPr bwMode="auto">
          <a:xfrm>
            <a:off x="5949098" y="2940835"/>
            <a:ext cx="57150" cy="57150"/>
          </a:xfrm>
          <a:prstGeom prst="ellipse">
            <a:avLst/>
          </a:pr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2" name="Oval 20"/>
          <p:cNvSpPr>
            <a:spLocks noChangeArrowheads="1"/>
          </p:cNvSpPr>
          <p:nvPr/>
        </p:nvSpPr>
        <p:spPr bwMode="auto">
          <a:xfrm>
            <a:off x="5949098" y="2940835"/>
            <a:ext cx="57150" cy="57150"/>
          </a:xfrm>
          <a:prstGeom prst="ellipse">
            <a:avLst/>
          </a:prstGeom>
          <a:noFill/>
          <a:ln w="47625"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nvGrpSpPr>
          <p:cNvPr id="3" name="グループ化 2"/>
          <p:cNvGrpSpPr/>
          <p:nvPr/>
        </p:nvGrpSpPr>
        <p:grpSpPr>
          <a:xfrm>
            <a:off x="8435417" y="1167597"/>
            <a:ext cx="234038" cy="3618557"/>
            <a:chOff x="7336655" y="1167597"/>
            <a:chExt cx="234038" cy="3618557"/>
          </a:xfrm>
        </p:grpSpPr>
        <p:sp>
          <p:nvSpPr>
            <p:cNvPr id="23" name="Rectangle 21"/>
            <p:cNvSpPr>
              <a:spLocks noChangeArrowheads="1"/>
            </p:cNvSpPr>
            <p:nvPr/>
          </p:nvSpPr>
          <p:spPr bwMode="auto">
            <a:xfrm>
              <a:off x="7336655" y="4555322"/>
              <a:ext cx="10740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0</a:t>
              </a:r>
              <a:endParaRPr kumimoji="0" lang="ja-JP" altLang="ja-JP" sz="15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endParaRPr>
            </a:p>
          </p:txBody>
        </p:sp>
        <p:sp>
          <p:nvSpPr>
            <p:cNvPr id="24" name="Rectangle 22"/>
            <p:cNvSpPr>
              <a:spLocks noChangeArrowheads="1"/>
            </p:cNvSpPr>
            <p:nvPr/>
          </p:nvSpPr>
          <p:spPr bwMode="auto">
            <a:xfrm>
              <a:off x="7336655" y="4071135"/>
              <a:ext cx="21480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10</a:t>
              </a:r>
              <a:endParaRPr kumimoji="0" lang="ja-JP" altLang="ja-JP" sz="15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endParaRPr>
            </a:p>
          </p:txBody>
        </p:sp>
        <p:sp>
          <p:nvSpPr>
            <p:cNvPr id="26" name="Rectangle 23"/>
            <p:cNvSpPr>
              <a:spLocks noChangeArrowheads="1"/>
            </p:cNvSpPr>
            <p:nvPr/>
          </p:nvSpPr>
          <p:spPr bwMode="auto">
            <a:xfrm>
              <a:off x="7336655" y="3586947"/>
              <a:ext cx="21480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20</a:t>
              </a:r>
              <a:endParaRPr kumimoji="0" lang="ja-JP" altLang="ja-JP" sz="15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endParaRPr>
            </a:p>
          </p:txBody>
        </p:sp>
        <p:sp>
          <p:nvSpPr>
            <p:cNvPr id="27" name="Rectangle 24"/>
            <p:cNvSpPr>
              <a:spLocks noChangeArrowheads="1"/>
            </p:cNvSpPr>
            <p:nvPr/>
          </p:nvSpPr>
          <p:spPr bwMode="auto">
            <a:xfrm>
              <a:off x="7336655" y="3102760"/>
              <a:ext cx="21480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30</a:t>
              </a:r>
              <a:endParaRPr kumimoji="0" lang="ja-JP" altLang="ja-JP" sz="15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endParaRPr>
            </a:p>
          </p:txBody>
        </p:sp>
        <p:sp>
          <p:nvSpPr>
            <p:cNvPr id="28" name="Rectangle 25"/>
            <p:cNvSpPr>
              <a:spLocks noChangeArrowheads="1"/>
            </p:cNvSpPr>
            <p:nvPr/>
          </p:nvSpPr>
          <p:spPr bwMode="auto">
            <a:xfrm>
              <a:off x="7336655" y="2620160"/>
              <a:ext cx="21480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40</a:t>
              </a:r>
              <a:endParaRPr kumimoji="0" lang="ja-JP" altLang="ja-JP" sz="15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endParaRPr>
            </a:p>
          </p:txBody>
        </p:sp>
        <p:sp>
          <p:nvSpPr>
            <p:cNvPr id="29" name="Rectangle 26"/>
            <p:cNvSpPr>
              <a:spLocks noChangeArrowheads="1"/>
            </p:cNvSpPr>
            <p:nvPr/>
          </p:nvSpPr>
          <p:spPr bwMode="auto">
            <a:xfrm>
              <a:off x="7336655" y="2135972"/>
              <a:ext cx="21480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50</a:t>
              </a:r>
              <a:endParaRPr kumimoji="0" lang="ja-JP" altLang="ja-JP" sz="15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endParaRPr>
            </a:p>
          </p:txBody>
        </p:sp>
        <p:sp>
          <p:nvSpPr>
            <p:cNvPr id="30" name="Rectangle 27"/>
            <p:cNvSpPr>
              <a:spLocks noChangeArrowheads="1"/>
            </p:cNvSpPr>
            <p:nvPr/>
          </p:nvSpPr>
          <p:spPr bwMode="auto">
            <a:xfrm>
              <a:off x="7336655" y="1651785"/>
              <a:ext cx="23403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600" b="1"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60</a:t>
              </a:r>
              <a:endParaRPr kumimoji="0" lang="ja-JP" altLang="ja-JP" sz="1400" b="1"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endParaRPr>
            </a:p>
          </p:txBody>
        </p:sp>
        <p:sp>
          <p:nvSpPr>
            <p:cNvPr id="33" name="Rectangle 28"/>
            <p:cNvSpPr>
              <a:spLocks noChangeArrowheads="1"/>
            </p:cNvSpPr>
            <p:nvPr/>
          </p:nvSpPr>
          <p:spPr bwMode="auto">
            <a:xfrm>
              <a:off x="7336655" y="1167597"/>
              <a:ext cx="21480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70</a:t>
              </a:r>
              <a:endParaRPr kumimoji="0" lang="ja-JP" altLang="ja-JP" sz="15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endParaRPr>
            </a:p>
          </p:txBody>
        </p:sp>
      </p:grpSp>
      <p:sp>
        <p:nvSpPr>
          <p:cNvPr id="34" name="Rectangle 29"/>
          <p:cNvSpPr>
            <a:spLocks noChangeArrowheads="1"/>
          </p:cNvSpPr>
          <p:nvPr/>
        </p:nvSpPr>
        <p:spPr bwMode="auto">
          <a:xfrm>
            <a:off x="567473" y="4555322"/>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smtClean="0">
                <a:ln>
                  <a:noFill/>
                </a:ln>
                <a:solidFill>
                  <a:srgbClr val="595959"/>
                </a:solidFill>
                <a:effectLst/>
                <a:latin typeface="游ゴシック" panose="020B0400000000000000" pitchFamily="50" charset="-128"/>
                <a:ea typeface="游ゴシック" panose="020B0400000000000000" pitchFamily="50" charset="-128"/>
              </a:rPr>
              <a:t>0</a:t>
            </a:r>
            <a:endParaRPr kumimoji="0" lang="ja-JP" altLang="ja-JP" sz="1800" b="0" i="0" u="none" strike="noStrike" cap="none" normalizeH="0" baseline="0" smtClean="0">
              <a:ln>
                <a:noFill/>
              </a:ln>
              <a:solidFill>
                <a:schemeClr val="tx1"/>
              </a:solidFill>
              <a:effectLst/>
              <a:latin typeface="游ゴシック" panose="020B0400000000000000" pitchFamily="50" charset="-128"/>
              <a:ea typeface="游ゴシック" panose="020B0400000000000000" pitchFamily="50" charset="-128"/>
            </a:endParaRPr>
          </a:p>
        </p:txBody>
      </p:sp>
      <p:sp>
        <p:nvSpPr>
          <p:cNvPr id="40" name="Rectangle 30"/>
          <p:cNvSpPr>
            <a:spLocks noChangeArrowheads="1"/>
          </p:cNvSpPr>
          <p:nvPr/>
        </p:nvSpPr>
        <p:spPr bwMode="auto">
          <a:xfrm>
            <a:off x="580173" y="4071135"/>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smtClean="0">
                <a:ln>
                  <a:noFill/>
                </a:ln>
                <a:solidFill>
                  <a:srgbClr val="595959"/>
                </a:solidFill>
                <a:effectLst/>
                <a:latin typeface="游ゴシック" panose="020B0400000000000000" pitchFamily="50" charset="-128"/>
                <a:ea typeface="游ゴシック" panose="020B0400000000000000" pitchFamily="50" charset="-128"/>
              </a:rPr>
              <a:t>5</a:t>
            </a:r>
            <a:endParaRPr kumimoji="0" lang="ja-JP" altLang="ja-JP" sz="1800" b="0" i="0" u="none" strike="noStrike" cap="none" normalizeH="0" baseline="0" smtClean="0">
              <a:ln>
                <a:noFill/>
              </a:ln>
              <a:solidFill>
                <a:schemeClr val="tx1"/>
              </a:solidFill>
              <a:effectLst/>
              <a:latin typeface="游ゴシック" panose="020B0400000000000000" pitchFamily="50" charset="-128"/>
              <a:ea typeface="游ゴシック" panose="020B0400000000000000" pitchFamily="50" charset="-128"/>
            </a:endParaRPr>
          </a:p>
        </p:txBody>
      </p:sp>
      <p:sp>
        <p:nvSpPr>
          <p:cNvPr id="41" name="Rectangle 31"/>
          <p:cNvSpPr>
            <a:spLocks noChangeArrowheads="1"/>
          </p:cNvSpPr>
          <p:nvPr/>
        </p:nvSpPr>
        <p:spPr bwMode="auto">
          <a:xfrm>
            <a:off x="500798" y="3586947"/>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smtClean="0">
                <a:ln>
                  <a:noFill/>
                </a:ln>
                <a:solidFill>
                  <a:srgbClr val="595959"/>
                </a:solidFill>
                <a:effectLst/>
                <a:latin typeface="游ゴシック" panose="020B0400000000000000" pitchFamily="50" charset="-128"/>
                <a:ea typeface="游ゴシック" panose="020B0400000000000000" pitchFamily="50" charset="-128"/>
              </a:rPr>
              <a:t>10</a:t>
            </a:r>
            <a:endParaRPr kumimoji="0" lang="ja-JP" altLang="ja-JP" sz="1800" b="0" i="0" u="none" strike="noStrike" cap="none" normalizeH="0" baseline="0" smtClean="0">
              <a:ln>
                <a:noFill/>
              </a:ln>
              <a:solidFill>
                <a:schemeClr val="tx1"/>
              </a:solidFill>
              <a:effectLst/>
              <a:latin typeface="游ゴシック" panose="020B0400000000000000" pitchFamily="50" charset="-128"/>
              <a:ea typeface="游ゴシック" panose="020B0400000000000000" pitchFamily="50" charset="-128"/>
            </a:endParaRPr>
          </a:p>
        </p:txBody>
      </p:sp>
      <p:sp>
        <p:nvSpPr>
          <p:cNvPr id="42" name="Rectangle 32"/>
          <p:cNvSpPr>
            <a:spLocks noChangeArrowheads="1"/>
          </p:cNvSpPr>
          <p:nvPr/>
        </p:nvSpPr>
        <p:spPr bwMode="auto">
          <a:xfrm>
            <a:off x="515086" y="3102760"/>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smtClean="0">
                <a:ln>
                  <a:noFill/>
                </a:ln>
                <a:solidFill>
                  <a:srgbClr val="595959"/>
                </a:solidFill>
                <a:effectLst/>
                <a:latin typeface="游ゴシック" panose="020B0400000000000000" pitchFamily="50" charset="-128"/>
                <a:ea typeface="游ゴシック" panose="020B0400000000000000" pitchFamily="50" charset="-128"/>
              </a:rPr>
              <a:t>15</a:t>
            </a:r>
            <a:endParaRPr kumimoji="0" lang="ja-JP" altLang="ja-JP" sz="1800" b="0" i="0" u="none" strike="noStrike" cap="none" normalizeH="0" baseline="0" smtClean="0">
              <a:ln>
                <a:noFill/>
              </a:ln>
              <a:solidFill>
                <a:schemeClr val="tx1"/>
              </a:solidFill>
              <a:effectLst/>
              <a:latin typeface="游ゴシック" panose="020B0400000000000000" pitchFamily="50" charset="-128"/>
              <a:ea typeface="游ゴシック" panose="020B0400000000000000" pitchFamily="50" charset="-128"/>
            </a:endParaRPr>
          </a:p>
        </p:txBody>
      </p:sp>
      <p:sp>
        <p:nvSpPr>
          <p:cNvPr id="43" name="Rectangle 33"/>
          <p:cNvSpPr>
            <a:spLocks noChangeArrowheads="1"/>
          </p:cNvSpPr>
          <p:nvPr/>
        </p:nvSpPr>
        <p:spPr bwMode="auto">
          <a:xfrm>
            <a:off x="481748" y="2620160"/>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smtClean="0">
                <a:ln>
                  <a:noFill/>
                </a:ln>
                <a:solidFill>
                  <a:srgbClr val="595959"/>
                </a:solidFill>
                <a:effectLst/>
                <a:latin typeface="游ゴシック" panose="020B0400000000000000" pitchFamily="50" charset="-128"/>
                <a:ea typeface="游ゴシック" panose="020B0400000000000000" pitchFamily="50" charset="-128"/>
              </a:rPr>
              <a:t>20</a:t>
            </a:r>
            <a:endParaRPr kumimoji="0" lang="ja-JP" altLang="ja-JP" sz="1800" b="0" i="0" u="none" strike="noStrike" cap="none" normalizeH="0" baseline="0" smtClean="0">
              <a:ln>
                <a:noFill/>
              </a:ln>
              <a:solidFill>
                <a:schemeClr val="tx1"/>
              </a:solidFill>
              <a:effectLst/>
              <a:latin typeface="游ゴシック" panose="020B0400000000000000" pitchFamily="50" charset="-128"/>
              <a:ea typeface="游ゴシック" panose="020B0400000000000000" pitchFamily="50" charset="-128"/>
            </a:endParaRPr>
          </a:p>
        </p:txBody>
      </p:sp>
      <p:sp>
        <p:nvSpPr>
          <p:cNvPr id="45" name="Rectangle 34"/>
          <p:cNvSpPr>
            <a:spLocks noChangeArrowheads="1"/>
          </p:cNvSpPr>
          <p:nvPr/>
        </p:nvSpPr>
        <p:spPr bwMode="auto">
          <a:xfrm>
            <a:off x="494448" y="2135972"/>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smtClean="0">
                <a:ln>
                  <a:noFill/>
                </a:ln>
                <a:solidFill>
                  <a:srgbClr val="595959"/>
                </a:solidFill>
                <a:effectLst/>
                <a:latin typeface="游ゴシック" panose="020B0400000000000000" pitchFamily="50" charset="-128"/>
                <a:ea typeface="游ゴシック" panose="020B0400000000000000" pitchFamily="50" charset="-128"/>
              </a:rPr>
              <a:t>25</a:t>
            </a:r>
            <a:endParaRPr kumimoji="0" lang="ja-JP" altLang="ja-JP" sz="1800" b="0" i="0" u="none" strike="noStrike" cap="none" normalizeH="0" baseline="0" smtClean="0">
              <a:ln>
                <a:noFill/>
              </a:ln>
              <a:solidFill>
                <a:schemeClr val="tx1"/>
              </a:solidFill>
              <a:effectLst/>
              <a:latin typeface="游ゴシック" panose="020B0400000000000000" pitchFamily="50" charset="-128"/>
              <a:ea typeface="游ゴシック" panose="020B0400000000000000" pitchFamily="50" charset="-128"/>
            </a:endParaRPr>
          </a:p>
        </p:txBody>
      </p:sp>
      <p:sp>
        <p:nvSpPr>
          <p:cNvPr id="46" name="Rectangle 35"/>
          <p:cNvSpPr>
            <a:spLocks noChangeArrowheads="1"/>
          </p:cNvSpPr>
          <p:nvPr/>
        </p:nvSpPr>
        <p:spPr bwMode="auto">
          <a:xfrm>
            <a:off x="483336" y="1651785"/>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smtClean="0">
                <a:ln>
                  <a:noFill/>
                </a:ln>
                <a:solidFill>
                  <a:srgbClr val="595959"/>
                </a:solidFill>
                <a:effectLst/>
                <a:latin typeface="游ゴシック" panose="020B0400000000000000" pitchFamily="50" charset="-128"/>
                <a:ea typeface="游ゴシック" panose="020B0400000000000000" pitchFamily="50" charset="-128"/>
              </a:rPr>
              <a:t>30</a:t>
            </a:r>
            <a:endParaRPr kumimoji="0" lang="ja-JP" altLang="ja-JP" sz="1800" b="0" i="0" u="none" strike="noStrike" cap="none" normalizeH="0" baseline="0" smtClean="0">
              <a:ln>
                <a:noFill/>
              </a:ln>
              <a:solidFill>
                <a:schemeClr val="tx1"/>
              </a:solidFill>
              <a:effectLst/>
              <a:latin typeface="游ゴシック" panose="020B0400000000000000" pitchFamily="50" charset="-128"/>
              <a:ea typeface="游ゴシック" panose="020B0400000000000000" pitchFamily="50" charset="-128"/>
            </a:endParaRPr>
          </a:p>
        </p:txBody>
      </p:sp>
      <p:sp>
        <p:nvSpPr>
          <p:cNvPr id="47" name="Rectangle 36"/>
          <p:cNvSpPr>
            <a:spLocks noChangeArrowheads="1"/>
          </p:cNvSpPr>
          <p:nvPr/>
        </p:nvSpPr>
        <p:spPr bwMode="auto">
          <a:xfrm>
            <a:off x="496036" y="1167597"/>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35</a:t>
            </a:r>
            <a:endParaRPr kumimoji="0" lang="ja-JP" altLang="ja-JP" sz="18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endParaRPr>
          </a:p>
        </p:txBody>
      </p:sp>
      <p:sp>
        <p:nvSpPr>
          <p:cNvPr id="48" name="Rectangle 37"/>
          <p:cNvSpPr>
            <a:spLocks noChangeArrowheads="1"/>
          </p:cNvSpPr>
          <p:nvPr/>
        </p:nvSpPr>
        <p:spPr bwMode="auto">
          <a:xfrm>
            <a:off x="1142148" y="4777572"/>
            <a:ext cx="78547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平成</a:t>
            </a:r>
            <a:r>
              <a:rPr kumimoji="0" lang="en-US" altLang="ja-JP" sz="12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27</a:t>
            </a:r>
            <a:r>
              <a:rPr kumimoji="0" lang="ja-JP" altLang="en-US" sz="12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年度</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51" name="Rectangle 40"/>
          <p:cNvSpPr>
            <a:spLocks noChangeArrowheads="1"/>
          </p:cNvSpPr>
          <p:nvPr/>
        </p:nvSpPr>
        <p:spPr bwMode="auto">
          <a:xfrm>
            <a:off x="2623286" y="4777572"/>
            <a:ext cx="78547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平成</a:t>
            </a:r>
            <a:r>
              <a:rPr kumimoji="0" lang="en-US" altLang="ja-JP" sz="12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28</a:t>
            </a:r>
            <a:r>
              <a:rPr kumimoji="0" lang="ja-JP" altLang="en-US" sz="12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年度</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54" name="Rectangle 43"/>
          <p:cNvSpPr>
            <a:spLocks noChangeArrowheads="1"/>
          </p:cNvSpPr>
          <p:nvPr/>
        </p:nvSpPr>
        <p:spPr bwMode="auto">
          <a:xfrm>
            <a:off x="4104423" y="4777572"/>
            <a:ext cx="78547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平成</a:t>
            </a:r>
            <a:r>
              <a:rPr kumimoji="0" lang="en-US" altLang="ja-JP" sz="12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29</a:t>
            </a:r>
            <a:r>
              <a:rPr kumimoji="0" lang="ja-JP" altLang="en-US" sz="12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年度</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57" name="Rectangle 46"/>
          <p:cNvSpPr>
            <a:spLocks noChangeArrowheads="1"/>
          </p:cNvSpPr>
          <p:nvPr/>
        </p:nvSpPr>
        <p:spPr bwMode="auto">
          <a:xfrm>
            <a:off x="5585561" y="4777572"/>
            <a:ext cx="78547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平成</a:t>
            </a:r>
            <a:r>
              <a:rPr kumimoji="0" lang="en-US" altLang="ja-JP" sz="12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30</a:t>
            </a:r>
            <a:r>
              <a:rPr kumimoji="0" lang="ja-JP" altLang="en-US" sz="12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年度</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cxnSp>
        <p:nvCxnSpPr>
          <p:cNvPr id="68" name="直線コネクタ 67"/>
          <p:cNvCxnSpPr/>
          <p:nvPr/>
        </p:nvCxnSpPr>
        <p:spPr>
          <a:xfrm flipV="1">
            <a:off x="791310" y="4639974"/>
            <a:ext cx="7498808" cy="11392"/>
          </a:xfrm>
          <a:prstGeom prst="line">
            <a:avLst/>
          </a:prstGeom>
          <a:noFill/>
          <a:ln w="28575" cap="flat" cmpd="sng" algn="ctr">
            <a:solidFill>
              <a:sysClr val="windowText" lastClr="000000">
                <a:lumMod val="75000"/>
                <a:lumOff val="25000"/>
              </a:sysClr>
            </a:solidFill>
            <a:prstDash val="solid"/>
            <a:miter lim="800000"/>
          </a:ln>
          <a:effectLst/>
        </p:spPr>
      </p:cxnSp>
      <p:cxnSp>
        <p:nvCxnSpPr>
          <p:cNvPr id="81" name="直線コネクタ 80"/>
          <p:cNvCxnSpPr/>
          <p:nvPr/>
        </p:nvCxnSpPr>
        <p:spPr>
          <a:xfrm flipV="1">
            <a:off x="797731" y="1250356"/>
            <a:ext cx="0" cy="3410535"/>
          </a:xfrm>
          <a:prstGeom prst="line">
            <a:avLst/>
          </a:prstGeom>
          <a:noFill/>
          <a:ln w="28575" cap="flat" cmpd="sng" algn="ctr">
            <a:solidFill>
              <a:sysClr val="windowText" lastClr="000000">
                <a:lumMod val="75000"/>
                <a:lumOff val="25000"/>
              </a:sysClr>
            </a:solidFill>
            <a:prstDash val="solid"/>
            <a:miter lim="800000"/>
          </a:ln>
          <a:effectLst/>
        </p:spPr>
      </p:cxnSp>
      <p:sp>
        <p:nvSpPr>
          <p:cNvPr id="72" name="Freeform 19"/>
          <p:cNvSpPr>
            <a:spLocks/>
          </p:cNvSpPr>
          <p:nvPr/>
        </p:nvSpPr>
        <p:spPr bwMode="auto">
          <a:xfrm>
            <a:off x="1453106" y="1744117"/>
            <a:ext cx="6503270" cy="45719"/>
          </a:xfrm>
          <a:custGeom>
            <a:avLst/>
            <a:gdLst>
              <a:gd name="T0" fmla="*/ 0 w 3222"/>
              <a:gd name="T1" fmla="*/ 1074 w 3222"/>
              <a:gd name="T2" fmla="*/ 2148 w 3222"/>
              <a:gd name="T3" fmla="*/ 3222 w 3222"/>
            </a:gdLst>
            <a:ahLst/>
            <a:cxnLst>
              <a:cxn ang="0">
                <a:pos x="T0" y="0"/>
              </a:cxn>
              <a:cxn ang="0">
                <a:pos x="T1" y="0"/>
              </a:cxn>
              <a:cxn ang="0">
                <a:pos x="T2" y="0"/>
              </a:cxn>
              <a:cxn ang="0">
                <a:pos x="T3" y="0"/>
              </a:cxn>
            </a:cxnLst>
            <a:rect l="0" t="0" r="r" b="b"/>
            <a:pathLst>
              <a:path w="3222">
                <a:moveTo>
                  <a:pt x="0" y="0"/>
                </a:moveTo>
                <a:lnTo>
                  <a:pt x="1074" y="0"/>
                </a:lnTo>
                <a:lnTo>
                  <a:pt x="2148" y="0"/>
                </a:lnTo>
                <a:lnTo>
                  <a:pt x="3222" y="0"/>
                </a:lnTo>
              </a:path>
            </a:pathLst>
          </a:custGeom>
          <a:noFill/>
          <a:ln w="34925" cap="rnd">
            <a:solidFill>
              <a:srgbClr val="595959"/>
            </a:solidFill>
            <a:prstDash val="dash"/>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82" name="テキスト ボックス 81"/>
          <p:cNvSpPr txBox="1"/>
          <p:nvPr/>
        </p:nvSpPr>
        <p:spPr bwMode="black">
          <a:xfrm>
            <a:off x="702825" y="2255690"/>
            <a:ext cx="2705932" cy="523220"/>
          </a:xfrm>
          <a:prstGeom prst="rect">
            <a:avLst/>
          </a:prstGeom>
          <a:noFill/>
          <a:ln w="12700">
            <a:noFill/>
          </a:ln>
        </p:spPr>
        <p:txBody>
          <a:bodyPr wrap="square" rtlCol="0">
            <a:spAutoFit/>
          </a:bodyPr>
          <a:lstStyle/>
          <a:p>
            <a:pPr algn="ctr"/>
            <a:r>
              <a:rPr lang="en-US" altLang="ja-JP" sz="1400" dirty="0" smtClean="0">
                <a:latin typeface="游ゴシック" panose="020B0400000000000000" pitchFamily="50" charset="-128"/>
                <a:ea typeface="游ゴシック" panose="020B0400000000000000" pitchFamily="50" charset="-128"/>
              </a:rPr>
              <a:t>※</a:t>
            </a:r>
            <a:r>
              <a:rPr lang="ja-JP" altLang="en-US" sz="1400" dirty="0" smtClean="0">
                <a:latin typeface="游ゴシック" panose="020B0400000000000000" pitchFamily="50" charset="-128"/>
                <a:ea typeface="游ゴシック" panose="020B0400000000000000" pitchFamily="50" charset="-128"/>
              </a:rPr>
              <a:t>　削減額はサービス開始後</a:t>
            </a:r>
            <a:endParaRPr lang="en-US" altLang="ja-JP" sz="1400" dirty="0" smtClean="0">
              <a:latin typeface="游ゴシック" panose="020B0400000000000000" pitchFamily="50" charset="-128"/>
              <a:ea typeface="游ゴシック" panose="020B0400000000000000" pitchFamily="50" charset="-128"/>
            </a:endParaRPr>
          </a:p>
          <a:p>
            <a:pPr algn="ctr"/>
            <a:r>
              <a:rPr lang="en-US" altLang="ja-JP" sz="1400" dirty="0" smtClean="0">
                <a:latin typeface="游ゴシック" panose="020B0400000000000000" pitchFamily="50" charset="-128"/>
                <a:ea typeface="游ゴシック" panose="020B0400000000000000" pitchFamily="50" charset="-128"/>
              </a:rPr>
              <a:t>15</a:t>
            </a:r>
            <a:r>
              <a:rPr lang="ja-JP" altLang="en-US" sz="1400" dirty="0" smtClean="0">
                <a:latin typeface="游ゴシック" panose="020B0400000000000000" pitchFamily="50" charset="-128"/>
                <a:ea typeface="游ゴシック" panose="020B0400000000000000" pitchFamily="50" charset="-128"/>
              </a:rPr>
              <a:t>年間までを計上する</a:t>
            </a:r>
            <a:endParaRPr kumimoji="1" lang="ja-JP" altLang="en-US" sz="1400" dirty="0">
              <a:latin typeface="游ゴシック" panose="020B0400000000000000" pitchFamily="50" charset="-128"/>
              <a:ea typeface="游ゴシック" panose="020B0400000000000000" pitchFamily="50" charset="-128"/>
            </a:endParaRPr>
          </a:p>
        </p:txBody>
      </p:sp>
      <p:grpSp>
        <p:nvGrpSpPr>
          <p:cNvPr id="73" name="グループ化 72"/>
          <p:cNvGrpSpPr/>
          <p:nvPr/>
        </p:nvGrpSpPr>
        <p:grpSpPr>
          <a:xfrm>
            <a:off x="1599344" y="3733536"/>
            <a:ext cx="5051034" cy="351711"/>
            <a:chOff x="6935483" y="3895986"/>
            <a:chExt cx="4914701" cy="351711"/>
          </a:xfrm>
        </p:grpSpPr>
        <p:sp>
          <p:nvSpPr>
            <p:cNvPr id="83" name="Rectangle 185"/>
            <p:cNvSpPr>
              <a:spLocks noChangeArrowheads="1"/>
            </p:cNvSpPr>
            <p:nvPr/>
          </p:nvSpPr>
          <p:spPr bwMode="auto">
            <a:xfrm>
              <a:off x="7321499" y="3895986"/>
              <a:ext cx="227626" cy="215444"/>
            </a:xfrm>
            <a:prstGeom prst="rect">
              <a:avLst/>
            </a:prstGeom>
            <a:solidFill>
              <a:schemeClr val="bg1"/>
            </a:solidFill>
            <a:ln>
              <a:noFill/>
            </a:ln>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kumimoji="0" lang="en-US" altLang="ja-JP" sz="1400" dirty="0" smtClean="0">
                  <a:solidFill>
                    <a:prstClr val="black"/>
                  </a:solidFill>
                  <a:latin typeface="Calibri" panose="020F0502020204030204" pitchFamily="34" charset="0"/>
                  <a:ea typeface="游ゴシック" panose="020B0400000000000000" pitchFamily="50" charset="-128"/>
                </a:rPr>
                <a:t>1.3</a:t>
              </a:r>
              <a:endParaRPr kumimoji="0" lang="ja-JP" altLang="ja-JP" sz="1400" dirty="0" smtClean="0">
                <a:solidFill>
                  <a:prstClr val="black"/>
                </a:solidFill>
                <a:ea typeface="游ゴシック" panose="020B0400000000000000" pitchFamily="50" charset="-128"/>
              </a:endParaRPr>
            </a:p>
          </p:txBody>
        </p:sp>
        <p:sp>
          <p:nvSpPr>
            <p:cNvPr id="84" name="Rectangle 185"/>
            <p:cNvSpPr>
              <a:spLocks noChangeArrowheads="1"/>
            </p:cNvSpPr>
            <p:nvPr/>
          </p:nvSpPr>
          <p:spPr bwMode="auto">
            <a:xfrm>
              <a:off x="10161558" y="3949212"/>
              <a:ext cx="248466" cy="215444"/>
            </a:xfrm>
            <a:prstGeom prst="rect">
              <a:avLst/>
            </a:prstGeom>
            <a:solidFill>
              <a:schemeClr val="bg1"/>
            </a:solidFill>
            <a:ln>
              <a:noFill/>
            </a:ln>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kumimoji="0" lang="en-US" altLang="ja-JP" sz="1400" dirty="0" smtClean="0">
                  <a:solidFill>
                    <a:prstClr val="black"/>
                  </a:solidFill>
                  <a:ea typeface="游ゴシック" panose="020B0400000000000000" pitchFamily="50" charset="-128"/>
                </a:rPr>
                <a:t>2.9</a:t>
              </a:r>
              <a:endParaRPr kumimoji="0" lang="ja-JP" altLang="ja-JP" sz="1400" dirty="0" smtClean="0">
                <a:solidFill>
                  <a:prstClr val="black"/>
                </a:solidFill>
                <a:ea typeface="游ゴシック" panose="020B0400000000000000" pitchFamily="50" charset="-128"/>
              </a:endParaRPr>
            </a:p>
          </p:txBody>
        </p:sp>
        <p:sp>
          <p:nvSpPr>
            <p:cNvPr id="85" name="Rectangle 185"/>
            <p:cNvSpPr>
              <a:spLocks noChangeArrowheads="1"/>
            </p:cNvSpPr>
            <p:nvPr/>
          </p:nvSpPr>
          <p:spPr bwMode="auto">
            <a:xfrm>
              <a:off x="11601718" y="4032253"/>
              <a:ext cx="248466" cy="215444"/>
            </a:xfrm>
            <a:prstGeom prst="rect">
              <a:avLst/>
            </a:prstGeom>
            <a:solidFill>
              <a:schemeClr val="bg1"/>
            </a:solidFill>
            <a:ln>
              <a:noFill/>
            </a:ln>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kumimoji="0" lang="en-US" altLang="ja-JP" sz="1400" dirty="0" smtClean="0">
                  <a:solidFill>
                    <a:prstClr val="black"/>
                  </a:solidFill>
                  <a:ea typeface="游ゴシック" panose="020B0400000000000000" pitchFamily="50" charset="-128"/>
                </a:rPr>
                <a:t>3.5</a:t>
              </a:r>
              <a:endParaRPr kumimoji="0" lang="ja-JP" altLang="ja-JP" sz="1400" dirty="0" smtClean="0">
                <a:solidFill>
                  <a:prstClr val="black"/>
                </a:solidFill>
                <a:ea typeface="游ゴシック" panose="020B0400000000000000" pitchFamily="50" charset="-128"/>
              </a:endParaRPr>
            </a:p>
          </p:txBody>
        </p:sp>
        <p:cxnSp>
          <p:nvCxnSpPr>
            <p:cNvPr id="86" name="直線コネクタ 85"/>
            <p:cNvCxnSpPr>
              <a:endCxn id="83" idx="1"/>
            </p:cNvCxnSpPr>
            <p:nvPr/>
          </p:nvCxnSpPr>
          <p:spPr>
            <a:xfrm flipV="1">
              <a:off x="6935483" y="4003708"/>
              <a:ext cx="386016" cy="10175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7" name="Rectangle 185"/>
            <p:cNvSpPr>
              <a:spLocks noChangeArrowheads="1"/>
            </p:cNvSpPr>
            <p:nvPr/>
          </p:nvSpPr>
          <p:spPr bwMode="auto">
            <a:xfrm>
              <a:off x="8793406" y="3949212"/>
              <a:ext cx="248466" cy="215444"/>
            </a:xfrm>
            <a:prstGeom prst="rect">
              <a:avLst/>
            </a:prstGeom>
            <a:solidFill>
              <a:schemeClr val="bg1"/>
            </a:solidFill>
            <a:ln>
              <a:noFill/>
            </a:ln>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kumimoji="0" lang="en-US" altLang="ja-JP" sz="1400" dirty="0" smtClean="0">
                  <a:solidFill>
                    <a:prstClr val="black"/>
                  </a:solidFill>
                  <a:ea typeface="游ゴシック" panose="020B0400000000000000" pitchFamily="50" charset="-128"/>
                </a:rPr>
                <a:t>2.0</a:t>
              </a:r>
              <a:endParaRPr kumimoji="0" lang="ja-JP" altLang="ja-JP" sz="1400" dirty="0" smtClean="0">
                <a:solidFill>
                  <a:prstClr val="black"/>
                </a:solidFill>
                <a:ea typeface="游ゴシック" panose="020B0400000000000000" pitchFamily="50" charset="-128"/>
              </a:endParaRPr>
            </a:p>
          </p:txBody>
        </p:sp>
        <p:cxnSp>
          <p:nvCxnSpPr>
            <p:cNvPr id="88" name="直線コネクタ 87"/>
            <p:cNvCxnSpPr/>
            <p:nvPr/>
          </p:nvCxnSpPr>
          <p:spPr>
            <a:xfrm flipH="1" flipV="1">
              <a:off x="8401366" y="4073591"/>
              <a:ext cx="305898" cy="2215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直線コネクタ 88"/>
            <p:cNvCxnSpPr/>
            <p:nvPr/>
          </p:nvCxnSpPr>
          <p:spPr>
            <a:xfrm flipH="1" flipV="1">
              <a:off x="9821847" y="4037997"/>
              <a:ext cx="300272" cy="5410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直線コネクタ 89"/>
            <p:cNvCxnSpPr/>
            <p:nvPr/>
          </p:nvCxnSpPr>
          <p:spPr>
            <a:xfrm flipH="1" flipV="1">
              <a:off x="11245877" y="4084666"/>
              <a:ext cx="300272" cy="5410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70" name="Rectangle 46"/>
          <p:cNvSpPr>
            <a:spLocks noChangeArrowheads="1"/>
          </p:cNvSpPr>
          <p:nvPr/>
        </p:nvSpPr>
        <p:spPr bwMode="auto">
          <a:xfrm>
            <a:off x="7037013" y="4784273"/>
            <a:ext cx="76944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令和元年度</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6" name="正方形/長方形 5"/>
          <p:cNvSpPr/>
          <p:nvPr/>
        </p:nvSpPr>
        <p:spPr>
          <a:xfrm>
            <a:off x="7169625" y="4237148"/>
            <a:ext cx="492813" cy="38994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正方形/長方形 73"/>
          <p:cNvSpPr/>
          <p:nvPr/>
        </p:nvSpPr>
        <p:spPr>
          <a:xfrm>
            <a:off x="7173532" y="3853435"/>
            <a:ext cx="494022" cy="38994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Rectangle 185"/>
          <p:cNvSpPr>
            <a:spLocks noChangeArrowheads="1"/>
          </p:cNvSpPr>
          <p:nvPr/>
        </p:nvSpPr>
        <p:spPr bwMode="auto">
          <a:xfrm>
            <a:off x="7851926" y="3835290"/>
            <a:ext cx="248466" cy="215444"/>
          </a:xfrm>
          <a:prstGeom prst="rect">
            <a:avLst/>
          </a:prstGeom>
          <a:solidFill>
            <a:schemeClr val="bg1"/>
          </a:solidFill>
          <a:ln>
            <a:noFill/>
          </a:ln>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kumimoji="0" lang="en-US" altLang="ja-JP" sz="1400" dirty="0" smtClean="0">
                <a:solidFill>
                  <a:prstClr val="black"/>
                </a:solidFill>
                <a:ea typeface="游ゴシック" panose="020B0400000000000000" pitchFamily="50" charset="-128"/>
              </a:rPr>
              <a:t>4.3</a:t>
            </a:r>
            <a:endParaRPr kumimoji="0" lang="ja-JP" altLang="ja-JP" sz="1400" dirty="0" smtClean="0">
              <a:solidFill>
                <a:prstClr val="black"/>
              </a:solidFill>
              <a:ea typeface="游ゴシック" panose="020B0400000000000000" pitchFamily="50" charset="-128"/>
            </a:endParaRPr>
          </a:p>
        </p:txBody>
      </p:sp>
      <p:cxnSp>
        <p:nvCxnSpPr>
          <p:cNvPr id="77" name="直線コネクタ 76"/>
          <p:cNvCxnSpPr/>
          <p:nvPr/>
        </p:nvCxnSpPr>
        <p:spPr>
          <a:xfrm flipH="1">
            <a:off x="7446414" y="3943012"/>
            <a:ext cx="355841" cy="1728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91" name="Line 11"/>
          <p:cNvSpPr>
            <a:spLocks noChangeShapeType="1"/>
          </p:cNvSpPr>
          <p:nvPr/>
        </p:nvSpPr>
        <p:spPr bwMode="auto">
          <a:xfrm flipV="1">
            <a:off x="5977712" y="2562896"/>
            <a:ext cx="1440519" cy="402025"/>
          </a:xfrm>
          <a:prstGeom prst="line">
            <a:avLst/>
          </a:prstGeom>
          <a:noFill/>
          <a:ln w="285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92" name="Oval 18"/>
          <p:cNvSpPr>
            <a:spLocks noChangeArrowheads="1"/>
          </p:cNvSpPr>
          <p:nvPr/>
        </p:nvSpPr>
        <p:spPr bwMode="auto">
          <a:xfrm>
            <a:off x="7367433" y="2541125"/>
            <a:ext cx="57150" cy="57150"/>
          </a:xfrm>
          <a:prstGeom prst="ellipse">
            <a:avLst/>
          </a:prstGeom>
          <a:noFill/>
          <a:ln w="47625"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78" name="テキスト ボックス 77"/>
          <p:cNvSpPr txBox="1"/>
          <p:nvPr/>
        </p:nvSpPr>
        <p:spPr>
          <a:xfrm>
            <a:off x="1317515" y="3429000"/>
            <a:ext cx="543939" cy="311877"/>
          </a:xfrm>
          <a:prstGeom prst="rect">
            <a:avLst/>
          </a:prstGeom>
          <a:noFill/>
        </p:spPr>
        <p:txBody>
          <a:bodyPr wrap="square" rtlCol="0">
            <a:spAutoFit/>
          </a:bodyPr>
          <a:lstStyle/>
          <a:p>
            <a:r>
              <a:rPr kumimoji="1" lang="en-US" altLang="ja-JP" sz="1400" dirty="0" smtClean="0">
                <a:latin typeface="Meiryo UI" panose="020B0604030504040204" pitchFamily="50" charset="-128"/>
                <a:ea typeface="Meiryo UI" panose="020B0604030504040204" pitchFamily="50" charset="-128"/>
              </a:rPr>
              <a:t>7.8</a:t>
            </a:r>
            <a:endParaRPr kumimoji="1" lang="ja-JP" altLang="en-US" sz="1400" dirty="0">
              <a:latin typeface="Meiryo UI" panose="020B0604030504040204" pitchFamily="50" charset="-128"/>
              <a:ea typeface="Meiryo UI" panose="020B0604030504040204" pitchFamily="50" charset="-128"/>
            </a:endParaRPr>
          </a:p>
        </p:txBody>
      </p:sp>
      <p:sp>
        <p:nvSpPr>
          <p:cNvPr id="79" name="テキスト ボックス 78"/>
          <p:cNvSpPr txBox="1"/>
          <p:nvPr/>
        </p:nvSpPr>
        <p:spPr>
          <a:xfrm>
            <a:off x="2804015" y="3429000"/>
            <a:ext cx="471841" cy="307777"/>
          </a:xfrm>
          <a:prstGeom prst="rect">
            <a:avLst/>
          </a:prstGeom>
          <a:noFill/>
        </p:spPr>
        <p:txBody>
          <a:bodyPr wrap="square" rtlCol="0">
            <a:spAutoFit/>
          </a:bodyPr>
          <a:lstStyle/>
          <a:p>
            <a:r>
              <a:rPr kumimoji="1" lang="en-US" altLang="ja-JP" sz="1400" dirty="0" smtClean="0">
                <a:latin typeface="Meiryo UI" panose="020B0604030504040204" pitchFamily="50" charset="-128"/>
                <a:ea typeface="Meiryo UI" panose="020B0604030504040204" pitchFamily="50" charset="-128"/>
              </a:rPr>
              <a:t>9.0</a:t>
            </a:r>
            <a:endParaRPr kumimoji="1" lang="ja-JP" altLang="en-US" sz="1400" dirty="0">
              <a:latin typeface="Meiryo UI" panose="020B0604030504040204" pitchFamily="50" charset="-128"/>
              <a:ea typeface="Meiryo UI" panose="020B0604030504040204" pitchFamily="50" charset="-128"/>
            </a:endParaRPr>
          </a:p>
        </p:txBody>
      </p:sp>
      <p:sp>
        <p:nvSpPr>
          <p:cNvPr id="80" name="テキスト ボックス 79"/>
          <p:cNvSpPr txBox="1"/>
          <p:nvPr/>
        </p:nvSpPr>
        <p:spPr>
          <a:xfrm>
            <a:off x="4258210" y="3425855"/>
            <a:ext cx="597231" cy="306403"/>
          </a:xfrm>
          <a:prstGeom prst="rect">
            <a:avLst/>
          </a:prstGeom>
          <a:noFill/>
        </p:spPr>
        <p:txBody>
          <a:bodyPr wrap="square" rtlCol="0">
            <a:spAutoFit/>
          </a:bodyPr>
          <a:lstStyle/>
          <a:p>
            <a:r>
              <a:rPr kumimoji="1" lang="en-US" altLang="ja-JP" sz="1400" dirty="0" smtClean="0">
                <a:latin typeface="Meiryo UI" panose="020B0604030504040204" pitchFamily="50" charset="-128"/>
                <a:ea typeface="Meiryo UI" panose="020B0604030504040204" pitchFamily="50" charset="-128"/>
              </a:rPr>
              <a:t>8.6</a:t>
            </a:r>
            <a:endParaRPr kumimoji="1" lang="ja-JP" altLang="en-US" sz="1400" dirty="0">
              <a:latin typeface="Meiryo UI" panose="020B0604030504040204" pitchFamily="50" charset="-128"/>
              <a:ea typeface="Meiryo UI" panose="020B0604030504040204" pitchFamily="50" charset="-128"/>
            </a:endParaRPr>
          </a:p>
        </p:txBody>
      </p:sp>
      <p:sp>
        <p:nvSpPr>
          <p:cNvPr id="95" name="テキスト ボックス 94"/>
          <p:cNvSpPr txBox="1"/>
          <p:nvPr/>
        </p:nvSpPr>
        <p:spPr>
          <a:xfrm>
            <a:off x="5756343" y="3429000"/>
            <a:ext cx="471841" cy="307777"/>
          </a:xfrm>
          <a:prstGeom prst="rect">
            <a:avLst/>
          </a:prstGeom>
          <a:noFill/>
        </p:spPr>
        <p:txBody>
          <a:bodyPr wrap="square" rtlCol="0">
            <a:spAutoFit/>
          </a:bodyPr>
          <a:lstStyle/>
          <a:p>
            <a:r>
              <a:rPr kumimoji="1" lang="en-US" altLang="ja-JP" sz="1400" dirty="0" smtClean="0">
                <a:latin typeface="Meiryo UI" panose="020B0604030504040204" pitchFamily="50" charset="-128"/>
                <a:ea typeface="Meiryo UI" panose="020B0604030504040204" pitchFamily="50" charset="-128"/>
              </a:rPr>
              <a:t>9.0</a:t>
            </a:r>
            <a:endParaRPr kumimoji="1" lang="ja-JP" altLang="en-US" sz="1400" dirty="0">
              <a:latin typeface="Meiryo UI" panose="020B0604030504040204" pitchFamily="50" charset="-128"/>
              <a:ea typeface="Meiryo UI" panose="020B0604030504040204" pitchFamily="50" charset="-128"/>
            </a:endParaRPr>
          </a:p>
        </p:txBody>
      </p:sp>
      <p:sp>
        <p:nvSpPr>
          <p:cNvPr id="96" name="テキスト ボックス 95"/>
          <p:cNvSpPr txBox="1"/>
          <p:nvPr/>
        </p:nvSpPr>
        <p:spPr>
          <a:xfrm>
            <a:off x="7196503" y="3429000"/>
            <a:ext cx="471841" cy="307777"/>
          </a:xfrm>
          <a:prstGeom prst="rect">
            <a:avLst/>
          </a:prstGeom>
          <a:noFill/>
        </p:spPr>
        <p:txBody>
          <a:bodyPr wrap="square" rtlCol="0">
            <a:spAutoFit/>
          </a:bodyPr>
          <a:lstStyle/>
          <a:p>
            <a:r>
              <a:rPr kumimoji="1" lang="en-US" altLang="ja-JP" sz="1400" dirty="0" smtClean="0">
                <a:latin typeface="Meiryo UI" panose="020B0604030504040204" pitchFamily="50" charset="-128"/>
                <a:ea typeface="Meiryo UI" panose="020B0604030504040204" pitchFamily="50" charset="-128"/>
              </a:rPr>
              <a:t>8.4</a:t>
            </a:r>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422202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5" name="直線コネクタ 34"/>
          <p:cNvCxnSpPr/>
          <p:nvPr/>
        </p:nvCxnSpPr>
        <p:spPr>
          <a:xfrm>
            <a:off x="113410" y="620688"/>
            <a:ext cx="8856000" cy="0"/>
          </a:xfrm>
          <a:prstGeom prst="line">
            <a:avLst/>
          </a:prstGeom>
          <a:ln>
            <a:solidFill>
              <a:schemeClr val="tx2"/>
            </a:solidFill>
          </a:ln>
        </p:spPr>
        <p:style>
          <a:lnRef idx="3">
            <a:schemeClr val="accent1"/>
          </a:lnRef>
          <a:fillRef idx="0">
            <a:schemeClr val="accent1"/>
          </a:fillRef>
          <a:effectRef idx="2">
            <a:schemeClr val="accent1"/>
          </a:effectRef>
          <a:fontRef idx="minor">
            <a:schemeClr val="tx1"/>
          </a:fontRef>
        </p:style>
      </p:cxnSp>
      <p:sp>
        <p:nvSpPr>
          <p:cNvPr id="36" name="正方形/長方形 35"/>
          <p:cNvSpPr/>
          <p:nvPr/>
        </p:nvSpPr>
        <p:spPr>
          <a:xfrm>
            <a:off x="158114" y="117793"/>
            <a:ext cx="3909830" cy="430887"/>
          </a:xfrm>
          <a:prstGeom prst="rect">
            <a:avLst/>
          </a:prstGeom>
          <a:solidFill>
            <a:schemeClr val="bg1"/>
          </a:solidFill>
        </p:spPr>
        <p:txBody>
          <a:bodyPr wrap="square" tIns="0" bIns="0">
            <a:spAutoFit/>
          </a:bodyPr>
          <a:lstStyle/>
          <a:p>
            <a:r>
              <a:rPr lang="ja-JP" altLang="en-US" sz="2800"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エネルギー削減量</a:t>
            </a:r>
            <a:endParaRPr lang="ja-JP" altLang="en-US" sz="2600"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スライド番号プレースホルダー 1"/>
          <p:cNvSpPr>
            <a:spLocks noGrp="1"/>
          </p:cNvSpPr>
          <p:nvPr>
            <p:ph type="sldNum" sz="quarter" idx="12"/>
          </p:nvPr>
        </p:nvSpPr>
        <p:spPr/>
        <p:txBody>
          <a:bodyPr/>
          <a:lstStyle/>
          <a:p>
            <a:fld id="{6DBCCE75-96CE-4693-9D68-DB546D813132}" type="slidenum">
              <a:rPr lang="ja-JP" altLang="en-US" smtClean="0"/>
              <a:pPr/>
              <a:t>9</a:t>
            </a:fld>
            <a:endParaRPr lang="ja-JP" altLang="en-US" dirty="0"/>
          </a:p>
        </p:txBody>
      </p:sp>
      <p:sp>
        <p:nvSpPr>
          <p:cNvPr id="12" name="正方形/長方形 11"/>
          <p:cNvSpPr/>
          <p:nvPr/>
        </p:nvSpPr>
        <p:spPr>
          <a:xfrm>
            <a:off x="488953" y="6069905"/>
            <a:ext cx="8269475" cy="461665"/>
          </a:xfrm>
          <a:prstGeom prst="rect">
            <a:avLst/>
          </a:prstGeom>
          <a:ln w="25400">
            <a:solidFill>
              <a:schemeClr val="accent1"/>
            </a:solidFill>
            <a:prstDash val="sysDash"/>
          </a:ln>
        </p:spPr>
        <p:txBody>
          <a:bodyPr wrap="square">
            <a:spAutoFit/>
          </a:bodyPr>
          <a:lstStyle/>
          <a:p>
            <a:r>
              <a:rPr lang="ja-JP" altLang="en-US" sz="2400" dirty="0" smtClean="0">
                <a:latin typeface="Meiryo UI" panose="020B0604030504040204" pitchFamily="50" charset="-128"/>
                <a:ea typeface="Meiryo UI" panose="020B0604030504040204" pitchFamily="50" charset="-128"/>
              </a:rPr>
              <a:t>○令和元年度は、約</a:t>
            </a:r>
            <a:r>
              <a:rPr lang="en-US" altLang="ja-JP" sz="2400" dirty="0" smtClean="0">
                <a:latin typeface="Meiryo UI" panose="020B0604030504040204" pitchFamily="50" charset="-128"/>
                <a:ea typeface="Meiryo UI" panose="020B0604030504040204" pitchFamily="50" charset="-128"/>
              </a:rPr>
              <a:t>4,100</a:t>
            </a:r>
            <a:r>
              <a:rPr lang="ja-JP" altLang="en-US" sz="2000" dirty="0" smtClean="0">
                <a:latin typeface="Meiryo UI" panose="020B0604030504040204" pitchFamily="50" charset="-128"/>
                <a:ea typeface="Meiryo UI" panose="020B0604030504040204" pitchFamily="50" charset="-128"/>
              </a:rPr>
              <a:t>キロリットル</a:t>
            </a:r>
            <a:r>
              <a:rPr lang="ja-JP" altLang="en-US" sz="2400" dirty="0" smtClean="0">
                <a:latin typeface="Meiryo UI" panose="020B0604030504040204" pitchFamily="50" charset="-128"/>
                <a:ea typeface="Meiryo UI" panose="020B0604030504040204" pitchFamily="50" charset="-128"/>
              </a:rPr>
              <a:t>（目標の約</a:t>
            </a:r>
            <a:r>
              <a:rPr lang="en-US" altLang="ja-JP" sz="2400" dirty="0" smtClean="0">
                <a:latin typeface="Meiryo UI" panose="020B0604030504040204" pitchFamily="50" charset="-128"/>
                <a:ea typeface="Meiryo UI" panose="020B0604030504040204" pitchFamily="50" charset="-128"/>
              </a:rPr>
              <a:t>87</a:t>
            </a:r>
            <a:r>
              <a:rPr lang="ja-JP" altLang="en-US" sz="2400" dirty="0" smtClean="0">
                <a:latin typeface="Meiryo UI" panose="020B0604030504040204" pitchFamily="50" charset="-128"/>
                <a:ea typeface="Meiryo UI" panose="020B0604030504040204" pitchFamily="50" charset="-128"/>
              </a:rPr>
              <a:t>％）を達成</a:t>
            </a:r>
            <a:endParaRPr lang="en-US" altLang="ja-JP" sz="2400" dirty="0" smtClean="0">
              <a:latin typeface="Meiryo UI" panose="020B0604030504040204" pitchFamily="50" charset="-128"/>
              <a:ea typeface="Meiryo UI" panose="020B0604030504040204" pitchFamily="50" charset="-128"/>
            </a:endParaRPr>
          </a:p>
        </p:txBody>
      </p:sp>
      <p:sp>
        <p:nvSpPr>
          <p:cNvPr id="87" name="Rectangle 178"/>
          <p:cNvSpPr>
            <a:spLocks noChangeArrowheads="1"/>
          </p:cNvSpPr>
          <p:nvPr/>
        </p:nvSpPr>
        <p:spPr bwMode="auto">
          <a:xfrm>
            <a:off x="1345247" y="5405317"/>
            <a:ext cx="331788" cy="88900"/>
          </a:xfrm>
          <a:prstGeom prst="rect">
            <a:avLst/>
          </a:prstGeom>
          <a:solidFill>
            <a:srgbClr val="0070C0"/>
          </a:solidFill>
          <a:ln>
            <a:noFill/>
          </a:ln>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latin typeface="游ゴシック" panose="020F0502020204030204"/>
              <a:ea typeface="游ゴシック" panose="020B0400000000000000" pitchFamily="50" charset="-128"/>
            </a:endParaRPr>
          </a:p>
        </p:txBody>
      </p:sp>
      <p:sp>
        <p:nvSpPr>
          <p:cNvPr id="88" name="Rectangle 182"/>
          <p:cNvSpPr>
            <a:spLocks noChangeArrowheads="1"/>
          </p:cNvSpPr>
          <p:nvPr/>
        </p:nvSpPr>
        <p:spPr bwMode="auto">
          <a:xfrm>
            <a:off x="1765934" y="5373567"/>
            <a:ext cx="374461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eaLnBrk="0" fontAlgn="base" latinLnBrk="0" hangingPunct="0">
              <a:lnSpc>
                <a:spcPct val="100000"/>
              </a:lnSpc>
              <a:spcBef>
                <a:spcPct val="0"/>
              </a:spcBef>
              <a:spcAft>
                <a:spcPct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各年度新規導入施設の</a:t>
            </a:r>
            <a:r>
              <a:rPr kumimoji="0" lang="ja-JP" altLang="ja-JP" sz="1200" b="0" i="0" u="none" strike="noStrike" kern="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エネルギー削減量</a:t>
            </a:r>
            <a:r>
              <a:rPr kumimoji="0" lang="en-US" altLang="ja-JP" sz="1200" b="0" i="0" u="none" strike="noStrike" kern="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ja-JP" altLang="en-US" sz="1200" b="0" i="0" u="none" strike="noStrike" kern="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原油換算</a:t>
            </a:r>
            <a:r>
              <a:rPr kumimoji="0" lang="en-US" altLang="ja-JP" sz="1200" b="0" i="0" u="none" strike="noStrike" kern="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en-US" altLang="ja-JP" sz="1200" b="0" i="0" u="none" strike="noStrike" kern="0" cap="none" spc="0" normalizeH="0" baseline="0" noProof="0" dirty="0" err="1" smtClean="0">
                <a:ln>
                  <a:noFill/>
                </a:ln>
                <a:solidFill>
                  <a:prstClr val="black"/>
                </a:solidFill>
                <a:effectLst/>
                <a:uLnTx/>
                <a:uFillTx/>
                <a:latin typeface="游ゴシック" panose="020B0400000000000000" pitchFamily="50" charset="-128"/>
                <a:ea typeface="游ゴシック" panose="020B0400000000000000" pitchFamily="50" charset="-128"/>
              </a:rPr>
              <a:t>kL</a:t>
            </a:r>
            <a:r>
              <a:rPr kumimoji="0" lang="en-US" altLang="ja-JP" sz="1200" b="0" i="0" u="none" strike="noStrike" kern="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ja-JP" altLang="ja-JP" sz="1800" b="0" i="0" u="none" strike="noStrike" kern="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89" name="Line 189"/>
          <p:cNvSpPr>
            <a:spLocks noChangeShapeType="1"/>
          </p:cNvSpPr>
          <p:nvPr/>
        </p:nvSpPr>
        <p:spPr bwMode="auto">
          <a:xfrm>
            <a:off x="1351597" y="5730755"/>
            <a:ext cx="319088" cy="0"/>
          </a:xfrm>
          <a:prstGeom prst="line">
            <a:avLst/>
          </a:prstGeom>
          <a:noFill/>
          <a:ln w="38100" cap="rnd">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latin typeface="游ゴシック" panose="020F0502020204030204"/>
              <a:ea typeface="游ゴシック" panose="020B0400000000000000" pitchFamily="50" charset="-128"/>
            </a:endParaRPr>
          </a:p>
        </p:txBody>
      </p:sp>
      <p:sp>
        <p:nvSpPr>
          <p:cNvPr id="90" name="Rectangle 193"/>
          <p:cNvSpPr>
            <a:spLocks noChangeArrowheads="1"/>
          </p:cNvSpPr>
          <p:nvPr/>
        </p:nvSpPr>
        <p:spPr bwMode="auto">
          <a:xfrm>
            <a:off x="1791334" y="5659317"/>
            <a:ext cx="251992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eaLnBrk="0" fontAlgn="base" latinLnBrk="0" hangingPunct="0">
              <a:lnSpc>
                <a:spcPct val="100000"/>
              </a:lnSpc>
              <a:spcBef>
                <a:spcPct val="0"/>
              </a:spcBef>
              <a:spcAft>
                <a:spcPct val="0"/>
              </a:spcAft>
              <a:buClrTx/>
              <a:buSzTx/>
              <a:buFontTx/>
              <a:buNone/>
              <a:tabLst/>
              <a:defRPr/>
            </a:pPr>
            <a:r>
              <a:rPr kumimoji="0" lang="ja-JP" altLang="ja-JP" sz="1200" b="0" i="0" u="none" strike="noStrike" kern="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エネルギー削減量</a:t>
            </a:r>
            <a:r>
              <a:rPr kumimoji="0" lang="ja-JP" altLang="en-US" sz="1200" b="0" i="0" u="none" strike="noStrike" kern="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の年間合計</a:t>
            </a:r>
            <a:r>
              <a:rPr kumimoji="0" lang="en-US" altLang="ja-JP" sz="1200" b="0" i="0" u="none" strike="noStrike" kern="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en-US" altLang="ja-JP" sz="1200" b="0" i="0" u="none" strike="noStrike" kern="0" cap="none" spc="0" normalizeH="0" baseline="0" noProof="0" dirty="0" err="1" smtClean="0">
                <a:ln>
                  <a:noFill/>
                </a:ln>
                <a:solidFill>
                  <a:prstClr val="black"/>
                </a:solidFill>
                <a:effectLst/>
                <a:uLnTx/>
                <a:uFillTx/>
                <a:latin typeface="游ゴシック" panose="020B0400000000000000" pitchFamily="50" charset="-128"/>
                <a:ea typeface="游ゴシック" panose="020B0400000000000000" pitchFamily="50" charset="-128"/>
              </a:rPr>
              <a:t>kL</a:t>
            </a:r>
            <a:r>
              <a:rPr kumimoji="0" lang="en-US" altLang="ja-JP" sz="1200" b="0" i="0" u="none" strike="noStrike" kern="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ja-JP" altLang="en-US" sz="1200" b="0" i="0" u="none" strike="noStrike" kern="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年</a:t>
            </a:r>
            <a:r>
              <a:rPr kumimoji="0" lang="en-US" altLang="ja-JP" sz="1200" b="0" i="0" u="none" strike="noStrike" kern="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ja-JP" altLang="ja-JP" sz="1800" b="0" i="0" u="none" strike="noStrike" kern="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19" name="Oval 16"/>
          <p:cNvSpPr>
            <a:spLocks noChangeArrowheads="1"/>
          </p:cNvSpPr>
          <p:nvPr/>
        </p:nvSpPr>
        <p:spPr bwMode="auto">
          <a:xfrm>
            <a:off x="1439141" y="5664591"/>
            <a:ext cx="144000" cy="144000"/>
          </a:xfrm>
          <a:prstGeom prst="ellipse">
            <a:avLst/>
          </a:prstGeom>
          <a:solidFill>
            <a:schemeClr val="tx1"/>
          </a:solidFill>
          <a:ln w="11113" cap="flat">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1" name="Rectangle 233"/>
          <p:cNvSpPr>
            <a:spLocks noChangeArrowheads="1"/>
          </p:cNvSpPr>
          <p:nvPr/>
        </p:nvSpPr>
        <p:spPr bwMode="auto">
          <a:xfrm>
            <a:off x="179512" y="917596"/>
            <a:ext cx="143629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ja-JP" altLang="ja-JP" sz="1400" b="0" i="0" u="none" strike="noStrike" kern="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エネルギー削減</a:t>
            </a:r>
            <a:r>
              <a:rPr kumimoji="0" lang="ja-JP" altLang="en-US" sz="1400" b="0" i="0" u="none" strike="noStrike" kern="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量</a:t>
            </a:r>
            <a:endParaRPr kumimoji="0" lang="en-US" altLang="ja-JP" sz="1400" b="0" i="0" u="none" strike="noStrike" kern="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ctr" defTabSz="914400" eaLnBrk="0" fontAlgn="base" latinLnBrk="0" hangingPunct="0">
              <a:lnSpc>
                <a:spcPct val="100000"/>
              </a:lnSpc>
              <a:spcBef>
                <a:spcPct val="0"/>
              </a:spcBef>
              <a:spcAft>
                <a:spcPct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原油</a:t>
            </a:r>
            <a:r>
              <a:rPr kumimoji="0" lang="ja-JP" altLang="en-US"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換算</a:t>
            </a:r>
            <a:r>
              <a:rPr kumimoji="0" lang="en-US" altLang="ja-JP"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en-US" altLang="ja-JP" sz="1400" b="0" i="0" u="none" strike="noStrike" kern="0" cap="none" spc="0" normalizeH="0" baseline="0" noProof="0" dirty="0" err="1" smtClean="0">
                <a:ln>
                  <a:noFill/>
                </a:ln>
                <a:solidFill>
                  <a:prstClr val="black"/>
                </a:solidFill>
                <a:effectLst/>
                <a:uLnTx/>
                <a:uFillTx/>
                <a:latin typeface="游ゴシック" panose="020B0400000000000000" pitchFamily="50" charset="-128"/>
                <a:ea typeface="游ゴシック" panose="020B0400000000000000" pitchFamily="50" charset="-128"/>
              </a:rPr>
              <a:t>kL</a:t>
            </a:r>
            <a:r>
              <a:rPr kumimoji="0" lang="en-US" altLang="ja-JP" sz="1400" b="0" i="0" u="none" strike="noStrike" kern="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ja-JP" altLang="ja-JP"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cxnSp>
        <p:nvCxnSpPr>
          <p:cNvPr id="34" name="直線コネクタ 33"/>
          <p:cNvCxnSpPr/>
          <p:nvPr/>
        </p:nvCxnSpPr>
        <p:spPr>
          <a:xfrm flipV="1">
            <a:off x="782843" y="1473027"/>
            <a:ext cx="0" cy="3403637"/>
          </a:xfrm>
          <a:prstGeom prst="line">
            <a:avLst/>
          </a:prstGeom>
          <a:noFill/>
          <a:ln w="28575" cap="flat" cmpd="sng" algn="ctr">
            <a:solidFill>
              <a:sysClr val="windowText" lastClr="000000">
                <a:lumMod val="75000"/>
                <a:lumOff val="25000"/>
              </a:sysClr>
            </a:solidFill>
            <a:prstDash val="solid"/>
            <a:miter lim="800000"/>
          </a:ln>
          <a:effectLst/>
        </p:spPr>
      </p:cxnSp>
      <p:cxnSp>
        <p:nvCxnSpPr>
          <p:cNvPr id="38" name="直線コネクタ 37"/>
          <p:cNvCxnSpPr/>
          <p:nvPr/>
        </p:nvCxnSpPr>
        <p:spPr>
          <a:xfrm>
            <a:off x="773536" y="4865931"/>
            <a:ext cx="8009856" cy="2283"/>
          </a:xfrm>
          <a:prstGeom prst="line">
            <a:avLst/>
          </a:prstGeom>
          <a:noFill/>
          <a:ln w="28575" cap="flat" cmpd="sng" algn="ctr">
            <a:solidFill>
              <a:sysClr val="windowText" lastClr="000000">
                <a:lumMod val="75000"/>
                <a:lumOff val="25000"/>
              </a:sysClr>
            </a:solidFill>
            <a:prstDash val="solid"/>
            <a:miter lim="800000"/>
          </a:ln>
          <a:effectLst/>
        </p:spPr>
      </p:cxnSp>
      <p:sp>
        <p:nvSpPr>
          <p:cNvPr id="39" name="Freeform 9"/>
          <p:cNvSpPr>
            <a:spLocks/>
          </p:cNvSpPr>
          <p:nvPr/>
        </p:nvSpPr>
        <p:spPr bwMode="auto">
          <a:xfrm flipV="1">
            <a:off x="803714" y="1677451"/>
            <a:ext cx="7954713" cy="45719"/>
          </a:xfrm>
          <a:custGeom>
            <a:avLst/>
            <a:gdLst>
              <a:gd name="T0" fmla="*/ 0 w 3698"/>
              <a:gd name="T1" fmla="*/ 1227 w 3698"/>
              <a:gd name="T2" fmla="*/ 2463 w 3698"/>
              <a:gd name="T3" fmla="*/ 3698 w 3698"/>
            </a:gdLst>
            <a:ahLst/>
            <a:cxnLst>
              <a:cxn ang="0">
                <a:pos x="T0" y="0"/>
              </a:cxn>
              <a:cxn ang="0">
                <a:pos x="T1" y="0"/>
              </a:cxn>
              <a:cxn ang="0">
                <a:pos x="T2" y="0"/>
              </a:cxn>
              <a:cxn ang="0">
                <a:pos x="T3" y="0"/>
              </a:cxn>
            </a:cxnLst>
            <a:rect l="0" t="0" r="r" b="b"/>
            <a:pathLst>
              <a:path w="3698">
                <a:moveTo>
                  <a:pt x="0" y="0"/>
                </a:moveTo>
                <a:lnTo>
                  <a:pt x="1227" y="0"/>
                </a:lnTo>
                <a:lnTo>
                  <a:pt x="2463" y="0"/>
                </a:lnTo>
                <a:lnTo>
                  <a:pt x="3698" y="0"/>
                </a:lnTo>
              </a:path>
            </a:pathLst>
          </a:custGeom>
          <a:noFill/>
          <a:ln w="36513" cap="rnd">
            <a:solidFill>
              <a:schemeClr val="tx1">
                <a:lumMod val="50000"/>
                <a:lumOff val="50000"/>
              </a:schemeClr>
            </a:solidFill>
            <a:prstDash val="dash"/>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0" name="Rectangle 20"/>
          <p:cNvSpPr>
            <a:spLocks noChangeArrowheads="1"/>
          </p:cNvSpPr>
          <p:nvPr/>
        </p:nvSpPr>
        <p:spPr bwMode="auto">
          <a:xfrm>
            <a:off x="297277" y="1634584"/>
            <a:ext cx="41678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600" b="0" i="0" u="none" strike="noStrike" cap="none" normalizeH="0" baseline="0" dirty="0" smtClean="0">
                <a:ln>
                  <a:noFill/>
                </a:ln>
                <a:solidFill>
                  <a:srgbClr val="595959"/>
                </a:solidFill>
                <a:effectLst/>
                <a:latin typeface="Calibri" panose="020F0502020204030204" pitchFamily="34" charset="0"/>
              </a:rPr>
              <a:t>4</a:t>
            </a:r>
            <a:r>
              <a:rPr kumimoji="0" lang="en-US" altLang="ja-JP" sz="1600" b="0" i="0" u="none" strike="noStrike" cap="none" normalizeH="0" baseline="0" dirty="0" smtClean="0">
                <a:ln>
                  <a:noFill/>
                </a:ln>
                <a:solidFill>
                  <a:srgbClr val="595959"/>
                </a:solidFill>
                <a:effectLst/>
                <a:latin typeface="Calibri" panose="020F0502020204030204" pitchFamily="34" charset="0"/>
              </a:rPr>
              <a:t>7</a:t>
            </a:r>
            <a:r>
              <a:rPr kumimoji="0" lang="ja-JP" altLang="ja-JP" sz="1600" b="0" i="0" u="none" strike="noStrike" cap="none" normalizeH="0" baseline="0" dirty="0" smtClean="0">
                <a:ln>
                  <a:noFill/>
                </a:ln>
                <a:solidFill>
                  <a:srgbClr val="595959"/>
                </a:solidFill>
                <a:effectLst/>
                <a:latin typeface="Calibri" panose="020F0502020204030204" pitchFamily="34" charset="0"/>
              </a:rPr>
              <a:t>00</a:t>
            </a:r>
            <a:endParaRPr kumimoji="0" lang="ja-JP" altLang="ja-JP" sz="1600" b="0" i="0" u="none" strike="noStrike" cap="none" normalizeH="0" baseline="0" dirty="0" smtClean="0">
              <a:ln>
                <a:noFill/>
              </a:ln>
              <a:solidFill>
                <a:schemeClr val="tx1"/>
              </a:solidFill>
              <a:effectLst/>
            </a:endParaRPr>
          </a:p>
        </p:txBody>
      </p:sp>
      <p:sp>
        <p:nvSpPr>
          <p:cNvPr id="17" name="Rectangle 185"/>
          <p:cNvSpPr>
            <a:spLocks noChangeArrowheads="1"/>
          </p:cNvSpPr>
          <p:nvPr/>
        </p:nvSpPr>
        <p:spPr bwMode="auto">
          <a:xfrm>
            <a:off x="7524328" y="2473151"/>
            <a:ext cx="1202485" cy="307777"/>
          </a:xfrm>
          <a:prstGeom prst="rect">
            <a:avLst/>
          </a:prstGeom>
          <a:solidFill>
            <a:schemeClr val="bg1"/>
          </a:solidFill>
          <a:ln>
            <a:noFill/>
          </a:ln>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r>
              <a:rPr kumimoji="0" lang="ja-JP" altLang="en-US" sz="2000" dirty="0" smtClean="0">
                <a:solidFill>
                  <a:prstClr val="black"/>
                </a:solidFill>
                <a:ea typeface="游ゴシック" panose="020B0400000000000000" pitchFamily="50" charset="-128"/>
              </a:rPr>
              <a:t>約</a:t>
            </a:r>
            <a:r>
              <a:rPr kumimoji="0" lang="en-US" altLang="ja-JP" sz="2000" dirty="0" smtClean="0">
                <a:solidFill>
                  <a:prstClr val="black"/>
                </a:solidFill>
                <a:ea typeface="游ゴシック" panose="020B0400000000000000" pitchFamily="50" charset="-128"/>
              </a:rPr>
              <a:t>4,100kL</a:t>
            </a:r>
            <a:endParaRPr kumimoji="0" lang="ja-JP" altLang="ja-JP" sz="2000" dirty="0" smtClean="0">
              <a:solidFill>
                <a:prstClr val="black"/>
              </a:solidFill>
              <a:ea typeface="游ゴシック" panose="020B0400000000000000" pitchFamily="50" charset="-128"/>
            </a:endParaRPr>
          </a:p>
        </p:txBody>
      </p:sp>
      <p:cxnSp>
        <p:nvCxnSpPr>
          <p:cNvPr id="18" name="直線矢印コネクタ 17"/>
          <p:cNvCxnSpPr/>
          <p:nvPr/>
        </p:nvCxnSpPr>
        <p:spPr>
          <a:xfrm rot="60000" flipH="1" flipV="1">
            <a:off x="8128129" y="1723170"/>
            <a:ext cx="21248" cy="399338"/>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Freeform 6"/>
          <p:cNvSpPr>
            <a:spLocks noEditPoints="1"/>
          </p:cNvSpPr>
          <p:nvPr/>
        </p:nvSpPr>
        <p:spPr bwMode="auto">
          <a:xfrm>
            <a:off x="786654" y="1522550"/>
            <a:ext cx="7971774" cy="3000375"/>
          </a:xfrm>
          <a:custGeom>
            <a:avLst/>
            <a:gdLst>
              <a:gd name="T0" fmla="*/ 0 w 4161"/>
              <a:gd name="T1" fmla="*/ 1890 h 1890"/>
              <a:gd name="T2" fmla="*/ 4161 w 4161"/>
              <a:gd name="T3" fmla="*/ 1890 h 1890"/>
              <a:gd name="T4" fmla="*/ 0 w 4161"/>
              <a:gd name="T5" fmla="*/ 1681 h 1890"/>
              <a:gd name="T6" fmla="*/ 4161 w 4161"/>
              <a:gd name="T7" fmla="*/ 1681 h 1890"/>
              <a:gd name="T8" fmla="*/ 0 w 4161"/>
              <a:gd name="T9" fmla="*/ 1472 h 1890"/>
              <a:gd name="T10" fmla="*/ 4161 w 4161"/>
              <a:gd name="T11" fmla="*/ 1472 h 1890"/>
              <a:gd name="T12" fmla="*/ 0 w 4161"/>
              <a:gd name="T13" fmla="*/ 1263 h 1890"/>
              <a:gd name="T14" fmla="*/ 4161 w 4161"/>
              <a:gd name="T15" fmla="*/ 1263 h 1890"/>
              <a:gd name="T16" fmla="*/ 0 w 4161"/>
              <a:gd name="T17" fmla="*/ 1053 h 1890"/>
              <a:gd name="T18" fmla="*/ 4161 w 4161"/>
              <a:gd name="T19" fmla="*/ 1053 h 1890"/>
              <a:gd name="T20" fmla="*/ 0 w 4161"/>
              <a:gd name="T21" fmla="*/ 838 h 1890"/>
              <a:gd name="T22" fmla="*/ 4161 w 4161"/>
              <a:gd name="T23" fmla="*/ 838 h 1890"/>
              <a:gd name="T24" fmla="*/ 0 w 4161"/>
              <a:gd name="T25" fmla="*/ 628 h 1890"/>
              <a:gd name="T26" fmla="*/ 4161 w 4161"/>
              <a:gd name="T27" fmla="*/ 628 h 1890"/>
              <a:gd name="T28" fmla="*/ 0 w 4161"/>
              <a:gd name="T29" fmla="*/ 419 h 1890"/>
              <a:gd name="T30" fmla="*/ 4161 w 4161"/>
              <a:gd name="T31" fmla="*/ 419 h 1890"/>
              <a:gd name="T32" fmla="*/ 0 w 4161"/>
              <a:gd name="T33" fmla="*/ 210 h 1890"/>
              <a:gd name="T34" fmla="*/ 4161 w 4161"/>
              <a:gd name="T35" fmla="*/ 210 h 1890"/>
              <a:gd name="T36" fmla="*/ 0 w 4161"/>
              <a:gd name="T37" fmla="*/ 0 h 1890"/>
              <a:gd name="T38" fmla="*/ 4161 w 4161"/>
              <a:gd name="T39" fmla="*/ 0 h 1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161" h="1890">
                <a:moveTo>
                  <a:pt x="0" y="1890"/>
                </a:moveTo>
                <a:lnTo>
                  <a:pt x="4161" y="1890"/>
                </a:lnTo>
                <a:moveTo>
                  <a:pt x="0" y="1681"/>
                </a:moveTo>
                <a:lnTo>
                  <a:pt x="4161" y="1681"/>
                </a:lnTo>
                <a:moveTo>
                  <a:pt x="0" y="1472"/>
                </a:moveTo>
                <a:lnTo>
                  <a:pt x="4161" y="1472"/>
                </a:lnTo>
                <a:moveTo>
                  <a:pt x="0" y="1263"/>
                </a:moveTo>
                <a:lnTo>
                  <a:pt x="4161" y="1263"/>
                </a:lnTo>
                <a:moveTo>
                  <a:pt x="0" y="1053"/>
                </a:moveTo>
                <a:lnTo>
                  <a:pt x="4161" y="1053"/>
                </a:lnTo>
                <a:moveTo>
                  <a:pt x="0" y="838"/>
                </a:moveTo>
                <a:lnTo>
                  <a:pt x="4161" y="838"/>
                </a:lnTo>
                <a:moveTo>
                  <a:pt x="0" y="628"/>
                </a:moveTo>
                <a:lnTo>
                  <a:pt x="4161" y="628"/>
                </a:lnTo>
                <a:moveTo>
                  <a:pt x="0" y="419"/>
                </a:moveTo>
                <a:lnTo>
                  <a:pt x="4161" y="419"/>
                </a:lnTo>
                <a:moveTo>
                  <a:pt x="0" y="210"/>
                </a:moveTo>
                <a:lnTo>
                  <a:pt x="4161" y="210"/>
                </a:lnTo>
                <a:moveTo>
                  <a:pt x="0" y="0"/>
                </a:moveTo>
                <a:lnTo>
                  <a:pt x="4161" y="0"/>
                </a:lnTo>
              </a:path>
            </a:pathLst>
          </a:custGeom>
          <a:noFill/>
          <a:ln w="11113" cap="flat">
            <a:solidFill>
              <a:schemeClr val="tx1">
                <a:lumMod val="50000"/>
                <a:lumOff val="50000"/>
              </a:schemeClr>
            </a:solidFill>
            <a:prstDash val="sysDash"/>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8" name="Freeform 7"/>
          <p:cNvSpPr>
            <a:spLocks noEditPoints="1"/>
          </p:cNvSpPr>
          <p:nvPr/>
        </p:nvSpPr>
        <p:spPr bwMode="auto">
          <a:xfrm>
            <a:off x="1350216" y="4289562"/>
            <a:ext cx="5478463" cy="571500"/>
          </a:xfrm>
          <a:custGeom>
            <a:avLst/>
            <a:gdLst>
              <a:gd name="T0" fmla="*/ 0 w 3451"/>
              <a:gd name="T1" fmla="*/ 33 h 360"/>
              <a:gd name="T2" fmla="*/ 325 w 3451"/>
              <a:gd name="T3" fmla="*/ 33 h 360"/>
              <a:gd name="T4" fmla="*/ 325 w 3451"/>
              <a:gd name="T5" fmla="*/ 360 h 360"/>
              <a:gd name="T6" fmla="*/ 0 w 3451"/>
              <a:gd name="T7" fmla="*/ 360 h 360"/>
              <a:gd name="T8" fmla="*/ 0 w 3451"/>
              <a:gd name="T9" fmla="*/ 33 h 360"/>
              <a:gd name="T10" fmla="*/ 1042 w 3451"/>
              <a:gd name="T11" fmla="*/ 33 h 360"/>
              <a:gd name="T12" fmla="*/ 1367 w 3451"/>
              <a:gd name="T13" fmla="*/ 33 h 360"/>
              <a:gd name="T14" fmla="*/ 1367 w 3451"/>
              <a:gd name="T15" fmla="*/ 360 h 360"/>
              <a:gd name="T16" fmla="*/ 1042 w 3451"/>
              <a:gd name="T17" fmla="*/ 360 h 360"/>
              <a:gd name="T18" fmla="*/ 1042 w 3451"/>
              <a:gd name="T19" fmla="*/ 33 h 360"/>
              <a:gd name="T20" fmla="*/ 2084 w 3451"/>
              <a:gd name="T21" fmla="*/ 0 h 360"/>
              <a:gd name="T22" fmla="*/ 2409 w 3451"/>
              <a:gd name="T23" fmla="*/ 0 h 360"/>
              <a:gd name="T24" fmla="*/ 2409 w 3451"/>
              <a:gd name="T25" fmla="*/ 360 h 360"/>
              <a:gd name="T26" fmla="*/ 2084 w 3451"/>
              <a:gd name="T27" fmla="*/ 360 h 360"/>
              <a:gd name="T28" fmla="*/ 2084 w 3451"/>
              <a:gd name="T29" fmla="*/ 0 h 360"/>
              <a:gd name="T30" fmla="*/ 3126 w 3451"/>
              <a:gd name="T31" fmla="*/ 79 h 360"/>
              <a:gd name="T32" fmla="*/ 3451 w 3451"/>
              <a:gd name="T33" fmla="*/ 79 h 360"/>
              <a:gd name="T34" fmla="*/ 3451 w 3451"/>
              <a:gd name="T35" fmla="*/ 360 h 360"/>
              <a:gd name="T36" fmla="*/ 3126 w 3451"/>
              <a:gd name="T37" fmla="*/ 360 h 360"/>
              <a:gd name="T38" fmla="*/ 3126 w 3451"/>
              <a:gd name="T39" fmla="*/ 79 h 3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451" h="360">
                <a:moveTo>
                  <a:pt x="0" y="33"/>
                </a:moveTo>
                <a:lnTo>
                  <a:pt x="325" y="33"/>
                </a:lnTo>
                <a:lnTo>
                  <a:pt x="325" y="360"/>
                </a:lnTo>
                <a:lnTo>
                  <a:pt x="0" y="360"/>
                </a:lnTo>
                <a:lnTo>
                  <a:pt x="0" y="33"/>
                </a:lnTo>
                <a:close/>
                <a:moveTo>
                  <a:pt x="1042" y="33"/>
                </a:moveTo>
                <a:lnTo>
                  <a:pt x="1367" y="33"/>
                </a:lnTo>
                <a:lnTo>
                  <a:pt x="1367" y="360"/>
                </a:lnTo>
                <a:lnTo>
                  <a:pt x="1042" y="360"/>
                </a:lnTo>
                <a:lnTo>
                  <a:pt x="1042" y="33"/>
                </a:lnTo>
                <a:close/>
                <a:moveTo>
                  <a:pt x="2084" y="0"/>
                </a:moveTo>
                <a:lnTo>
                  <a:pt x="2409" y="0"/>
                </a:lnTo>
                <a:lnTo>
                  <a:pt x="2409" y="360"/>
                </a:lnTo>
                <a:lnTo>
                  <a:pt x="2084" y="360"/>
                </a:lnTo>
                <a:lnTo>
                  <a:pt x="2084" y="0"/>
                </a:lnTo>
                <a:close/>
                <a:moveTo>
                  <a:pt x="3126" y="79"/>
                </a:moveTo>
                <a:lnTo>
                  <a:pt x="3451" y="79"/>
                </a:lnTo>
                <a:lnTo>
                  <a:pt x="3451" y="360"/>
                </a:lnTo>
                <a:lnTo>
                  <a:pt x="3126" y="360"/>
                </a:lnTo>
                <a:lnTo>
                  <a:pt x="3126" y="79"/>
                </a:lnTo>
                <a:close/>
              </a:path>
            </a:pathLst>
          </a:custGeom>
          <a:solidFill>
            <a:srgbClr val="4F81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 name="Freeform 10"/>
          <p:cNvSpPr>
            <a:spLocks/>
          </p:cNvSpPr>
          <p:nvPr/>
        </p:nvSpPr>
        <p:spPr bwMode="auto">
          <a:xfrm>
            <a:off x="1613741" y="2789375"/>
            <a:ext cx="4951413" cy="1547813"/>
          </a:xfrm>
          <a:custGeom>
            <a:avLst/>
            <a:gdLst>
              <a:gd name="T0" fmla="*/ 0 w 3119"/>
              <a:gd name="T1" fmla="*/ 975 h 975"/>
              <a:gd name="T2" fmla="*/ 1035 w 3119"/>
              <a:gd name="T3" fmla="*/ 641 h 975"/>
              <a:gd name="T4" fmla="*/ 2077 w 3119"/>
              <a:gd name="T5" fmla="*/ 268 h 975"/>
              <a:gd name="T6" fmla="*/ 3119 w 3119"/>
              <a:gd name="T7" fmla="*/ 0 h 975"/>
            </a:gdLst>
            <a:ahLst/>
            <a:cxnLst>
              <a:cxn ang="0">
                <a:pos x="T0" y="T1"/>
              </a:cxn>
              <a:cxn ang="0">
                <a:pos x="T2" y="T3"/>
              </a:cxn>
              <a:cxn ang="0">
                <a:pos x="T4" y="T5"/>
              </a:cxn>
              <a:cxn ang="0">
                <a:pos x="T6" y="T7"/>
              </a:cxn>
            </a:cxnLst>
            <a:rect l="0" t="0" r="r" b="b"/>
            <a:pathLst>
              <a:path w="3119" h="975">
                <a:moveTo>
                  <a:pt x="0" y="975"/>
                </a:moveTo>
                <a:lnTo>
                  <a:pt x="1035" y="641"/>
                </a:lnTo>
                <a:lnTo>
                  <a:pt x="2077" y="268"/>
                </a:lnTo>
                <a:lnTo>
                  <a:pt x="3119" y="0"/>
                </a:lnTo>
              </a:path>
            </a:pathLst>
          </a:custGeom>
          <a:noFill/>
          <a:ln w="317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3" name="Oval 11"/>
          <p:cNvSpPr>
            <a:spLocks noChangeArrowheads="1"/>
          </p:cNvSpPr>
          <p:nvPr/>
        </p:nvSpPr>
        <p:spPr bwMode="auto">
          <a:xfrm>
            <a:off x="1535954" y="4272100"/>
            <a:ext cx="133350" cy="134938"/>
          </a:xfrm>
          <a:prstGeom prst="ellipse">
            <a:avLst/>
          </a:pr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4" name="Oval 12"/>
          <p:cNvSpPr>
            <a:spLocks noChangeArrowheads="1"/>
          </p:cNvSpPr>
          <p:nvPr/>
        </p:nvSpPr>
        <p:spPr bwMode="auto">
          <a:xfrm>
            <a:off x="3190129" y="3732350"/>
            <a:ext cx="133350" cy="134938"/>
          </a:xfrm>
          <a:prstGeom prst="ellipse">
            <a:avLst/>
          </a:pr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5" name="Oval 13"/>
          <p:cNvSpPr>
            <a:spLocks noChangeArrowheads="1"/>
          </p:cNvSpPr>
          <p:nvPr/>
        </p:nvSpPr>
        <p:spPr bwMode="auto">
          <a:xfrm>
            <a:off x="4844304" y="3151325"/>
            <a:ext cx="134938" cy="134938"/>
          </a:xfrm>
          <a:prstGeom prst="ellipse">
            <a:avLst/>
          </a:pr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 name="Oval 14"/>
          <p:cNvSpPr>
            <a:spLocks noChangeArrowheads="1"/>
          </p:cNvSpPr>
          <p:nvPr/>
        </p:nvSpPr>
        <p:spPr bwMode="auto">
          <a:xfrm>
            <a:off x="6498479" y="2725875"/>
            <a:ext cx="134938" cy="134938"/>
          </a:xfrm>
          <a:prstGeom prst="ellipse">
            <a:avLst/>
          </a:pr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0" name="Rectangle 15"/>
          <p:cNvSpPr>
            <a:spLocks noChangeArrowheads="1"/>
          </p:cNvSpPr>
          <p:nvPr/>
        </p:nvSpPr>
        <p:spPr bwMode="auto">
          <a:xfrm>
            <a:off x="629098" y="4783275"/>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smtClean="0">
                <a:ln>
                  <a:noFill/>
                </a:ln>
                <a:solidFill>
                  <a:srgbClr val="595959"/>
                </a:solidFill>
                <a:effectLst/>
                <a:latin typeface="游ゴシック" panose="020B0400000000000000" pitchFamily="50" charset="-128"/>
                <a:ea typeface="游ゴシック" panose="020B0400000000000000" pitchFamily="50" charset="-128"/>
              </a:rPr>
              <a:t>0</a:t>
            </a:r>
            <a:endParaRPr kumimoji="0" lang="ja-JP" altLang="ja-JP" sz="1200" b="0" i="0" u="none" strike="noStrike" cap="none" normalizeH="0" baseline="0" smtClean="0">
              <a:ln>
                <a:noFill/>
              </a:ln>
              <a:solidFill>
                <a:schemeClr val="tx1"/>
              </a:solidFill>
              <a:effectLst/>
              <a:latin typeface="游ゴシック" panose="020B0400000000000000" pitchFamily="50" charset="-128"/>
              <a:ea typeface="游ゴシック" panose="020B0400000000000000" pitchFamily="50" charset="-128"/>
            </a:endParaRPr>
          </a:p>
        </p:txBody>
      </p:sp>
      <p:sp>
        <p:nvSpPr>
          <p:cNvPr id="22" name="Rectangle 17"/>
          <p:cNvSpPr>
            <a:spLocks noChangeArrowheads="1"/>
          </p:cNvSpPr>
          <p:nvPr/>
        </p:nvSpPr>
        <p:spPr bwMode="auto">
          <a:xfrm>
            <a:off x="374221" y="4114937"/>
            <a:ext cx="33983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smtClean="0">
                <a:ln>
                  <a:noFill/>
                </a:ln>
                <a:solidFill>
                  <a:srgbClr val="595959"/>
                </a:solidFill>
                <a:effectLst/>
                <a:latin typeface="游ゴシック" panose="020B0400000000000000" pitchFamily="50" charset="-128"/>
                <a:ea typeface="游ゴシック" panose="020B0400000000000000" pitchFamily="50" charset="-128"/>
              </a:rPr>
              <a:t>1000</a:t>
            </a:r>
            <a:endParaRPr kumimoji="0" lang="ja-JP" altLang="ja-JP" sz="1200" b="0" i="0" u="none" strike="noStrike" cap="none" normalizeH="0" baseline="0" smtClean="0">
              <a:ln>
                <a:noFill/>
              </a:ln>
              <a:solidFill>
                <a:schemeClr val="tx1"/>
              </a:solidFill>
              <a:effectLst/>
              <a:latin typeface="游ゴシック" panose="020B0400000000000000" pitchFamily="50" charset="-128"/>
              <a:ea typeface="游ゴシック" panose="020B0400000000000000" pitchFamily="50" charset="-128"/>
            </a:endParaRPr>
          </a:p>
        </p:txBody>
      </p:sp>
      <p:sp>
        <p:nvSpPr>
          <p:cNvPr id="24" name="Rectangle 19"/>
          <p:cNvSpPr>
            <a:spLocks noChangeArrowheads="1"/>
          </p:cNvSpPr>
          <p:nvPr/>
        </p:nvSpPr>
        <p:spPr bwMode="auto">
          <a:xfrm>
            <a:off x="374221" y="3446600"/>
            <a:ext cx="33983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smtClean="0">
                <a:ln>
                  <a:noFill/>
                </a:ln>
                <a:solidFill>
                  <a:srgbClr val="595959"/>
                </a:solidFill>
                <a:effectLst/>
                <a:latin typeface="游ゴシック" panose="020B0400000000000000" pitchFamily="50" charset="-128"/>
                <a:ea typeface="游ゴシック" panose="020B0400000000000000" pitchFamily="50" charset="-128"/>
              </a:rPr>
              <a:t>2000</a:t>
            </a:r>
            <a:endParaRPr kumimoji="0" lang="ja-JP" altLang="ja-JP" sz="1200" b="0" i="0" u="none" strike="noStrike" cap="none" normalizeH="0" baseline="0" smtClean="0">
              <a:ln>
                <a:noFill/>
              </a:ln>
              <a:solidFill>
                <a:schemeClr val="tx1"/>
              </a:solidFill>
              <a:effectLst/>
              <a:latin typeface="游ゴシック" panose="020B0400000000000000" pitchFamily="50" charset="-128"/>
              <a:ea typeface="游ゴシック" panose="020B0400000000000000" pitchFamily="50" charset="-128"/>
            </a:endParaRPr>
          </a:p>
        </p:txBody>
      </p:sp>
      <p:sp>
        <p:nvSpPr>
          <p:cNvPr id="26" name="Rectangle 21"/>
          <p:cNvSpPr>
            <a:spLocks noChangeArrowheads="1"/>
          </p:cNvSpPr>
          <p:nvPr/>
        </p:nvSpPr>
        <p:spPr bwMode="auto">
          <a:xfrm>
            <a:off x="374221" y="2778262"/>
            <a:ext cx="33983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smtClean="0">
                <a:ln>
                  <a:noFill/>
                </a:ln>
                <a:solidFill>
                  <a:srgbClr val="595959"/>
                </a:solidFill>
                <a:effectLst/>
                <a:latin typeface="游ゴシック" panose="020B0400000000000000" pitchFamily="50" charset="-128"/>
                <a:ea typeface="游ゴシック" panose="020B0400000000000000" pitchFamily="50" charset="-128"/>
              </a:rPr>
              <a:t>3000</a:t>
            </a:r>
            <a:endParaRPr kumimoji="0" lang="ja-JP" altLang="ja-JP" sz="1200" b="0" i="0" u="none" strike="noStrike" cap="none" normalizeH="0" baseline="0" smtClean="0">
              <a:ln>
                <a:noFill/>
              </a:ln>
              <a:solidFill>
                <a:schemeClr val="tx1"/>
              </a:solidFill>
              <a:effectLst/>
              <a:latin typeface="游ゴシック" panose="020B0400000000000000" pitchFamily="50" charset="-128"/>
              <a:ea typeface="游ゴシック" panose="020B0400000000000000" pitchFamily="50" charset="-128"/>
            </a:endParaRPr>
          </a:p>
        </p:txBody>
      </p:sp>
      <p:sp>
        <p:nvSpPr>
          <p:cNvPr id="28" name="Rectangle 23"/>
          <p:cNvSpPr>
            <a:spLocks noChangeArrowheads="1"/>
          </p:cNvSpPr>
          <p:nvPr/>
        </p:nvSpPr>
        <p:spPr bwMode="auto">
          <a:xfrm>
            <a:off x="374221" y="2109925"/>
            <a:ext cx="33983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smtClean="0">
                <a:ln>
                  <a:noFill/>
                </a:ln>
                <a:solidFill>
                  <a:srgbClr val="595959"/>
                </a:solidFill>
                <a:effectLst/>
                <a:latin typeface="游ゴシック" panose="020B0400000000000000" pitchFamily="50" charset="-128"/>
                <a:ea typeface="游ゴシック" panose="020B0400000000000000" pitchFamily="50" charset="-128"/>
              </a:rPr>
              <a:t>4000</a:t>
            </a:r>
            <a:endParaRPr kumimoji="0" lang="ja-JP" altLang="ja-JP" sz="1200" b="0" i="0" u="none" strike="noStrike" cap="none" normalizeH="0" baseline="0" smtClean="0">
              <a:ln>
                <a:noFill/>
              </a:ln>
              <a:solidFill>
                <a:schemeClr val="tx1"/>
              </a:solidFill>
              <a:effectLst/>
              <a:latin typeface="游ゴシック" panose="020B0400000000000000" pitchFamily="50" charset="-128"/>
              <a:ea typeface="游ゴシック" panose="020B0400000000000000" pitchFamily="50" charset="-128"/>
            </a:endParaRPr>
          </a:p>
        </p:txBody>
      </p:sp>
      <p:sp>
        <p:nvSpPr>
          <p:cNvPr id="30" name="Rectangle 25"/>
          <p:cNvSpPr>
            <a:spLocks noChangeArrowheads="1"/>
          </p:cNvSpPr>
          <p:nvPr/>
        </p:nvSpPr>
        <p:spPr bwMode="auto">
          <a:xfrm>
            <a:off x="374221" y="1441587"/>
            <a:ext cx="33983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5000</a:t>
            </a:r>
            <a:endParaRPr kumimoji="0" lang="ja-JP" altLang="ja-JP" sz="12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endParaRPr>
          </a:p>
        </p:txBody>
      </p:sp>
      <p:sp>
        <p:nvSpPr>
          <p:cNvPr id="32" name="Rectangle 26"/>
          <p:cNvSpPr>
            <a:spLocks noChangeArrowheads="1"/>
          </p:cNvSpPr>
          <p:nvPr/>
        </p:nvSpPr>
        <p:spPr bwMode="auto">
          <a:xfrm>
            <a:off x="1211415" y="4964250"/>
            <a:ext cx="78547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平成</a:t>
            </a:r>
            <a:r>
              <a:rPr kumimoji="0" lang="en-US" altLang="ja-JP" sz="12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27</a:t>
            </a:r>
            <a:r>
              <a:rPr kumimoji="0" lang="ja-JP" altLang="en-US" sz="12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年度</a:t>
            </a:r>
            <a:endParaRPr kumimoji="0" lang="ja-JP" altLang="ja-JP" sz="12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endParaRPr>
          </a:p>
        </p:txBody>
      </p:sp>
      <p:sp>
        <p:nvSpPr>
          <p:cNvPr id="43" name="Rectangle 29"/>
          <p:cNvSpPr>
            <a:spLocks noChangeArrowheads="1"/>
          </p:cNvSpPr>
          <p:nvPr/>
        </p:nvSpPr>
        <p:spPr bwMode="auto">
          <a:xfrm>
            <a:off x="2864002" y="4964250"/>
            <a:ext cx="78547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平成</a:t>
            </a:r>
            <a:r>
              <a:rPr kumimoji="0" lang="en-US" altLang="ja-JP" sz="1200" dirty="0" smtClean="0">
                <a:solidFill>
                  <a:srgbClr val="595959"/>
                </a:solidFill>
                <a:latin typeface="游ゴシック" panose="020B0400000000000000" pitchFamily="50" charset="-128"/>
                <a:ea typeface="游ゴシック" panose="020B0400000000000000" pitchFamily="50" charset="-128"/>
              </a:rPr>
              <a:t>28</a:t>
            </a:r>
            <a:r>
              <a:rPr kumimoji="0" lang="ja-JP" altLang="en-US" sz="1200" dirty="0" smtClean="0">
                <a:solidFill>
                  <a:srgbClr val="595959"/>
                </a:solidFill>
                <a:latin typeface="游ゴシック" panose="020B0400000000000000" pitchFamily="50" charset="-128"/>
                <a:ea typeface="游ゴシック" panose="020B0400000000000000" pitchFamily="50" charset="-128"/>
              </a:rPr>
              <a:t>年度</a:t>
            </a:r>
            <a:endParaRPr kumimoji="0" lang="ja-JP" altLang="ja-JP" sz="12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endParaRPr>
          </a:p>
        </p:txBody>
      </p:sp>
      <p:sp>
        <p:nvSpPr>
          <p:cNvPr id="46" name="Rectangle 32"/>
          <p:cNvSpPr>
            <a:spLocks noChangeArrowheads="1"/>
          </p:cNvSpPr>
          <p:nvPr/>
        </p:nvSpPr>
        <p:spPr bwMode="auto">
          <a:xfrm>
            <a:off x="4518177" y="4964250"/>
            <a:ext cx="78547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平成</a:t>
            </a:r>
            <a:r>
              <a:rPr kumimoji="0" lang="en-US" altLang="ja-JP" sz="12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29</a:t>
            </a:r>
            <a:r>
              <a:rPr kumimoji="0" lang="ja-JP" altLang="en-US" sz="12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年度</a:t>
            </a:r>
            <a:endParaRPr kumimoji="0" lang="ja-JP" altLang="ja-JP" sz="12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endParaRPr>
          </a:p>
        </p:txBody>
      </p:sp>
      <p:sp>
        <p:nvSpPr>
          <p:cNvPr id="49" name="Rectangle 35"/>
          <p:cNvSpPr>
            <a:spLocks noChangeArrowheads="1"/>
          </p:cNvSpPr>
          <p:nvPr/>
        </p:nvSpPr>
        <p:spPr bwMode="auto">
          <a:xfrm>
            <a:off x="6170765" y="4964250"/>
            <a:ext cx="78547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平成</a:t>
            </a:r>
            <a:r>
              <a:rPr kumimoji="0" lang="en-US" altLang="ja-JP" sz="12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30</a:t>
            </a:r>
            <a:r>
              <a:rPr kumimoji="0" lang="ja-JP" altLang="en-US" sz="12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年度</a:t>
            </a:r>
            <a:endParaRPr kumimoji="0" lang="ja-JP" altLang="ja-JP" sz="12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endParaRPr>
          </a:p>
        </p:txBody>
      </p:sp>
      <p:sp>
        <p:nvSpPr>
          <p:cNvPr id="42" name="Rectangle 72"/>
          <p:cNvSpPr>
            <a:spLocks noChangeArrowheads="1"/>
          </p:cNvSpPr>
          <p:nvPr/>
        </p:nvSpPr>
        <p:spPr bwMode="white">
          <a:xfrm>
            <a:off x="1820271" y="1422314"/>
            <a:ext cx="1025922" cy="246221"/>
          </a:xfrm>
          <a:prstGeom prst="rect">
            <a:avLst/>
          </a:prstGeom>
          <a:solidFill>
            <a:schemeClr val="bg1"/>
          </a:solidFill>
          <a:ln>
            <a:noFill/>
          </a:ln>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eaLnBrk="0" fontAlgn="base" latinLnBrk="0" hangingPunct="0">
              <a:lnSpc>
                <a:spcPct val="100000"/>
              </a:lnSpc>
              <a:spcBef>
                <a:spcPct val="0"/>
              </a:spcBef>
              <a:spcAft>
                <a:spcPct val="0"/>
              </a:spcAft>
              <a:buClrTx/>
              <a:buSzTx/>
              <a:buFontTx/>
              <a:buNone/>
              <a:tabLst/>
              <a:defRPr/>
            </a:pPr>
            <a:r>
              <a:rPr kumimoji="0" lang="ja-JP" altLang="en-US" sz="1600" b="1" i="0" u="none" strike="noStrike" kern="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ja-JP" altLang="ja-JP" sz="1600" b="1" i="0" u="none" strike="noStrike" kern="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目標</a:t>
            </a:r>
            <a:r>
              <a:rPr kumimoji="0" lang="ja-JP" altLang="en-US" sz="1600" b="1" i="0" u="none" strike="noStrike" kern="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値↓</a:t>
            </a:r>
            <a:endParaRPr kumimoji="0" lang="ja-JP" altLang="ja-JP" sz="1600" b="1"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6" name="正方形/長方形 5"/>
          <p:cNvSpPr/>
          <p:nvPr/>
        </p:nvSpPr>
        <p:spPr>
          <a:xfrm>
            <a:off x="7884368" y="4314423"/>
            <a:ext cx="504056" cy="54095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Rectangle 35"/>
          <p:cNvSpPr>
            <a:spLocks noChangeArrowheads="1"/>
          </p:cNvSpPr>
          <p:nvPr/>
        </p:nvSpPr>
        <p:spPr bwMode="auto">
          <a:xfrm>
            <a:off x="7740352" y="4974539"/>
            <a:ext cx="76944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rgbClr val="595959"/>
                </a:solidFill>
                <a:effectLst/>
                <a:latin typeface="游ゴシック" panose="020B0400000000000000" pitchFamily="50" charset="-128"/>
                <a:ea typeface="游ゴシック" panose="020B0400000000000000" pitchFamily="50" charset="-128"/>
              </a:rPr>
              <a:t>令和元年度</a:t>
            </a:r>
            <a:endParaRPr kumimoji="0" lang="ja-JP" altLang="ja-JP" sz="12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endParaRPr>
          </a:p>
        </p:txBody>
      </p:sp>
      <p:sp>
        <p:nvSpPr>
          <p:cNvPr id="48" name="Line 11"/>
          <p:cNvSpPr>
            <a:spLocks noChangeShapeType="1"/>
          </p:cNvSpPr>
          <p:nvPr/>
        </p:nvSpPr>
        <p:spPr bwMode="auto">
          <a:xfrm flipV="1">
            <a:off x="6565154" y="2156634"/>
            <a:ext cx="1550096" cy="641756"/>
          </a:xfrm>
          <a:prstGeom prst="line">
            <a:avLst/>
          </a:prstGeom>
          <a:noFill/>
          <a:ln w="254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0" name="Oval 18"/>
          <p:cNvSpPr>
            <a:spLocks noChangeArrowheads="1"/>
          </p:cNvSpPr>
          <p:nvPr/>
        </p:nvSpPr>
        <p:spPr bwMode="auto">
          <a:xfrm>
            <a:off x="8115250" y="2099485"/>
            <a:ext cx="57150" cy="57150"/>
          </a:xfrm>
          <a:prstGeom prst="ellipse">
            <a:avLst/>
          </a:prstGeom>
          <a:noFill/>
          <a:ln w="47625"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1" name="テキスト ボックス 40"/>
          <p:cNvSpPr txBox="1"/>
          <p:nvPr/>
        </p:nvSpPr>
        <p:spPr>
          <a:xfrm>
            <a:off x="1401168" y="3877289"/>
            <a:ext cx="578544" cy="307777"/>
          </a:xfrm>
          <a:prstGeom prst="rect">
            <a:avLst/>
          </a:prstGeom>
          <a:noFill/>
        </p:spPr>
        <p:txBody>
          <a:bodyPr wrap="square" rtlCol="0">
            <a:spAutoFit/>
          </a:bodyPr>
          <a:lstStyle/>
          <a:p>
            <a:r>
              <a:rPr kumimoji="1" lang="en-US" altLang="ja-JP" sz="1400" dirty="0" smtClean="0">
                <a:latin typeface="Meiryo UI" panose="020B0604030504040204" pitchFamily="50" charset="-128"/>
                <a:ea typeface="Meiryo UI" panose="020B0604030504040204" pitchFamily="50" charset="-128"/>
              </a:rPr>
              <a:t>782</a:t>
            </a:r>
            <a:endParaRPr kumimoji="1" lang="ja-JP" altLang="en-US" sz="1400" dirty="0">
              <a:latin typeface="Meiryo UI" panose="020B0604030504040204" pitchFamily="50" charset="-128"/>
              <a:ea typeface="Meiryo UI" panose="020B0604030504040204" pitchFamily="50" charset="-128"/>
            </a:endParaRPr>
          </a:p>
        </p:txBody>
      </p:sp>
      <p:sp>
        <p:nvSpPr>
          <p:cNvPr id="53" name="テキスト ボックス 52"/>
          <p:cNvSpPr txBox="1"/>
          <p:nvPr/>
        </p:nvSpPr>
        <p:spPr>
          <a:xfrm>
            <a:off x="3000703" y="3886806"/>
            <a:ext cx="578544" cy="307777"/>
          </a:xfrm>
          <a:prstGeom prst="rect">
            <a:avLst/>
          </a:prstGeom>
          <a:noFill/>
        </p:spPr>
        <p:txBody>
          <a:bodyPr wrap="square" rtlCol="0">
            <a:spAutoFit/>
          </a:bodyPr>
          <a:lstStyle/>
          <a:p>
            <a:r>
              <a:rPr kumimoji="1" lang="en-US" altLang="ja-JP" sz="1400" dirty="0" smtClean="0">
                <a:latin typeface="Meiryo UI" panose="020B0604030504040204" pitchFamily="50" charset="-128"/>
                <a:ea typeface="Meiryo UI" panose="020B0604030504040204" pitchFamily="50" charset="-128"/>
              </a:rPr>
              <a:t>771</a:t>
            </a:r>
            <a:endParaRPr kumimoji="1" lang="ja-JP" altLang="en-US" sz="1400" dirty="0">
              <a:latin typeface="Meiryo UI" panose="020B0604030504040204" pitchFamily="50" charset="-128"/>
              <a:ea typeface="Meiryo UI" panose="020B0604030504040204" pitchFamily="50" charset="-128"/>
            </a:endParaRPr>
          </a:p>
        </p:txBody>
      </p:sp>
      <p:sp>
        <p:nvSpPr>
          <p:cNvPr id="54" name="テキスト ボックス 53"/>
          <p:cNvSpPr txBox="1"/>
          <p:nvPr/>
        </p:nvSpPr>
        <p:spPr>
          <a:xfrm>
            <a:off x="4644008" y="3873927"/>
            <a:ext cx="578544" cy="307777"/>
          </a:xfrm>
          <a:prstGeom prst="rect">
            <a:avLst/>
          </a:prstGeom>
          <a:noFill/>
        </p:spPr>
        <p:txBody>
          <a:bodyPr wrap="square" rtlCol="0">
            <a:spAutoFit/>
          </a:bodyPr>
          <a:lstStyle/>
          <a:p>
            <a:r>
              <a:rPr kumimoji="1" lang="en-US" altLang="ja-JP" sz="1400" dirty="0" smtClean="0">
                <a:latin typeface="Meiryo UI" panose="020B0604030504040204" pitchFamily="50" charset="-128"/>
                <a:ea typeface="Meiryo UI" panose="020B0604030504040204" pitchFamily="50" charset="-128"/>
              </a:rPr>
              <a:t>850</a:t>
            </a:r>
            <a:endParaRPr kumimoji="1" lang="ja-JP" altLang="en-US" sz="1400" dirty="0">
              <a:latin typeface="Meiryo UI" panose="020B0604030504040204" pitchFamily="50" charset="-128"/>
              <a:ea typeface="Meiryo UI" panose="020B0604030504040204" pitchFamily="50" charset="-128"/>
            </a:endParaRPr>
          </a:p>
        </p:txBody>
      </p:sp>
      <p:sp>
        <p:nvSpPr>
          <p:cNvPr id="55" name="テキスト ボックス 54"/>
          <p:cNvSpPr txBox="1"/>
          <p:nvPr/>
        </p:nvSpPr>
        <p:spPr>
          <a:xfrm>
            <a:off x="6297712" y="3881540"/>
            <a:ext cx="578544" cy="307777"/>
          </a:xfrm>
          <a:prstGeom prst="rect">
            <a:avLst/>
          </a:prstGeom>
          <a:noFill/>
        </p:spPr>
        <p:txBody>
          <a:bodyPr wrap="square" rtlCol="0">
            <a:spAutoFit/>
          </a:bodyPr>
          <a:lstStyle/>
          <a:p>
            <a:r>
              <a:rPr kumimoji="1" lang="en-US" altLang="ja-JP" sz="1400" dirty="0" smtClean="0">
                <a:latin typeface="Meiryo UI" panose="020B0604030504040204" pitchFamily="50" charset="-128"/>
                <a:ea typeface="Meiryo UI" panose="020B0604030504040204" pitchFamily="50" charset="-128"/>
              </a:rPr>
              <a:t>672</a:t>
            </a:r>
            <a:endParaRPr kumimoji="1" lang="ja-JP" altLang="en-US" sz="1400" dirty="0">
              <a:latin typeface="Meiryo UI" panose="020B0604030504040204" pitchFamily="50" charset="-128"/>
              <a:ea typeface="Meiryo UI" panose="020B0604030504040204" pitchFamily="50" charset="-128"/>
            </a:endParaRPr>
          </a:p>
        </p:txBody>
      </p:sp>
      <p:sp>
        <p:nvSpPr>
          <p:cNvPr id="56" name="テキスト ボックス 55"/>
          <p:cNvSpPr txBox="1"/>
          <p:nvPr/>
        </p:nvSpPr>
        <p:spPr>
          <a:xfrm>
            <a:off x="7881888" y="3886806"/>
            <a:ext cx="578544" cy="307777"/>
          </a:xfrm>
          <a:prstGeom prst="rect">
            <a:avLst/>
          </a:prstGeom>
          <a:noFill/>
        </p:spPr>
        <p:txBody>
          <a:bodyPr wrap="square" rtlCol="0">
            <a:spAutoFit/>
          </a:bodyPr>
          <a:lstStyle/>
          <a:p>
            <a:r>
              <a:rPr kumimoji="1" lang="en-US" altLang="ja-JP" sz="1400" dirty="0" smtClean="0">
                <a:latin typeface="Meiryo UI" panose="020B0604030504040204" pitchFamily="50" charset="-128"/>
                <a:ea typeface="Meiryo UI" panose="020B0604030504040204" pitchFamily="50" charset="-128"/>
              </a:rPr>
              <a:t>798</a:t>
            </a:r>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135517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バン">
  <a:themeElements>
    <a:clrScheme name="アース">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アーバン">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アーバン">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12804</TotalTime>
  <Words>3277</Words>
  <PresentationFormat>画面に合わせる (4:3)</PresentationFormat>
  <Paragraphs>740</Paragraphs>
  <Slides>18</Slides>
  <Notes>2</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18</vt:i4>
      </vt:variant>
    </vt:vector>
  </HeadingPairs>
  <TitlesOfParts>
    <vt:vector size="31" baseType="lpstr">
      <vt:lpstr>HGｺﾞｼｯｸM</vt:lpstr>
      <vt:lpstr>HG明朝B</vt:lpstr>
      <vt:lpstr>Meiryo UI</vt:lpstr>
      <vt:lpstr>ＭＳ Ｐゴシック</vt:lpstr>
      <vt:lpstr>メイリオ</vt:lpstr>
      <vt:lpstr>游ゴシック</vt:lpstr>
      <vt:lpstr>Arial</vt:lpstr>
      <vt:lpstr>Calibri</vt:lpstr>
      <vt:lpstr>Georgia</vt:lpstr>
      <vt:lpstr>Trebuchet MS</vt:lpstr>
      <vt:lpstr>Wingdings</vt:lpstr>
      <vt:lpstr>Wingdings 2</vt:lpstr>
      <vt:lpstr>アーバン</vt:lpstr>
      <vt:lpstr>新・大阪府ESCOアクションプランの 進捗について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【提案募集スケジュール（予定）】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2021-05-25T02:08:09Z</cp:lastPrinted>
  <dcterms:created xsi:type="dcterms:W3CDTF">2015-03-09T06:46:35Z</dcterms:created>
  <dcterms:modified xsi:type="dcterms:W3CDTF">2021-06-03T02:06:04Z</dcterms:modified>
</cp:coreProperties>
</file>