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44" r:id="rId3"/>
    <p:sldId id="464" r:id="rId4"/>
    <p:sldId id="450" r:id="rId5"/>
    <p:sldId id="446" r:id="rId6"/>
    <p:sldId id="449" r:id="rId7"/>
    <p:sldId id="451" r:id="rId8"/>
    <p:sldId id="452" r:id="rId9"/>
    <p:sldId id="453" r:id="rId10"/>
    <p:sldId id="454" r:id="rId11"/>
    <p:sldId id="459" r:id="rId12"/>
    <p:sldId id="469" r:id="rId13"/>
    <p:sldId id="472" r:id="rId14"/>
    <p:sldId id="470" r:id="rId15"/>
    <p:sldId id="471" r:id="rId16"/>
    <p:sldId id="474" r:id="rId17"/>
    <p:sldId id="473" r:id="rId1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E292"/>
    <a:srgbClr val="CCFFCC"/>
    <a:srgbClr val="ECF3FB"/>
    <a:srgbClr val="D5D7E0"/>
    <a:srgbClr val="EBECF0"/>
    <a:srgbClr val="4D577D"/>
    <a:srgbClr val="EAECF0"/>
    <a:srgbClr val="EDF1FD"/>
    <a:srgbClr val="FF7C8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74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99FB6C1-B92C-4719-A163-F0AF8F982334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DC6AC9B6-5613-4627-A2C2-548BD079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547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77C7B7B-FFF4-42BE-9F52-EEC8B680A53E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851141E-478A-4E51-BAF5-41475249CC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5064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4BE0524-AC90-4E3B-8179-9C7CACEA1A0D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DB0-3F8B-4872-8C1C-870D70CF4FFE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3F6D-5C60-4A17-8C7E-B9833CA7D620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57EF-1939-4CC1-A76D-7EABA8D0105C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B893-ECC7-4B81-B7F8-FD78B654D840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55F24-6F09-4D64-A340-3D2B511B40C8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77E2EC-8DCB-4244-B8D1-17249A78974C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0C69701-534F-4C63-8046-DACAB7884691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0C8E-A9DE-49E5-9EB4-785950631589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BD5E-0687-4E73-BD47-D9918748A2E9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34D7-42A1-4354-90AA-F99E83CBA79A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16CA17D-51A7-4C7A-A5C7-E8459419C79F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BCCE75-96CE-4693-9D68-DB546D813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JP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ctrTitle"/>
          </p:nvPr>
        </p:nvSpPr>
        <p:spPr>
          <a:xfrm>
            <a:off x="0" y="143464"/>
            <a:ext cx="9144000" cy="3476850"/>
          </a:xfrm>
        </p:spPr>
        <p:txBody>
          <a:bodyPr anchor="ctr">
            <a:norm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新・大阪府</a:t>
            </a:r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アクションプランの</a:t>
            </a:r>
            <a:r>
              <a:rPr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進捗について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68" y="5877272"/>
            <a:ext cx="962900" cy="707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タイトル 12"/>
          <p:cNvSpPr txBox="1">
            <a:spLocks/>
          </p:cNvSpPr>
          <p:nvPr/>
        </p:nvSpPr>
        <p:spPr>
          <a:xfrm>
            <a:off x="2051720" y="5805264"/>
            <a:ext cx="7060748" cy="9178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 住宅まちづくり部 公共建築室 設備課 </a:t>
            </a:r>
            <a:endParaRPr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308304" y="148299"/>
            <a:ext cx="1656184" cy="576064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資料⑦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342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10945" y="620688"/>
            <a:ext cx="9099400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2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山田</a:t>
            </a:r>
            <a:r>
              <a:rPr lang="ja-JP" altLang="en-US" sz="2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</a:t>
            </a:r>
            <a:r>
              <a:rPr lang="ja-JP" altLang="en-US" sz="2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公園外</a:t>
            </a:r>
            <a:r>
              <a:rPr lang="en-US" altLang="ja-JP" sz="2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sz="2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</a:t>
            </a:r>
            <a:r>
              <a:rPr lang="ja-JP" altLang="en-US" sz="2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2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導入効果（提案時）</a:t>
            </a:r>
            <a:endParaRPr lang="ja-JP" altLang="en-US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6113482" y="698577"/>
            <a:ext cx="2751050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</a:t>
            </a: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円／年）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338702" y="6516400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AutoShape 42"/>
          <p:cNvSpPr>
            <a:spLocks noChangeArrowheads="1"/>
          </p:cNvSpPr>
          <p:nvPr/>
        </p:nvSpPr>
        <p:spPr bwMode="auto">
          <a:xfrm>
            <a:off x="366933" y="6384748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AutoShape 42"/>
          <p:cNvSpPr>
            <a:spLocks noChangeArrowheads="1"/>
          </p:cNvSpPr>
          <p:nvPr/>
        </p:nvSpPr>
        <p:spPr bwMode="auto">
          <a:xfrm>
            <a:off x="3189100" y="6222564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AutoShape 42"/>
          <p:cNvSpPr>
            <a:spLocks noChangeArrowheads="1"/>
          </p:cNvSpPr>
          <p:nvPr/>
        </p:nvSpPr>
        <p:spPr bwMode="auto">
          <a:xfrm>
            <a:off x="6445575" y="6222564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AutoShape 42"/>
          <p:cNvSpPr>
            <a:spLocks noChangeArrowheads="1"/>
          </p:cNvSpPr>
          <p:nvPr/>
        </p:nvSpPr>
        <p:spPr bwMode="auto">
          <a:xfrm>
            <a:off x="708967" y="6220464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3434621" y="2990840"/>
            <a:ext cx="2232246" cy="352729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84,198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498772" y="1598097"/>
            <a:ext cx="2232246" cy="491830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94,885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3434620" y="1598097"/>
            <a:ext cx="1116000" cy="1392743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10,687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4542504" y="2132856"/>
            <a:ext cx="1116000" cy="857984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10,670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Rectangle 38"/>
          <p:cNvSpPr>
            <a:spLocks noChangeArrowheads="1"/>
          </p:cNvSpPr>
          <p:nvPr/>
        </p:nvSpPr>
        <p:spPr bwMode="auto">
          <a:xfrm>
            <a:off x="4542504" y="1598097"/>
            <a:ext cx="1116000" cy="534759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6357454" y="2990840"/>
            <a:ext cx="2232246" cy="352729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84,198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6357453" y="1598097"/>
            <a:ext cx="2232000" cy="1392743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10,687</a:t>
            </a:r>
            <a:r>
              <a:rPr lang="en-US" altLang="ja-JP" sz="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434620" y="1051370"/>
            <a:ext cx="2692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他、公園施設を設ける場合の使用料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が加算される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タイトル 1"/>
          <p:cNvSpPr txBox="1">
            <a:spLocks/>
          </p:cNvSpPr>
          <p:nvPr/>
        </p:nvSpPr>
        <p:spPr>
          <a:xfrm>
            <a:off x="6946854" y="1133136"/>
            <a:ext cx="1227882" cy="353107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％税込）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279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29636" y="909462"/>
            <a:ext cx="3900068" cy="302359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77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①総合医療センター  ②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大阪プール 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③瓜破斎場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④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真田山プール・天王寺スポーツセンター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⑤環境科学研究所               ⑥社会福祉センター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⑦北部環境事業センター  ⑧教育センター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⑨市立中央図書館　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⑩中央卸売市場本場（業務管理棟）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⑪城北環境事業センター　⑫東洋陶磁美術館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⑬東南環境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センター ⑭北区役所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⑮天王寺動物園　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⑯～⑱おとしよりすこやかセンター（南部館　他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 </a:t>
            </a: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⑲中央卸売市場本場（市場東棟 他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棟）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⑳</a:t>
            </a:r>
            <a:r>
              <a:rPr lang="zh-TW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中央卸売市場東部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市場（</a:t>
            </a:r>
            <a:r>
              <a:rPr lang="zh-TW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仲卸売場棟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棟）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㉑～　　都島区役所等の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施設（照明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化）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おとしよりすこやかセンター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西部館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～　　中央図書館外</a:t>
            </a:r>
            <a:r>
              <a:rPr lang="en-US" altLang="ja-JP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endParaRPr lang="ja-JP" altLang="en-US" sz="12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075" y="876724"/>
            <a:ext cx="3866968" cy="568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9" name="直線矢印コネクタ 38"/>
          <p:cNvCxnSpPr>
            <a:endCxn id="40" idx="3"/>
          </p:cNvCxnSpPr>
          <p:nvPr/>
        </p:nvCxnSpPr>
        <p:spPr>
          <a:xfrm flipH="1">
            <a:off x="2484578" y="5127701"/>
            <a:ext cx="1871398" cy="322277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22990" y="4966196"/>
            <a:ext cx="2461588" cy="96756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岸和田市（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①本庁舎　②別館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③図書館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④競輪場　⑤市民病院　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⑥牛滝温泉せせらぎ荘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⑦文化会館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1" name="直線矢印コネクタ 40"/>
          <p:cNvCxnSpPr/>
          <p:nvPr/>
        </p:nvCxnSpPr>
        <p:spPr>
          <a:xfrm flipH="1" flipV="1">
            <a:off x="3929704" y="2619374"/>
            <a:ext cx="1023858" cy="818986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endCxn id="43" idx="0"/>
          </p:cNvCxnSpPr>
          <p:nvPr/>
        </p:nvCxnSpPr>
        <p:spPr>
          <a:xfrm flipH="1">
            <a:off x="4102607" y="5853813"/>
            <a:ext cx="384736" cy="482510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3310519" y="6336323"/>
            <a:ext cx="1584176" cy="42904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①市民福祉センター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7856" y="4449489"/>
            <a:ext cx="3109418" cy="44005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立病院内コージェネレーション設備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5" name="直線矢印コネクタ 44"/>
          <p:cNvCxnSpPr>
            <a:endCxn id="44" idx="3"/>
          </p:cNvCxnSpPr>
          <p:nvPr/>
        </p:nvCxnSpPr>
        <p:spPr>
          <a:xfrm flipH="1" flipV="1">
            <a:off x="3137274" y="4669519"/>
            <a:ext cx="1362718" cy="118715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endCxn id="47" idx="1"/>
          </p:cNvCxnSpPr>
          <p:nvPr/>
        </p:nvCxnSpPr>
        <p:spPr>
          <a:xfrm flipV="1">
            <a:off x="4682744" y="1364083"/>
            <a:ext cx="2381954" cy="961170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正方形/長方形 46"/>
          <p:cNvSpPr/>
          <p:nvPr/>
        </p:nvSpPr>
        <p:spPr>
          <a:xfrm>
            <a:off x="7064698" y="1164692"/>
            <a:ext cx="2016224" cy="39878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①池田・府市合同庁舎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109356" y="1628298"/>
            <a:ext cx="1980000" cy="3833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①第一庁舎・第二庁舎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9" name="直線矢印コネクタ 48"/>
          <p:cNvCxnSpPr>
            <a:endCxn id="48" idx="1"/>
          </p:cNvCxnSpPr>
          <p:nvPr/>
        </p:nvCxnSpPr>
        <p:spPr>
          <a:xfrm flipV="1">
            <a:off x="4844077" y="1819948"/>
            <a:ext cx="2265279" cy="907253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6956922" y="3119502"/>
            <a:ext cx="2124000" cy="76751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①社会福祉会館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②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山本コミュニティセンター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③生涯学習センター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1" name="直線矢印コネクタ 50"/>
          <p:cNvCxnSpPr>
            <a:endCxn id="50" idx="1"/>
          </p:cNvCxnSpPr>
          <p:nvPr/>
        </p:nvCxnSpPr>
        <p:spPr>
          <a:xfrm flipV="1">
            <a:off x="5652120" y="3503259"/>
            <a:ext cx="1304802" cy="391444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endCxn id="53" idx="1"/>
          </p:cNvCxnSpPr>
          <p:nvPr/>
        </p:nvCxnSpPr>
        <p:spPr>
          <a:xfrm>
            <a:off x="5997988" y="5013176"/>
            <a:ext cx="1391621" cy="567943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7389609" y="5390540"/>
            <a:ext cx="1700322" cy="38115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①町役場庁舎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7018" y="526336"/>
            <a:ext cx="90514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【1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116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施設（令和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月時点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）で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事業化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418416" y="2689066"/>
            <a:ext cx="1662506" cy="37646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①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市庁舎</a:t>
            </a:r>
          </a:p>
        </p:txBody>
      </p:sp>
      <p:cxnSp>
        <p:nvCxnSpPr>
          <p:cNvPr id="56" name="直線矢印コネクタ 55"/>
          <p:cNvCxnSpPr>
            <a:endCxn id="55" idx="1"/>
          </p:cNvCxnSpPr>
          <p:nvPr/>
        </p:nvCxnSpPr>
        <p:spPr>
          <a:xfrm flipV="1">
            <a:off x="5364088" y="2877298"/>
            <a:ext cx="2054328" cy="26443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7270689" y="2069948"/>
            <a:ext cx="1819242" cy="568106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枚方市（２施設）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①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輝きプラザきらら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②市立中央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図書館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8" name="直線矢印コネクタ 57"/>
          <p:cNvCxnSpPr>
            <a:endCxn id="57" idx="1"/>
          </p:cNvCxnSpPr>
          <p:nvPr/>
        </p:nvCxnSpPr>
        <p:spPr>
          <a:xfrm flipV="1">
            <a:off x="5997988" y="2354001"/>
            <a:ext cx="1272701" cy="123815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7321875" y="4961667"/>
            <a:ext cx="1762225" cy="36901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①町役場庁舎・分署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0" name="直線矢印コネクタ 59"/>
          <p:cNvCxnSpPr>
            <a:endCxn id="59" idx="1"/>
          </p:cNvCxnSpPr>
          <p:nvPr/>
        </p:nvCxnSpPr>
        <p:spPr>
          <a:xfrm>
            <a:off x="5997988" y="4788234"/>
            <a:ext cx="1323887" cy="357939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1682482" y="3995658"/>
            <a:ext cx="2253206" cy="39079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北区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役所　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②東区役所</a:t>
            </a:r>
            <a:endParaRPr lang="en-US" altLang="ja-JP" sz="12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2" name="直線矢印コネクタ 61"/>
          <p:cNvCxnSpPr>
            <a:endCxn id="61" idx="3"/>
          </p:cNvCxnSpPr>
          <p:nvPr/>
        </p:nvCxnSpPr>
        <p:spPr>
          <a:xfrm flipH="1" flipV="1">
            <a:off x="3935688" y="4191054"/>
            <a:ext cx="948610" cy="238086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endCxn id="66" idx="1"/>
          </p:cNvCxnSpPr>
          <p:nvPr/>
        </p:nvCxnSpPr>
        <p:spPr>
          <a:xfrm>
            <a:off x="5868144" y="5374738"/>
            <a:ext cx="998621" cy="923875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22990" y="6002159"/>
            <a:ext cx="3076971" cy="7683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①和泉シティプラザ 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コミュニティセンター 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lang="ja-JP" altLang="en-US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いずみ霊園　</a:t>
            </a:r>
            <a:endParaRPr kumimoji="1" lang="en-US" altLang="ja-JP" sz="12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④北部コミュニティセンター 　 ⑤まなびのプラザ</a:t>
            </a:r>
            <a:endParaRPr kumimoji="1" lang="en-US" altLang="ja-JP" sz="12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5" name="直線矢印コネクタ 64"/>
          <p:cNvCxnSpPr/>
          <p:nvPr/>
        </p:nvCxnSpPr>
        <p:spPr>
          <a:xfrm flipH="1">
            <a:off x="2907808" y="5556161"/>
            <a:ext cx="1976491" cy="445998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/>
          <p:cNvSpPr/>
          <p:nvPr/>
        </p:nvSpPr>
        <p:spPr>
          <a:xfrm>
            <a:off x="6866765" y="5827636"/>
            <a:ext cx="2217335" cy="94195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千早赤坂村（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①くすのきホール ②郷土資料館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保健センター　④給食センター 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⑤海洋センター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いきいきサロンくすのき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7" name="図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400" y="3364136"/>
            <a:ext cx="173910" cy="162000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057" y="3551516"/>
            <a:ext cx="186179" cy="162000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67" y="3736080"/>
            <a:ext cx="153600" cy="151200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03" y="3736080"/>
            <a:ext cx="153600" cy="151200"/>
          </a:xfrm>
          <a:prstGeom prst="rect">
            <a:avLst/>
          </a:prstGeom>
        </p:spPr>
      </p:pic>
      <p:sp>
        <p:nvSpPr>
          <p:cNvPr id="71" name="正方形/長方形 70"/>
          <p:cNvSpPr/>
          <p:nvPr/>
        </p:nvSpPr>
        <p:spPr>
          <a:xfrm>
            <a:off x="7270688" y="698275"/>
            <a:ext cx="1810233" cy="39878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高槻市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①高槻市総合センター</a:t>
            </a:r>
            <a:endParaRPr kumimoji="1" lang="en-US" altLang="ja-JP" sz="12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2" name="直線矢印コネクタ 71"/>
          <p:cNvCxnSpPr>
            <a:endCxn id="71" idx="1"/>
          </p:cNvCxnSpPr>
          <p:nvPr/>
        </p:nvCxnSpPr>
        <p:spPr>
          <a:xfrm flipV="1">
            <a:off x="5508104" y="897666"/>
            <a:ext cx="1762584" cy="798908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/>
          <p:cNvSpPr/>
          <p:nvPr/>
        </p:nvSpPr>
        <p:spPr>
          <a:xfrm>
            <a:off x="6549773" y="3942955"/>
            <a:ext cx="2537103" cy="94428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①藤井寺市役所</a:t>
            </a:r>
            <a:endParaRPr lang="en-US" altLang="ja-JP" sz="12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②市民総合会館本館</a:t>
            </a:r>
            <a:endParaRPr kumimoji="1" lang="en-US" altLang="ja-JP" sz="12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③市民総合会館別館</a:t>
            </a:r>
            <a:endParaRPr lang="en-US" altLang="ja-JP" sz="12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④生涯学習センター</a:t>
            </a:r>
            <a:r>
              <a:rPr lang="en-US" altLang="ja-JP" sz="12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⑤保健センター</a:t>
            </a:r>
            <a:endParaRPr kumimoji="1" lang="en-US" altLang="ja-JP" sz="12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4" name="直線矢印コネクタ 73"/>
          <p:cNvCxnSpPr>
            <a:endCxn id="73" idx="1"/>
          </p:cNvCxnSpPr>
          <p:nvPr/>
        </p:nvCxnSpPr>
        <p:spPr>
          <a:xfrm>
            <a:off x="5580112" y="4272550"/>
            <a:ext cx="969661" cy="142545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endCxn id="76" idx="0"/>
          </p:cNvCxnSpPr>
          <p:nvPr/>
        </p:nvCxnSpPr>
        <p:spPr>
          <a:xfrm>
            <a:off x="5306591" y="5661248"/>
            <a:ext cx="631548" cy="675075"/>
          </a:xfrm>
          <a:prstGeom prst="straightConnector1">
            <a:avLst/>
          </a:prstGeom>
          <a:ln w="3175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5072030" y="6336323"/>
            <a:ext cx="1732217" cy="42904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①市庁舎本館・別館</a:t>
            </a:r>
            <a:endParaRPr kumimoji="1" lang="en-US" altLang="ja-JP" sz="1200" b="1" u="sng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173737" y="342234"/>
            <a:ext cx="1603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赤字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元年度公募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8074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467544" y="1340768"/>
            <a:ext cx="8014286" cy="430887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28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今後の推進方策</a:t>
            </a:r>
            <a:endParaRPr lang="ja-JP" altLang="en-US" sz="26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918654" y="2349113"/>
            <a:ext cx="782002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lang="ja-JP" altLang="en-US" sz="3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設備更新型</a:t>
            </a:r>
            <a:r>
              <a:rPr lang="en-US" altLang="ja-JP" sz="3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ESCO</a:t>
            </a:r>
            <a:r>
              <a:rPr lang="ja-JP" altLang="en-US" sz="3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のさらなる</a:t>
            </a:r>
            <a:r>
              <a:rPr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endParaRPr lang="en-US" altLang="ja-JP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en-US" altLang="ja-JP" sz="3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lang="ja-JP" altLang="en-US" sz="3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化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を中心とした</a:t>
            </a:r>
            <a:r>
              <a:rPr lang="en-US" altLang="ja-JP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ESCO</a:t>
            </a:r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</a:t>
            </a:r>
            <a:r>
              <a:rPr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en-US" altLang="ja-JP" sz="3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3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予備調査</a:t>
            </a:r>
            <a:r>
              <a:rPr lang="ja-JP" altLang="en-US" sz="30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</a:t>
            </a:r>
            <a:r>
              <a:rPr lang="ja-JP" altLang="en-US" sz="3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の積極的な活用</a:t>
            </a:r>
            <a:endParaRPr lang="ja-JP" altLang="en-US" sz="3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308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 bwMode="auto">
          <a:xfrm>
            <a:off x="113868" y="1186870"/>
            <a:ext cx="8895332" cy="5482489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180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○老朽化した機器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更新費（工事費）を別途加算し、省エネ保証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○国土交通省「官庁施設における</a:t>
            </a:r>
            <a:r>
              <a:rPr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事業導入･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実施マニュアル」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2400" b="1" kern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にも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位置付けられている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10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○熱源機器の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老朽化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b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時期を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迎えて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b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施設で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、民間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ノウハウ</a:t>
            </a:r>
            <a:b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で更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化とコスト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削減が実現</a:t>
            </a:r>
            <a:endParaRPr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  <a:tabLst>
                <a:tab pos="4749800" algn="l"/>
              </a:tabLst>
              <a:defRPr/>
            </a:pPr>
            <a:endParaRPr lang="en-US" altLang="ja-JP" sz="2400" b="1" kern="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 bwMode="auto">
          <a:xfrm>
            <a:off x="113867" y="692696"/>
            <a:ext cx="3988121" cy="494176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108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kumimoji="0" lang="zh-TW" altLang="en-US" sz="24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設備更新型</a:t>
            </a:r>
            <a:r>
              <a:rPr kumimoji="0" lang="en-US" altLang="zh-TW" sz="24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ESCO</a:t>
            </a:r>
            <a:r>
              <a:rPr kumimoji="0" lang="zh-TW" alt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事業</a:t>
            </a:r>
            <a:r>
              <a:rPr kumimoji="0" lang="ja-JP" alt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とは</a:t>
            </a:r>
            <a:endParaRPr kumimoji="0" lang="zh-TW" altLang="en-US" sz="2400" b="1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3550447" y="3573344"/>
            <a:ext cx="5361415" cy="2952000"/>
            <a:chOff x="238031" y="1028700"/>
            <a:chExt cx="8643549" cy="4811332"/>
          </a:xfrm>
        </p:grpSpPr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6638926" y="4344409"/>
              <a:ext cx="1563422" cy="900320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FF0000">
                    <a:gamma/>
                    <a:tint val="33725"/>
                    <a:invGamma/>
                  </a:srgbClr>
                </a:gs>
                <a:gs pos="100000">
                  <a:srgbClr val="FF00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36000" bIns="36000" anchor="ctr"/>
            <a:lstStyle/>
            <a:p>
              <a:pPr algn="ctr"/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実質的な</a:t>
              </a:r>
              <a:endPara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工事費</a:t>
              </a:r>
              <a:endPara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4652994" y="2661550"/>
              <a:ext cx="1563422" cy="2585878"/>
            </a:xfrm>
            <a:prstGeom prst="rect">
              <a:avLst/>
            </a:prstGeom>
            <a:gradFill rotWithShape="1">
              <a:gsLst>
                <a:gs pos="0">
                  <a:srgbClr val="008080"/>
                </a:gs>
                <a:gs pos="50000">
                  <a:srgbClr val="008080">
                    <a:gamma/>
                    <a:tint val="33725"/>
                    <a:invGamma/>
                  </a:srgbClr>
                </a:gs>
                <a:gs pos="100000">
                  <a:srgbClr val="00808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提案による</a:t>
              </a:r>
              <a:endPara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工事費</a:t>
              </a:r>
              <a:endPara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相当額</a:t>
              </a:r>
              <a:endPara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AutoShape 42"/>
            <p:cNvSpPr>
              <a:spLocks noChangeArrowheads="1"/>
            </p:cNvSpPr>
            <p:nvPr/>
          </p:nvSpPr>
          <p:spPr bwMode="auto">
            <a:xfrm>
              <a:off x="238031" y="5448746"/>
              <a:ext cx="2056754" cy="39128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通常発注</a:t>
              </a:r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方式</a:t>
              </a:r>
              <a:endPara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AutoShape 42"/>
            <p:cNvSpPr>
              <a:spLocks noChangeArrowheads="1"/>
            </p:cNvSpPr>
            <p:nvPr/>
          </p:nvSpPr>
          <p:spPr bwMode="auto">
            <a:xfrm>
              <a:off x="4377431" y="5428221"/>
              <a:ext cx="2056754" cy="39128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補助</a:t>
              </a:r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金導入</a:t>
              </a:r>
              <a:endPara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4652994" y="1627896"/>
              <a:ext cx="1563422" cy="1078115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補助金</a:t>
              </a:r>
              <a:endPara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Line 15"/>
            <p:cNvSpPr>
              <a:spLocks noChangeShapeType="1"/>
            </p:cNvSpPr>
            <p:nvPr/>
          </p:nvSpPr>
          <p:spPr bwMode="auto">
            <a:xfrm>
              <a:off x="8190695" y="4339181"/>
              <a:ext cx="6908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6" name="Line 44"/>
            <p:cNvSpPr>
              <a:spLocks noChangeShapeType="1"/>
            </p:cNvSpPr>
            <p:nvPr/>
          </p:nvSpPr>
          <p:spPr bwMode="auto">
            <a:xfrm>
              <a:off x="2027243" y="1030385"/>
              <a:ext cx="508415" cy="58466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>
              <a:off x="6203719" y="2706007"/>
              <a:ext cx="422508" cy="166380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AutoShape 43"/>
            <p:cNvSpPr>
              <a:spLocks noChangeArrowheads="1"/>
            </p:cNvSpPr>
            <p:nvPr/>
          </p:nvSpPr>
          <p:spPr bwMode="auto">
            <a:xfrm>
              <a:off x="6638926" y="1322718"/>
              <a:ext cx="1769230" cy="1169854"/>
            </a:xfrm>
            <a:prstGeom prst="wedgeRectCallout">
              <a:avLst>
                <a:gd name="adj1" fmla="val 65468"/>
                <a:gd name="adj2" fmla="val 20355"/>
              </a:avLst>
            </a:prstGeom>
            <a:gradFill rotWithShape="1">
              <a:gsLst>
                <a:gs pos="0">
                  <a:srgbClr val="FFDC6B"/>
                </a:gs>
                <a:gs pos="100000">
                  <a:srgbClr val="D6A300"/>
                </a:gs>
              </a:gsLst>
              <a:lin ang="5400000" scaled="1"/>
            </a:gradFill>
            <a:ln w="41275" cmpd="thickThin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72000" tIns="72000" rIns="0" bIns="72000" anchor="ctr"/>
            <a:lstStyle/>
            <a:p>
              <a:r>
                <a:rPr lang="ja-JP" altLang="en-US" sz="115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設備更新型</a:t>
              </a:r>
              <a:r>
                <a:rPr lang="en-US" altLang="ja-JP" sz="115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ESCO</a:t>
              </a:r>
              <a:r>
                <a:rPr lang="ja-JP" altLang="en-US" sz="1150" b="1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事業による効果額</a:t>
              </a:r>
              <a:endParaRPr lang="en-US" altLang="ja-JP" sz="115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29" name="Rectangle 38"/>
            <p:cNvSpPr>
              <a:spLocks noChangeArrowheads="1"/>
            </p:cNvSpPr>
            <p:nvPr/>
          </p:nvSpPr>
          <p:spPr bwMode="auto">
            <a:xfrm>
              <a:off x="6636452" y="2706008"/>
              <a:ext cx="1563422" cy="1633173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00">
                    <a:gamma/>
                    <a:tint val="33725"/>
                    <a:invGamma/>
                  </a:srgbClr>
                </a:gs>
                <a:gs pos="100000">
                  <a:srgbClr val="FFFF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72000" anchor="ctr"/>
            <a:lstStyle/>
            <a:p>
              <a:pPr algn="ctr"/>
              <a:r>
                <a:rPr lang="ja-JP" altLang="en-US" sz="13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</a:t>
              </a:r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熱水費</a:t>
              </a:r>
              <a:endPara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</a:t>
              </a:r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額</a:t>
              </a:r>
              <a:endPara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【15</a:t>
              </a:r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年分</a:t>
              </a:r>
              <a:r>
                <a:rPr lang="en-US" altLang="ja-JP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</p:txBody>
        </p:sp>
        <p:sp>
          <p:nvSpPr>
            <p:cNvPr id="30" name="Line 4"/>
            <p:cNvSpPr>
              <a:spLocks noChangeShapeType="1"/>
            </p:cNvSpPr>
            <p:nvPr/>
          </p:nvSpPr>
          <p:spPr bwMode="auto">
            <a:xfrm>
              <a:off x="2027244" y="1030379"/>
              <a:ext cx="6854336" cy="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AutoShape 42"/>
            <p:cNvSpPr>
              <a:spLocks noChangeArrowheads="1"/>
            </p:cNvSpPr>
            <p:nvPr/>
          </p:nvSpPr>
          <p:spPr bwMode="auto">
            <a:xfrm>
              <a:off x="6359128" y="5443690"/>
              <a:ext cx="2056754" cy="39128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ESCO</a:t>
              </a:r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実施後</a:t>
              </a:r>
              <a:endPara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>
            <a:xfrm flipV="1">
              <a:off x="8743634" y="1030385"/>
              <a:ext cx="0" cy="3308799"/>
            </a:xfrm>
            <a:prstGeom prst="straightConnector1">
              <a:avLst/>
            </a:prstGeom>
            <a:noFill/>
            <a:ln w="444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arrow"/>
              <a:tailEnd type="arrow"/>
            </a:ln>
            <a:effectLst/>
          </p:spPr>
        </p:cxn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2535658" y="1627893"/>
              <a:ext cx="1563422" cy="3619538"/>
            </a:xfrm>
            <a:prstGeom prst="rect">
              <a:avLst/>
            </a:prstGeom>
            <a:gradFill rotWithShape="1">
              <a:gsLst>
                <a:gs pos="0">
                  <a:srgbClr val="008080"/>
                </a:gs>
                <a:gs pos="50000">
                  <a:srgbClr val="008080">
                    <a:gamma/>
                    <a:tint val="33725"/>
                    <a:invGamma/>
                  </a:srgbClr>
                </a:gs>
                <a:gs pos="100000">
                  <a:srgbClr val="00808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民間仕様</a:t>
              </a:r>
              <a:endPara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による</a:t>
              </a:r>
              <a:endPara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工事費</a:t>
              </a:r>
              <a:endParaRPr lang="en-US" altLang="ja-JP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AutoShape 42"/>
            <p:cNvSpPr>
              <a:spLocks noChangeArrowheads="1"/>
            </p:cNvSpPr>
            <p:nvPr/>
          </p:nvSpPr>
          <p:spPr bwMode="auto">
            <a:xfrm>
              <a:off x="2325134" y="5428221"/>
              <a:ext cx="2056754" cy="39128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提案時</a:t>
              </a:r>
              <a:endPara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Line 44"/>
            <p:cNvSpPr>
              <a:spLocks noChangeShapeType="1"/>
            </p:cNvSpPr>
            <p:nvPr/>
          </p:nvSpPr>
          <p:spPr bwMode="auto">
            <a:xfrm>
              <a:off x="4099080" y="1615052"/>
              <a:ext cx="542959" cy="109095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Rectangle 8"/>
            <p:cNvSpPr>
              <a:spLocks noChangeArrowheads="1"/>
            </p:cNvSpPr>
            <p:nvPr/>
          </p:nvSpPr>
          <p:spPr bwMode="auto">
            <a:xfrm>
              <a:off x="463821" y="1028700"/>
              <a:ext cx="1563422" cy="4241429"/>
            </a:xfrm>
            <a:prstGeom prst="rect">
              <a:avLst/>
            </a:prstGeom>
            <a:gradFill rotWithShape="1">
              <a:gsLst>
                <a:gs pos="0">
                  <a:srgbClr val="6396D2"/>
                </a:gs>
                <a:gs pos="50000">
                  <a:srgbClr val="85ACDC"/>
                </a:gs>
                <a:gs pos="100000">
                  <a:srgbClr val="6396D2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官庁</a:t>
              </a:r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見積の</a:t>
              </a:r>
              <a:endPara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3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工事費</a:t>
              </a:r>
              <a:endPara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3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185178" y="1136"/>
            <a:ext cx="747712" cy="365760"/>
          </a:xfrm>
        </p:spPr>
        <p:txBody>
          <a:bodyPr/>
          <a:lstStyle/>
          <a:p>
            <a:fld id="{6DBCCE75-96CE-4693-9D68-DB546D813132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996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79512" y="440655"/>
            <a:ext cx="4893172" cy="430887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28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令和２年度の公募について①</a:t>
            </a:r>
            <a:endParaRPr lang="en-US" altLang="ja-JP" sz="28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 bwMode="auto">
          <a:xfrm>
            <a:off x="13022" y="901511"/>
            <a:ext cx="8807450" cy="5911865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endParaRPr lang="en-US" altLang="ja-JP" sz="8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8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大阪府本庁舎別館</a:t>
            </a:r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    </a:t>
            </a: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（シェアード</a:t>
            </a:r>
            <a:r>
              <a:rPr lang="en-US" altLang="ja-JP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ESCO)</a:t>
            </a:r>
            <a:endParaRPr lang="en-US" altLang="ja-JP" b="0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endParaRPr lang="en-US" altLang="ja-JP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【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所在地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zh-CN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大阪市中央区大手前三丁目</a:t>
            </a:r>
            <a:r>
              <a:rPr lang="en-US" altLang="zh-CN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2-12</a:t>
            </a:r>
          </a:p>
          <a:p>
            <a:endParaRPr lang="en-US" altLang="zh-CN" sz="8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【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施設概要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用　 途：庁舎施設</a:t>
            </a:r>
            <a:r>
              <a:rPr lang="ja-JP" altLang="en-US" b="0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b="0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建　 年：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1964</a:t>
            </a:r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endParaRPr lang="en-US" altLang="ja-JP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延面積：</a:t>
            </a:r>
            <a:r>
              <a:rPr lang="en-US" altLang="ja-JP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30,127㎡</a:t>
            </a:r>
            <a:endParaRPr lang="en-US" altLang="ja-JP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構　 造：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SRC</a:t>
            </a:r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・一部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RC</a:t>
            </a:r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造</a:t>
            </a:r>
          </a:p>
          <a:p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階　 数：地上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階 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/ </a:t>
            </a:r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地下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階</a:t>
            </a:r>
            <a:endParaRPr lang="en-US" altLang="ja-JP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8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【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設備概要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endParaRPr lang="en-US" altLang="ja-JP" sz="5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空調：</a:t>
            </a:r>
            <a:r>
              <a:rPr lang="ja-JP" altLang="en-US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中央式 </a:t>
            </a:r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＋ 一部個別空調</a:t>
            </a:r>
          </a:p>
          <a:p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照明：</a:t>
            </a:r>
            <a:r>
              <a:rPr lang="en-US" altLang="ja-JP" b="0" dirty="0" err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Hf</a:t>
            </a:r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蛍光灯 他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155750"/>
              </p:ext>
            </p:extLst>
          </p:nvPr>
        </p:nvGraphicFramePr>
        <p:xfrm>
          <a:off x="4482180" y="5067371"/>
          <a:ext cx="4626324" cy="16820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905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298">
                  <a:extLst>
                    <a:ext uri="{9D8B030D-6E8A-4147-A177-3AD203B41FA5}">
                      <a16:colId xmlns:a16="http://schemas.microsoft.com/office/drawing/2014/main" val="1851410428"/>
                    </a:ext>
                  </a:extLst>
                </a:gridCol>
                <a:gridCol w="872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161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4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4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sz="14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altLang="en-US" sz="14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ガス</a:t>
                      </a:r>
                      <a:endParaRPr lang="ja-JP" sz="14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altLang="en-US" sz="14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上下水</a:t>
                      </a:r>
                      <a:endParaRPr lang="ja-JP" sz="14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sz="14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629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光熱水費</a:t>
                      </a: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54,561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kern="10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5,888</a:t>
                      </a:r>
                      <a:endParaRPr lang="ja-JP" altLang="ja-JP" sz="1400" b="0" kern="10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10,435</a:t>
                      </a:r>
                      <a:endParaRPr lang="ja-JP" altLang="ja-JP" sz="14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70,884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8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sz="14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使用量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ja-JP" sz="1400" b="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sz="1400" b="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年当たり</a:t>
                      </a:r>
                      <a:r>
                        <a:rPr lang="en-US" altLang="ja-JP" sz="1400" b="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3,463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</a:t>
                      </a:r>
                      <a:r>
                        <a:rPr 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Kwh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52,384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㎥</a:t>
                      </a:r>
                      <a:endParaRPr lang="ja-JP" altLang="ja-JP" sz="14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18,451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㎥</a:t>
                      </a:r>
                      <a:endParaRPr lang="ja-JP" altLang="ja-JP" sz="14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4469546" y="4763060"/>
            <a:ext cx="4716017" cy="3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水費と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使用量（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年度平均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概算値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552177"/>
            <a:ext cx="3960440" cy="297033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367213" y="1831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三丁目</a:t>
            </a:r>
            <a:r>
              <a:rPr lang="en-US" altLang="zh-CN" sz="2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en-US" altLang="zh-CN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2-12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172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107504" y="329993"/>
            <a:ext cx="5688632" cy="430887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28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令和２年度の公募について②</a:t>
            </a:r>
            <a:r>
              <a:rPr lang="en-US" altLang="ja-JP" sz="28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 bwMode="auto">
          <a:xfrm>
            <a:off x="0" y="760880"/>
            <a:ext cx="8807450" cy="6061601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endParaRPr lang="en-US" altLang="ja-JP" sz="8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大阪府教育センター</a:t>
            </a:r>
            <a:r>
              <a:rPr lang="en-US" altLang="ja-JP" sz="28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E</a:t>
            </a:r>
            <a:r>
              <a:rPr lang="en-US" altLang="ja-JP" sz="2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SCO</a:t>
            </a:r>
            <a:r>
              <a:rPr lang="ja-JP" altLang="en-US" sz="2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</a:t>
            </a:r>
            <a:endParaRPr lang="en-US" altLang="ja-JP" sz="28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8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所在地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zh-CN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大阪市住吉区苅田四丁目</a:t>
            </a:r>
            <a:r>
              <a:rPr lang="en-US" altLang="zh-CN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-13-23</a:t>
            </a:r>
            <a:endParaRPr lang="en-US" altLang="ja-JP" sz="2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8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</a:p>
          <a:p>
            <a:r>
              <a:rPr lang="en-US" altLang="ja-JP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建物概要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用　 途：教育施設</a:t>
            </a:r>
            <a:endParaRPr lang="en-US" altLang="ja-JP" sz="2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建　 年：本館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1993</a:t>
            </a:r>
            <a:r>
              <a:rPr lang="ja-JP" altLang="en-US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年／別館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1970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</a:t>
            </a:r>
          </a:p>
          <a:p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延面積：本館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14,467</a:t>
            </a:r>
            <a:r>
              <a:rPr lang="ja-JP" altLang="en-US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㎡／別館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4,272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㎡</a:t>
            </a:r>
            <a:endParaRPr lang="en-US" altLang="ja-JP" sz="2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構造等：本館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SRC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造 地上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階 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/ 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地下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階</a:t>
            </a:r>
            <a:endParaRPr lang="en-US" altLang="ja-JP" sz="2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 別館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RC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造　地上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階 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/ 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地下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階</a:t>
            </a:r>
            <a:r>
              <a:rPr lang="en-US" altLang="ja-JP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</a:p>
          <a:p>
            <a:endParaRPr lang="en-US" altLang="ja-JP" sz="8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設備概要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空調：</a:t>
            </a:r>
            <a:r>
              <a:rPr lang="ja-JP" altLang="en-US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中央式（本館）</a:t>
            </a:r>
            <a:endParaRPr lang="en-US" altLang="ja-JP" sz="22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  <a:r>
              <a:rPr lang="en-US" altLang="ja-JP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GHP   </a:t>
            </a:r>
            <a:r>
              <a:rPr lang="ja-JP" altLang="en-US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（別館）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　</a:t>
            </a:r>
            <a:endParaRPr lang="en-US" altLang="ja-JP" sz="2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照明：高効率型</a:t>
            </a:r>
            <a:r>
              <a:rPr lang="ja-JP" altLang="en-US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蛍光灯</a:t>
            </a:r>
            <a:endParaRPr lang="en-US" altLang="ja-JP" sz="22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前回</a:t>
            </a:r>
            <a:r>
              <a:rPr lang="en-US" altLang="ja-JP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ESCO</a:t>
            </a:r>
            <a:r>
              <a:rPr lang="ja-JP" altLang="en-US" sz="22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事業による）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858" y="2157603"/>
            <a:ext cx="3711389" cy="2783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719075"/>
              </p:ext>
            </p:extLst>
          </p:nvPr>
        </p:nvGraphicFramePr>
        <p:xfrm>
          <a:off x="4320891" y="5175711"/>
          <a:ext cx="4626324" cy="16820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905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298">
                  <a:extLst>
                    <a:ext uri="{9D8B030D-6E8A-4147-A177-3AD203B41FA5}">
                      <a16:colId xmlns:a16="http://schemas.microsoft.com/office/drawing/2014/main" val="1851410428"/>
                    </a:ext>
                  </a:extLst>
                </a:gridCol>
                <a:gridCol w="872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161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4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4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sz="14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altLang="en-US" sz="14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ガス</a:t>
                      </a:r>
                      <a:endParaRPr lang="ja-JP" sz="14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altLang="en-US" sz="14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上下水</a:t>
                      </a:r>
                      <a:endParaRPr lang="ja-JP" sz="14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sz="1400" b="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629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光熱水費</a:t>
                      </a: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千円</a:t>
                      </a:r>
                      <a:r>
                        <a:rPr lang="ja-JP" sz="14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</a:t>
                      </a:r>
                      <a:r>
                        <a:rPr 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12,757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7,293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2,340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22,389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8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ja-JP" sz="1400" b="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使用量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ja-JP" sz="1400" b="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sz="1400" b="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年当たり</a:t>
                      </a:r>
                      <a:r>
                        <a:rPr lang="en-US" altLang="ja-JP" sz="1400" b="0" kern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641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</a:t>
                      </a:r>
                      <a:r>
                        <a:rPr 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Kwh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66,518</a:t>
                      </a: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㎥</a:t>
                      </a:r>
                      <a:endParaRPr lang="ja-JP" altLang="ja-JP" sz="14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4,935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㎥</a:t>
                      </a:r>
                      <a:endParaRPr lang="ja-JP" altLang="ja-JP" sz="14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-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308257" y="4871400"/>
            <a:ext cx="4716017" cy="3262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水費と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使用量（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年度平均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概算値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88189" y="672343"/>
            <a:ext cx="338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（設備更新型</a:t>
            </a:r>
            <a:r>
              <a:rPr lang="en-US" altLang="ja-JP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ESCO)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5499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107504" y="329993"/>
            <a:ext cx="5472608" cy="430887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28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令和２年度の公募について②</a:t>
            </a:r>
            <a:r>
              <a:rPr lang="en-US" altLang="ja-JP" sz="28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 bwMode="auto">
          <a:xfrm>
            <a:off x="0" y="812009"/>
            <a:ext cx="8807450" cy="715478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endParaRPr lang="en-US" altLang="ja-JP" sz="8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大阪府教育センター</a:t>
            </a:r>
            <a:r>
              <a:rPr lang="en-US" altLang="ja-JP" sz="28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E</a:t>
            </a:r>
            <a:r>
              <a:rPr lang="en-US" altLang="ja-JP" sz="2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SCO</a:t>
            </a:r>
            <a:r>
              <a:rPr lang="ja-JP" altLang="en-US" sz="28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</a:t>
            </a:r>
            <a:endParaRPr lang="en-US" altLang="ja-JP" sz="28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8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endParaRPr lang="ja-JP" altLang="en-US" sz="2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64627" y="870669"/>
            <a:ext cx="338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（設備更新型</a:t>
            </a:r>
            <a:r>
              <a:rPr lang="en-US" altLang="ja-JP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ESCO)</a:t>
            </a:r>
            <a:endParaRPr kumimoji="1" lang="ja-JP" altLang="en-US" sz="24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27" y="1986351"/>
            <a:ext cx="2439881" cy="182991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33" y="5023702"/>
            <a:ext cx="1993066" cy="149878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007" y="3527104"/>
            <a:ext cx="1995464" cy="1496598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888" y="3066681"/>
            <a:ext cx="3859410" cy="2768839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159" y="1986351"/>
            <a:ext cx="1800200" cy="1354606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258268" y="1532877"/>
            <a:ext cx="4229881" cy="5060046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739452" y="5906444"/>
            <a:ext cx="2226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黄色：改修必須箇所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631149" y="1532877"/>
            <a:ext cx="4229881" cy="5060046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51716" y="1534308"/>
            <a:ext cx="3523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照明：高効率型蛍光灯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8342" y="1534308"/>
            <a:ext cx="313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空調：中央式、ＧＨＰ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900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5496" y="452652"/>
            <a:ext cx="8901240" cy="882650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募集スケジュール（予定）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07223"/>
              </p:ext>
            </p:extLst>
          </p:nvPr>
        </p:nvGraphicFramePr>
        <p:xfrm>
          <a:off x="35496" y="1196752"/>
          <a:ext cx="8956702" cy="54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1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9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907">
                <a:tc>
                  <a:txBody>
                    <a:bodyPr/>
                    <a:lstStyle/>
                    <a:p>
                      <a:pPr algn="just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大阪府本庁舎別館</a:t>
                      </a:r>
                      <a:r>
                        <a:rPr lang="en-US" altLang="ja-JP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lang="ja-JP" alt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lang="en-US" altLang="ja-JP" sz="1600" b="0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大阪府教育センター</a:t>
                      </a:r>
                      <a:r>
                        <a:rPr lang="en-US" altLang="ja-JP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lang="ja-JP" alt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lang="en-US" altLang="ja-JP" sz="16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8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600" u="sng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lang="ja-JP" altLang="en-US" sz="1600" u="sng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提案審査会</a:t>
                      </a:r>
                      <a:endParaRPr lang="zh-TW" altLang="en-US" sz="1600" b="1" i="0" u="sng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u="sng" strike="noStrike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600" u="sng" strike="noStrike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u="sng" strike="noStrike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u="sng" strike="noStrike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600" u="sng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u="sng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u="sng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u="sng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u="sng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600" u="sng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600" b="1" i="0" u="sng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80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募集</a:t>
                      </a:r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要項配付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令和２年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～　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2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説明会</a:t>
                      </a:r>
                      <a:r>
                        <a:rPr lang="ja-JP" alt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及び質問回答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令和２年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280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参加表明受付</a:t>
                      </a:r>
                      <a:endParaRPr lang="ja-JP" alt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 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 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4714" marR="4714" marT="4714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280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提案要請書交付</a:t>
                      </a:r>
                      <a:endParaRPr lang="ja-JP" alt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4714" marR="4714" marT="4714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28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現場</a:t>
                      </a:r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ウォークスルー</a:t>
                      </a:r>
                      <a:r>
                        <a:rPr lang="zh-TW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調査</a:t>
                      </a:r>
                      <a:endParaRPr lang="en-US" altLang="zh-TW" sz="160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月下旬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令和２年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月中旬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2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提案書受付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月中～下旬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月中～下旬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7226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ESCO</a:t>
                      </a:r>
                      <a:r>
                        <a:rPr lang="ja-JP" alt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提案書に</a:t>
                      </a:r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関する</a:t>
                      </a:r>
                      <a:endParaRPr lang="en-US" altLang="ja-JP" sz="160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事務局ﾋｱﾘﾝｸﾞ</a:t>
                      </a:r>
                      <a:r>
                        <a:rPr lang="zh-TW" alt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月上旬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028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600" u="sng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事業者選定部会</a:t>
                      </a:r>
                      <a:endParaRPr lang="zh-TW" altLang="en-US" sz="1600" b="1" i="0" u="sng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月中旬～下旬</a:t>
                      </a:r>
                    </a:p>
                  </a:txBody>
                  <a:tcPr marL="4714" marR="4714" marT="471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400" b="1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22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最優秀</a:t>
                      </a:r>
                      <a:r>
                        <a:rPr lang="ja-JP" alt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及び優秀</a:t>
                      </a:r>
                      <a:r>
                        <a:rPr lang="ja-JP" altLang="en-U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提案の 結果通知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ja-JP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月下旬</a:t>
                      </a:r>
                      <a:endParaRPr lang="en-US" altLang="ja-JP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400" b="1" i="0" u="sng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714" marR="4714" marT="4714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71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138970" y="532914"/>
            <a:ext cx="8847880" cy="5832648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3200" b="1" kern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kern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31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1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209226" y="1017000"/>
            <a:ext cx="8748000" cy="24120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180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○これまでに延べ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108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(37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で事業化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年～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○平成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年度末時点の導入効果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★</a:t>
            </a:r>
            <a:r>
              <a:rPr lang="ja-JP" altLang="en-US" sz="1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排出削減量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累計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：約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20.9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万㌧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★</a:t>
            </a:r>
            <a:r>
              <a:rPr lang="ja-JP" altLang="en-US" sz="1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平均省ｴﾈ率：約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27.3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　　　</a:t>
            </a:r>
            <a:r>
              <a:rPr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★</a:t>
            </a:r>
            <a:r>
              <a:rPr lang="ja-JP" altLang="en-US" sz="1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光熱水費削減額</a:t>
            </a:r>
            <a:r>
              <a:rPr lang="ja-JP" altLang="en-US" sz="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累計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：約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90.1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　　　　　　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 bwMode="auto">
          <a:xfrm>
            <a:off x="209224" y="522825"/>
            <a:ext cx="4551906" cy="494176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108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tabLst>
                <a:tab pos="4749800" algn="l"/>
              </a:tabLst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大阪府</a:t>
            </a:r>
            <a:r>
              <a:rPr kumimoji="0" lang="ja-JP" alt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kumimoji="0" lang="en-US" altLang="ja-JP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ESCO</a:t>
            </a:r>
            <a:r>
              <a:rPr kumimoji="0" lang="ja-JP" alt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導入実績･効果</a:t>
            </a:r>
            <a:endParaRPr kumimoji="0" lang="ja-JP" altLang="en-US" sz="2400" b="1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 bwMode="auto">
          <a:xfrm>
            <a:off x="205910" y="4177286"/>
            <a:ext cx="8748000" cy="2492074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180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（終了）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マスタープラン    　　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(H14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（終了）　大阪府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 　　　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(H16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（進行中）新・大阪府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アクションプラン（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R6</a:t>
            </a: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endParaRPr lang="en-US" altLang="ja-JP" sz="8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 計画期間の過半を迎えた昨年度、プランの見直しを実施</a:t>
            </a: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4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 プランに記載のない施設でも積極的に導入を推進することを明記</a:t>
            </a:r>
            <a:endParaRPr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endParaRPr lang="en-US" altLang="ja-JP" sz="2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205910" y="3501007"/>
            <a:ext cx="6787468" cy="676279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108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kumimoji="0" lang="ja-JP" alt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大阪府における</a:t>
            </a:r>
            <a:r>
              <a:rPr kumimoji="0" lang="en-US" altLang="ja-JP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ESCO</a:t>
            </a:r>
            <a:r>
              <a:rPr kumimoji="0" lang="ja-JP" alt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事業の推進計画</a:t>
            </a:r>
            <a:endParaRPr lang="en-US" altLang="ja-JP" sz="2400" b="1" kern="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780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138970" y="532914"/>
            <a:ext cx="8847880" cy="5832648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3200" b="1" kern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200" b="1" kern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31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31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205910" y="764704"/>
            <a:ext cx="7968826" cy="494176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108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新・大阪府</a:t>
            </a:r>
            <a:r>
              <a:rPr kumimoji="0" lang="en-US" altLang="ja-JP" sz="24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ESCO</a:t>
            </a:r>
            <a:r>
              <a:rPr kumimoji="0" lang="ja-JP" alt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アクションプランの推進目標及び進捗</a:t>
            </a:r>
            <a:endParaRPr lang="en-US" altLang="ja-JP" sz="2400" b="1" kern="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258284"/>
              </p:ext>
            </p:extLst>
          </p:nvPr>
        </p:nvGraphicFramePr>
        <p:xfrm>
          <a:off x="228108" y="1514829"/>
          <a:ext cx="8520356" cy="2813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5780">
                  <a:extLst>
                    <a:ext uri="{9D8B030D-6E8A-4147-A177-3AD203B41FA5}">
                      <a16:colId xmlns:a16="http://schemas.microsoft.com/office/drawing/2014/main" val="3052009794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731547777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710515734"/>
                    </a:ext>
                  </a:extLst>
                </a:gridCol>
              </a:tblGrid>
              <a:tr h="527088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推進目標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</a:t>
                      </a:r>
                      <a:r>
                        <a:rPr kumimoji="1" lang="en-US" altLang="ja-JP" sz="18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(※1)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593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導入目標施設数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81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平均省エネ率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31.5%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763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光熱水費削減額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(※2)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 </a:t>
                      </a: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en-US" altLang="ja-JP" sz="2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</a:t>
                      </a:r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577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エネルギー削減量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 </a:t>
                      </a: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4,700kL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 </a:t>
                      </a: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3,100kL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148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zh-TW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CO2</a:t>
                      </a:r>
                      <a:r>
                        <a:rPr kumimoji="1" lang="zh-TW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排出削減総量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 </a:t>
                      </a: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8,700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㌧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 </a:t>
                      </a:r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5,800</a:t>
                      </a:r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㌧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752838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204797" y="4454770"/>
            <a:ext cx="5365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年度末実績（施設数のみ令和元年度末実績）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新旧プランの合算　　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※3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原油換算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4833" y="5440943"/>
            <a:ext cx="9016154" cy="523220"/>
          </a:xfrm>
          <a:prstGeom prst="rect">
            <a:avLst/>
          </a:prstGeom>
          <a:ln w="31750">
            <a:solidFill>
              <a:schemeClr val="accent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導入の効果についても、目標達成に向け着実に推移！！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461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8" name="サブタイトル 2"/>
          <p:cNvSpPr txBox="1">
            <a:spLocks/>
          </p:cNvSpPr>
          <p:nvPr/>
        </p:nvSpPr>
        <p:spPr bwMode="auto">
          <a:xfrm>
            <a:off x="121964" y="692696"/>
            <a:ext cx="6791103" cy="5040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108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kumimoji="0" lang="ja-JP" alt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新・大阪府</a:t>
            </a:r>
            <a:r>
              <a:rPr kumimoji="0" lang="en-US" altLang="ja-JP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ESCO</a:t>
            </a:r>
            <a:r>
              <a:rPr kumimoji="0" lang="ja-JP" alt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アクションプランの進捗状況</a:t>
            </a:r>
            <a:endParaRPr lang="en-US" altLang="ja-JP" sz="2400" b="1" kern="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121964" y="1183313"/>
            <a:ext cx="8892696" cy="5544859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/>
        </p:spPr>
        <p:txBody>
          <a:bodyPr wrap="square" lIns="180000" tIns="90000" rIns="108000" bIns="9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  <a:tabLst>
                <a:tab pos="4749800" algn="l"/>
              </a:tabLst>
              <a:defRPr/>
            </a:pPr>
            <a:endParaRPr lang="en-US" altLang="ja-JP" sz="8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en-US" altLang="ja-JP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68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サービス開始</a:t>
            </a: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・平成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年度：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りんくうタウン駅ビル、中央図書館</a:t>
            </a: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・平成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年度：警察</a:t>
            </a:r>
            <a:r>
              <a:rPr lang="en-US" altLang="ja-JP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署、泉北府民ｾﾝﾀｰﾋﾞﾙ</a:t>
            </a: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・平成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年度：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高校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校、中河内救命救急センター</a:t>
            </a: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   　　　　　　　       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警察</a:t>
            </a:r>
            <a:r>
              <a:rPr lang="en-US" altLang="ja-JP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署、三島・南河内府民ｾﾝﾀｰﾋﾞﾙ</a:t>
            </a: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・平成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年度：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高校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校、狭山池博物館、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警察</a:t>
            </a:r>
            <a:r>
              <a:rPr lang="en-US" altLang="ja-JP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署、泉南府民ｾﾝﾀｰﾋﾞﾙ</a:t>
            </a: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・令和 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元年度：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高校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校、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警察</a:t>
            </a:r>
            <a:r>
              <a:rPr lang="en-US" altLang="ja-JP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署、公園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</a:t>
            </a:r>
            <a:endParaRPr lang="en-US" altLang="ja-JP" sz="22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・令和 ２年度：近</a:t>
            </a:r>
            <a:r>
              <a:rPr lang="ja-JP" altLang="en-US" sz="2200" b="1" kern="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飛鳥博物館、国際会議場、警察</a:t>
            </a:r>
            <a:r>
              <a:rPr lang="en-US" altLang="ja-JP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署、公園</a:t>
            </a:r>
            <a:r>
              <a:rPr lang="en-US" altLang="ja-JP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</a:t>
            </a:r>
            <a:endParaRPr lang="en-US" altLang="ja-JP" sz="22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endParaRPr lang="en-US" altLang="ja-JP" sz="4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今年度は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en-US" altLang="ja-JP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においてに省エネ改修を実施　</a:t>
            </a: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2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・咲洲庁舎、公園８園</a:t>
            </a:r>
            <a:endParaRPr lang="ja-JP" altLang="en-US" sz="220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endParaRPr lang="en-US" altLang="ja-JP" sz="40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22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今年度は、</a:t>
            </a:r>
            <a:r>
              <a:rPr lang="en-US" altLang="ja-JP" sz="22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2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事業で提案公募を</a:t>
            </a:r>
            <a:r>
              <a:rPr lang="ja-JP" altLang="en-US" sz="22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2200" b="1" kern="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r>
              <a:rPr lang="ja-JP" altLang="en-US" sz="22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・本庁舎別館、教育センター　⇒　</a:t>
            </a:r>
            <a:r>
              <a:rPr lang="en-US" altLang="ja-JP" sz="22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79</a:t>
            </a:r>
            <a:r>
              <a:rPr lang="ja-JP" altLang="en-US" sz="22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</a:t>
            </a:r>
            <a:r>
              <a:rPr lang="en-US" altLang="ja-JP" sz="22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2200" b="1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事業）</a:t>
            </a:r>
            <a:endParaRPr lang="ja-JP" altLang="en-US" sz="2200" b="1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just">
              <a:buNone/>
              <a:tabLst>
                <a:tab pos="4749800" algn="l"/>
              </a:tabLst>
              <a:defRPr/>
            </a:pPr>
            <a:endParaRPr lang="en-US" altLang="ja-JP" sz="60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62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78204" y="692696"/>
            <a:ext cx="5993996" cy="430887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導入実績一覧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（その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338453"/>
              </p:ext>
            </p:extLst>
          </p:nvPr>
        </p:nvGraphicFramePr>
        <p:xfrm>
          <a:off x="405099" y="1123583"/>
          <a:ext cx="8352926" cy="567731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176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0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54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1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779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契約年度</a:t>
                      </a:r>
                      <a:endParaRPr lang="en-US" altLang="ja-JP" sz="13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　設　名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建物用途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</a:p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ｻｰﾋﾞｽ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期間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省ｴﾈ率</a:t>
                      </a:r>
                      <a:endParaRPr lang="en-US" altLang="ja-JP" sz="13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備考</a:t>
                      </a:r>
                      <a:endParaRPr lang="ja-JP" altLang="en-US" sz="1300" b="0" i="0" u="none" strike="noStrike" dirty="0">
                        <a:solidFill>
                          <a:schemeClr val="bg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32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13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母子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保健総合医療センター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病院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24.8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14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府民センタービル </a:t>
                      </a:r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19.7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  <a:endParaRPr kumimoji="1" lang="ja-JP" alt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15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急性期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・総合医療センター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病院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25.1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  <a:endParaRPr kumimoji="1" lang="ja-JP" alt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教育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13.7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  <a:endParaRPr kumimoji="1" lang="ja-JP" alt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障</a:t>
                      </a:r>
                      <a:r>
                        <a:rPr lang="ja-JP" altLang="en-US" sz="1300" u="none" strike="noStrike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がい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者交流促進センター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福祉施設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21.8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  <a:endParaRPr kumimoji="1" lang="ja-JP" alt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池田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・府市合同庁舎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29.1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  <a:endParaRPr kumimoji="1" lang="ja-JP" alt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93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16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呼吸器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・アレルギー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医療推進センター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病院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39.8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  <a:endParaRPr kumimoji="1" lang="ja-JP" alt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マイドーム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おおさか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複合施設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29.4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9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労働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複合施設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34.7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17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門真運転免許試験場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警察施設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19.4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中河内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府民センタービル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17.3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96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　本館・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別館 </a:t>
                      </a:r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8.3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ｻｰﾋﾞｽ満了</a:t>
                      </a: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194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18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体育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会館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体育館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16.1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青少年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海洋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センター </a:t>
                      </a:r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宿泊研修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17.3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19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男女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共同参画・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青少年センター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複合施設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24.7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91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25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池田保健所外</a:t>
                      </a:r>
                      <a:r>
                        <a:rPr lang="en-US" altLang="ja-JP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 </a:t>
                      </a:r>
                      <a:r>
                        <a:rPr lang="en-US" altLang="ja-JP" sz="1300" u="none" strike="noStrike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(11)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7.7</a:t>
                      </a: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144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91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26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りんくうタウン駅ビル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駅施設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31.2%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72046"/>
                  </a:ext>
                </a:extLst>
              </a:tr>
              <a:tr h="31391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中央図書館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図書館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42.9%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53956318"/>
                  </a:ext>
                </a:extLst>
              </a:tr>
            </a:tbl>
          </a:graphicData>
        </a:graphic>
      </p:graphicFrame>
      <p:sp>
        <p:nvSpPr>
          <p:cNvPr id="20" name="サブタイトル 2"/>
          <p:cNvSpPr txBox="1">
            <a:spLocks/>
          </p:cNvSpPr>
          <p:nvPr/>
        </p:nvSpPr>
        <p:spPr bwMode="auto">
          <a:xfrm>
            <a:off x="5810068" y="638319"/>
            <a:ext cx="3333932" cy="3585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180000" tIns="180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r">
              <a:buNone/>
              <a:tabLst>
                <a:tab pos="4749800" algn="l"/>
              </a:tabLst>
              <a:defRPr/>
            </a:pPr>
            <a:r>
              <a:rPr lang="ja-JP" altLang="en-US" sz="2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</a:t>
            </a:r>
            <a:r>
              <a:rPr lang="ja-JP" altLang="en-US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</a:t>
            </a:r>
            <a:r>
              <a:rPr lang="en-US" altLang="ja-JP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108</a:t>
            </a:r>
            <a:r>
              <a:rPr lang="ja-JP" altLang="en-US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</a:t>
            </a:r>
            <a:r>
              <a:rPr lang="en-US" altLang="ja-JP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事業）</a:t>
            </a:r>
            <a:endParaRPr lang="en-US" altLang="ja-JP" sz="20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51760" y="6165304"/>
            <a:ext cx="8784976" cy="360040"/>
            <a:chOff x="166065" y="5526778"/>
            <a:chExt cx="8784976" cy="360040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166065" y="5526778"/>
              <a:ext cx="8784976" cy="0"/>
            </a:xfrm>
            <a:prstGeom prst="line">
              <a:avLst/>
            </a:prstGeom>
            <a:ln w="3492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>
              <a:off x="166065" y="5526778"/>
              <a:ext cx="0" cy="36004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/>
            <p:nvPr/>
          </p:nvCxnSpPr>
          <p:spPr>
            <a:xfrm>
              <a:off x="8924147" y="5526778"/>
              <a:ext cx="0" cy="36004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562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6</a:t>
            </a:fld>
            <a:endParaRPr kumimoji="1" lang="ja-JP" altLang="en-US"/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079547"/>
              </p:ext>
            </p:extLst>
          </p:nvPr>
        </p:nvGraphicFramePr>
        <p:xfrm>
          <a:off x="395536" y="1108593"/>
          <a:ext cx="8352926" cy="5416751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176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0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54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1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175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契約年度</a:t>
                      </a:r>
                      <a:endParaRPr lang="en-US" altLang="ja-JP" sz="13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　設　名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建物用途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</a:p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ｻｰﾋﾞｽ</a:t>
                      </a:r>
                      <a:r>
                        <a:rPr lang="ja-JP" altLang="en-US" sz="13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期間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省ｴﾈ率</a:t>
                      </a:r>
                      <a:endParaRPr lang="en-US" altLang="ja-JP" sz="13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備考</a:t>
                      </a:r>
                      <a:endParaRPr lang="ja-JP" altLang="en-US" sz="1300" b="0" i="0" u="none" strike="noStrike" dirty="0">
                        <a:solidFill>
                          <a:schemeClr val="bg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9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27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東警察署外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警察署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35.1%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泉北府民センタービル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18.3%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4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28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北野高等学校外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学校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20.9%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中河内救命救急センター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病院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25.1%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92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東成警察署外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警察署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41.2%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84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三島・南河内府民センタービル（</a:t>
                      </a:r>
                      <a:r>
                        <a:rPr 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　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35.8%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（再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39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天王寺高等学校外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学校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16.3 %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159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狭山池博物館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博物館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43.2%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523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都島警察署外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sz="13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警察署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50.9%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15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泉南府民センタービル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  <a:endParaRPr lang="ja-JP" sz="13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33.4%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（再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5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平成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30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服部緑地外２件（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公園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24.4%</a:t>
                      </a:r>
                      <a:endParaRPr lang="ja-JP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159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3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四條畷</a:t>
                      </a:r>
                      <a:r>
                        <a:rPr lang="ja-JP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高等学校外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５件</a:t>
                      </a:r>
                      <a:r>
                        <a:rPr lang="ja-JP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高校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17.6%</a:t>
                      </a:r>
                      <a:endParaRPr lang="ja-JP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523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天王寺警察署外４件（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警察署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ja-JP" altLang="en-US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48.2%</a:t>
                      </a:r>
                      <a:endParaRPr lang="ja-JP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115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令和元年度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近</a:t>
                      </a:r>
                      <a:r>
                        <a:rPr lang="ja-JP" altLang="en-US" sz="1300" kern="100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つ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飛鳥博物館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博物館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26.9%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52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国際会議場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複合施設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33.7%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81584668"/>
                  </a:ext>
                </a:extLst>
              </a:tr>
              <a:tr h="23115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大淀警察署外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件（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警察署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41.1%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08385518"/>
                  </a:ext>
                </a:extLst>
              </a:tr>
              <a:tr h="30994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浜寺公園外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件（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公園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zh-TW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22.8%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91207565"/>
                  </a:ext>
                </a:extLst>
              </a:tr>
              <a:tr h="30994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令和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</a:t>
                      </a: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咲洲庁舎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庁舎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ja-JP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21.8%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契約予定</a:t>
                      </a:r>
                      <a:r>
                        <a:rPr lang="en-US" altLang="ja-JP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99650979"/>
                  </a:ext>
                </a:extLst>
              </a:tr>
              <a:tr h="30994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山田池公園外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件（</a:t>
                      </a:r>
                      <a:r>
                        <a:rPr lang="en-US" altLang="ja-JP" sz="13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8)</a:t>
                      </a:r>
                      <a:endParaRPr lang="ja-JP" altLang="ja-JP" sz="13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公園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ja-JP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</a:t>
                      </a:r>
                      <a:endParaRPr lang="en-US" altLang="ja-JP" sz="130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3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22.4%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〃</a:t>
                      </a:r>
                      <a:endParaRPr lang="ja-JP" altLang="en-US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0" marT="3600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9681561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378204" y="548680"/>
            <a:ext cx="5993996" cy="430887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導入実績一覧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（その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 bwMode="auto">
          <a:xfrm>
            <a:off x="5868144" y="519752"/>
            <a:ext cx="3333932" cy="3585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/>
        </p:spPr>
        <p:txBody>
          <a:bodyPr wrap="square" lIns="180000" tIns="180000" rIns="180000" bIns="18000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r">
              <a:buNone/>
              <a:tabLst>
                <a:tab pos="4749800" algn="l"/>
              </a:tabLst>
              <a:defRPr/>
            </a:pPr>
            <a:r>
              <a:rPr lang="ja-JP" altLang="en-US" sz="20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</a:t>
            </a:r>
            <a:r>
              <a:rPr lang="ja-JP" altLang="en-US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</a:t>
            </a:r>
            <a:r>
              <a:rPr lang="en-US" altLang="ja-JP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108</a:t>
            </a:r>
            <a:r>
              <a:rPr lang="ja-JP" altLang="en-US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</a:t>
            </a:r>
            <a:r>
              <a:rPr lang="en-US" altLang="ja-JP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20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事業）</a:t>
            </a:r>
            <a:endParaRPr lang="en-US" altLang="ja-JP" sz="2000" b="1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61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517823"/>
            <a:ext cx="4893172" cy="430887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28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令和元年度の公募について</a:t>
            </a:r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8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endParaRPr lang="en-US" altLang="ja-JP" sz="28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32505" y="876585"/>
            <a:ext cx="8424936" cy="5766458"/>
          </a:xfrm>
          <a:prstGeom prst="roundRect">
            <a:avLst>
              <a:gd name="adj" fmla="val 80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咲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洲庁舎</a:t>
            </a:r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zh-CN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●最優秀提案者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・アズビル株式会社（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代表者）</a:t>
            </a:r>
          </a:p>
          <a:p>
            <a:endParaRPr lang="en-US" altLang="ja-JP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NTT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ファイナンス株式会社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●各年の光熱水費削減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額</a:t>
            </a:r>
            <a:endParaRPr lang="ja-JP" altLang="en-US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60,466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千円／年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●省エネルギー率 </a:t>
            </a:r>
            <a:r>
              <a: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21.4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zh-TW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ｻｰﾋﾞｽ</a:t>
            </a:r>
            <a:r>
              <a:rPr lang="zh-TW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</a:t>
            </a:r>
            <a:endParaRPr lang="en-US" altLang="zh-TW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zh-TW" sz="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zh-TW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令和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zh-TW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(15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r>
              <a:rPr lang="en-US" altLang="zh-TW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zh-TW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主な提案内容</a:t>
            </a:r>
            <a:endParaRPr lang="en-US" altLang="zh-TW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・冷温水ポンプへのインバータ設備導入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・執務室等の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化導入（</a:t>
            </a:r>
            <a:r>
              <a: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13,396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・空調機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の省エネルギー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制御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・フェスパ給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排気ファンの節電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運転や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変風量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制御</a:t>
            </a:r>
            <a:endParaRPr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3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・駐車場換気の</a:t>
            </a:r>
            <a:r>
              <a:rPr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濃度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制御　　等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955" y="562547"/>
            <a:ext cx="1914525" cy="395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00"/>
                    </a:gs>
                    <a:gs pos="50000">
                      <a:srgbClr val="FFB443"/>
                    </a:gs>
                    <a:gs pos="100000">
                      <a:srgbClr val="FF9900"/>
                    </a:gs>
                  </a:gsLst>
                  <a:lin ang="27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407" y="2332675"/>
            <a:ext cx="2758738" cy="2056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622" y="986357"/>
            <a:ext cx="2758738" cy="19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正方形/長方形 15"/>
          <p:cNvSpPr/>
          <p:nvPr/>
        </p:nvSpPr>
        <p:spPr>
          <a:xfrm>
            <a:off x="5534482" y="4591347"/>
            <a:ext cx="3357998" cy="215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SRC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造（一部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造）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zh-TW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地上</a:t>
            </a:r>
            <a:r>
              <a:rPr lang="en-US" altLang="zh-TW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55</a:t>
            </a:r>
            <a:r>
              <a:rPr lang="zh-TW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</a:t>
            </a:r>
            <a:r>
              <a:rPr lang="en-US" altLang="zh-TW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地下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</a:t>
            </a:r>
            <a:endParaRPr lang="en-US" altLang="zh-TW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zh-TW" altLang="en-US" sz="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延べ面積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149,323㎡</a:t>
            </a:r>
          </a:p>
          <a:p>
            <a:r>
              <a:rPr lang="en-US" altLang="ja-JP" sz="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建設年度　　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1995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主な設備：</a:t>
            </a: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空調　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地域冷暖房方式</a:t>
            </a: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照明　従来形蛍光灯</a:t>
            </a: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437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10945" y="620688"/>
            <a:ext cx="7945431" cy="57606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22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1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咲</a:t>
            </a:r>
            <a:r>
              <a:rPr lang="ja-JP" altLang="en-US" sz="21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洲</a:t>
            </a:r>
            <a:r>
              <a:rPr lang="ja-JP" altLang="en-US" sz="21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庁舎</a:t>
            </a:r>
            <a:r>
              <a:rPr lang="ja-JP" altLang="en-US" sz="21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en-US" altLang="ja-JP" sz="21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1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導入効果（提案時、補助金有）</a:t>
            </a:r>
            <a:endParaRPr lang="ja-JP" altLang="en-US" sz="2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338702" y="6444392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AutoShape 42"/>
          <p:cNvSpPr>
            <a:spLocks noChangeArrowheads="1"/>
          </p:cNvSpPr>
          <p:nvPr/>
        </p:nvSpPr>
        <p:spPr bwMode="auto">
          <a:xfrm>
            <a:off x="366933" y="6312740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AutoShape 42"/>
          <p:cNvSpPr>
            <a:spLocks noChangeArrowheads="1"/>
          </p:cNvSpPr>
          <p:nvPr/>
        </p:nvSpPr>
        <p:spPr bwMode="auto">
          <a:xfrm>
            <a:off x="3189100" y="6150556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AutoShape 42"/>
          <p:cNvSpPr>
            <a:spLocks noChangeArrowheads="1"/>
          </p:cNvSpPr>
          <p:nvPr/>
        </p:nvSpPr>
        <p:spPr bwMode="auto">
          <a:xfrm>
            <a:off x="6445575" y="6150556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AutoShape 42"/>
          <p:cNvSpPr>
            <a:spLocks noChangeArrowheads="1"/>
          </p:cNvSpPr>
          <p:nvPr/>
        </p:nvSpPr>
        <p:spPr bwMode="auto">
          <a:xfrm>
            <a:off x="708967" y="6148456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434621" y="3140968"/>
            <a:ext cx="2232246" cy="330515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488,375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498772" y="1526089"/>
            <a:ext cx="2232246" cy="4918303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548,841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Rectangle 39"/>
          <p:cNvSpPr>
            <a:spLocks noChangeArrowheads="1"/>
          </p:cNvSpPr>
          <p:nvPr/>
        </p:nvSpPr>
        <p:spPr bwMode="auto">
          <a:xfrm>
            <a:off x="3434620" y="1526089"/>
            <a:ext cx="1116000" cy="1614879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60,466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4542504" y="2060848"/>
            <a:ext cx="1116000" cy="108012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41,284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4542504" y="1526089"/>
            <a:ext cx="1116000" cy="534759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19,182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6357454" y="3140968"/>
            <a:ext cx="2232246" cy="330515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488,375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6357453" y="1526089"/>
            <a:ext cx="2232000" cy="1614879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60,466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タイトル 1"/>
          <p:cNvSpPr txBox="1">
            <a:spLocks/>
          </p:cNvSpPr>
          <p:nvPr/>
        </p:nvSpPr>
        <p:spPr>
          <a:xfrm>
            <a:off x="6020538" y="675650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275856" y="1044314"/>
            <a:ext cx="269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他、行政財産使用料が加算される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タイトル 1"/>
          <p:cNvSpPr txBox="1">
            <a:spLocks/>
          </p:cNvSpPr>
          <p:nvPr/>
        </p:nvSpPr>
        <p:spPr>
          <a:xfrm>
            <a:off x="7028559" y="1145575"/>
            <a:ext cx="1227882" cy="353107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％税込）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551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CE75-96CE-4693-9D68-DB546D813132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004048" y="4183912"/>
            <a:ext cx="3976880" cy="26294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lang="en-US" altLang="ja-JP" sz="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・園内外灯、管理棟及びトイレ照明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・食草温室（箕面）、体育館（住吉）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野球場（住之江） 等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対象施設（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園）</a:t>
            </a:r>
            <a:endParaRPr lang="en-US" altLang="ja-JP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山田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、深北、寝屋川、せんなん里海、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二色の浜、箕面、住吉、住之江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149" y="2060848"/>
            <a:ext cx="2688339" cy="204210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712" y="936605"/>
            <a:ext cx="2617560" cy="1988339"/>
          </a:xfrm>
          <a:prstGeom prst="rect">
            <a:avLst/>
          </a:prstGeom>
        </p:spPr>
      </p:pic>
      <p:sp>
        <p:nvSpPr>
          <p:cNvPr id="10" name="角丸四角形 9"/>
          <p:cNvSpPr/>
          <p:nvPr/>
        </p:nvSpPr>
        <p:spPr>
          <a:xfrm>
            <a:off x="228206" y="850653"/>
            <a:ext cx="5085272" cy="5766458"/>
          </a:xfrm>
          <a:prstGeom prst="roundRect">
            <a:avLst>
              <a:gd name="adj" fmla="val 80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山田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</a:t>
            </a: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公園外</a:t>
            </a:r>
            <a:r>
              <a:rPr lang="en-US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zh-CN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zh-CN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●最優秀提案者</a:t>
            </a:r>
            <a:endParaRPr lang="en-US" altLang="ja-JP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・東芝エレベータ株式会社（代表者）</a:t>
            </a:r>
          </a:p>
          <a:p>
            <a:endParaRPr lang="en-US" altLang="ja-JP" sz="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IBJL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東芝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リース株式会社</a:t>
            </a:r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●各年の光熱水費削減額</a:t>
            </a:r>
          </a:p>
          <a:p>
            <a:endParaRPr lang="en-US" altLang="ja-JP" sz="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10,687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千円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／年</a:t>
            </a:r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●省エネルギー率 </a:t>
            </a:r>
            <a:r>
              <a: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23.2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en-US" altLang="zh-TW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ｻｰﾋﾞｽ</a:t>
            </a:r>
            <a:r>
              <a:rPr lang="zh-TW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</a:t>
            </a:r>
            <a:endParaRPr lang="en-US" altLang="zh-TW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zh-TW" sz="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zh-TW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zh-TW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zh-TW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zh-TW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en-US" altLang="zh-TW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(15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r>
              <a:rPr lang="en-US" altLang="zh-TW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zh-TW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主な提案内容</a:t>
            </a:r>
            <a:endParaRPr lang="en-US" altLang="zh-TW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・園内外灯の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</a:t>
            </a:r>
            <a:r>
              <a: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・屋内照明の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LED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化（</a:t>
            </a:r>
            <a:r>
              <a:rPr lang="en-US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公園）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5908" y="419766"/>
            <a:ext cx="4893172" cy="430887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28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令和元年度の公募について②</a:t>
            </a:r>
            <a:endParaRPr lang="en-US" altLang="ja-JP" sz="28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089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8463</TotalTime>
  <Words>2721</Words>
  <Application>Microsoft Office PowerPoint</Application>
  <PresentationFormat>画面に合わせる (4:3)</PresentationFormat>
  <Paragraphs>633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7" baseType="lpstr">
      <vt:lpstr>HGｺﾞｼｯｸM</vt:lpstr>
      <vt:lpstr>HG明朝B</vt:lpstr>
      <vt:lpstr>Meiryo UI</vt:lpstr>
      <vt:lpstr>ＭＳ Ｐゴシック</vt:lpstr>
      <vt:lpstr>メイリオ</vt:lpstr>
      <vt:lpstr>Calibri</vt:lpstr>
      <vt:lpstr>Georgia</vt:lpstr>
      <vt:lpstr>Trebuchet MS</vt:lpstr>
      <vt:lpstr>Wingdings 2</vt:lpstr>
      <vt:lpstr>アーバン</vt:lpstr>
      <vt:lpstr>新・大阪府ESCOアクションプランの 進捗について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【提案募集スケジュール（予定）】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新・大阪府ESCOアクションプランの 進捗について</dc:title>
  <cp:lastModifiedBy>辻野　誠</cp:lastModifiedBy>
  <cp:revision>3</cp:revision>
  <cp:lastPrinted>2020-05-26T04:02:36Z</cp:lastPrinted>
  <dcterms:created xsi:type="dcterms:W3CDTF">2015-03-09T06:46:35Z</dcterms:created>
  <dcterms:modified xsi:type="dcterms:W3CDTF">2020-06-02T10:55:06Z</dcterms:modified>
</cp:coreProperties>
</file>