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5F5F5F"/>
    <a:srgbClr val="4D4D4D"/>
    <a:srgbClr val="C85F00"/>
    <a:srgbClr val="E66E00"/>
    <a:srgbClr val="4A7EBB"/>
    <a:srgbClr val="808080"/>
    <a:srgbClr val="2C5D98"/>
    <a:srgbClr val="769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3" autoAdjust="0"/>
    <p:restoredTop sz="97524" autoAdjust="0"/>
  </p:normalViewPr>
  <p:slideViewPr>
    <p:cSldViewPr snapToGrid="0">
      <p:cViewPr>
        <p:scale>
          <a:sx n="100" d="100"/>
          <a:sy n="100" d="100"/>
        </p:scale>
        <p:origin x="-714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308" cy="488871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018" y="0"/>
            <a:ext cx="2880308" cy="488871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90E80B00-AE9E-4E42-8F06-F15E76298C19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4737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687" y="4644271"/>
            <a:ext cx="5317490" cy="4399836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80308" cy="488871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018" y="9286846"/>
            <a:ext cx="2880308" cy="488871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A872520D-4839-4EF2-8D05-0EC50AF5C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50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20D-4839-4EF2-8D05-0EC50AF5C5C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83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06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10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54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45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4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52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98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89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40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74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BB067-EC59-455C-8FF1-6FC2425466E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53E0D-3D13-4324-97A7-89FDA1721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2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62699" y="125332"/>
            <a:ext cx="5657276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160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大阪府における省エネ・新エネ設備導入の取組みについて（概要）</a:t>
            </a:r>
            <a:endParaRPr kumimoji="1" lang="ja-JP" altLang="en-US" sz="1600" b="1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534275" y="13157"/>
            <a:ext cx="1586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 smtClean="0">
                <a:latin typeface="HGPｺﾞｼｯｸM" pitchFamily="50" charset="-128"/>
                <a:ea typeface="HGPｺﾞｼｯｸM" pitchFamily="50" charset="-128"/>
              </a:rPr>
              <a:t>H26.11</a:t>
            </a:r>
          </a:p>
          <a:p>
            <a:pPr algn="r"/>
            <a:r>
              <a:rPr lang="ja-JP" altLang="en-US" sz="1000" dirty="0" smtClean="0">
                <a:latin typeface="HGPｺﾞｼｯｸM" pitchFamily="50" charset="-128"/>
                <a:ea typeface="HGPｺﾞｼｯｸM" pitchFamily="50" charset="-128"/>
              </a:rPr>
              <a:t>大阪府住宅まちづくり部</a:t>
            </a:r>
            <a:endParaRPr lang="en-US" altLang="ja-JP" sz="10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algn="r"/>
            <a:r>
              <a:rPr lang="ja-JP" altLang="en-US" sz="1000" dirty="0" smtClean="0">
                <a:latin typeface="HGPｺﾞｼｯｸM" pitchFamily="50" charset="-128"/>
                <a:ea typeface="HGPｺﾞｼｯｸM" pitchFamily="50" charset="-128"/>
              </a:rPr>
              <a:t>公共建築室設備課</a:t>
            </a:r>
            <a:endParaRPr lang="ja-JP" altLang="ja-JP" sz="10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12" name="角丸四角形 211"/>
          <p:cNvSpPr/>
          <p:nvPr/>
        </p:nvSpPr>
        <p:spPr bwMode="auto">
          <a:xfrm>
            <a:off x="180148" y="6503046"/>
            <a:ext cx="8925036" cy="328444"/>
          </a:xfrm>
          <a:prstGeom prst="roundRect">
            <a:avLst>
              <a:gd name="adj" fmla="val 3429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spc="1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多角的なアプローチから施策を展開し、地球温暖化防止の持続的な取組みを図る</a:t>
            </a:r>
            <a:endParaRPr lang="ja-JP" altLang="en-US" b="1" spc="1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5" name="サブタイトル 2"/>
          <p:cNvSpPr txBox="1">
            <a:spLocks/>
          </p:cNvSpPr>
          <p:nvPr/>
        </p:nvSpPr>
        <p:spPr bwMode="auto">
          <a:xfrm>
            <a:off x="0" y="581819"/>
            <a:ext cx="9144000" cy="57987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90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104776" y="3029459"/>
            <a:ext cx="4293162" cy="2176079"/>
          </a:xfrm>
          <a:prstGeom prst="rect">
            <a:avLst/>
          </a:prstGeom>
          <a:ln w="158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10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1" name="サブタイトル 2"/>
          <p:cNvSpPr txBox="1">
            <a:spLocks/>
          </p:cNvSpPr>
          <p:nvPr/>
        </p:nvSpPr>
        <p:spPr bwMode="auto">
          <a:xfrm>
            <a:off x="40081" y="659031"/>
            <a:ext cx="3076587" cy="5063095"/>
          </a:xfrm>
          <a:prstGeom prst="rect">
            <a:avLst/>
          </a:prstGeom>
          <a:solidFill>
            <a:srgbClr val="FFFFFF"/>
          </a:solidFill>
          <a:ln w="15875">
            <a:solidFill>
              <a:srgbClr val="5F5F5F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None/>
              <a:defRPr/>
            </a:pPr>
            <a:endParaRPr lang="en-US" altLang="ja-JP" sz="9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5" name="サブタイトル 2"/>
          <p:cNvSpPr txBox="1">
            <a:spLocks/>
          </p:cNvSpPr>
          <p:nvPr/>
        </p:nvSpPr>
        <p:spPr bwMode="auto">
          <a:xfrm>
            <a:off x="3171754" y="658640"/>
            <a:ext cx="2934973" cy="5063486"/>
          </a:xfrm>
          <a:prstGeom prst="rect">
            <a:avLst/>
          </a:prstGeom>
          <a:solidFill>
            <a:srgbClr val="FFFFFF"/>
          </a:solidFill>
          <a:ln w="15875">
            <a:solidFill>
              <a:srgbClr val="5F5F5F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9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9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  <a:defRPr/>
            </a:pPr>
            <a:endParaRPr lang="en-US" altLang="ja-JP" sz="7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サブタイトル 2"/>
          <p:cNvSpPr txBox="1">
            <a:spLocks/>
          </p:cNvSpPr>
          <p:nvPr/>
        </p:nvSpPr>
        <p:spPr bwMode="auto">
          <a:xfrm>
            <a:off x="191164" y="941572"/>
            <a:ext cx="2782128" cy="6903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72000" rIns="36000" bIns="72000"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None/>
              <a:defRPr/>
            </a:pPr>
            <a:endParaRPr lang="en-US" altLang="ja-JP" sz="1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1" name="サブタイトル 2"/>
          <p:cNvSpPr txBox="1">
            <a:spLocks/>
          </p:cNvSpPr>
          <p:nvPr/>
        </p:nvSpPr>
        <p:spPr bwMode="auto">
          <a:xfrm>
            <a:off x="338654" y="726131"/>
            <a:ext cx="2479482" cy="285535"/>
          </a:xfrm>
          <a:prstGeom prst="rect">
            <a:avLst/>
          </a:prstGeom>
          <a:noFill/>
          <a:ln w="222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36000" tIns="72000" rIns="36000" bIns="72000"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>
              <a:lnSpc>
                <a:spcPts val="1000"/>
              </a:lnSpc>
              <a:buNone/>
              <a:defRPr/>
            </a:pPr>
            <a:r>
              <a:rPr lang="ja-JP" altLang="en-US" sz="1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 </a:t>
            </a:r>
            <a:r>
              <a:rPr lang="en-US" altLang="ja-JP" sz="1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400" b="1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</a:t>
            </a:r>
            <a:r>
              <a:rPr lang="ja-JP" altLang="en-US" sz="14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広範</a:t>
            </a:r>
            <a:r>
              <a:rPr lang="ja-JP" altLang="en-US" sz="1400" b="1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</a:t>
            </a:r>
            <a:r>
              <a:rPr lang="ja-JP" altLang="en-US" sz="1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</a:t>
            </a:r>
            <a:endParaRPr lang="en-US" altLang="ja-JP" sz="140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4" name="サブタイトル 2"/>
          <p:cNvSpPr txBox="1">
            <a:spLocks/>
          </p:cNvSpPr>
          <p:nvPr/>
        </p:nvSpPr>
        <p:spPr bwMode="auto">
          <a:xfrm>
            <a:off x="3220521" y="936057"/>
            <a:ext cx="2837441" cy="6903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72000" rIns="36000" bIns="72000"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None/>
              <a:defRPr/>
            </a:pPr>
            <a:endParaRPr lang="en-US" altLang="ja-JP" sz="1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3" name="サブタイトル 2"/>
          <p:cNvSpPr txBox="1">
            <a:spLocks/>
          </p:cNvSpPr>
          <p:nvPr/>
        </p:nvSpPr>
        <p:spPr bwMode="auto">
          <a:xfrm>
            <a:off x="3170615" y="670356"/>
            <a:ext cx="2934973" cy="285535"/>
          </a:xfrm>
          <a:prstGeom prst="rect">
            <a:avLst/>
          </a:prstGeom>
          <a:noFill/>
          <a:ln w="222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72000" rIns="0" bIns="72000"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>
              <a:buNone/>
              <a:defRPr/>
            </a:pPr>
            <a:r>
              <a:rPr lang="ja-JP" altLang="en-US" sz="1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 省エネ</a:t>
            </a:r>
            <a:r>
              <a:rPr lang="ja-JP" altLang="en-US" sz="1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提案型総合評価入札の</a:t>
            </a:r>
            <a:r>
              <a:rPr lang="ja-JP" altLang="en-US" sz="1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</a:t>
            </a:r>
            <a:endParaRPr lang="en-US" altLang="ja-JP" sz="140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サブタイトル 2"/>
          <p:cNvSpPr txBox="1">
            <a:spLocks/>
          </p:cNvSpPr>
          <p:nvPr/>
        </p:nvSpPr>
        <p:spPr bwMode="auto">
          <a:xfrm>
            <a:off x="6146051" y="662397"/>
            <a:ext cx="2934974" cy="5059729"/>
          </a:xfrm>
          <a:prstGeom prst="rect">
            <a:avLst/>
          </a:prstGeom>
          <a:solidFill>
            <a:srgbClr val="FFFFFF"/>
          </a:solidFill>
          <a:ln w="15875">
            <a:solidFill>
              <a:srgbClr val="5F5F5F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None/>
              <a:defRPr/>
            </a:pPr>
            <a:endParaRPr lang="en-US" altLang="ja-JP" sz="9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0" indent="0">
              <a:buNone/>
              <a:defRPr/>
            </a:pPr>
            <a:endParaRPr lang="en-US" altLang="ja-JP" sz="9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0" indent="0">
              <a:buNone/>
              <a:defRPr/>
            </a:pPr>
            <a:endParaRPr lang="en-US" altLang="ja-JP" sz="9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  <a:defRPr/>
            </a:pPr>
            <a:endParaRPr lang="en-US" altLang="ja-JP" sz="7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5" name="サブタイトル 2"/>
          <p:cNvSpPr txBox="1">
            <a:spLocks/>
          </p:cNvSpPr>
          <p:nvPr/>
        </p:nvSpPr>
        <p:spPr bwMode="auto">
          <a:xfrm>
            <a:off x="6193676" y="1123327"/>
            <a:ext cx="2798358" cy="77252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72000" rIns="36000" bIns="72000"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None/>
              <a:defRPr/>
            </a:pPr>
            <a:endParaRPr lang="en-US" altLang="ja-JP" sz="1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サブタイトル 2"/>
          <p:cNvSpPr txBox="1">
            <a:spLocks/>
          </p:cNvSpPr>
          <p:nvPr/>
        </p:nvSpPr>
        <p:spPr bwMode="auto">
          <a:xfrm>
            <a:off x="6193676" y="765352"/>
            <a:ext cx="2926678" cy="285535"/>
          </a:xfrm>
          <a:prstGeom prst="rect">
            <a:avLst/>
          </a:prstGeom>
          <a:noFill/>
          <a:ln w="222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36000" tIns="72000" rIns="36000" bIns="72000"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ts val="1300"/>
              </a:lnSpc>
              <a:buNone/>
              <a:defRPr/>
            </a:pPr>
            <a:r>
              <a:rPr lang="ja-JP" altLang="en-US" sz="1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 屋根貸し</a:t>
            </a:r>
            <a:r>
              <a:rPr lang="ja-JP" altLang="en-US" sz="1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による太陽光</a:t>
            </a:r>
            <a:r>
              <a:rPr lang="ja-JP" altLang="en-US" sz="1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パネル</a:t>
            </a:r>
            <a:endParaRPr lang="en-US" altLang="ja-JP" sz="14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0" indent="0">
              <a:lnSpc>
                <a:spcPts val="1300"/>
              </a:lnSpc>
              <a:buNone/>
              <a:defRPr/>
            </a:pPr>
            <a:r>
              <a:rPr lang="ja-JP" altLang="en-US" sz="1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設置</a:t>
            </a:r>
            <a:r>
              <a:rPr lang="ja-JP" altLang="en-US" sz="1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促進</a:t>
            </a:r>
            <a:r>
              <a:rPr lang="ja-JP" altLang="en-US" sz="1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事業の推進</a:t>
            </a:r>
            <a:endParaRPr lang="en-US" altLang="ja-JP" sz="14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4" name="タイトル 2"/>
          <p:cNvSpPr txBox="1">
            <a:spLocks/>
          </p:cNvSpPr>
          <p:nvPr/>
        </p:nvSpPr>
        <p:spPr>
          <a:xfrm>
            <a:off x="457200" y="398463"/>
            <a:ext cx="8229600" cy="36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　</a:t>
            </a:r>
          </a:p>
        </p:txBody>
      </p:sp>
      <p:sp>
        <p:nvSpPr>
          <p:cNvPr id="171" name="サブタイトル 2"/>
          <p:cNvSpPr txBox="1">
            <a:spLocks/>
          </p:cNvSpPr>
          <p:nvPr/>
        </p:nvSpPr>
        <p:spPr bwMode="auto">
          <a:xfrm>
            <a:off x="47625" y="5809829"/>
            <a:ext cx="3059930" cy="520356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36000" tIns="36000" rIns="36000" bIns="360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施設で事業者を決定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削減量</a:t>
            </a:r>
            <a:r>
              <a:rPr lang="ja-JP" altLang="en-US" sz="9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</a:t>
            </a:r>
            <a:r>
              <a:rPr lang="en-US" altLang="ja-JP" sz="9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1,530t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>
              <a:buNone/>
              <a:defRPr/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「新・大阪府</a:t>
            </a:r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アクションプラン」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H27.2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策定予定、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引き続き</a:t>
            </a:r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事業の導入を拡大</a:t>
            </a:r>
            <a:endParaRPr lang="en-US" altLang="ja-JP" sz="800" b="1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2" name="サブタイトル 2"/>
          <p:cNvSpPr txBox="1">
            <a:spLocks/>
          </p:cNvSpPr>
          <p:nvPr/>
        </p:nvSpPr>
        <p:spPr bwMode="auto">
          <a:xfrm>
            <a:off x="116899" y="3551854"/>
            <a:ext cx="2952401" cy="36332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lIns="36000" tIns="36000" rIns="36000" bIns="360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ja-JP" altLang="en-US" sz="9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900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900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年母子保健医療センター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900" b="1" u="sng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</a:t>
            </a:r>
            <a:r>
              <a:rPr lang="ja-JP" altLang="en-US" sz="900" b="1" u="sng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に先駆け導入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900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900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年度まで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900" b="1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sz="900" b="1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</a:t>
            </a:r>
            <a:r>
              <a:rPr lang="en-US" altLang="ja-JP" sz="900" b="1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(18</a:t>
            </a:r>
            <a:r>
              <a:rPr lang="ja-JP" altLang="en-US" sz="900" b="1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</a:t>
            </a:r>
            <a:r>
              <a:rPr lang="en-US" altLang="ja-JP" sz="900" b="1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900" b="1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900" b="1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事業化済み</a:t>
            </a:r>
            <a:endParaRPr lang="en-US" altLang="ja-JP" sz="900" b="1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4" name="片側の 2 つの角を丸めた四角形 173"/>
          <p:cNvSpPr/>
          <p:nvPr/>
        </p:nvSpPr>
        <p:spPr>
          <a:xfrm>
            <a:off x="3244976" y="2908772"/>
            <a:ext cx="2017397" cy="232026"/>
          </a:xfrm>
          <a:prstGeom prst="round2SameRect">
            <a:avLst>
              <a:gd name="adj1" fmla="val 26342"/>
              <a:gd name="adj2" fmla="val 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72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提案事例</a:t>
            </a:r>
            <a:r>
              <a:rPr kumimoji="0" lang="ja-JP" altLang="en-US" sz="9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0" lang="en-US" altLang="ja-JP" sz="9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kumimoji="0" lang="ja-JP" altLang="en-US" sz="9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北河内地域支援</a:t>
            </a:r>
            <a:r>
              <a:rPr kumimoji="0" lang="ja-JP" altLang="en-US" sz="9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学校</a:t>
            </a:r>
            <a:r>
              <a:rPr kumimoji="0" lang="en-US" altLang="ja-JP" sz="9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kumimoji="0" lang="ja-JP" altLang="en-US" sz="700" b="1" kern="0" spc="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5" name="片側の 2 つの角を丸めた四角形 174"/>
          <p:cNvSpPr/>
          <p:nvPr/>
        </p:nvSpPr>
        <p:spPr>
          <a:xfrm>
            <a:off x="82981" y="2326786"/>
            <a:ext cx="1057940" cy="22226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ESCO</a:t>
            </a:r>
            <a:r>
              <a:rPr kumimoji="0" lang="ja-JP" altLang="en-US" sz="9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事業の特長</a:t>
            </a:r>
            <a:endParaRPr kumimoji="0" lang="ja-JP" altLang="en-US" sz="600" b="1" kern="0" spc="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7" name="片側の 2 つの角を丸めた四角形 176"/>
          <p:cNvSpPr/>
          <p:nvPr/>
        </p:nvSpPr>
        <p:spPr>
          <a:xfrm>
            <a:off x="92011" y="1059469"/>
            <a:ext cx="1034585" cy="21215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ESCO</a:t>
            </a:r>
            <a:r>
              <a:rPr kumimoji="0" lang="ja-JP" altLang="en-US" sz="9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事業とは</a:t>
            </a:r>
            <a:endParaRPr kumimoji="0" lang="ja-JP" altLang="en-US" sz="9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8" name="図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27" y="1323682"/>
            <a:ext cx="1414879" cy="9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5"/>
          <p:cNvSpPr txBox="1">
            <a:spLocks noChangeArrowheads="1"/>
          </p:cNvSpPr>
          <p:nvPr/>
        </p:nvSpPr>
        <p:spPr bwMode="auto">
          <a:xfrm>
            <a:off x="1559956" y="2136394"/>
            <a:ext cx="1707457" cy="1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r>
              <a:rPr kumimoji="1" lang="en-US" altLang="ja-JP" sz="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kumimoji="1" lang="ja-JP" altLang="en-US" sz="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シェアード・セイビングス契約の場合</a:t>
            </a:r>
            <a:endParaRPr kumimoji="1" lang="ja-JP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9" name="Rectangle 3"/>
          <p:cNvSpPr txBox="1">
            <a:spLocks noChangeArrowheads="1"/>
          </p:cNvSpPr>
          <p:nvPr/>
        </p:nvSpPr>
        <p:spPr>
          <a:xfrm>
            <a:off x="6208368" y="4383991"/>
            <a:ext cx="2825042" cy="877151"/>
          </a:xfrm>
          <a:prstGeom prst="rect">
            <a:avLst/>
          </a:prstGeom>
          <a:noFill/>
          <a:ln w="15875">
            <a:solidFill>
              <a:schemeClr val="accent4"/>
            </a:solidFill>
          </a:ln>
        </p:spPr>
        <p:txBody>
          <a:bodyPr vert="horz" lIns="36000" tIns="36000" rIns="36000" bIns="3600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Symbol" pitchFamily="18" charset="2"/>
              <a:buNone/>
              <a:defRPr/>
            </a:pPr>
            <a:endParaRPr lang="en-US" altLang="ja-JP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1" name="角丸四角形 180"/>
          <p:cNvSpPr/>
          <p:nvPr/>
        </p:nvSpPr>
        <p:spPr>
          <a:xfrm>
            <a:off x="1861850" y="3953257"/>
            <a:ext cx="1207451" cy="1709049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0" bIns="36000" anchor="ctr">
            <a:noAutofit/>
          </a:bodyPr>
          <a:lstStyle/>
          <a:p>
            <a:pPr>
              <a:lnSpc>
                <a:spcPct val="150000"/>
              </a:lnSpc>
              <a:defRPr/>
            </a:pPr>
            <a:endParaRPr lang="en-US" altLang="ja-JP" sz="1000" b="1" dirty="0" smtClean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●省エネ率</a:t>
            </a:r>
            <a:r>
              <a:rPr lang="en-US" altLang="ja-JP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:</a:t>
            </a: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約</a:t>
            </a:r>
            <a:r>
              <a:rPr lang="en-US" altLang="ja-JP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23</a:t>
            </a: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 </a:t>
            </a:r>
            <a:endParaRPr lang="en-US" altLang="ja-JP" sz="1000" b="1" dirty="0" smtClean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</a:t>
            </a:r>
            <a:r>
              <a:rPr lang="en-US" altLang="ja-JP" sz="10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CO2</a:t>
            </a: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削減量</a:t>
            </a:r>
            <a:r>
              <a:rPr lang="en-US" altLang="ja-JP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ja-JP" altLang="en-US" sz="1000" b="1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約</a:t>
            </a:r>
            <a:r>
              <a:rPr lang="en-US" altLang="ja-JP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13</a:t>
            </a: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万ｔ </a:t>
            </a:r>
            <a:endParaRPr lang="en-US" altLang="ja-JP" sz="1000" b="1" dirty="0" smtClean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●光熱水費削減費</a:t>
            </a:r>
            <a:r>
              <a:rPr lang="en-US" altLang="ja-JP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ja-JP" altLang="en-US" sz="1000" b="1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約</a:t>
            </a:r>
            <a:r>
              <a:rPr lang="en-US" altLang="ja-JP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51</a:t>
            </a: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億円 </a:t>
            </a:r>
            <a:endParaRPr lang="en-US" altLang="ja-JP" sz="900" b="1" dirty="0" smtClean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省エネ率は平均値、その他は</a:t>
            </a:r>
            <a:endParaRPr lang="en-US" altLang="ja-JP" sz="600" b="1" dirty="0" smtClean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600" b="1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平成</a:t>
            </a:r>
            <a:r>
              <a:rPr lang="en-US" altLang="ja-JP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25</a:t>
            </a:r>
            <a:r>
              <a:rPr lang="ja-JP" altLang="en-US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年度までの累計値</a:t>
            </a:r>
            <a:endParaRPr lang="ja-JP" altLang="en-US" sz="600" b="1" dirty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3" name="角丸四角形 182"/>
          <p:cNvSpPr/>
          <p:nvPr/>
        </p:nvSpPr>
        <p:spPr>
          <a:xfrm>
            <a:off x="1861851" y="3953257"/>
            <a:ext cx="1196434" cy="238501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anchor="ctr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導入効果</a:t>
            </a:r>
            <a:endParaRPr lang="en-US" altLang="ja-JP" sz="10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187" name="表 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24179"/>
              </p:ext>
            </p:extLst>
          </p:nvPr>
        </p:nvGraphicFramePr>
        <p:xfrm>
          <a:off x="115793" y="3940725"/>
          <a:ext cx="1712500" cy="1705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25"/>
                <a:gridCol w="858325"/>
                <a:gridCol w="348225"/>
                <a:gridCol w="284725"/>
              </a:tblGrid>
              <a:tr h="143409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契約</a:t>
                      </a:r>
                      <a:endParaRPr kumimoji="1" lang="en-US" altLang="ja-JP" sz="500" b="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年度</a:t>
                      </a:r>
                      <a:endParaRPr kumimoji="1" lang="en-US" altLang="ja-JP" sz="500" b="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ja-JP" altLang="en-US" sz="4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施設名</a:t>
                      </a:r>
                      <a:endParaRPr kumimoji="1" lang="ja-JP" altLang="en-US" sz="4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延床面積</a:t>
                      </a:r>
                      <a:endParaRPr kumimoji="1" lang="en-US" altLang="ja-JP" sz="500" b="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（㎡）</a:t>
                      </a:r>
                      <a:endParaRPr kumimoji="1" lang="en-US" altLang="ja-JP" sz="500" b="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省ｴﾈ率</a:t>
                      </a:r>
                      <a:endParaRPr kumimoji="1" lang="en-US" altLang="ja-JP" sz="500" b="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（％）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i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H13</a:t>
                      </a:r>
                      <a:endParaRPr kumimoji="1" lang="ja-JP" altLang="en-US" sz="500" b="0" i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i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母子保健総合医療センター</a:t>
                      </a:r>
                      <a:endParaRPr kumimoji="1" lang="ja-JP" altLang="en-US" sz="500" b="0" i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i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32,125</a:t>
                      </a:r>
                      <a:endParaRPr kumimoji="1" lang="ja-JP" altLang="en-US" sz="500" b="0" i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i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24.8</a:t>
                      </a:r>
                      <a:endParaRPr kumimoji="1" lang="ja-JP" altLang="en-US" sz="500" b="0" i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i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H14</a:t>
                      </a:r>
                      <a:endParaRPr kumimoji="1" lang="ja-JP" altLang="en-US" sz="500" b="0" i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i="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４府民センタービル</a:t>
                      </a:r>
                      <a:endParaRPr kumimoji="1" lang="ja-JP" altLang="en-US" sz="500" b="0" i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ja-JP" altLang="en-US" sz="500" b="0" i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計</a:t>
                      </a:r>
                      <a:r>
                        <a:rPr kumimoji="1" lang="en-US" altLang="ja-JP" sz="500" b="0" i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29,354</a:t>
                      </a:r>
                      <a:endParaRPr kumimoji="1" lang="ja-JP" altLang="en-US" sz="500" b="0" i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i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19.7</a:t>
                      </a:r>
                      <a:endParaRPr kumimoji="1" lang="ja-JP" altLang="en-US" sz="500" b="0" i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i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H15</a:t>
                      </a:r>
                      <a:endParaRPr kumimoji="1" lang="ja-JP" altLang="en-US" sz="500" b="0" i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i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急性期・総合医療センター</a:t>
                      </a:r>
                      <a:endParaRPr kumimoji="1" lang="ja-JP" altLang="en-US" sz="500" b="0" i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i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68,841</a:t>
                      </a:r>
                      <a:endParaRPr kumimoji="1" lang="ja-JP" altLang="en-US" sz="500" b="0" i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i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25.1</a:t>
                      </a:r>
                      <a:endParaRPr kumimoji="1" lang="ja-JP" altLang="en-US" sz="500" b="0" i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i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H15</a:t>
                      </a:r>
                      <a:endParaRPr kumimoji="1" lang="ja-JP" altLang="en-US" sz="500" b="0" i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i="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教育センター</a:t>
                      </a:r>
                      <a:endParaRPr kumimoji="1" lang="ja-JP" altLang="en-US" sz="500" b="0" i="0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18,830</a:t>
                      </a:r>
                      <a:endParaRPr kumimoji="1" lang="ja-JP" altLang="en-US" sz="500" b="0" i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i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13.7</a:t>
                      </a:r>
                      <a:endParaRPr kumimoji="1" lang="ja-JP" altLang="en-US" sz="500" b="0" i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H15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err="1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障がい</a:t>
                      </a:r>
                      <a:r>
                        <a:rPr kumimoji="1" lang="ja-JP" altLang="en-US" sz="500" b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者交流促進センター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8,080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21.8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H15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池田・府市合同庁舎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21,083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29.1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H16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呼吸器・アレルギー医療センター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43,233</a:t>
                      </a: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39.8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H16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マイドームおおさか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31,180</a:t>
                      </a:r>
                      <a:endParaRPr kumimoji="1" lang="en-US" altLang="ja-JP" sz="500" b="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29.4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H16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労働センター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zh-TW" sz="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21,584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34.7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H17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門真運転免許試験場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28,044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19.4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H17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中河内府民センタービル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6,367</a:t>
                      </a: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17.3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H17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府庁舎本館・別館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計</a:t>
                      </a: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64,094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8.3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H18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体育会館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28,206 </a:t>
                      </a:r>
                      <a:endParaRPr kumimoji="1" lang="en-US" altLang="ja-JP" sz="500" b="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16.1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H18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青少年海洋センター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16,911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17.3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H19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男女共同参画・青少年センター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12,761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24.7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H25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池田保健所外１０件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計</a:t>
                      </a: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26,427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7.8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H26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zh-TW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大阪府立中央図書館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30,770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41.5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kumimoji="1" lang="en-US" altLang="ja-JP" sz="500" b="0" u="none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H26</a:t>
                      </a:r>
                      <a:endParaRPr kumimoji="1" lang="ja-JP" altLang="en-US" sz="500" b="0" u="non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</a:pPr>
                      <a:r>
                        <a:rPr kumimoji="1" lang="ja-JP" altLang="en-US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りんくうタウン駅ビル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15,320</a:t>
                      </a:r>
                      <a:endParaRPr kumimoji="1" lang="ja-JP" altLang="en-US" sz="500" b="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"/>
                        </a:lnSpc>
                      </a:pPr>
                      <a:r>
                        <a:rPr kumimoji="1" lang="en-US" altLang="ja-JP" sz="500" b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30.3</a:t>
                      </a:r>
                      <a:endParaRPr kumimoji="1" lang="ja-JP" altLang="en-US" sz="5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18000" marT="3600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9" name="サブタイトル 2"/>
          <p:cNvSpPr txBox="1">
            <a:spLocks/>
          </p:cNvSpPr>
          <p:nvPr/>
        </p:nvSpPr>
        <p:spPr bwMode="auto">
          <a:xfrm>
            <a:off x="3201311" y="5809829"/>
            <a:ext cx="2905416" cy="520227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36000" tIns="36000" rIns="36000" bIns="360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年度新たに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施設を対象に実施。さらに</a:t>
            </a:r>
            <a:r>
              <a:rPr lang="ja-JP" altLang="en-US" sz="9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</a:t>
            </a:r>
            <a:r>
              <a:rPr lang="en-US" altLang="ja-JP" sz="9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4,560t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CO2</a:t>
            </a:r>
          </a:p>
          <a:p>
            <a:pPr>
              <a:buNone/>
              <a:defRPr/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削減効果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を見込む。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工事発注における省エネ推進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の効果的な方策として今後も積極的に適用</a:t>
            </a:r>
            <a:endParaRPr lang="en-US" altLang="ja-JP" sz="800" b="1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4" name="正方形/長方形 313"/>
          <p:cNvSpPr>
            <a:spLocks/>
          </p:cNvSpPr>
          <p:nvPr/>
        </p:nvSpPr>
        <p:spPr>
          <a:xfrm>
            <a:off x="3259081" y="1243384"/>
            <a:ext cx="2792049" cy="56834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0" bIns="7200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spc="-100" dirty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・価格競争の原則から発注仕様は汎用の仕様に</a:t>
            </a:r>
            <a:r>
              <a:rPr lang="ja-JP" altLang="en-US" sz="900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限定</a:t>
            </a:r>
            <a:endParaRPr lang="en-US" altLang="ja-JP" sz="900" spc="-100" dirty="0" smtClean="0">
              <a:solidFill>
                <a:srgbClr val="33669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spc="-100" dirty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900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⇒省エネ</a:t>
            </a:r>
            <a:r>
              <a:rPr lang="ja-JP" altLang="en-US" sz="900" spc="-100" dirty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に有効なトップランナー機器や特許技術が採用できない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ja-JP" altLang="en-US" sz="900" spc="-100" dirty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従前の</a:t>
            </a:r>
            <a:r>
              <a:rPr lang="ja-JP" altLang="en-US" sz="900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総合</a:t>
            </a:r>
            <a:r>
              <a:rPr lang="ja-JP" altLang="en-US" sz="900" spc="-100" dirty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評価入札では施工実績や技術者の資格評価が</a:t>
            </a:r>
            <a:r>
              <a:rPr lang="ja-JP" altLang="en-US" sz="900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中心</a:t>
            </a:r>
            <a:endParaRPr lang="en-US" altLang="ja-JP" sz="900" spc="-100" dirty="0" smtClean="0">
              <a:solidFill>
                <a:srgbClr val="33669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spc="-100" dirty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900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⇒結果</a:t>
            </a:r>
            <a:r>
              <a:rPr lang="ja-JP" altLang="en-US" sz="900" spc="-100" dirty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として価格のみに</a:t>
            </a:r>
            <a:r>
              <a:rPr lang="ja-JP" altLang="en-US" sz="900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帰結</a:t>
            </a:r>
            <a:endParaRPr lang="en-US" altLang="ja-JP" sz="900" spc="-100" dirty="0">
              <a:solidFill>
                <a:srgbClr val="33669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7" name="正方形/長方形 316"/>
          <p:cNvSpPr>
            <a:spLocks/>
          </p:cNvSpPr>
          <p:nvPr/>
        </p:nvSpPr>
        <p:spPr>
          <a:xfrm>
            <a:off x="3276191" y="1922488"/>
            <a:ext cx="2796346" cy="3833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spc="-100" dirty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省エネによるランニングコスト削減</a:t>
            </a:r>
            <a:r>
              <a:rPr lang="ja-JP" altLang="en-US" sz="900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とイニシャルコストを等価</a:t>
            </a:r>
            <a:r>
              <a:rPr lang="ja-JP" altLang="en-US" sz="900" spc="-100" dirty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評価して業者を</a:t>
            </a:r>
            <a:r>
              <a:rPr lang="ja-JP" altLang="en-US" sz="900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選定する</a:t>
            </a:r>
            <a:r>
              <a:rPr lang="ja-JP" altLang="en-US" sz="1000" b="1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「省エネ</a:t>
            </a:r>
            <a:r>
              <a:rPr lang="ja-JP" altLang="en-US" sz="1000" b="1" spc="-100" dirty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提案型総合評価</a:t>
            </a:r>
            <a:r>
              <a:rPr lang="ja-JP" altLang="en-US" sz="1000" b="1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入札制度」</a:t>
            </a:r>
            <a:r>
              <a:rPr lang="ja-JP" altLang="en-US" sz="900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を新たに構築</a:t>
            </a:r>
            <a:endParaRPr lang="ja-JP" altLang="en-US" sz="900" spc="-100" dirty="0">
              <a:solidFill>
                <a:srgbClr val="33669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9" name="正方形/長方形 318"/>
          <p:cNvSpPr>
            <a:spLocks/>
          </p:cNvSpPr>
          <p:nvPr/>
        </p:nvSpPr>
        <p:spPr>
          <a:xfrm>
            <a:off x="3259081" y="2432977"/>
            <a:ext cx="2805715" cy="4015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anchor="ctr" anchorCtr="1"/>
          <a:lstStyle/>
          <a:p>
            <a:pPr>
              <a:defRPr/>
            </a:pPr>
            <a:r>
              <a:rPr lang="ja-JP" altLang="en-US" sz="10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北河内</a:t>
            </a:r>
            <a:r>
              <a:rPr lang="ja-JP" altLang="en-US" sz="1000" b="1" spc="-10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地域支援学校</a:t>
            </a:r>
            <a:r>
              <a:rPr lang="en-US" altLang="ja-JP" sz="1000" b="1" spc="-10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000" b="1" spc="-10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仮称</a:t>
            </a:r>
            <a:r>
              <a:rPr lang="en-US" altLang="ja-JP" sz="1000" b="1" spc="-10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lang="ja-JP" altLang="en-US" sz="1000" b="1" spc="-10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の新築設備</a:t>
            </a:r>
            <a:r>
              <a:rPr lang="ja-JP" altLang="en-US" sz="10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工事を対象に</a:t>
            </a:r>
            <a:endParaRPr lang="en-US" altLang="ja-JP" sz="1000" b="1" spc="-100" dirty="0" smtClean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000" b="1" u="sng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全国</a:t>
            </a:r>
            <a:r>
              <a:rPr lang="ja-JP" altLang="en-US" sz="1000" b="1" u="sng" spc="-10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で初めて</a:t>
            </a:r>
            <a:r>
              <a:rPr lang="ja-JP" altLang="en-US" sz="10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実施　</a:t>
            </a:r>
            <a:r>
              <a:rPr lang="en-US" altLang="ja-JP" sz="9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900" b="1" spc="-10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電気・機械</a:t>
            </a:r>
            <a:r>
              <a:rPr lang="ja-JP" altLang="en-US" sz="9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設備の計</a:t>
            </a:r>
            <a:r>
              <a:rPr lang="en-US" altLang="ja-JP" sz="9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900" b="1" spc="-10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案件</a:t>
            </a:r>
            <a:r>
              <a:rPr lang="en-US" altLang="ja-JP" sz="9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lang="ja-JP" altLang="en-US" sz="900" b="1" spc="-100" dirty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9" name="二等辺三角形 78"/>
          <p:cNvSpPr/>
          <p:nvPr/>
        </p:nvSpPr>
        <p:spPr>
          <a:xfrm rot="10800000">
            <a:off x="4155146" y="1811726"/>
            <a:ext cx="951049" cy="125064"/>
          </a:xfrm>
          <a:prstGeom prst="triangle">
            <a:avLst/>
          </a:prstGeom>
          <a:gradFill>
            <a:gsLst>
              <a:gs pos="0">
                <a:schemeClr val="accent1">
                  <a:shade val="51000"/>
                  <a:satMod val="130000"/>
                  <a:lumMod val="50000"/>
                  <a:lumOff val="50000"/>
                </a:schemeClr>
              </a:gs>
              <a:gs pos="80000">
                <a:schemeClr val="accent1">
                  <a:shade val="93000"/>
                  <a:satMod val="130000"/>
                  <a:lumMod val="80000"/>
                  <a:lumOff val="20000"/>
                </a:schemeClr>
              </a:gs>
              <a:gs pos="100000">
                <a:schemeClr val="accent1">
                  <a:shade val="94000"/>
                  <a:satMod val="135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20" name="正方形/長方形 319"/>
          <p:cNvSpPr>
            <a:spLocks/>
          </p:cNvSpPr>
          <p:nvPr/>
        </p:nvSpPr>
        <p:spPr>
          <a:xfrm>
            <a:off x="3244366" y="5184530"/>
            <a:ext cx="2824613" cy="49460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en-US" altLang="ja-JP" sz="9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◆</a:t>
            </a:r>
            <a:r>
              <a:rPr lang="ja-JP" altLang="en-US" sz="900" spc="-15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トップランナー機器、高度</a:t>
            </a:r>
            <a:r>
              <a:rPr lang="ja-JP" altLang="en-US" sz="900" spc="-15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な先進技術</a:t>
            </a:r>
            <a:r>
              <a:rPr lang="ja-JP" altLang="en-US" sz="900" spc="-15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900" spc="-15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導入で</a:t>
            </a:r>
            <a:r>
              <a:rPr lang="ja-JP" altLang="en-US" sz="900" b="1" spc="-15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省エネ化を促進！</a:t>
            </a:r>
            <a:endParaRPr lang="en-US" altLang="ja-JP" sz="900" b="1" spc="-150" dirty="0" smtClean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9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◆</a:t>
            </a:r>
            <a:r>
              <a:rPr lang="ja-JP" altLang="en-US" sz="900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ランニングコストにおける</a:t>
            </a:r>
            <a:r>
              <a:rPr lang="ja-JP" altLang="en-US" sz="9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コストダウンに貢献！</a:t>
            </a:r>
            <a:endParaRPr lang="ja-JP" altLang="en-US" sz="900" b="1" spc="-100" dirty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spc="-100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◆</a:t>
            </a:r>
            <a:r>
              <a:rPr lang="ja-JP" altLang="en-US" sz="900" spc="-10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技術評価のインセンティブにより、</a:t>
            </a:r>
            <a:r>
              <a:rPr lang="ja-JP" altLang="en-US" sz="900" b="1" spc="-100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企業の技術開発を促進！</a:t>
            </a:r>
            <a:endParaRPr lang="en-US" altLang="ja-JP" sz="900" b="1" spc="-100" dirty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1" name="角丸四角形 320"/>
          <p:cNvSpPr/>
          <p:nvPr/>
        </p:nvSpPr>
        <p:spPr>
          <a:xfrm>
            <a:off x="3195583" y="5002451"/>
            <a:ext cx="1953156" cy="207104"/>
          </a:xfrm>
          <a:prstGeom prst="roundRect">
            <a:avLst>
              <a:gd name="adj" fmla="val 19842"/>
            </a:avLst>
          </a:prstGeom>
          <a:gradFill flip="none" rotWithShape="1">
            <a:gsLst>
              <a:gs pos="0">
                <a:schemeClr val="accent2">
                  <a:lumMod val="90000"/>
                </a:schemeClr>
              </a:gs>
              <a:gs pos="35000">
                <a:schemeClr val="accent2">
                  <a:lumMod val="100000"/>
                </a:schemeClr>
              </a:gs>
              <a:gs pos="100000">
                <a:schemeClr val="accent2">
                  <a:lumMod val="55000"/>
                  <a:lumOff val="45000"/>
                </a:schemeClr>
              </a:gs>
            </a:gsLst>
            <a:lin ang="16200000" scaled="0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ja-JP" altLang="en-US" sz="9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省エネ提案型総合評価</a:t>
            </a:r>
            <a:r>
              <a:rPr lang="ja-JP" altLang="en-US" sz="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入札のメリット</a:t>
            </a:r>
            <a:endParaRPr lang="ja-JP" altLang="en-US" sz="9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3" name="角丸四角形 322"/>
          <p:cNvSpPr/>
          <p:nvPr/>
        </p:nvSpPr>
        <p:spPr>
          <a:xfrm>
            <a:off x="3947895" y="4699058"/>
            <a:ext cx="2057400" cy="238501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0" rIns="0" bIns="0" anchor="ctr">
            <a:noAutofit/>
          </a:bodyPr>
          <a:lstStyle/>
          <a:p>
            <a:pPr algn="ctr">
              <a:defRPr/>
            </a:pPr>
            <a:r>
              <a:rPr lang="en-US" altLang="ja-JP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CO2</a:t>
            </a: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削減量</a:t>
            </a:r>
            <a:r>
              <a:rPr lang="ja-JP" altLang="en-US" sz="1000" b="1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約</a:t>
            </a:r>
            <a:r>
              <a:rPr lang="en-US" altLang="ja-JP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1,260</a:t>
            </a:r>
            <a:r>
              <a:rPr lang="ja-JP" altLang="en-US" sz="1000" b="1" dirty="0" err="1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ｔ</a:t>
            </a:r>
            <a:r>
              <a:rPr lang="en-US" altLang="ja-JP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(20</a:t>
            </a:r>
            <a:r>
              <a:rPr lang="ja-JP" altLang="en-US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年間見込み</a:t>
            </a:r>
            <a:r>
              <a:rPr lang="en-US" altLang="ja-JP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</p:txBody>
      </p:sp>
      <p:sp>
        <p:nvSpPr>
          <p:cNvPr id="325" name="二等辺三角形 324"/>
          <p:cNvSpPr/>
          <p:nvPr/>
        </p:nvSpPr>
        <p:spPr>
          <a:xfrm rot="10800000">
            <a:off x="4127283" y="2294865"/>
            <a:ext cx="1068621" cy="184787"/>
          </a:xfrm>
          <a:prstGeom prst="triangl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70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6" name="正方形/長方形 315"/>
          <p:cNvSpPr>
            <a:spLocks/>
          </p:cNvSpPr>
          <p:nvPr/>
        </p:nvSpPr>
        <p:spPr>
          <a:xfrm>
            <a:off x="3259081" y="1068994"/>
            <a:ext cx="1204960" cy="14999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これまでの公共入札では</a:t>
            </a:r>
            <a:r>
              <a:rPr lang="en-US" altLang="ja-JP" sz="900" b="1" spc="-100" dirty="0" smtClean="0">
                <a:solidFill>
                  <a:srgbClr val="3366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…</a:t>
            </a:r>
            <a:endParaRPr lang="en-US" altLang="ja-JP" sz="900" b="1" spc="-100" dirty="0">
              <a:solidFill>
                <a:srgbClr val="33669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6" name="角丸四角形 325"/>
          <p:cNvSpPr/>
          <p:nvPr/>
        </p:nvSpPr>
        <p:spPr>
          <a:xfrm>
            <a:off x="3244977" y="3148510"/>
            <a:ext cx="2806153" cy="487384"/>
          </a:xfrm>
          <a:prstGeom prst="roundRect">
            <a:avLst>
              <a:gd name="adj" fmla="val 16332"/>
            </a:avLst>
          </a:prstGeom>
          <a:gradFill flip="none" rotWithShape="1">
            <a:gsLst>
              <a:gs pos="0">
                <a:srgbClr val="F79646">
                  <a:lumMod val="40000"/>
                  <a:lumOff val="60000"/>
                </a:srgbClr>
              </a:gs>
              <a:gs pos="17999">
                <a:srgbClr val="F79646">
                  <a:lumMod val="60000"/>
                  <a:lumOff val="40000"/>
                </a:srgbClr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rgbClr val="F79646">
                  <a:lumMod val="60000"/>
                  <a:lumOff val="40000"/>
                </a:srgbClr>
              </a:gs>
              <a:gs pos="100000">
                <a:srgbClr val="F79646">
                  <a:lumMod val="40000"/>
                  <a:lumOff val="60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/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700" kern="0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7" name="角丸四角形 326"/>
          <p:cNvSpPr/>
          <p:nvPr/>
        </p:nvSpPr>
        <p:spPr>
          <a:xfrm>
            <a:off x="3258283" y="3664769"/>
            <a:ext cx="2792049" cy="483355"/>
          </a:xfrm>
          <a:prstGeom prst="roundRect">
            <a:avLst>
              <a:gd name="adj" fmla="val 15086"/>
            </a:avLst>
          </a:prstGeom>
          <a:gradFill flip="none" rotWithShape="1">
            <a:gsLst>
              <a:gs pos="10421">
                <a:srgbClr val="C0504D">
                  <a:lumMod val="40000"/>
                  <a:lumOff val="60000"/>
                </a:srgbClr>
              </a:gs>
              <a:gs pos="0">
                <a:srgbClr val="C0504D">
                  <a:lumMod val="40000"/>
                  <a:lumOff val="60000"/>
                </a:srgbClr>
              </a:gs>
              <a:gs pos="17999">
                <a:srgbClr val="C0504D">
                  <a:lumMod val="40000"/>
                  <a:lumOff val="60000"/>
                </a:srgbClr>
              </a:gs>
              <a:gs pos="36000">
                <a:schemeClr val="accent2">
                  <a:lumMod val="20000"/>
                  <a:lumOff val="80000"/>
                </a:schemeClr>
              </a:gs>
              <a:gs pos="61000">
                <a:schemeClr val="accent2">
                  <a:lumMod val="20000"/>
                  <a:lumOff val="80000"/>
                </a:schemeClr>
              </a:gs>
              <a:gs pos="82001">
                <a:srgbClr val="C0504D">
                  <a:lumMod val="40000"/>
                  <a:lumOff val="60000"/>
                </a:srgbClr>
              </a:gs>
              <a:gs pos="100000">
                <a:srgbClr val="C0504D">
                  <a:lumMod val="40000"/>
                  <a:lumOff val="60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lnSpc>
                <a:spcPts val="27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ja-JP" sz="1400" kern="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8" name="角丸四角形 327"/>
          <p:cNvSpPr/>
          <p:nvPr/>
        </p:nvSpPr>
        <p:spPr>
          <a:xfrm>
            <a:off x="3243378" y="4186479"/>
            <a:ext cx="2811480" cy="485810"/>
          </a:xfrm>
          <a:prstGeom prst="roundRect">
            <a:avLst>
              <a:gd name="adj" fmla="val 15833"/>
            </a:avLst>
          </a:prstGeom>
          <a:gradFill flip="none" rotWithShape="1">
            <a:gsLst>
              <a:gs pos="10421">
                <a:srgbClr val="EEECE1">
                  <a:lumMod val="75000"/>
                </a:srgbClr>
              </a:gs>
              <a:gs pos="0">
                <a:srgbClr val="EEECE1">
                  <a:lumMod val="75000"/>
                </a:srgbClr>
              </a:gs>
              <a:gs pos="17999">
                <a:srgbClr val="EEECE1">
                  <a:lumMod val="75000"/>
                </a:srgbClr>
              </a:gs>
              <a:gs pos="36000">
                <a:schemeClr val="bg2">
                  <a:lumMod val="90000"/>
                </a:schemeClr>
              </a:gs>
              <a:gs pos="61000">
                <a:schemeClr val="bg2">
                  <a:lumMod val="90000"/>
                </a:schemeClr>
              </a:gs>
              <a:gs pos="82001">
                <a:srgbClr val="EEECE1">
                  <a:lumMod val="75000"/>
                </a:srgbClr>
              </a:gs>
              <a:gs pos="100000">
                <a:srgbClr val="EEECE1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000" u="sng" kern="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0" name="正方形/長方形 329"/>
          <p:cNvSpPr>
            <a:spLocks/>
          </p:cNvSpPr>
          <p:nvPr/>
        </p:nvSpPr>
        <p:spPr>
          <a:xfrm>
            <a:off x="3248034" y="3135965"/>
            <a:ext cx="2820946" cy="1843626"/>
          </a:xfrm>
          <a:prstGeom prst="rect">
            <a:avLst/>
          </a:prstGeom>
          <a:noFill/>
          <a:ln w="15875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anchor="ctr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spc="-100" dirty="0">
              <a:solidFill>
                <a:srgbClr val="33669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0" name="角丸四角形 189"/>
          <p:cNvSpPr/>
          <p:nvPr/>
        </p:nvSpPr>
        <p:spPr>
          <a:xfrm>
            <a:off x="3234362" y="3146316"/>
            <a:ext cx="1761665" cy="347044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/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b="1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①建物のまるごと</a:t>
            </a:r>
            <a:r>
              <a:rPr kumimoji="0" lang="en-US" altLang="ja-JP" sz="1000" b="1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LED</a:t>
            </a:r>
            <a:r>
              <a:rPr kumimoji="0" lang="ja-JP" altLang="en-US" sz="1000" b="1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化</a:t>
            </a:r>
            <a:endParaRPr kumimoji="0" lang="en-US" altLang="ja-JP" sz="1000" b="1" kern="0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0" lang="ja-JP" altLang="en-US" sz="900" kern="0" spc="-7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事務室</a:t>
            </a:r>
            <a:r>
              <a:rPr kumimoji="0" lang="ja-JP" altLang="en-US" sz="900" kern="0" spc="-7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や</a:t>
            </a:r>
            <a:r>
              <a:rPr kumimoji="0" lang="ja-JP" altLang="en-US" sz="900" kern="0" spc="-7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教室等に</a:t>
            </a:r>
            <a:r>
              <a:rPr kumimoji="0" lang="en-US" altLang="ja-JP" sz="900" kern="0" spc="-7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LED</a:t>
            </a:r>
            <a:r>
              <a:rPr kumimoji="0" lang="ja-JP" altLang="en-US" sz="900" kern="0" spc="-7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を導入</a:t>
            </a:r>
            <a:endParaRPr kumimoji="0" lang="en-US" altLang="ja-JP" sz="900" kern="0" spc="-7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kumimoji="0" lang="en-US" altLang="ja-JP" sz="900" u="sng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1,900</a:t>
            </a:r>
            <a:r>
              <a:rPr kumimoji="0" lang="ja-JP" altLang="en-US" sz="900" u="sng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台</a:t>
            </a:r>
            <a:r>
              <a:rPr kumimoji="0" lang="en-US" altLang="ja-JP" sz="900" u="sng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0" lang="ja-JP" altLang="en-US" sz="900" u="sng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ランプ</a:t>
            </a:r>
            <a:r>
              <a:rPr kumimoji="0" lang="en-US" altLang="ja-JP" sz="900" u="sng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3,400</a:t>
            </a:r>
            <a:r>
              <a:rPr kumimoji="0" lang="ja-JP" altLang="en-US" sz="900" u="sng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</a:t>
            </a:r>
            <a:r>
              <a:rPr kumimoji="0" lang="en-US" altLang="ja-JP" sz="900" u="sng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kumimoji="0" lang="en-US" altLang="ja-JP" sz="900" u="sng" kern="0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69" name="Picture 64" descr="D:\yagurama\Desktop\プレゼン用照明器具\p8②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72" y="3344857"/>
            <a:ext cx="536903" cy="29050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" name="円形吹き出し 273"/>
          <p:cNvSpPr/>
          <p:nvPr/>
        </p:nvSpPr>
        <p:spPr>
          <a:xfrm>
            <a:off x="4649428" y="3079929"/>
            <a:ext cx="686880" cy="294213"/>
          </a:xfrm>
          <a:prstGeom prst="wedgeEllipseCallout">
            <a:avLst>
              <a:gd name="adj1" fmla="val -47288"/>
              <a:gd name="adj2" fmla="val 42144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00">
              <a:solidFill>
                <a:prstClr val="black"/>
              </a:solidFill>
            </a:endParaRPr>
          </a:p>
        </p:txBody>
      </p:sp>
      <p:sp>
        <p:nvSpPr>
          <p:cNvPr id="275" name="四角形吹き出し 274"/>
          <p:cNvSpPr/>
          <p:nvPr/>
        </p:nvSpPr>
        <p:spPr>
          <a:xfrm>
            <a:off x="4632273" y="3087549"/>
            <a:ext cx="744203" cy="270359"/>
          </a:xfrm>
          <a:prstGeom prst="wedgeRectCallout">
            <a:avLst>
              <a:gd name="adj1" fmla="val -34803"/>
              <a:gd name="adj2" fmla="val 27925"/>
            </a:avLst>
          </a:prstGeom>
          <a:noFill/>
          <a:ln w="222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800" kern="0" dirty="0">
                <a:solidFill>
                  <a:sysClr val="window" lastClr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itchFamily="50" charset="-128"/>
              </a:rPr>
              <a:t>府有</a:t>
            </a:r>
            <a:r>
              <a:rPr kumimoji="0" lang="ja-JP" altLang="en-US" sz="800" kern="0" dirty="0" smtClean="0">
                <a:solidFill>
                  <a:sysClr val="window" lastClr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itchFamily="50" charset="-128"/>
              </a:rPr>
              <a:t>建築物</a:t>
            </a:r>
            <a:endParaRPr kumimoji="0" lang="en-US" altLang="ja-JP" sz="800" kern="0" dirty="0" smtClean="0">
              <a:solidFill>
                <a:sysClr val="window" lastClr="FFFF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Meiryo UI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800" kern="0" dirty="0" smtClean="0">
                <a:solidFill>
                  <a:sysClr val="window" lastClr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itchFamily="50" charset="-128"/>
              </a:rPr>
              <a:t>でも</a:t>
            </a:r>
            <a:r>
              <a:rPr kumimoji="0" lang="ja-JP" altLang="en-US" sz="800" kern="0" dirty="0">
                <a:solidFill>
                  <a:sysClr val="window" lastClr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itchFamily="50" charset="-128"/>
              </a:rPr>
              <a:t>初</a:t>
            </a:r>
            <a:r>
              <a:rPr kumimoji="0" lang="en-US" altLang="ja-JP" sz="800" kern="0" dirty="0">
                <a:solidFill>
                  <a:sysClr val="window" lastClr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itchFamily="50" charset="-128"/>
              </a:rPr>
              <a:t>!!</a:t>
            </a:r>
            <a:endParaRPr kumimoji="0" lang="ja-JP" altLang="en-US" sz="800" kern="0" dirty="0">
              <a:solidFill>
                <a:sysClr val="window" lastClr="FFFF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Meiryo UI" pitchFamily="50" charset="-128"/>
            </a:endParaRPr>
          </a:p>
        </p:txBody>
      </p:sp>
      <p:sp>
        <p:nvSpPr>
          <p:cNvPr id="331" name="角丸四角形 330"/>
          <p:cNvSpPr/>
          <p:nvPr/>
        </p:nvSpPr>
        <p:spPr>
          <a:xfrm>
            <a:off x="3245379" y="3663707"/>
            <a:ext cx="1761665" cy="347044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/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b="1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</a:t>
            </a:r>
            <a:r>
              <a:rPr kumimoji="0" lang="ja-JP" altLang="en-US" sz="1000" b="1" kern="0" spc="-12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トップランナー変圧器の導入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0" lang="ja-JP" altLang="en-US" sz="900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高性能化で</a:t>
            </a:r>
            <a:r>
              <a:rPr kumimoji="0" lang="ja-JP" altLang="en-US" sz="900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損失電力を</a:t>
            </a:r>
            <a:r>
              <a:rPr kumimoji="0" lang="ja-JP" altLang="en-US" sz="900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削減</a:t>
            </a:r>
            <a:endParaRPr kumimoji="0" lang="en-US" altLang="ja-JP" sz="900" kern="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0" lang="ja-JP" altLang="en-US" sz="900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0" lang="zh-TW" altLang="en-US" sz="900" u="sng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単相</a:t>
            </a:r>
            <a:r>
              <a:rPr kumimoji="0" lang="en-US" altLang="ja-JP" sz="900" u="sng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kumimoji="0" lang="zh-TW" altLang="en-US" sz="900" u="sng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三相</a:t>
            </a:r>
            <a:r>
              <a:rPr kumimoji="0" lang="zh-TW" altLang="en-US" sz="900" u="sng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計</a:t>
            </a:r>
            <a:r>
              <a:rPr kumimoji="0" lang="en-US" altLang="zh-TW" sz="900" u="sng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900</a:t>
            </a:r>
            <a:r>
              <a:rPr kumimoji="0" lang="zh-TW" altLang="en-US" sz="900" u="sng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ｋ</a:t>
            </a:r>
            <a:r>
              <a:rPr kumimoji="0" lang="en-US" altLang="zh-TW" sz="900" u="sng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VA</a:t>
            </a:r>
            <a:endParaRPr kumimoji="0" lang="en-US" altLang="ja-JP" sz="900" kern="0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2" name="角丸四角形 331"/>
          <p:cNvSpPr/>
          <p:nvPr/>
        </p:nvSpPr>
        <p:spPr>
          <a:xfrm>
            <a:off x="3254157" y="4182054"/>
            <a:ext cx="1761665" cy="347044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/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b="1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③高効率</a:t>
            </a:r>
            <a:r>
              <a:rPr kumimoji="0" lang="ja-JP" altLang="en-US" sz="1000" b="1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空調機の</a:t>
            </a:r>
            <a:r>
              <a:rPr kumimoji="0" lang="ja-JP" altLang="en-US" sz="1000" b="1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導入</a:t>
            </a:r>
            <a:endParaRPr kumimoji="0" lang="en-US" altLang="ja-JP" sz="1000" b="1" kern="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「おそうじロボット」</a:t>
            </a:r>
            <a:r>
              <a:rPr kumimoji="0" lang="ja-JP" altLang="en-US" sz="900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機能付き</a:t>
            </a:r>
            <a:endParaRPr kumimoji="0" lang="en-US" altLang="ja-JP" sz="900" kern="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kumimoji="0" lang="en-US" altLang="ja-JP" sz="900" u="sng" kern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14</a:t>
            </a:r>
            <a:r>
              <a:rPr kumimoji="0" lang="ja-JP" altLang="en-US" sz="900" u="sng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台</a:t>
            </a:r>
            <a:r>
              <a:rPr kumimoji="0" lang="en-US" altLang="ja-JP" sz="900" u="sng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0" lang="ja-JP" altLang="en-US" sz="900" u="sng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室内機</a:t>
            </a:r>
            <a:r>
              <a:rPr kumimoji="0" lang="en-US" altLang="ja-JP" sz="900" u="sng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109</a:t>
            </a:r>
            <a:r>
              <a:rPr kumimoji="0" lang="ja-JP" altLang="en-US" sz="900" u="sng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台</a:t>
            </a:r>
            <a:r>
              <a:rPr kumimoji="0" lang="en-US" altLang="ja-JP" sz="900" u="sng" kern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</p:txBody>
      </p:sp>
      <p:pic>
        <p:nvPicPr>
          <p:cNvPr id="242" name="Picture 3" descr="D:\yagurama\Desktop\0802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35" y="3690964"/>
            <a:ext cx="442549" cy="4484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Picture 39" descr="D:\yagurama\Desktop\プレゼン用照明器具\まとマルチ.gif"/>
          <p:cNvPicPr>
            <a:picLocks noChangeAspect="1" noChangeArrowheads="1"/>
          </p:cNvPicPr>
          <p:nvPr/>
        </p:nvPicPr>
        <p:blipFill rotWithShape="1">
          <a:blip r:embed="rId6"/>
          <a:srcRect l="41579"/>
          <a:stretch/>
        </p:blipFill>
        <p:spPr bwMode="auto">
          <a:xfrm>
            <a:off x="4779109" y="4184409"/>
            <a:ext cx="450215" cy="479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334" name="サブタイトル 2"/>
          <p:cNvSpPr txBox="1">
            <a:spLocks/>
          </p:cNvSpPr>
          <p:nvPr/>
        </p:nvSpPr>
        <p:spPr bwMode="auto">
          <a:xfrm>
            <a:off x="6193675" y="5812860"/>
            <a:ext cx="2884089" cy="520227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36000" tIns="36000" rIns="36000" bIns="360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施設で事業者を決定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発電容量</a:t>
            </a:r>
            <a:r>
              <a:rPr lang="ja-JP" altLang="en-US" sz="9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</a:t>
            </a:r>
            <a:r>
              <a:rPr lang="en-US" altLang="ja-JP" sz="9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760kW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>
              <a:buNone/>
              <a:defRPr/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○既存建築物への導入は府の防水改修時期とあわせて実施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するなど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公募手法も工夫しながら今後の事業展開を図る。</a:t>
            </a:r>
            <a:endParaRPr lang="en-US" altLang="ja-JP" sz="800" b="1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5332791" y="3202823"/>
            <a:ext cx="717541" cy="420013"/>
          </a:xfrm>
          <a:prstGeom prst="ellipse">
            <a:avLst/>
          </a:prstGeom>
          <a:solidFill>
            <a:srgbClr val="D34817"/>
          </a:solidFill>
          <a:ln w="12700" cap="flat" cmpd="sng" algn="ctr">
            <a:noFill/>
            <a:prstDash val="solid"/>
          </a:ln>
          <a:effectLst>
            <a:glow rad="127000">
              <a:srgbClr val="D34817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100" kern="0">
              <a:solidFill>
                <a:sysClr val="window" lastClr="FFFFFF"/>
              </a:solidFill>
              <a:latin typeface="Perpetua"/>
              <a:ea typeface="HG創英ﾌﾟﾚｾﾞﾝｽEB"/>
            </a:endParaRPr>
          </a:p>
        </p:txBody>
      </p:sp>
      <p:sp>
        <p:nvSpPr>
          <p:cNvPr id="253" name="四角形吹き出し 252"/>
          <p:cNvSpPr/>
          <p:nvPr/>
        </p:nvSpPr>
        <p:spPr>
          <a:xfrm>
            <a:off x="5171971" y="3248543"/>
            <a:ext cx="1042987" cy="311150"/>
          </a:xfrm>
          <a:prstGeom prst="wedgeRectCallout">
            <a:avLst>
              <a:gd name="adj1" fmla="val -34803"/>
              <a:gd name="adj2" fmla="val 27925"/>
            </a:avLst>
          </a:prstGeom>
          <a:noFill/>
          <a:ln w="222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 smtClean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電力消費量</a:t>
            </a:r>
            <a:endParaRPr kumimoji="0" lang="en-US" altLang="ja-JP" sz="900" kern="0" dirty="0" smtClean="0">
              <a:solidFill>
                <a:sysClr val="window" lastClr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b="1" u="sng" kern="0" dirty="0" smtClean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32</a:t>
            </a:r>
            <a:r>
              <a:rPr kumimoji="0" lang="ja-JP" altLang="en-US" sz="1000" b="1" u="sng" kern="0" dirty="0" smtClean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％削減</a:t>
            </a:r>
            <a:r>
              <a:rPr kumimoji="0" lang="ja-JP" altLang="en-US" sz="1000" b="1" u="sng" kern="0" baseline="30000" dirty="0" smtClean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＊</a:t>
            </a:r>
            <a:endParaRPr kumimoji="0" lang="ja-JP" altLang="en-US" sz="1000" b="1" u="sng" kern="0" baseline="30000" dirty="0">
              <a:solidFill>
                <a:sysClr val="window" lastClr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328400" y="3728457"/>
            <a:ext cx="717541" cy="42001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>
            <a:glow rad="1270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100" kern="0">
              <a:solidFill>
                <a:sysClr val="window" lastClr="FFFFFF"/>
              </a:solidFill>
              <a:latin typeface="Perpetua"/>
              <a:ea typeface="HG創英ﾌﾟﾚｾﾞﾝｽEB"/>
            </a:endParaRPr>
          </a:p>
        </p:txBody>
      </p:sp>
      <p:sp>
        <p:nvSpPr>
          <p:cNvPr id="336" name="四角形吹き出し 335"/>
          <p:cNvSpPr/>
          <p:nvPr/>
        </p:nvSpPr>
        <p:spPr>
          <a:xfrm>
            <a:off x="5158055" y="3766557"/>
            <a:ext cx="1042987" cy="311150"/>
          </a:xfrm>
          <a:prstGeom prst="wedgeRectCallout">
            <a:avLst>
              <a:gd name="adj1" fmla="val -34803"/>
              <a:gd name="adj2" fmla="val 27925"/>
            </a:avLst>
          </a:prstGeom>
          <a:noFill/>
          <a:ln w="222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 smtClean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損失電力量</a:t>
            </a:r>
            <a:endParaRPr kumimoji="0" lang="en-US" altLang="ja-JP" sz="900" kern="0" dirty="0" smtClean="0">
              <a:solidFill>
                <a:sysClr val="window" lastClr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b="1" u="sng" kern="0" dirty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45</a:t>
            </a:r>
            <a:r>
              <a:rPr kumimoji="0" lang="ja-JP" altLang="en-US" sz="1000" b="1" u="sng" kern="0" dirty="0" smtClean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％削減</a:t>
            </a:r>
            <a:r>
              <a:rPr kumimoji="0" lang="ja-JP" altLang="en-US" sz="1000" b="1" u="sng" kern="0" baseline="30000" dirty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＊</a:t>
            </a:r>
            <a:endParaRPr kumimoji="0" lang="ja-JP" altLang="en-US" sz="1000" b="1" u="sng" kern="0" dirty="0">
              <a:solidFill>
                <a:sysClr val="window" lastClr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5310131" y="4244096"/>
            <a:ext cx="717541" cy="4241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>
            <a:glow rad="1270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100" kern="0">
              <a:solidFill>
                <a:sysClr val="window" lastClr="FFFFFF"/>
              </a:solidFill>
              <a:latin typeface="Perpetua"/>
              <a:ea typeface="HG創英ﾌﾟﾚｾﾞﾝｽEB"/>
            </a:endParaRPr>
          </a:p>
        </p:txBody>
      </p:sp>
      <p:sp>
        <p:nvSpPr>
          <p:cNvPr id="338" name="四角形吹き出し 337"/>
          <p:cNvSpPr/>
          <p:nvPr/>
        </p:nvSpPr>
        <p:spPr>
          <a:xfrm>
            <a:off x="5139786" y="4293920"/>
            <a:ext cx="1042987" cy="311150"/>
          </a:xfrm>
          <a:prstGeom prst="wedgeRectCallout">
            <a:avLst>
              <a:gd name="adj1" fmla="val -34803"/>
              <a:gd name="adj2" fmla="val 27925"/>
            </a:avLst>
          </a:prstGeom>
          <a:noFill/>
          <a:ln w="222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ガス</a:t>
            </a:r>
            <a:r>
              <a:rPr kumimoji="0" lang="ja-JP" altLang="en-US" sz="900" kern="0" dirty="0" smtClean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消費量</a:t>
            </a:r>
            <a:endParaRPr kumimoji="0" lang="en-US" altLang="ja-JP" sz="900" kern="0" dirty="0" smtClean="0">
              <a:solidFill>
                <a:sysClr val="window" lastClr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b="1" u="sng" kern="0" dirty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kumimoji="0" lang="ja-JP" altLang="en-US" sz="1000" b="1" u="sng" kern="0" dirty="0" smtClean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％削減</a:t>
            </a:r>
            <a:r>
              <a:rPr kumimoji="0" lang="ja-JP" altLang="en-US" sz="1000" b="1" u="sng" kern="0" baseline="30000" dirty="0">
                <a:solidFill>
                  <a:sysClr val="window" lastClr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＊</a:t>
            </a:r>
            <a:endParaRPr kumimoji="0" lang="ja-JP" altLang="en-US" sz="1000" b="1" u="sng" kern="0" dirty="0">
              <a:solidFill>
                <a:sysClr val="window" lastClr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9" name="角丸四角形 338"/>
          <p:cNvSpPr/>
          <p:nvPr/>
        </p:nvSpPr>
        <p:spPr>
          <a:xfrm>
            <a:off x="3269959" y="4699059"/>
            <a:ext cx="677935" cy="238501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anchor="ctr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導入効果</a:t>
            </a:r>
            <a:endParaRPr lang="en-US" altLang="ja-JP" sz="10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9" name="二等辺三角形 3"/>
          <p:cNvSpPr>
            <a:spLocks noChangeArrowheads="1"/>
          </p:cNvSpPr>
          <p:nvPr/>
        </p:nvSpPr>
        <p:spPr bwMode="auto">
          <a:xfrm rot="10800000">
            <a:off x="3980477" y="6380576"/>
            <a:ext cx="1470940" cy="16057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ja-JP" altLang="en-US" sz="2800" dirty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342" name="正方形/長方形 341"/>
          <p:cNvSpPr>
            <a:spLocks/>
          </p:cNvSpPr>
          <p:nvPr/>
        </p:nvSpPr>
        <p:spPr>
          <a:xfrm>
            <a:off x="6215409" y="1444000"/>
            <a:ext cx="2818001" cy="4273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>
              <a:lnSpc>
                <a:spcPts val="1000"/>
              </a:lnSpc>
              <a:defRPr/>
            </a:pP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</a:t>
            </a: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再生可能エネルギーの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固定価格</a:t>
            </a: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買取制度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」を活用し、府</a:t>
            </a: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有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建築物</a:t>
            </a: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の屋上屋根を貸し出して、民間事業者の資金により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太陽光</a:t>
            </a: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発電システムを導入し、再生可能エネルギーの導入を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促進</a:t>
            </a: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する事業</a:t>
            </a:r>
            <a:endParaRPr lang="en-US" altLang="ja-JP" sz="900" spc="-100" dirty="0">
              <a:solidFill>
                <a:schemeClr val="accent4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43" name="角丸四角形 342"/>
          <p:cNvSpPr/>
          <p:nvPr/>
        </p:nvSpPr>
        <p:spPr>
          <a:xfrm>
            <a:off x="6200170" y="1251039"/>
            <a:ext cx="808387" cy="192960"/>
          </a:xfrm>
          <a:prstGeom prst="roundRect">
            <a:avLst>
              <a:gd name="adj" fmla="val 19842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ja-JP" altLang="en-US" sz="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事業概要</a:t>
            </a:r>
            <a:endParaRPr lang="ja-JP" altLang="en-US" sz="9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44" name="角丸四角形 343"/>
          <p:cNvSpPr/>
          <p:nvPr/>
        </p:nvSpPr>
        <p:spPr>
          <a:xfrm>
            <a:off x="6210150" y="1960851"/>
            <a:ext cx="808387" cy="192960"/>
          </a:xfrm>
          <a:prstGeom prst="roundRect">
            <a:avLst>
              <a:gd name="adj" fmla="val 19842"/>
            </a:avLst>
          </a:prstGeom>
          <a:ln w="952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ja-JP" altLang="en-US" sz="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事業スキーム</a:t>
            </a:r>
            <a:endParaRPr lang="ja-JP" altLang="en-US" sz="9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45" name="正方形/長方形 344"/>
          <p:cNvSpPr>
            <a:spLocks/>
          </p:cNvSpPr>
          <p:nvPr/>
        </p:nvSpPr>
        <p:spPr>
          <a:xfrm>
            <a:off x="6215409" y="2153812"/>
            <a:ext cx="2818001" cy="10874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>
              <a:lnSpc>
                <a:spcPts val="1000"/>
              </a:lnSpc>
              <a:defRPr/>
            </a:pP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○民間事業者が府有施設に</a:t>
            </a:r>
            <a:endParaRPr lang="en-US" altLang="ja-JP" sz="900" spc="-100" dirty="0" smtClean="0">
              <a:solidFill>
                <a:schemeClr val="accent4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1000"/>
              </a:lnSpc>
              <a:defRPr/>
            </a:pP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太陽光</a:t>
            </a: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発電システム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を設置</a:t>
            </a:r>
            <a:endParaRPr lang="en-US" altLang="ja-JP" sz="900" spc="-100" dirty="0" smtClean="0">
              <a:solidFill>
                <a:schemeClr val="accent4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1000"/>
              </a:lnSpc>
              <a:defRPr/>
            </a:pP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○府は契約期間中屋根使用料</a:t>
            </a:r>
            <a:endParaRPr lang="en-US" altLang="ja-JP" sz="900" spc="-100" dirty="0" smtClean="0">
              <a:solidFill>
                <a:schemeClr val="accent4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1000"/>
              </a:lnSpc>
              <a:defRPr/>
            </a:pP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を事業者より得る</a:t>
            </a:r>
            <a:endParaRPr lang="ja-JP" altLang="en-US" sz="900" spc="-100" dirty="0">
              <a:solidFill>
                <a:schemeClr val="accent4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1000"/>
              </a:lnSpc>
              <a:defRPr/>
            </a:pP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○事業者は電力会社への売電</a:t>
            </a:r>
            <a:endParaRPr lang="en-US" altLang="ja-JP" sz="900" spc="-100" dirty="0" smtClean="0">
              <a:solidFill>
                <a:schemeClr val="accent4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1000"/>
              </a:lnSpc>
              <a:defRPr/>
            </a:pP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収入で工事費等の経費を賄う</a:t>
            </a: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900" spc="-100" dirty="0" smtClean="0">
              <a:solidFill>
                <a:schemeClr val="accent4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1000"/>
              </a:lnSpc>
              <a:defRPr/>
            </a:pP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⇒府は初期</a:t>
            </a: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投資なく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再生可能</a:t>
            </a:r>
            <a:endParaRPr lang="en-US" altLang="ja-JP" sz="900" spc="-100" dirty="0" smtClean="0">
              <a:solidFill>
                <a:schemeClr val="accent4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1000"/>
              </a:lnSpc>
              <a:defRPr/>
            </a:pP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エネルギー</a:t>
            </a: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の導入が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可能</a:t>
            </a:r>
            <a:endParaRPr lang="en-US" altLang="ja-JP" sz="900" spc="-100" dirty="0">
              <a:solidFill>
                <a:schemeClr val="accent4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7753894" y="2244126"/>
            <a:ext cx="543208" cy="190614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</a:t>
            </a:r>
            <a:endParaRPr kumimoji="1" lang="ja-JP" alt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65" name="角丸四角形 364"/>
          <p:cNvSpPr/>
          <p:nvPr/>
        </p:nvSpPr>
        <p:spPr>
          <a:xfrm>
            <a:off x="8019566" y="2993106"/>
            <a:ext cx="674669" cy="202441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民間事業者</a:t>
            </a:r>
            <a:endParaRPr kumimoji="1" lang="ja-JP" alt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66" name="正方形/長方形 365"/>
          <p:cNvSpPr/>
          <p:nvPr/>
        </p:nvSpPr>
        <p:spPr>
          <a:xfrm>
            <a:off x="8432489" y="2245961"/>
            <a:ext cx="496854" cy="183179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電力会社</a:t>
            </a:r>
            <a:endParaRPr kumimoji="1" lang="ja-JP" alt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67" name="右矢印 366"/>
          <p:cNvSpPr/>
          <p:nvPr/>
        </p:nvSpPr>
        <p:spPr>
          <a:xfrm rot="4318535">
            <a:off x="7900784" y="2614976"/>
            <a:ext cx="375772" cy="86191"/>
          </a:xfrm>
          <a:prstGeom prst="rightArrow">
            <a:avLst>
              <a:gd name="adj1" fmla="val 48998"/>
              <a:gd name="adj2" fmla="val 5000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68" name="右矢印 367"/>
          <p:cNvSpPr/>
          <p:nvPr/>
        </p:nvSpPr>
        <p:spPr>
          <a:xfrm rot="15145904">
            <a:off x="7811126" y="2711925"/>
            <a:ext cx="384978" cy="86482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69" name="右矢印 368"/>
          <p:cNvSpPr/>
          <p:nvPr/>
        </p:nvSpPr>
        <p:spPr>
          <a:xfrm rot="6680922">
            <a:off x="8379499" y="2623114"/>
            <a:ext cx="414032" cy="84666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0" name="右矢印 369"/>
          <p:cNvSpPr/>
          <p:nvPr/>
        </p:nvSpPr>
        <p:spPr>
          <a:xfrm rot="17525161">
            <a:off x="8458183" y="2713991"/>
            <a:ext cx="421015" cy="87811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1" name="テキスト ボックス 350"/>
          <p:cNvSpPr txBox="1"/>
          <p:nvPr/>
        </p:nvSpPr>
        <p:spPr>
          <a:xfrm>
            <a:off x="7744362" y="2778012"/>
            <a:ext cx="3386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屋根</a:t>
            </a:r>
            <a:endParaRPr kumimoji="1" lang="en-US" altLang="ja-JP" sz="6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使用料</a:t>
            </a:r>
            <a:endParaRPr kumimoji="1" lang="en-US" altLang="ja-JP" sz="6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支払</a:t>
            </a:r>
            <a:endParaRPr kumimoji="1" lang="ja-JP" altLang="en-US" sz="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2" name="テキスト ボックス 351"/>
          <p:cNvSpPr txBox="1"/>
          <p:nvPr/>
        </p:nvSpPr>
        <p:spPr>
          <a:xfrm>
            <a:off x="8125306" y="2446719"/>
            <a:ext cx="2770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使用</a:t>
            </a:r>
            <a:endParaRPr kumimoji="1" lang="en-US" altLang="ja-JP" sz="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許可</a:t>
            </a:r>
            <a:endParaRPr kumimoji="1" lang="ja-JP" alt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8707772" y="2767063"/>
            <a:ext cx="2994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電力</a:t>
            </a:r>
            <a:endParaRPr kumimoji="1" lang="en-US" altLang="ja-JP" sz="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売却</a:t>
            </a:r>
            <a:endParaRPr kumimoji="1" lang="ja-JP" alt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4" name="テキスト ボックス 353"/>
          <p:cNvSpPr txBox="1"/>
          <p:nvPr/>
        </p:nvSpPr>
        <p:spPr>
          <a:xfrm>
            <a:off x="8382876" y="2447560"/>
            <a:ext cx="3386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売電</a:t>
            </a:r>
            <a:endParaRPr kumimoji="1" lang="en-US" altLang="ja-JP" sz="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収入</a:t>
            </a:r>
            <a:endParaRPr kumimoji="1" lang="ja-JP" alt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1" name="角丸四角形 370"/>
          <p:cNvSpPr/>
          <p:nvPr/>
        </p:nvSpPr>
        <p:spPr>
          <a:xfrm>
            <a:off x="6210150" y="3348850"/>
            <a:ext cx="1877552" cy="192960"/>
          </a:xfrm>
          <a:prstGeom prst="roundRect">
            <a:avLst>
              <a:gd name="adj" fmla="val 19842"/>
            </a:avLst>
          </a:prstGeom>
          <a:ln w="952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ja-JP" altLang="en-US" sz="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太陽光パネル基礎設置工法の認定</a:t>
            </a:r>
            <a:endParaRPr lang="ja-JP" altLang="en-US" sz="9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2" name="正方形/長方形 371"/>
          <p:cNvSpPr>
            <a:spLocks/>
          </p:cNvSpPr>
          <p:nvPr/>
        </p:nvSpPr>
        <p:spPr>
          <a:xfrm>
            <a:off x="6215409" y="3553918"/>
            <a:ext cx="2857319" cy="45683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>
              <a:lnSpc>
                <a:spcPts val="1000"/>
              </a:lnSpc>
              <a:defRPr/>
            </a:pP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ja-JP" altLang="en-US" sz="900" b="1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全国初の試み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として防水等の性能を確保しうる</a:t>
            </a:r>
            <a:r>
              <a:rPr lang="ja-JP" altLang="en-US" sz="900" b="1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太陽光パネル基礎</a:t>
            </a:r>
            <a:endParaRPr lang="en-US" altLang="ja-JP" sz="900" b="1" spc="-100" dirty="0" smtClean="0">
              <a:solidFill>
                <a:schemeClr val="accent4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1000"/>
              </a:lnSpc>
              <a:defRPr/>
            </a:pPr>
            <a:r>
              <a:rPr lang="ja-JP" altLang="en-US" sz="900" b="1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900" b="1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設置工法の認定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を実施</a:t>
            </a:r>
            <a:r>
              <a:rPr lang="en-US" altLang="ja-JP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(H25:5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社</a:t>
            </a:r>
            <a:r>
              <a:rPr lang="en-US" altLang="ja-JP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sz="900" spc="-100" dirty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工法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⇒</a:t>
            </a:r>
            <a:r>
              <a:rPr lang="en-US" altLang="ja-JP" sz="900" b="1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H26:9</a:t>
            </a:r>
            <a:r>
              <a:rPr lang="ja-JP" altLang="en-US" sz="900" b="1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社</a:t>
            </a:r>
            <a:r>
              <a:rPr lang="en-US" altLang="ja-JP" sz="900" b="1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900" b="1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工法</a:t>
            </a:r>
            <a:r>
              <a:rPr lang="en-US" altLang="ja-JP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  <a:p>
            <a:pPr>
              <a:lnSpc>
                <a:spcPts val="1000"/>
              </a:lnSpc>
              <a:defRPr/>
            </a:pP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○これを標準工法として</a:t>
            </a:r>
            <a:r>
              <a:rPr lang="en-US" altLang="ja-JP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25</a:t>
            </a:r>
            <a:r>
              <a:rPr lang="ja-JP" altLang="en-US" sz="900" spc="-100" dirty="0" smtClean="0">
                <a:solidFill>
                  <a:schemeClr val="accent4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年度に事業者の公募を実施</a:t>
            </a:r>
            <a:endParaRPr lang="en-US" altLang="ja-JP" sz="900" spc="-100" dirty="0">
              <a:solidFill>
                <a:schemeClr val="accent4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1" name="二等辺三角形 260"/>
          <p:cNvSpPr/>
          <p:nvPr/>
        </p:nvSpPr>
        <p:spPr>
          <a:xfrm rot="10800000">
            <a:off x="7141958" y="4013503"/>
            <a:ext cx="951049" cy="172975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76" name="角丸四角形 375"/>
          <p:cNvSpPr/>
          <p:nvPr/>
        </p:nvSpPr>
        <p:spPr>
          <a:xfrm>
            <a:off x="6594957" y="5319742"/>
            <a:ext cx="2380004" cy="336489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2000" tIns="0" rIns="0" bIns="0" anchor="ctr">
            <a:noAutofit/>
          </a:bodyPr>
          <a:lstStyle/>
          <a:p>
            <a:pPr>
              <a:defRPr/>
            </a:pP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●総発電量　　約</a:t>
            </a:r>
            <a:r>
              <a:rPr lang="en-US" altLang="ja-JP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2,726MWh</a:t>
            </a:r>
          </a:p>
          <a:p>
            <a:pPr>
              <a:defRPr/>
            </a:pP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</a:t>
            </a:r>
            <a:r>
              <a:rPr lang="en-US" altLang="ja-JP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CO2</a:t>
            </a: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削減量</a:t>
            </a:r>
            <a:r>
              <a:rPr lang="ja-JP" altLang="en-US" sz="1000" b="1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約</a:t>
            </a:r>
            <a:r>
              <a:rPr lang="en-US" altLang="ja-JP" sz="10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1,300</a:t>
            </a:r>
            <a:r>
              <a:rPr lang="ja-JP" altLang="en-US" sz="1000" b="1" dirty="0" err="1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ｔ</a:t>
            </a:r>
            <a:r>
              <a:rPr lang="en-US" altLang="ja-JP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(20</a:t>
            </a:r>
            <a:r>
              <a:rPr lang="ja-JP" altLang="en-US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年間見込み</a:t>
            </a:r>
            <a:r>
              <a:rPr lang="en-US" altLang="ja-JP" sz="6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</p:txBody>
      </p:sp>
      <p:sp>
        <p:nvSpPr>
          <p:cNvPr id="377" name="角丸四角形 376"/>
          <p:cNvSpPr/>
          <p:nvPr/>
        </p:nvSpPr>
        <p:spPr>
          <a:xfrm>
            <a:off x="6201525" y="5307217"/>
            <a:ext cx="393431" cy="356308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anchor="ctr">
            <a:noAutofit/>
          </a:bodyPr>
          <a:lstStyle/>
          <a:p>
            <a:pPr algn="ctr">
              <a:defRPr/>
            </a:pPr>
            <a:r>
              <a:rPr lang="ja-JP" altLang="en-US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導入効果</a:t>
            </a:r>
            <a:endParaRPr lang="en-US" altLang="ja-JP" sz="10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8" name="角丸四角形 377"/>
          <p:cNvSpPr/>
          <p:nvPr/>
        </p:nvSpPr>
        <p:spPr>
          <a:xfrm>
            <a:off x="6028469" y="4980486"/>
            <a:ext cx="1526347" cy="2040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zh-TW" altLang="en-US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</a:t>
            </a:r>
            <a:r>
              <a:rPr lang="zh-TW" altLang="en-US" sz="7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大阪高等職業</a:t>
            </a:r>
            <a:r>
              <a:rPr lang="zh-TW" altLang="en-US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技術専門校</a:t>
            </a:r>
            <a:r>
              <a:rPr lang="en-US" altLang="ja-JP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en-US" altLang="zh-TW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48.</a:t>
            </a:r>
            <a:r>
              <a:rPr lang="en-US" altLang="ja-JP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en-US" altLang="zh-TW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en-US" altLang="ja-JP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kW)</a:t>
            </a:r>
          </a:p>
        </p:txBody>
      </p:sp>
      <p:sp>
        <p:nvSpPr>
          <p:cNvPr id="380" name="角丸四角形 379"/>
          <p:cNvSpPr/>
          <p:nvPr/>
        </p:nvSpPr>
        <p:spPr>
          <a:xfrm>
            <a:off x="7519238" y="5026859"/>
            <a:ext cx="792218" cy="2803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ja-JP" altLang="en-US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泉南</a:t>
            </a:r>
            <a:r>
              <a:rPr lang="ja-JP" altLang="en-US" sz="7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支援学校</a:t>
            </a:r>
            <a:endParaRPr lang="en-US" altLang="zh-TW" sz="7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en-US" altLang="ja-JP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en-US" altLang="zh-TW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24.00</a:t>
            </a:r>
            <a:r>
              <a:rPr lang="en-US" altLang="ja-JP" sz="7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kW)</a:t>
            </a:r>
            <a:endParaRPr lang="en-US" altLang="ja-JP" sz="7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8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/>
          <a:stretch/>
        </p:blipFill>
        <p:spPr bwMode="auto">
          <a:xfrm>
            <a:off x="7378293" y="4418046"/>
            <a:ext cx="1057465" cy="56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4" name="角丸四角形 383"/>
          <p:cNvSpPr/>
          <p:nvPr/>
        </p:nvSpPr>
        <p:spPr>
          <a:xfrm>
            <a:off x="8373205" y="5033383"/>
            <a:ext cx="773185" cy="28635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ja-JP" altLang="en-US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春日丘高校</a:t>
            </a:r>
            <a:endParaRPr lang="en-US" altLang="zh-TW" sz="7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en-US" altLang="ja-JP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en-US" altLang="zh-TW" sz="7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47.35</a:t>
            </a:r>
            <a:r>
              <a:rPr lang="en-US" altLang="ja-JP" sz="7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kW)</a:t>
            </a:r>
            <a:endParaRPr lang="en-US" altLang="ja-JP" sz="7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8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43" y="4413399"/>
            <a:ext cx="433253" cy="57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93" name="二等辺三角形 392"/>
          <p:cNvSpPr/>
          <p:nvPr/>
        </p:nvSpPr>
        <p:spPr>
          <a:xfrm rot="10800000">
            <a:off x="7128287" y="5690348"/>
            <a:ext cx="951049" cy="172975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94" name="二等辺三角形 393"/>
          <p:cNvSpPr/>
          <p:nvPr/>
        </p:nvSpPr>
        <p:spPr>
          <a:xfrm rot="10800000">
            <a:off x="4178780" y="5706462"/>
            <a:ext cx="951049" cy="135589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95" name="二等辺三角形 394"/>
          <p:cNvSpPr/>
          <p:nvPr/>
        </p:nvSpPr>
        <p:spPr>
          <a:xfrm rot="10800000">
            <a:off x="1123394" y="5700511"/>
            <a:ext cx="951049" cy="141541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96" name="サブタイトル 2"/>
          <p:cNvSpPr txBox="1">
            <a:spLocks/>
          </p:cNvSpPr>
          <p:nvPr/>
        </p:nvSpPr>
        <p:spPr bwMode="auto">
          <a:xfrm>
            <a:off x="104775" y="2546111"/>
            <a:ext cx="2955155" cy="75467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lIns="36000" tIns="72000" rIns="108000" bIns="360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900" b="1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初期投資が不要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、後年度負担増なし</a:t>
            </a:r>
            <a:endParaRPr lang="en-US" altLang="ja-JP" sz="900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900" b="1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省エネ化、光熱水費削減、</a:t>
            </a:r>
            <a:r>
              <a:rPr lang="en-US" altLang="ja-JP" sz="900" b="1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CO2</a:t>
            </a:r>
            <a:r>
              <a:rPr lang="ja-JP" altLang="en-US" sz="900" b="1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排出</a:t>
            </a:r>
            <a:endParaRPr lang="en-US" altLang="ja-JP" sz="900" b="1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b="1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b="1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量削減の</a:t>
            </a:r>
            <a:r>
              <a:rPr lang="en-US" altLang="ja-JP" sz="900" b="1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900" b="1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大効果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が同時に得られる</a:t>
            </a:r>
            <a:endParaRPr lang="en-US" altLang="ja-JP" sz="900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900" b="1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省エネビジネス・新技術開発の育成</a:t>
            </a:r>
            <a:endParaRPr lang="en-US" altLang="ja-JP" sz="900" b="1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7" name="サブタイトル 2"/>
          <p:cNvSpPr txBox="1">
            <a:spLocks/>
          </p:cNvSpPr>
          <p:nvPr/>
        </p:nvSpPr>
        <p:spPr bwMode="auto">
          <a:xfrm>
            <a:off x="104776" y="1271630"/>
            <a:ext cx="2955154" cy="102472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lIns="0" tIns="36000" rIns="36000" bIns="360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ja-JP" altLang="en-US" sz="9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民間の資金やノウハウを活用</a:t>
            </a:r>
            <a:endParaRPr lang="en-US" altLang="ja-JP" sz="900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して既存庁舎等を改修し、省</a:t>
            </a:r>
            <a:endParaRPr lang="en-US" altLang="ja-JP" sz="900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エネ化による光熱水費の削減</a:t>
            </a:r>
            <a:endParaRPr lang="en-US" altLang="ja-JP" sz="900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分で経費等を償還し、残余を</a:t>
            </a:r>
            <a:endParaRPr lang="en-US" altLang="ja-JP" sz="900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施設所有者と</a:t>
            </a:r>
            <a:r>
              <a:rPr lang="en-US" altLang="ja-JP" sz="900" kern="0" spc="-1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事業者の</a:t>
            </a:r>
            <a:endParaRPr lang="en-US" altLang="ja-JP" sz="900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900" kern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kern="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利益とする事業</a:t>
            </a:r>
            <a:endParaRPr lang="en-US" altLang="ja-JP" sz="900" kern="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4444" y="2556666"/>
            <a:ext cx="898848" cy="749197"/>
          </a:xfrm>
          <a:prstGeom prst="rect">
            <a:avLst/>
          </a:prstGeom>
          <a:noFill/>
          <a:ln w="15875" cmpd="thickThin">
            <a:noFill/>
            <a:miter lim="800000"/>
            <a:headEnd/>
            <a:tailEnd/>
          </a:ln>
          <a:effectLst/>
          <a:extLst/>
        </p:spPr>
      </p:pic>
      <p:sp>
        <p:nvSpPr>
          <p:cNvPr id="2" name="角丸四角形 1"/>
          <p:cNvSpPr/>
          <p:nvPr/>
        </p:nvSpPr>
        <p:spPr>
          <a:xfrm>
            <a:off x="2635213" y="2825825"/>
            <a:ext cx="379706" cy="126316"/>
          </a:xfrm>
          <a:prstGeom prst="roundRect">
            <a:avLst>
              <a:gd name="adj" fmla="val 360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片側の 2 つの角を丸めた四角形 399"/>
          <p:cNvSpPr/>
          <p:nvPr/>
        </p:nvSpPr>
        <p:spPr>
          <a:xfrm>
            <a:off x="92011" y="3335052"/>
            <a:ext cx="1057940" cy="2306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導入実績</a:t>
            </a:r>
            <a:endParaRPr kumimoji="0" lang="ja-JP" altLang="en-US" sz="600" b="1" kern="0" spc="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582588" y="4990175"/>
            <a:ext cx="58967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＊標準設計比</a:t>
            </a:r>
            <a:endParaRPr kumimoji="1" lang="ja-JP" alt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97" name="Group 4"/>
          <p:cNvGrpSpPr>
            <a:grpSpLocks noChangeAspect="1"/>
          </p:cNvGrpSpPr>
          <p:nvPr/>
        </p:nvGrpSpPr>
        <p:grpSpPr bwMode="auto">
          <a:xfrm>
            <a:off x="6295990" y="4355575"/>
            <a:ext cx="1002491" cy="625963"/>
            <a:chOff x="295" y="2152"/>
            <a:chExt cx="1688" cy="1054"/>
          </a:xfrm>
        </p:grpSpPr>
        <p:sp>
          <p:nvSpPr>
            <p:cNvPr id="9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5" y="2152"/>
              <a:ext cx="1688" cy="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99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289"/>
              <a:ext cx="1688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2" name="角丸四角形 391"/>
          <p:cNvSpPr/>
          <p:nvPr/>
        </p:nvSpPr>
        <p:spPr>
          <a:xfrm>
            <a:off x="6200170" y="4152307"/>
            <a:ext cx="2833240" cy="229068"/>
          </a:xfrm>
          <a:prstGeom prst="roundRect">
            <a:avLst>
              <a:gd name="adj" fmla="val 19842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25</a:t>
            </a: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年度は３</a:t>
            </a:r>
            <a:r>
              <a:rPr lang="ja-JP" altLang="en-US" sz="1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施設で太陽光パネル</a:t>
            </a: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の導入を決定</a:t>
            </a:r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!!</a:t>
            </a:r>
            <a:endParaRPr lang="ja-JP" altLang="en-US" sz="1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06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画面に合わせる (4:3)</PresentationFormat>
  <Paragraphs>196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2015-09-03T00:21:25Z</dcterms:created>
  <dcterms:modified xsi:type="dcterms:W3CDTF">2015-09-03T04:46:53Z</dcterms:modified>
</cp:coreProperties>
</file>