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88" r:id="rId1"/>
  </p:sldMasterIdLst>
  <p:notesMasterIdLst>
    <p:notesMasterId r:id="rId7"/>
  </p:notesMasterIdLst>
  <p:handoutMasterIdLst>
    <p:handoutMasterId r:id="rId8"/>
  </p:handoutMasterIdLst>
  <p:sldIdLst>
    <p:sldId id="392" r:id="rId2"/>
    <p:sldId id="401" r:id="rId3"/>
    <p:sldId id="403" r:id="rId4"/>
    <p:sldId id="408" r:id="rId5"/>
    <p:sldId id="398" r:id="rId6"/>
  </p:sldIdLst>
  <p:sldSz cx="9144000" cy="6858000" type="screen4x3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FF"/>
    <a:srgbClr val="FFFF99"/>
    <a:srgbClr val="99CCFF"/>
    <a:srgbClr val="FFCCFF"/>
    <a:srgbClr val="FFCCCC"/>
    <a:srgbClr val="FFFFFF"/>
    <a:srgbClr val="4D577D"/>
    <a:srgbClr val="EAECF0"/>
    <a:srgbClr val="ECF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04" autoAdjust="0"/>
  </p:normalViewPr>
  <p:slideViewPr>
    <p:cSldViewPr>
      <p:cViewPr>
        <p:scale>
          <a:sx n="75" d="100"/>
          <a:sy n="75" d="100"/>
        </p:scale>
        <p:origin x="-288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0101" cy="488793"/>
          </a:xfrm>
          <a:prstGeom prst="rect">
            <a:avLst/>
          </a:prstGeom>
        </p:spPr>
        <p:txBody>
          <a:bodyPr vert="horz" lIns="89668" tIns="44835" rIns="89668" bIns="4483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765214" y="0"/>
            <a:ext cx="2880101" cy="488793"/>
          </a:xfrm>
          <a:prstGeom prst="rect">
            <a:avLst/>
          </a:prstGeom>
        </p:spPr>
        <p:txBody>
          <a:bodyPr vert="horz" lIns="89668" tIns="44835" rIns="89668" bIns="44835" rtlCol="0"/>
          <a:lstStyle>
            <a:lvl1pPr algn="r">
              <a:defRPr sz="1200"/>
            </a:lvl1pPr>
          </a:lstStyle>
          <a:p>
            <a:fld id="{199FB6C1-B92C-4719-A163-F0AF8F982334}" type="datetimeFigureOut">
              <a:rPr kumimoji="1" lang="ja-JP" altLang="en-US" smtClean="0"/>
              <a:t>2016/9/6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287059"/>
            <a:ext cx="2880101" cy="488792"/>
          </a:xfrm>
          <a:prstGeom prst="rect">
            <a:avLst/>
          </a:prstGeom>
        </p:spPr>
        <p:txBody>
          <a:bodyPr vert="horz" lIns="89668" tIns="44835" rIns="89668" bIns="4483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765214" y="9287059"/>
            <a:ext cx="2880101" cy="488792"/>
          </a:xfrm>
          <a:prstGeom prst="rect">
            <a:avLst/>
          </a:prstGeom>
        </p:spPr>
        <p:txBody>
          <a:bodyPr vert="horz" lIns="89668" tIns="44835" rIns="89668" bIns="44835" rtlCol="0" anchor="b"/>
          <a:lstStyle>
            <a:lvl1pPr algn="r">
              <a:defRPr sz="1200"/>
            </a:lvl1pPr>
          </a:lstStyle>
          <a:p>
            <a:fld id="{DC6AC9B6-5613-4627-A2C2-548BD079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547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0101" cy="488793"/>
          </a:xfrm>
          <a:prstGeom prst="rect">
            <a:avLst/>
          </a:prstGeom>
        </p:spPr>
        <p:txBody>
          <a:bodyPr vert="horz" lIns="89668" tIns="44835" rIns="89668" bIns="4483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214" y="0"/>
            <a:ext cx="2880101" cy="488793"/>
          </a:xfrm>
          <a:prstGeom prst="rect">
            <a:avLst/>
          </a:prstGeom>
        </p:spPr>
        <p:txBody>
          <a:bodyPr vert="horz" lIns="89668" tIns="44835" rIns="89668" bIns="44835" rtlCol="0"/>
          <a:lstStyle>
            <a:lvl1pPr algn="r">
              <a:defRPr sz="1200"/>
            </a:lvl1pPr>
          </a:lstStyle>
          <a:p>
            <a:fld id="{B77C7B7B-FFF4-42BE-9F52-EEC8B680A53E}" type="datetimeFigureOut">
              <a:rPr kumimoji="1" lang="ja-JP" altLang="en-US" smtClean="0"/>
              <a:t>2016/9/6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4737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68" tIns="44835" rIns="89668" bIns="4483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997" y="4644310"/>
            <a:ext cx="5316870" cy="4399133"/>
          </a:xfrm>
          <a:prstGeom prst="rect">
            <a:avLst/>
          </a:prstGeom>
        </p:spPr>
        <p:txBody>
          <a:bodyPr vert="horz" lIns="89668" tIns="44835" rIns="89668" bIns="4483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287059"/>
            <a:ext cx="2880101" cy="488792"/>
          </a:xfrm>
          <a:prstGeom prst="rect">
            <a:avLst/>
          </a:prstGeom>
        </p:spPr>
        <p:txBody>
          <a:bodyPr vert="horz" lIns="89668" tIns="44835" rIns="89668" bIns="4483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214" y="9287059"/>
            <a:ext cx="2880101" cy="488792"/>
          </a:xfrm>
          <a:prstGeom prst="rect">
            <a:avLst/>
          </a:prstGeom>
        </p:spPr>
        <p:txBody>
          <a:bodyPr vert="horz" lIns="89668" tIns="44835" rIns="89668" bIns="44835" rtlCol="0" anchor="b"/>
          <a:lstStyle>
            <a:lvl1pPr algn="r">
              <a:defRPr sz="1200"/>
            </a:lvl1pPr>
          </a:lstStyle>
          <a:p>
            <a:fld id="{5851141E-478A-4E51-BAF5-41475249C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5064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6752"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1141E-478A-4E51-BAF5-41475249CC5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681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663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34894" indent="-282651" defTabSz="89663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30606" indent="-226122" defTabSz="89663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582850" indent="-226122" defTabSz="89663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35092" indent="-226122" defTabSz="89663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487335" indent="-226122" defTabSz="89663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39578" indent="-226122" defTabSz="89663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391820" indent="-226122" defTabSz="89663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44063" indent="-226122" defTabSz="89663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3DC462D6-8E1B-448D-9D9C-40F15A5C9B44}" type="slidenum">
              <a:rPr lang="en-US" altLang="ja-JP" smtClean="0"/>
              <a:pPr eaLnBrk="1" hangingPunct="1"/>
              <a:t>2</a:t>
            </a:fld>
            <a:endParaRPr lang="en-US" altLang="ja-JP" dirty="0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4218" y="4644075"/>
            <a:ext cx="5318431" cy="4398655"/>
          </a:xfrm>
          <a:noFill/>
        </p:spPr>
        <p:txBody>
          <a:bodyPr/>
          <a:lstStyle/>
          <a:p>
            <a:pPr defTabSz="896752">
              <a:defRPr/>
            </a:pP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571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1141E-478A-4E51-BAF5-41475249CC58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1141E-478A-4E51-BAF5-41475249CC58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681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1141E-478A-4E51-BAF5-41475249CC58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68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正方形/長方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正方形/長方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正方形/長方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正方形/長方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角丸四角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角丸四角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4BE0524-AC90-4E3B-8179-9C7CACEA1A0D}" type="datetime1">
              <a:rPr kumimoji="1" lang="ja-JP" altLang="en-US" smtClean="0"/>
              <a:t>2016/9/6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DDB0-3F8B-4872-8C1C-870D70CF4FFE}" type="datetime1">
              <a:rPr kumimoji="1" lang="ja-JP" altLang="en-US" smtClean="0"/>
              <a:t>2016/9/6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3F6D-5C60-4A17-8C7E-B9833CA7D620}" type="datetime1">
              <a:rPr kumimoji="1" lang="ja-JP" altLang="en-US" smtClean="0"/>
              <a:t>2016/9/6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57EF-1939-4CC1-A76D-7EABA8D0105C}" type="datetime1">
              <a:rPr kumimoji="1" lang="ja-JP" altLang="en-US" smtClean="0"/>
              <a:t>2016/9/6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B893-ECC7-4B81-B7F8-FD78B654D840}" type="datetime1">
              <a:rPr kumimoji="1" lang="ja-JP" altLang="en-US" smtClean="0"/>
              <a:t>2016/9/6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5F24-6F09-4D64-A340-3D2B511B40C8}" type="datetime1">
              <a:rPr kumimoji="1" lang="ja-JP" altLang="en-US" smtClean="0"/>
              <a:t>2016/9/6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6" name="日付プレースホルダー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777E2EC-8DCB-4244-B8D1-17249A78974C}" type="datetime1">
              <a:rPr kumimoji="1" lang="ja-JP" altLang="en-US" smtClean="0"/>
              <a:t>2016/9/6</a:t>
            </a:fld>
            <a:endParaRPr kumimoji="1" lang="ja-JP" altLang="en-US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0C69701-534F-4C63-8046-DACAB7884691}" type="datetime1">
              <a:rPr kumimoji="1" lang="ja-JP" altLang="en-US" smtClean="0"/>
              <a:t>2016/9/6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0C8E-A9DE-49E5-9EB4-785950631589}" type="datetime1">
              <a:rPr kumimoji="1" lang="ja-JP" altLang="en-US" smtClean="0"/>
              <a:t>2016/9/6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BBD5E-0687-4E73-BD47-D9918748A2E9}" type="datetime1">
              <a:rPr kumimoji="1" lang="ja-JP" altLang="en-US" smtClean="0"/>
              <a:t>2016/9/6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34D7-42A1-4354-90AA-F99E83CBA79A}" type="datetime1">
              <a:rPr kumimoji="1" lang="ja-JP" altLang="en-US" smtClean="0"/>
              <a:t>2016/9/6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正方形/長方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正方形/長方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正方形/長方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角丸四角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角丸四角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正方形/長方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正方形/長方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正方形/長方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正方形/長方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正方形/長方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正方形/長方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16CA17D-51A7-4C7A-A5C7-E8459419C79F}" type="datetime1">
              <a:rPr kumimoji="1" lang="ja-JP" altLang="en-US" smtClean="0"/>
              <a:t>2016/9/6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1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wmf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1</a:t>
            </a:fld>
            <a:endParaRPr kumimoji="1" lang="ja-JP" altLang="en-US"/>
          </a:p>
        </p:txBody>
      </p:sp>
      <p:grpSp>
        <p:nvGrpSpPr>
          <p:cNvPr id="26" name="グループ化 25"/>
          <p:cNvGrpSpPr/>
          <p:nvPr/>
        </p:nvGrpSpPr>
        <p:grpSpPr>
          <a:xfrm>
            <a:off x="4182505" y="1526812"/>
            <a:ext cx="4655899" cy="2355194"/>
            <a:chOff x="4182505" y="1526812"/>
            <a:chExt cx="4655899" cy="2355194"/>
          </a:xfrm>
        </p:grpSpPr>
        <p:sp>
          <p:nvSpPr>
            <p:cNvPr id="7" name="正方形/長方形 6"/>
            <p:cNvSpPr>
              <a:spLocks/>
            </p:cNvSpPr>
            <p:nvPr/>
          </p:nvSpPr>
          <p:spPr>
            <a:xfrm>
              <a:off x="4182505" y="1526812"/>
              <a:ext cx="4655899" cy="2355194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72000" tIns="72000" rIns="72000" bIns="72000" anchor="ctr" anchorCtr="1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400" b="1" i="0" u="none" strike="noStrike" kern="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9" name="Document"/>
            <p:cNvSpPr>
              <a:spLocks noEditPoints="1" noChangeArrowheads="1"/>
            </p:cNvSpPr>
            <p:nvPr/>
          </p:nvSpPr>
          <p:spPr bwMode="auto">
            <a:xfrm>
              <a:off x="4311374" y="1570585"/>
              <a:ext cx="1781768" cy="1855489"/>
            </a:xfrm>
            <a:custGeom>
              <a:avLst/>
              <a:gdLst>
                <a:gd name="T0" fmla="*/ 10757 w 21600"/>
                <a:gd name="T1" fmla="*/ 21632 h 21600"/>
                <a:gd name="T2" fmla="*/ 85 w 21600"/>
                <a:gd name="T3" fmla="*/ 10849 h 21600"/>
                <a:gd name="T4" fmla="*/ 10757 w 21600"/>
                <a:gd name="T5" fmla="*/ 81 h 21600"/>
                <a:gd name="T6" fmla="*/ 21706 w 21600"/>
                <a:gd name="T7" fmla="*/ 10652 h 21600"/>
                <a:gd name="T8" fmla="*/ 10757 w 21600"/>
                <a:gd name="T9" fmla="*/ 21632 h 21600"/>
                <a:gd name="T10" fmla="*/ 0 w 21600"/>
                <a:gd name="T11" fmla="*/ 0 h 21600"/>
                <a:gd name="T12" fmla="*/ 21600 w 21600"/>
                <a:gd name="T13" fmla="*/ 0 h 21600"/>
                <a:gd name="T14" fmla="*/ 21600 w 21600"/>
                <a:gd name="T15" fmla="*/ 21600 h 21600"/>
                <a:gd name="T16" fmla="*/ 977 w 21600"/>
                <a:gd name="T17" fmla="*/ 818 h 21600"/>
                <a:gd name="T18" fmla="*/ 20622 w 21600"/>
                <a:gd name="T19" fmla="*/ 1642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D8EBB3"/>
            </a:solidFill>
            <a:ln w="222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prstClr val="black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4483449" y="1705091"/>
              <a:ext cx="1467674" cy="314424"/>
            </a:xfrm>
            <a:prstGeom prst="rect">
              <a:avLst/>
            </a:prstGeom>
            <a:solidFill>
              <a:sysClr val="window" lastClr="FFFFFF"/>
            </a:solidFill>
            <a:ln w="34925" cap="flat" cmpd="thickThin" algn="ctr">
              <a:solidFill>
                <a:srgbClr val="9BBB59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省エネ提案書</a:t>
              </a:r>
            </a:p>
          </p:txBody>
        </p:sp>
        <p:sp>
          <p:nvSpPr>
            <p:cNvPr id="11" name="正方形/長方形 10"/>
            <p:cNvSpPr>
              <a:spLocks/>
            </p:cNvSpPr>
            <p:nvPr/>
          </p:nvSpPr>
          <p:spPr>
            <a:xfrm>
              <a:off x="4875452" y="2065943"/>
              <a:ext cx="1168112" cy="465842"/>
            </a:xfrm>
            <a:prstGeom prst="rect">
              <a:avLst/>
            </a:prstGeom>
            <a:solidFill>
              <a:srgbClr val="F79646">
                <a:lumMod val="40000"/>
                <a:lumOff val="60000"/>
                <a:alpha val="75000"/>
              </a:srgbClr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36000" tIns="36000" rIns="36000" bIns="36000" anchor="ctr" anchorCtr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0" cap="none" spc="-10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○</a:t>
              </a:r>
              <a:r>
                <a:rPr kumimoji="0" lang="en-US" altLang="ja-JP" sz="1400" b="1" i="0" u="none" strike="noStrike" kern="0" cap="none" spc="-10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LED</a:t>
              </a:r>
              <a:r>
                <a:rPr kumimoji="0" lang="ja-JP" altLang="en-US" sz="1400" b="1" i="0" u="none" strike="noStrike" kern="0" cap="none" spc="-10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照明</a:t>
              </a:r>
              <a:endParaRPr kumimoji="0" lang="en-US" altLang="ja-JP" sz="1400" b="1" i="0" u="none" strike="noStrike" kern="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0" cap="none" spc="-10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kumimoji="0" lang="en-US" altLang="ja-JP" sz="1400" b="1" i="0" u="sng" strike="noStrike" kern="0" cap="none" spc="-10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3,000</a:t>
              </a:r>
              <a:r>
                <a:rPr kumimoji="0" lang="ja-JP" altLang="en-US" sz="1400" b="1" i="0" u="none" strike="noStrike" kern="0" cap="none" spc="-10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本</a:t>
              </a:r>
              <a:endParaRPr kumimoji="0" lang="en-US" altLang="ja-JP" sz="1400" b="1" i="0" u="none" strike="noStrike" kern="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2" name="正方形/長方形 11"/>
            <p:cNvSpPr>
              <a:spLocks/>
            </p:cNvSpPr>
            <p:nvPr/>
          </p:nvSpPr>
          <p:spPr>
            <a:xfrm>
              <a:off x="6318275" y="1731417"/>
              <a:ext cx="1020673" cy="590858"/>
            </a:xfrm>
            <a:prstGeom prst="rect">
              <a:avLst/>
            </a:prstGeom>
            <a:gradFill rotWithShape="1">
              <a:gsLst>
                <a:gs pos="0">
                  <a:srgbClr val="C0504D">
                    <a:tint val="50000"/>
                    <a:satMod val="300000"/>
                  </a:srgbClr>
                </a:gs>
                <a:gs pos="35000">
                  <a:srgbClr val="C0504D">
                    <a:tint val="37000"/>
                    <a:satMod val="300000"/>
                  </a:srgbClr>
                </a:gs>
                <a:gs pos="100000">
                  <a:srgbClr val="C0504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C0504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72000" tIns="72000" rIns="72000" bIns="72000" anchor="ctr" anchorCtr="1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ランニング</a:t>
              </a:r>
              <a:endParaRPr kumimoji="0" lang="en-US" altLang="ja-JP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コスト削減</a:t>
              </a:r>
              <a:endPara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3" name="正方形/長方形 12"/>
            <p:cNvSpPr>
              <a:spLocks/>
            </p:cNvSpPr>
            <p:nvPr/>
          </p:nvSpPr>
          <p:spPr>
            <a:xfrm>
              <a:off x="6315125" y="2588480"/>
              <a:ext cx="991200" cy="811747"/>
            </a:xfrm>
            <a:prstGeom prst="rect">
              <a:avLst/>
            </a:prstGeom>
            <a:gradFill rotWithShape="1">
              <a:gsLst>
                <a:gs pos="0">
                  <a:srgbClr val="8064A2">
                    <a:tint val="50000"/>
                    <a:satMod val="300000"/>
                  </a:srgbClr>
                </a:gs>
                <a:gs pos="35000">
                  <a:srgbClr val="8064A2">
                    <a:tint val="37000"/>
                    <a:satMod val="300000"/>
                  </a:srgbClr>
                </a:gs>
                <a:gs pos="100000">
                  <a:srgbClr val="8064A2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8064A2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72000" tIns="72000" rIns="72000" bIns="72000" anchor="ctr" anchorCtr="1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0" cap="none" spc="-10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イニシャル</a:t>
              </a:r>
              <a:endParaRPr kumimoji="0" lang="en-US" altLang="ja-JP" sz="1400" b="1" i="0" u="none" strike="noStrike" kern="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0" cap="none" spc="-10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コストと</a:t>
              </a:r>
              <a:endParaRPr kumimoji="0" lang="en-US" altLang="ja-JP" sz="1400" b="1" i="0" u="none" strike="noStrike" kern="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0" cap="none" spc="-10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等価評価</a:t>
              </a:r>
              <a:endParaRPr kumimoji="0" lang="ja-JP" altLang="en-US" sz="1400" b="1" i="0" u="none" strike="noStrike" kern="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pic>
          <p:nvPicPr>
            <p:cNvPr id="14" name="Picture 63" descr="D:\yagurama\Desktop\プレゼン用照明器具\p8①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534"/>
            <a:stretch/>
          </p:blipFill>
          <p:spPr bwMode="auto">
            <a:xfrm>
              <a:off x="4396532" y="2079592"/>
              <a:ext cx="655279" cy="434286"/>
            </a:xfrm>
            <a:prstGeom prst="rect">
              <a:avLst/>
            </a:prstGeom>
            <a:noFill/>
            <a:ln w="9525">
              <a:solidFill>
                <a:sysClr val="window" lastClr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5" name="直線コネクタ 14"/>
            <p:cNvCxnSpPr/>
            <p:nvPr/>
          </p:nvCxnSpPr>
          <p:spPr>
            <a:xfrm>
              <a:off x="4938230" y="3118115"/>
              <a:ext cx="810728" cy="0"/>
            </a:xfrm>
            <a:prstGeom prst="line">
              <a:avLst/>
            </a:prstGeom>
            <a:noFill/>
            <a:ln w="317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6" name="直線コネクタ 15"/>
            <p:cNvCxnSpPr/>
            <p:nvPr/>
          </p:nvCxnSpPr>
          <p:spPr>
            <a:xfrm>
              <a:off x="5081462" y="3229035"/>
              <a:ext cx="810728" cy="0"/>
            </a:xfrm>
            <a:prstGeom prst="line">
              <a:avLst/>
            </a:prstGeom>
            <a:noFill/>
            <a:ln w="3175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pic>
          <p:nvPicPr>
            <p:cNvPr id="17" name="Picture 2" descr="C:\Program Files\Microsoft Office\MEDIA\CAGCAT10\j0222019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8276" y="2196335"/>
              <a:ext cx="400617" cy="4020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右矢印 17"/>
            <p:cNvSpPr/>
            <p:nvPr/>
          </p:nvSpPr>
          <p:spPr>
            <a:xfrm>
              <a:off x="6128987" y="1753871"/>
              <a:ext cx="227864" cy="576123"/>
            </a:xfrm>
            <a:prstGeom prst="rightArrow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19" name="右矢印 18"/>
            <p:cNvSpPr/>
            <p:nvPr/>
          </p:nvSpPr>
          <p:spPr>
            <a:xfrm rot="5400000">
              <a:off x="6807387" y="2191972"/>
              <a:ext cx="229255" cy="572632"/>
            </a:xfrm>
            <a:prstGeom prst="rightArrow">
              <a:avLst/>
            </a:prstGeom>
            <a:solidFill>
              <a:srgbClr val="8064A2"/>
            </a:solidFill>
            <a:ln w="25400" cap="flat" cmpd="sng" algn="ctr">
              <a:solidFill>
                <a:srgbClr val="8064A2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20" name="正方形/長方形 19"/>
            <p:cNvSpPr>
              <a:spLocks/>
            </p:cNvSpPr>
            <p:nvPr/>
          </p:nvSpPr>
          <p:spPr>
            <a:xfrm>
              <a:off x="5015513" y="2524193"/>
              <a:ext cx="1025382" cy="516318"/>
            </a:xfrm>
            <a:prstGeom prst="rect">
              <a:avLst/>
            </a:prstGeom>
            <a:solidFill>
              <a:srgbClr val="F79646">
                <a:lumMod val="40000"/>
                <a:lumOff val="60000"/>
                <a:alpha val="75000"/>
              </a:srgbClr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36000" tIns="36000" rIns="36000" bIns="36000" anchor="ctr" anchorCtr="1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0" cap="none" spc="-10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○おそうじロボ</a:t>
              </a:r>
              <a:endParaRPr kumimoji="0" lang="en-US" altLang="ja-JP" sz="1400" b="1" i="0" u="none" strike="noStrike" kern="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0" cap="none" spc="-10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kumimoji="0" lang="en-US" altLang="ja-JP" sz="1400" b="1" i="0" u="sng" strike="noStrike" kern="0" cap="none" spc="-10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100</a:t>
              </a:r>
              <a:r>
                <a:rPr kumimoji="0" lang="ja-JP" altLang="en-US" sz="1400" b="1" i="0" u="none" strike="noStrike" kern="0" cap="none" spc="-10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台</a:t>
              </a:r>
              <a:endParaRPr kumimoji="0" lang="ja-JP" altLang="en-US" sz="1400" b="1" i="0" u="none" strike="noStrike" kern="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pic>
          <p:nvPicPr>
            <p:cNvPr id="21" name="Picture 4" descr="DSCF0602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396532" y="2521712"/>
              <a:ext cx="656554" cy="518853"/>
            </a:xfrm>
            <a:prstGeom prst="rect">
              <a:avLst/>
            </a:prstGeom>
            <a:noFill/>
            <a:ln>
              <a:solidFill>
                <a:sysClr val="window" lastClr="FFFFFF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正方形/長方形 21"/>
            <p:cNvSpPr/>
            <p:nvPr/>
          </p:nvSpPr>
          <p:spPr>
            <a:xfrm>
              <a:off x="7502496" y="1779922"/>
              <a:ext cx="1203036" cy="1544947"/>
            </a:xfrm>
            <a:prstGeom prst="rect">
              <a:avLst/>
            </a:prstGeom>
            <a:gradFill rotWithShape="1">
              <a:gsLst>
                <a:gs pos="0">
                  <a:srgbClr val="C0504D">
                    <a:tint val="50000"/>
                    <a:satMod val="300000"/>
                  </a:srgbClr>
                </a:gs>
                <a:gs pos="35000">
                  <a:srgbClr val="C0504D">
                    <a:tint val="37000"/>
                    <a:satMod val="300000"/>
                  </a:srgbClr>
                </a:gs>
                <a:gs pos="100000">
                  <a:srgbClr val="C0504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C0504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504D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高性能な</a:t>
              </a:r>
              <a:endPara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504D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省エネ機器の導入を</a:t>
              </a:r>
              <a:endPara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504D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可能に！</a:t>
              </a:r>
            </a:p>
          </p:txBody>
        </p:sp>
        <p:sp>
          <p:nvSpPr>
            <p:cNvPr id="23" name="二等辺三角形 22"/>
            <p:cNvSpPr/>
            <p:nvPr/>
          </p:nvSpPr>
          <p:spPr>
            <a:xfrm rot="5400000">
              <a:off x="7037552" y="2436964"/>
              <a:ext cx="828909" cy="211176"/>
            </a:xfrm>
            <a:prstGeom prst="triangle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7128752" y="2989749"/>
              <a:ext cx="568679" cy="410624"/>
            </a:xfrm>
            <a:prstGeom prst="ellipse">
              <a:avLst/>
            </a:prstGeom>
            <a:gradFill rotWithShape="1">
              <a:gsLst>
                <a:gs pos="0">
                  <a:srgbClr val="F79646">
                    <a:shade val="51000"/>
                    <a:satMod val="130000"/>
                  </a:srgbClr>
                </a:gs>
                <a:gs pos="80000">
                  <a:srgbClr val="F79646">
                    <a:shade val="93000"/>
                    <a:satMod val="130000"/>
                  </a:srgbClr>
                </a:gs>
                <a:gs pos="100000">
                  <a:srgbClr val="F79646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25" name="正方形/長方形 24"/>
            <p:cNvSpPr>
              <a:spLocks/>
            </p:cNvSpPr>
            <p:nvPr/>
          </p:nvSpPr>
          <p:spPr>
            <a:xfrm>
              <a:off x="7037625" y="3034688"/>
              <a:ext cx="769938" cy="295430"/>
            </a:xfrm>
            <a:prstGeom prst="rect">
              <a:avLst/>
            </a:prstGeom>
            <a:noFill/>
            <a:ln w="9525" cap="flat" cmpd="sng" algn="ctr">
              <a:noFill/>
              <a:prstDash val="solid"/>
            </a:ln>
            <a:effectLst/>
          </p:spPr>
          <p:txBody>
            <a:bodyPr wrap="square" lIns="36000" tIns="36000" rIns="36000" bIns="36000" anchor="ctr" anchorCtr="1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採用</a:t>
              </a:r>
              <a:endPara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5076376" y="3600054"/>
              <a:ext cx="2880000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省</a:t>
              </a:r>
              <a:r>
                <a:rPr lang="ja-JP" altLang="en-US" sz="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エ</a:t>
              </a:r>
              <a:r>
                <a:rPr lang="ja-JP" altLang="en-US" sz="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ネ</a:t>
              </a:r>
              <a:r>
                <a:rPr lang="ja-JP" altLang="en-US" sz="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提</a:t>
              </a:r>
              <a:r>
                <a:rPr lang="ja-JP" altLang="en-US" sz="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案</a:t>
              </a:r>
              <a:r>
                <a:rPr lang="ja-JP" altLang="en-US" sz="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型</a:t>
              </a:r>
              <a:r>
                <a:rPr lang="ja-JP" altLang="en-US" sz="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総</a:t>
              </a:r>
              <a:r>
                <a:rPr lang="ja-JP" altLang="en-US" sz="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合</a:t>
              </a:r>
              <a:r>
                <a:rPr lang="ja-JP" altLang="en-US" sz="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評</a:t>
              </a:r>
              <a:r>
                <a:rPr lang="ja-JP" altLang="en-US" sz="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価</a:t>
              </a:r>
              <a:r>
                <a:rPr lang="ja-JP" altLang="en-US" sz="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入</a:t>
              </a:r>
              <a:r>
                <a:rPr lang="ja-JP" altLang="en-US" sz="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札</a:t>
              </a:r>
              <a:endParaRPr kumimoji="1" lang="ja-JP" altLang="en-US" sz="15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179512" y="4136389"/>
            <a:ext cx="4217020" cy="2527260"/>
            <a:chOff x="179512" y="4136389"/>
            <a:chExt cx="4217020" cy="2527260"/>
          </a:xfrm>
        </p:grpSpPr>
        <p:pic>
          <p:nvPicPr>
            <p:cNvPr id="151" name="Picture 2" descr="D:\ShinoharaM\My Documents\My Documents\砂川厚生福祉センター（太陽光）.jpg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79512" y="4136389"/>
              <a:ext cx="4217020" cy="252726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52" name="正方形/長方形 151"/>
            <p:cNvSpPr/>
            <p:nvPr/>
          </p:nvSpPr>
          <p:spPr>
            <a:xfrm>
              <a:off x="1891520" y="6338746"/>
              <a:ext cx="2376264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屋</a:t>
              </a:r>
              <a:r>
                <a:rPr lang="ja-JP" altLang="en-US" sz="5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根</a:t>
              </a:r>
              <a:r>
                <a:rPr lang="ja-JP" altLang="en-US" sz="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貸</a:t>
              </a:r>
              <a:r>
                <a:rPr lang="ja-JP" altLang="en-US" sz="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し</a:t>
              </a:r>
              <a:r>
                <a:rPr lang="ja-JP" altLang="en-US" sz="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ソ</a:t>
              </a:r>
              <a:r>
                <a:rPr lang="ja-JP" altLang="en-US" sz="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5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ー</a:t>
              </a:r>
              <a:r>
                <a:rPr lang="ja-JP" altLang="en-US" sz="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ラ</a:t>
              </a:r>
              <a:r>
                <a:rPr lang="ja-JP" altLang="en-US" sz="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5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ー</a:t>
              </a:r>
              <a:r>
                <a:rPr lang="ja-JP" altLang="en-US" sz="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</a:t>
              </a:r>
              <a:r>
                <a:rPr lang="ja-JP" altLang="en-US" sz="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</a:t>
              </a:r>
              <a:endParaRPr kumimoji="1" lang="ja-JP" altLang="en-US" sz="15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4508084" y="4057946"/>
            <a:ext cx="4694140" cy="2720940"/>
            <a:chOff x="4508084" y="4057946"/>
            <a:chExt cx="4694140" cy="2720940"/>
          </a:xfrm>
        </p:grpSpPr>
        <p:grpSp>
          <p:nvGrpSpPr>
            <p:cNvPr id="91" name="グループ化 90"/>
            <p:cNvGrpSpPr>
              <a:grpSpLocks noChangeAspect="1"/>
            </p:cNvGrpSpPr>
            <p:nvPr/>
          </p:nvGrpSpPr>
          <p:grpSpPr>
            <a:xfrm>
              <a:off x="6224576" y="4057946"/>
              <a:ext cx="2977648" cy="2565219"/>
              <a:chOff x="4008679" y="6141077"/>
              <a:chExt cx="2705204" cy="2277472"/>
            </a:xfrm>
          </p:grpSpPr>
          <p:grpSp>
            <p:nvGrpSpPr>
              <p:cNvPr id="92" name="グループ化 91"/>
              <p:cNvGrpSpPr>
                <a:grpSpLocks noChangeAspect="1"/>
              </p:cNvGrpSpPr>
              <p:nvPr/>
            </p:nvGrpSpPr>
            <p:grpSpPr>
              <a:xfrm>
                <a:off x="4008679" y="6141077"/>
                <a:ext cx="2705204" cy="2277472"/>
                <a:chOff x="3992777" y="6560836"/>
                <a:chExt cx="2705204" cy="2277472"/>
              </a:xfrm>
            </p:grpSpPr>
            <p:sp>
              <p:nvSpPr>
                <p:cNvPr id="94" name="テキスト ボックス 93"/>
                <p:cNvSpPr txBox="1"/>
                <p:nvPr/>
              </p:nvSpPr>
              <p:spPr bwMode="auto">
                <a:xfrm>
                  <a:off x="3992777" y="6560836"/>
                  <a:ext cx="385318" cy="2277472"/>
                </a:xfrm>
                <a:prstGeom prst="rect">
                  <a:avLst/>
                </a:prstGeom>
                <a:noFill/>
              </p:spPr>
              <p:txBody>
                <a:bodyPr vert="eaVert" lIns="72000" tIns="36000" rIns="72000" bIns="36000" anchor="t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ja-JP" altLang="en-US" sz="1100" b="1" dirty="0" smtClean="0">
                      <a:solidFill>
                        <a:prstClr val="black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設計省エネ性能</a:t>
                  </a:r>
                  <a:endParaRPr lang="ja-JP" altLang="en-US" sz="11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95" name="テキスト ボックス 94"/>
                <p:cNvSpPr txBox="1"/>
                <p:nvPr/>
              </p:nvSpPr>
              <p:spPr bwMode="auto">
                <a:xfrm>
                  <a:off x="4332246" y="8536145"/>
                  <a:ext cx="2009773" cy="266779"/>
                </a:xfrm>
                <a:prstGeom prst="rect">
                  <a:avLst/>
                </a:prstGeom>
                <a:noFill/>
              </p:spPr>
              <p:txBody>
                <a:bodyPr lIns="72000" tIns="36000" rIns="72000" bIns="36000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ja-JP" altLang="en-US" sz="1100" b="1" dirty="0" smtClean="0">
                      <a:solidFill>
                        <a:prstClr val="black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運用省エネ性能</a:t>
                  </a:r>
                  <a:endParaRPr lang="ja-JP" altLang="en-US" sz="11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grpSp>
              <p:nvGrpSpPr>
                <p:cNvPr id="96" name="グループ化 95"/>
                <p:cNvGrpSpPr/>
                <p:nvPr/>
              </p:nvGrpSpPr>
              <p:grpSpPr>
                <a:xfrm>
                  <a:off x="4332246" y="6629398"/>
                  <a:ext cx="2365735" cy="1968681"/>
                  <a:chOff x="4332246" y="6629398"/>
                  <a:chExt cx="2365735" cy="1968681"/>
                </a:xfrm>
              </p:grpSpPr>
              <p:grpSp>
                <p:nvGrpSpPr>
                  <p:cNvPr id="97" name="グループ化 3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332246" y="6629398"/>
                    <a:ext cx="2365735" cy="1968681"/>
                    <a:chOff x="7137914" y="1698233"/>
                    <a:chExt cx="2010183" cy="1673566"/>
                  </a:xfrm>
                </p:grpSpPr>
                <p:sp>
                  <p:nvSpPr>
                    <p:cNvPr id="99" name="正方形/長方形 98"/>
                    <p:cNvSpPr/>
                    <p:nvPr/>
                  </p:nvSpPr>
                  <p:spPr bwMode="auto">
                    <a:xfrm flipH="1">
                      <a:off x="7137914" y="1698233"/>
                      <a:ext cx="1712481" cy="1643399"/>
                    </a:xfrm>
                    <a:prstGeom prst="rect">
                      <a:avLst/>
                    </a:prstGeom>
                    <a:solidFill>
                      <a:srgbClr val="FFC9F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ja-JP" altLang="en-US" sz="120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00" name="フリーフォーム 99"/>
                    <p:cNvSpPr/>
                    <p:nvPr/>
                  </p:nvSpPr>
                  <p:spPr bwMode="auto">
                    <a:xfrm>
                      <a:off x="7461683" y="1698233"/>
                      <a:ext cx="1390300" cy="1640223"/>
                    </a:xfrm>
                    <a:custGeom>
                      <a:avLst/>
                      <a:gdLst>
                        <a:gd name="connsiteX0" fmla="*/ 3398807 w 3416060"/>
                        <a:gd name="connsiteY0" fmla="*/ 0 h 4028536"/>
                        <a:gd name="connsiteX1" fmla="*/ 0 w 3416060"/>
                        <a:gd name="connsiteY1" fmla="*/ 17253 h 4028536"/>
                        <a:gd name="connsiteX2" fmla="*/ 0 w 3416060"/>
                        <a:gd name="connsiteY2" fmla="*/ 3666227 h 4028536"/>
                        <a:gd name="connsiteX3" fmla="*/ 1130060 w 3416060"/>
                        <a:gd name="connsiteY3" fmla="*/ 4028536 h 4028536"/>
                        <a:gd name="connsiteX4" fmla="*/ 3416060 w 3416060"/>
                        <a:gd name="connsiteY4" fmla="*/ 4028536 h 4028536"/>
                        <a:gd name="connsiteX5" fmla="*/ 3398807 w 3416060"/>
                        <a:gd name="connsiteY5" fmla="*/ 0 h 4028536"/>
                        <a:gd name="connsiteX0" fmla="*/ 3398807 w 3416060"/>
                        <a:gd name="connsiteY0" fmla="*/ 0 h 4028536"/>
                        <a:gd name="connsiteX1" fmla="*/ 0 w 3416060"/>
                        <a:gd name="connsiteY1" fmla="*/ 17253 h 4028536"/>
                        <a:gd name="connsiteX2" fmla="*/ 0 w 3416060"/>
                        <a:gd name="connsiteY2" fmla="*/ 3649676 h 4028536"/>
                        <a:gd name="connsiteX3" fmla="*/ 1130060 w 3416060"/>
                        <a:gd name="connsiteY3" fmla="*/ 4028536 h 4028536"/>
                        <a:gd name="connsiteX4" fmla="*/ 3416060 w 3416060"/>
                        <a:gd name="connsiteY4" fmla="*/ 4028536 h 4028536"/>
                        <a:gd name="connsiteX5" fmla="*/ 3398807 w 3416060"/>
                        <a:gd name="connsiteY5" fmla="*/ 0 h 402853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416060" h="4028536">
                          <a:moveTo>
                            <a:pt x="3398807" y="0"/>
                          </a:moveTo>
                          <a:lnTo>
                            <a:pt x="0" y="17253"/>
                          </a:lnTo>
                          <a:lnTo>
                            <a:pt x="0" y="3649676"/>
                          </a:lnTo>
                          <a:lnTo>
                            <a:pt x="1130060" y="4028536"/>
                          </a:lnTo>
                          <a:lnTo>
                            <a:pt x="3416060" y="4028536"/>
                          </a:lnTo>
                          <a:lnTo>
                            <a:pt x="3398807" y="0"/>
                          </a:lnTo>
                          <a:close/>
                        </a:path>
                      </a:pathLst>
                    </a:custGeom>
                    <a:solidFill>
                      <a:srgbClr val="FF9B9D"/>
                    </a:solidFill>
                    <a:ln>
                      <a:solidFill>
                        <a:srgbClr val="FF9B9D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ja-JP" altLang="en-US" sz="120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01" name="フリーフォーム 100"/>
                    <p:cNvSpPr/>
                    <p:nvPr/>
                  </p:nvSpPr>
                  <p:spPr bwMode="auto">
                    <a:xfrm>
                      <a:off x="7614044" y="1704584"/>
                      <a:ext cx="1234764" cy="1627521"/>
                    </a:xfrm>
                    <a:custGeom>
                      <a:avLst/>
                      <a:gdLst>
                        <a:gd name="connsiteX0" fmla="*/ 0 w 3037398"/>
                        <a:gd name="connsiteY0" fmla="*/ 0 h 4023360"/>
                        <a:gd name="connsiteX1" fmla="*/ 0 w 3037398"/>
                        <a:gd name="connsiteY1" fmla="*/ 3228229 h 4023360"/>
                        <a:gd name="connsiteX2" fmla="*/ 2321781 w 3037398"/>
                        <a:gd name="connsiteY2" fmla="*/ 4023360 h 4023360"/>
                        <a:gd name="connsiteX3" fmla="*/ 3037398 w 3037398"/>
                        <a:gd name="connsiteY3" fmla="*/ 4015409 h 4023360"/>
                        <a:gd name="connsiteX4" fmla="*/ 3029447 w 3037398"/>
                        <a:gd name="connsiteY4" fmla="*/ 0 h 4023360"/>
                        <a:gd name="connsiteX5" fmla="*/ 0 w 3037398"/>
                        <a:gd name="connsiteY5" fmla="*/ 0 h 402336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3037398" h="4023360">
                          <a:moveTo>
                            <a:pt x="0" y="0"/>
                          </a:moveTo>
                          <a:lnTo>
                            <a:pt x="0" y="3228229"/>
                          </a:lnTo>
                          <a:lnTo>
                            <a:pt x="2321781" y="4023360"/>
                          </a:lnTo>
                          <a:lnTo>
                            <a:pt x="3037398" y="4015409"/>
                          </a:lnTo>
                          <a:cubicBezTo>
                            <a:pt x="3034748" y="2676939"/>
                            <a:pt x="3032097" y="1338470"/>
                            <a:pt x="3029447" y="0"/>
                          </a:cubicBez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CD2F"/>
                    </a:solidFill>
                    <a:ln>
                      <a:solidFill>
                        <a:srgbClr val="FFCD2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ja-JP" altLang="en-US" sz="120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02" name="フリーフォーム 101"/>
                    <p:cNvSpPr/>
                    <p:nvPr/>
                  </p:nvSpPr>
                  <p:spPr bwMode="auto">
                    <a:xfrm>
                      <a:off x="7766406" y="1709348"/>
                      <a:ext cx="1085577" cy="1522723"/>
                    </a:xfrm>
                    <a:custGeom>
                      <a:avLst/>
                      <a:gdLst>
                        <a:gd name="connsiteX0" fmla="*/ 0 w 2671639"/>
                        <a:gd name="connsiteY0" fmla="*/ 0 h 3745065"/>
                        <a:gd name="connsiteX1" fmla="*/ 7952 w 2671639"/>
                        <a:gd name="connsiteY1" fmla="*/ 2814762 h 3745065"/>
                        <a:gd name="connsiteX2" fmla="*/ 2671639 w 2671639"/>
                        <a:gd name="connsiteY2" fmla="*/ 3745065 h 3745065"/>
                        <a:gd name="connsiteX3" fmla="*/ 2655736 w 2671639"/>
                        <a:gd name="connsiteY3" fmla="*/ 7952 h 3745065"/>
                        <a:gd name="connsiteX4" fmla="*/ 0 w 2671639"/>
                        <a:gd name="connsiteY4" fmla="*/ 0 h 374506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671639" h="3745065">
                          <a:moveTo>
                            <a:pt x="0" y="0"/>
                          </a:moveTo>
                          <a:cubicBezTo>
                            <a:pt x="2651" y="938254"/>
                            <a:pt x="5301" y="1876508"/>
                            <a:pt x="7952" y="2814762"/>
                          </a:cubicBezTo>
                          <a:lnTo>
                            <a:pt x="2671639" y="3745065"/>
                          </a:lnTo>
                          <a:lnTo>
                            <a:pt x="2655736" y="795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CE284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ja-JP" altLang="en-US" sz="120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03" name="フリーフォーム 102"/>
                    <p:cNvSpPr/>
                    <p:nvPr/>
                  </p:nvSpPr>
                  <p:spPr bwMode="auto">
                    <a:xfrm>
                      <a:off x="7920354" y="1701409"/>
                      <a:ext cx="928454" cy="1311543"/>
                    </a:xfrm>
                    <a:custGeom>
                      <a:avLst/>
                      <a:gdLst>
                        <a:gd name="connsiteX0" fmla="*/ 0 w 2282024"/>
                        <a:gd name="connsiteY0" fmla="*/ 0 h 3220278"/>
                        <a:gd name="connsiteX1" fmla="*/ 0 w 2282024"/>
                        <a:gd name="connsiteY1" fmla="*/ 2425147 h 3220278"/>
                        <a:gd name="connsiteX2" fmla="*/ 2282024 w 2282024"/>
                        <a:gd name="connsiteY2" fmla="*/ 3220278 h 3220278"/>
                        <a:gd name="connsiteX3" fmla="*/ 2282024 w 2282024"/>
                        <a:gd name="connsiteY3" fmla="*/ 7951 h 3220278"/>
                        <a:gd name="connsiteX4" fmla="*/ 0 w 2282024"/>
                        <a:gd name="connsiteY4" fmla="*/ 0 h 322027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282024" h="3220278">
                          <a:moveTo>
                            <a:pt x="0" y="0"/>
                          </a:moveTo>
                          <a:lnTo>
                            <a:pt x="0" y="2425147"/>
                          </a:lnTo>
                          <a:lnTo>
                            <a:pt x="2282024" y="3220278"/>
                          </a:lnTo>
                          <a:lnTo>
                            <a:pt x="2282024" y="7951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00"/>
                    </a:solidFill>
                    <a:ln>
                      <a:solidFill>
                        <a:srgbClr val="FFFF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ja-JP" altLang="en-US" sz="120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04" name="フリーフォーム 103"/>
                    <p:cNvSpPr/>
                    <p:nvPr/>
                  </p:nvSpPr>
                  <p:spPr bwMode="auto">
                    <a:xfrm>
                      <a:off x="8075890" y="1701409"/>
                      <a:ext cx="772919" cy="1074958"/>
                    </a:xfrm>
                    <a:custGeom>
                      <a:avLst/>
                      <a:gdLst>
                        <a:gd name="connsiteX0" fmla="*/ 0 w 1900361"/>
                        <a:gd name="connsiteY0" fmla="*/ 15902 h 2679589"/>
                        <a:gd name="connsiteX1" fmla="*/ 0 w 1900361"/>
                        <a:gd name="connsiteY1" fmla="*/ 2043485 h 2679589"/>
                        <a:gd name="connsiteX2" fmla="*/ 1900361 w 1900361"/>
                        <a:gd name="connsiteY2" fmla="*/ 2679589 h 2679589"/>
                        <a:gd name="connsiteX3" fmla="*/ 1892410 w 1900361"/>
                        <a:gd name="connsiteY3" fmla="*/ 0 h 2679589"/>
                        <a:gd name="connsiteX4" fmla="*/ 0 w 1900361"/>
                        <a:gd name="connsiteY4" fmla="*/ 15902 h 267958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900361" h="2679589">
                          <a:moveTo>
                            <a:pt x="0" y="15902"/>
                          </a:moveTo>
                          <a:lnTo>
                            <a:pt x="0" y="2043485"/>
                          </a:lnTo>
                          <a:lnTo>
                            <a:pt x="1900361" y="2679589"/>
                          </a:lnTo>
                          <a:cubicBezTo>
                            <a:pt x="1897711" y="1786393"/>
                            <a:pt x="1895060" y="893196"/>
                            <a:pt x="1892410" y="0"/>
                          </a:cubicBezTo>
                          <a:lnTo>
                            <a:pt x="0" y="15902"/>
                          </a:lnTo>
                          <a:close/>
                        </a:path>
                      </a:pathLst>
                    </a:custGeom>
                    <a:solidFill>
                      <a:srgbClr val="FFFFC9"/>
                    </a:solidFill>
                    <a:ln>
                      <a:solidFill>
                        <a:srgbClr val="FFFFC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ja-JP" altLang="en-US" sz="120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05" name="フリーフォーム 104"/>
                    <p:cNvSpPr/>
                    <p:nvPr/>
                  </p:nvSpPr>
                  <p:spPr bwMode="auto">
                    <a:xfrm>
                      <a:off x="8226665" y="1701409"/>
                      <a:ext cx="622143" cy="881243"/>
                    </a:xfrm>
                    <a:custGeom>
                      <a:avLst/>
                      <a:gdLst>
                        <a:gd name="connsiteX0" fmla="*/ 0 w 1526650"/>
                        <a:gd name="connsiteY0" fmla="*/ 0 h 2162754"/>
                        <a:gd name="connsiteX1" fmla="*/ 7951 w 1526650"/>
                        <a:gd name="connsiteY1" fmla="*/ 1630017 h 2162754"/>
                        <a:gd name="connsiteX2" fmla="*/ 1526650 w 1526650"/>
                        <a:gd name="connsiteY2" fmla="*/ 2162754 h 2162754"/>
                        <a:gd name="connsiteX3" fmla="*/ 1526650 w 1526650"/>
                        <a:gd name="connsiteY3" fmla="*/ 7951 h 2162754"/>
                        <a:gd name="connsiteX4" fmla="*/ 0 w 1526650"/>
                        <a:gd name="connsiteY4" fmla="*/ 0 h 216275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526650" h="2162754">
                          <a:moveTo>
                            <a:pt x="0" y="0"/>
                          </a:moveTo>
                          <a:cubicBezTo>
                            <a:pt x="2650" y="543339"/>
                            <a:pt x="5301" y="1086678"/>
                            <a:pt x="7951" y="1630017"/>
                          </a:cubicBezTo>
                          <a:lnTo>
                            <a:pt x="1526650" y="2162754"/>
                          </a:lnTo>
                          <a:lnTo>
                            <a:pt x="1526650" y="7951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CCFFCC"/>
                    </a:solidFill>
                    <a:ln>
                      <a:solidFill>
                        <a:srgbClr val="CCFFCC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ja-JP" altLang="en-US" sz="120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06" name="フリーフォーム 105"/>
                    <p:cNvSpPr/>
                    <p:nvPr/>
                  </p:nvSpPr>
                  <p:spPr bwMode="auto">
                    <a:xfrm>
                      <a:off x="8382201" y="1701409"/>
                      <a:ext cx="471368" cy="666886"/>
                    </a:xfrm>
                    <a:custGeom>
                      <a:avLst/>
                      <a:gdLst>
                        <a:gd name="connsiteX0" fmla="*/ 0 w 1157387"/>
                        <a:gd name="connsiteY0" fmla="*/ 0 h 1636967"/>
                        <a:gd name="connsiteX1" fmla="*/ 0 w 1157387"/>
                        <a:gd name="connsiteY1" fmla="*/ 1221331 h 1636967"/>
                        <a:gd name="connsiteX2" fmla="*/ 1157387 w 1157387"/>
                        <a:gd name="connsiteY2" fmla="*/ 1636967 h 1636967"/>
                        <a:gd name="connsiteX3" fmla="*/ 1141401 w 1157387"/>
                        <a:gd name="connsiteY3" fmla="*/ 3197 h 1636967"/>
                        <a:gd name="connsiteX4" fmla="*/ 0 w 1157387"/>
                        <a:gd name="connsiteY4" fmla="*/ 0 h 1636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157387" h="1636967">
                          <a:moveTo>
                            <a:pt x="0" y="0"/>
                          </a:moveTo>
                          <a:lnTo>
                            <a:pt x="0" y="1221331"/>
                          </a:lnTo>
                          <a:lnTo>
                            <a:pt x="1157387" y="1636967"/>
                          </a:lnTo>
                          <a:lnTo>
                            <a:pt x="1141401" y="3197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99FF9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ja-JP" altLang="en-US" sz="120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07" name="フリーフォーム 106"/>
                    <p:cNvSpPr/>
                    <p:nvPr/>
                  </p:nvSpPr>
                  <p:spPr bwMode="auto">
                    <a:xfrm>
                      <a:off x="8534563" y="1702997"/>
                      <a:ext cx="314246" cy="446178"/>
                    </a:xfrm>
                    <a:custGeom>
                      <a:avLst/>
                      <a:gdLst>
                        <a:gd name="connsiteX0" fmla="*/ 0 w 773724"/>
                        <a:gd name="connsiteY0" fmla="*/ 0 h 1103035"/>
                        <a:gd name="connsiteX1" fmla="*/ 3198 w 773724"/>
                        <a:gd name="connsiteY1" fmla="*/ 831273 h 1103035"/>
                        <a:gd name="connsiteX2" fmla="*/ 773724 w 773724"/>
                        <a:gd name="connsiteY2" fmla="*/ 1103035 h 1103035"/>
                        <a:gd name="connsiteX3" fmla="*/ 770526 w 773724"/>
                        <a:gd name="connsiteY3" fmla="*/ 19184 h 1103035"/>
                        <a:gd name="connsiteX4" fmla="*/ 0 w 773724"/>
                        <a:gd name="connsiteY4" fmla="*/ 0 h 1103035"/>
                        <a:gd name="connsiteX0" fmla="*/ 0 w 773724"/>
                        <a:gd name="connsiteY0" fmla="*/ 0 h 1096640"/>
                        <a:gd name="connsiteX1" fmla="*/ 3198 w 773724"/>
                        <a:gd name="connsiteY1" fmla="*/ 824878 h 1096640"/>
                        <a:gd name="connsiteX2" fmla="*/ 773724 w 773724"/>
                        <a:gd name="connsiteY2" fmla="*/ 1096640 h 1096640"/>
                        <a:gd name="connsiteX3" fmla="*/ 770526 w 773724"/>
                        <a:gd name="connsiteY3" fmla="*/ 12789 h 1096640"/>
                        <a:gd name="connsiteX4" fmla="*/ 0 w 773724"/>
                        <a:gd name="connsiteY4" fmla="*/ 0 h 1096640"/>
                        <a:gd name="connsiteX0" fmla="*/ 0 w 773724"/>
                        <a:gd name="connsiteY0" fmla="*/ 0 h 1096640"/>
                        <a:gd name="connsiteX1" fmla="*/ 3198 w 773724"/>
                        <a:gd name="connsiteY1" fmla="*/ 824878 h 1096640"/>
                        <a:gd name="connsiteX2" fmla="*/ 773724 w 773724"/>
                        <a:gd name="connsiteY2" fmla="*/ 1096640 h 1096640"/>
                        <a:gd name="connsiteX3" fmla="*/ 767328 w 773724"/>
                        <a:gd name="connsiteY3" fmla="*/ 3198 h 1096640"/>
                        <a:gd name="connsiteX4" fmla="*/ 0 w 773724"/>
                        <a:gd name="connsiteY4" fmla="*/ 0 h 10966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73724" h="1096640">
                          <a:moveTo>
                            <a:pt x="0" y="0"/>
                          </a:moveTo>
                          <a:lnTo>
                            <a:pt x="3198" y="824878"/>
                          </a:lnTo>
                          <a:lnTo>
                            <a:pt x="773724" y="1096640"/>
                          </a:lnTo>
                          <a:lnTo>
                            <a:pt x="767328" y="319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00E27C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ja-JP" altLang="en-US" sz="120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08" name="フリーフォーム 107"/>
                    <p:cNvSpPr/>
                    <p:nvPr/>
                  </p:nvSpPr>
                  <p:spPr bwMode="auto">
                    <a:xfrm>
                      <a:off x="8532975" y="1698233"/>
                      <a:ext cx="315834" cy="447767"/>
                    </a:xfrm>
                    <a:custGeom>
                      <a:avLst/>
                      <a:gdLst>
                        <a:gd name="connsiteX0" fmla="*/ 773519 w 773519"/>
                        <a:gd name="connsiteY0" fmla="*/ 0 h 1100470"/>
                        <a:gd name="connsiteX1" fmla="*/ 2658 w 773519"/>
                        <a:gd name="connsiteY1" fmla="*/ 15949 h 1100470"/>
                        <a:gd name="connsiteX2" fmla="*/ 0 w 773519"/>
                        <a:gd name="connsiteY2" fmla="*/ 837314 h 1100470"/>
                        <a:gd name="connsiteX3" fmla="*/ 773519 w 773519"/>
                        <a:gd name="connsiteY3" fmla="*/ 1100470 h 1100470"/>
                        <a:gd name="connsiteX4" fmla="*/ 773519 w 773519"/>
                        <a:gd name="connsiteY4" fmla="*/ 0 h 110047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773519" h="1100470">
                          <a:moveTo>
                            <a:pt x="773519" y="0"/>
                          </a:moveTo>
                          <a:lnTo>
                            <a:pt x="2658" y="15949"/>
                          </a:lnTo>
                          <a:lnTo>
                            <a:pt x="0" y="837314"/>
                          </a:lnTo>
                          <a:lnTo>
                            <a:pt x="773519" y="1100470"/>
                          </a:lnTo>
                          <a:cubicBezTo>
                            <a:pt x="770861" y="731875"/>
                            <a:pt x="768202" y="363279"/>
                            <a:pt x="773519" y="0"/>
                          </a:cubicBezTo>
                          <a:close/>
                        </a:path>
                      </a:pathLst>
                    </a:custGeom>
                    <a:solidFill>
                      <a:srgbClr val="33CC33"/>
                    </a:solidFill>
                    <a:ln>
                      <a:solidFill>
                        <a:srgbClr val="33CC33"/>
                      </a:solidFill>
                      <a:miter lim="800000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ja-JP" altLang="en-US" sz="120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09" name="フリーフォーム 108"/>
                    <p:cNvSpPr/>
                    <p:nvPr/>
                  </p:nvSpPr>
                  <p:spPr bwMode="auto">
                    <a:xfrm>
                      <a:off x="8690098" y="1702997"/>
                      <a:ext cx="158710" cy="231822"/>
                    </a:xfrm>
                    <a:custGeom>
                      <a:avLst/>
                      <a:gdLst>
                        <a:gd name="connsiteX0" fmla="*/ 0 w 390059"/>
                        <a:gd name="connsiteY0" fmla="*/ 0 h 569102"/>
                        <a:gd name="connsiteX1" fmla="*/ 3197 w 390059"/>
                        <a:gd name="connsiteY1" fmla="*/ 406045 h 569102"/>
                        <a:gd name="connsiteX2" fmla="*/ 390059 w 390059"/>
                        <a:gd name="connsiteY2" fmla="*/ 569102 h 569102"/>
                        <a:gd name="connsiteX3" fmla="*/ 380467 w 390059"/>
                        <a:gd name="connsiteY3" fmla="*/ 3197 h 569102"/>
                        <a:gd name="connsiteX4" fmla="*/ 0 w 390059"/>
                        <a:gd name="connsiteY4" fmla="*/ 0 h 56910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90059" h="569102">
                          <a:moveTo>
                            <a:pt x="0" y="0"/>
                          </a:moveTo>
                          <a:cubicBezTo>
                            <a:pt x="1066" y="135348"/>
                            <a:pt x="2131" y="270697"/>
                            <a:pt x="3197" y="406045"/>
                          </a:cubicBezTo>
                          <a:lnTo>
                            <a:pt x="390059" y="569102"/>
                          </a:lnTo>
                          <a:lnTo>
                            <a:pt x="380467" y="3197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3CC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ja-JP" altLang="en-US" sz="120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10" name="フリーフォーム 109"/>
                    <p:cNvSpPr/>
                    <p:nvPr/>
                  </p:nvSpPr>
                  <p:spPr bwMode="auto">
                    <a:xfrm>
                      <a:off x="8690098" y="1704584"/>
                      <a:ext cx="157122" cy="233411"/>
                    </a:xfrm>
                    <a:custGeom>
                      <a:avLst/>
                      <a:gdLst>
                        <a:gd name="connsiteX0" fmla="*/ 380114 w 385430"/>
                        <a:gd name="connsiteY0" fmla="*/ 0 h 574158"/>
                        <a:gd name="connsiteX1" fmla="*/ 2658 w 385430"/>
                        <a:gd name="connsiteY1" fmla="*/ 0 h 574158"/>
                        <a:gd name="connsiteX2" fmla="*/ 0 w 385430"/>
                        <a:gd name="connsiteY2" fmla="*/ 419986 h 574158"/>
                        <a:gd name="connsiteX3" fmla="*/ 385430 w 385430"/>
                        <a:gd name="connsiteY3" fmla="*/ 574158 h 574158"/>
                        <a:gd name="connsiteX4" fmla="*/ 380114 w 385430"/>
                        <a:gd name="connsiteY4" fmla="*/ 0 h 57415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85430" h="574158">
                          <a:moveTo>
                            <a:pt x="380114" y="0"/>
                          </a:moveTo>
                          <a:lnTo>
                            <a:pt x="2658" y="0"/>
                          </a:lnTo>
                          <a:lnTo>
                            <a:pt x="0" y="419986"/>
                          </a:lnTo>
                          <a:lnTo>
                            <a:pt x="385430" y="574158"/>
                          </a:lnTo>
                          <a:lnTo>
                            <a:pt x="380114" y="0"/>
                          </a:lnTo>
                          <a:close/>
                        </a:path>
                      </a:pathLst>
                    </a:custGeom>
                    <a:solidFill>
                      <a:srgbClr val="009900"/>
                    </a:solidFill>
                    <a:ln>
                      <a:solidFill>
                        <a:srgbClr val="009900"/>
                      </a:solidFill>
                      <a:miter lim="800000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ja-JP" altLang="en-US" sz="120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cxnSp>
                  <p:nvCxnSpPr>
                    <p:cNvPr id="111" name="直線コネクタ 110"/>
                    <p:cNvCxnSpPr/>
                    <p:nvPr/>
                  </p:nvCxnSpPr>
                  <p:spPr bwMode="auto">
                    <a:xfrm flipH="1">
                      <a:off x="7304559" y="1712524"/>
                      <a:ext cx="1541075" cy="162752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" name="直線コネクタ 111"/>
                    <p:cNvCxnSpPr/>
                    <p:nvPr/>
                  </p:nvCxnSpPr>
                  <p:spPr bwMode="auto">
                    <a:xfrm>
                      <a:off x="7147437" y="1872894"/>
                      <a:ext cx="1702958" cy="0"/>
                    </a:xfrm>
                    <a:prstGeom prst="line">
                      <a:avLst/>
                    </a:prstGeom>
                    <a:ln w="9525"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" name="直線コネクタ 112"/>
                    <p:cNvCxnSpPr/>
                    <p:nvPr/>
                  </p:nvCxnSpPr>
                  <p:spPr bwMode="auto">
                    <a:xfrm>
                      <a:off x="7142675" y="2039616"/>
                      <a:ext cx="1702959" cy="0"/>
                    </a:xfrm>
                    <a:prstGeom prst="line">
                      <a:avLst/>
                    </a:prstGeom>
                    <a:ln w="9525"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" name="直線コネクタ 113"/>
                    <p:cNvCxnSpPr/>
                    <p:nvPr/>
                  </p:nvCxnSpPr>
                  <p:spPr bwMode="auto">
                    <a:xfrm>
                      <a:off x="7142675" y="2199986"/>
                      <a:ext cx="1702959" cy="0"/>
                    </a:xfrm>
                    <a:prstGeom prst="line">
                      <a:avLst/>
                    </a:prstGeom>
                    <a:ln w="9525"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" name="直線コネクタ 114"/>
                    <p:cNvCxnSpPr/>
                    <p:nvPr/>
                  </p:nvCxnSpPr>
                  <p:spPr bwMode="auto">
                    <a:xfrm>
                      <a:off x="7147437" y="2365119"/>
                      <a:ext cx="1702958" cy="0"/>
                    </a:xfrm>
                    <a:prstGeom prst="line">
                      <a:avLst/>
                    </a:prstGeom>
                    <a:ln w="9525"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6" name="直線コネクタ 115"/>
                    <p:cNvCxnSpPr/>
                    <p:nvPr/>
                  </p:nvCxnSpPr>
                  <p:spPr bwMode="auto">
                    <a:xfrm>
                      <a:off x="7142675" y="2527077"/>
                      <a:ext cx="1702959" cy="0"/>
                    </a:xfrm>
                    <a:prstGeom prst="line">
                      <a:avLst/>
                    </a:prstGeom>
                    <a:ln w="9525"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" name="直線コネクタ 116"/>
                    <p:cNvCxnSpPr/>
                    <p:nvPr/>
                  </p:nvCxnSpPr>
                  <p:spPr bwMode="auto">
                    <a:xfrm>
                      <a:off x="7142675" y="2850994"/>
                      <a:ext cx="1702959" cy="0"/>
                    </a:xfrm>
                    <a:prstGeom prst="line">
                      <a:avLst/>
                    </a:prstGeom>
                    <a:ln w="9525"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" name="直線コネクタ 117"/>
                    <p:cNvCxnSpPr/>
                    <p:nvPr/>
                  </p:nvCxnSpPr>
                  <p:spPr bwMode="auto">
                    <a:xfrm>
                      <a:off x="7147437" y="3016127"/>
                      <a:ext cx="1702958" cy="0"/>
                    </a:xfrm>
                    <a:prstGeom prst="line">
                      <a:avLst/>
                    </a:prstGeom>
                    <a:ln w="9525"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" name="直線コネクタ 118"/>
                    <p:cNvCxnSpPr/>
                    <p:nvPr/>
                  </p:nvCxnSpPr>
                  <p:spPr bwMode="auto">
                    <a:xfrm>
                      <a:off x="7142675" y="3182849"/>
                      <a:ext cx="1702959" cy="0"/>
                    </a:xfrm>
                    <a:prstGeom prst="line">
                      <a:avLst/>
                    </a:prstGeom>
                    <a:ln w="9525"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" name="直線コネクタ 119"/>
                    <p:cNvCxnSpPr/>
                    <p:nvPr/>
                  </p:nvCxnSpPr>
                  <p:spPr bwMode="auto">
                    <a:xfrm>
                      <a:off x="8075890" y="1706173"/>
                      <a:ext cx="0" cy="1629108"/>
                    </a:xfrm>
                    <a:prstGeom prst="line">
                      <a:avLst/>
                    </a:prstGeom>
                    <a:ln w="9525"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1" name="直線コネクタ 120"/>
                    <p:cNvCxnSpPr/>
                    <p:nvPr/>
                  </p:nvCxnSpPr>
                  <p:spPr bwMode="auto">
                    <a:xfrm>
                      <a:off x="8226665" y="1712524"/>
                      <a:ext cx="0" cy="1629108"/>
                    </a:xfrm>
                    <a:prstGeom prst="line">
                      <a:avLst/>
                    </a:prstGeom>
                    <a:ln w="9525"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" name="直線コネクタ 121"/>
                    <p:cNvCxnSpPr/>
                    <p:nvPr/>
                  </p:nvCxnSpPr>
                  <p:spPr bwMode="auto">
                    <a:xfrm>
                      <a:off x="8382201" y="1710936"/>
                      <a:ext cx="0" cy="1629108"/>
                    </a:xfrm>
                    <a:prstGeom prst="line">
                      <a:avLst/>
                    </a:prstGeom>
                    <a:ln w="9525"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" name="直線コネクタ 122"/>
                    <p:cNvCxnSpPr/>
                    <p:nvPr/>
                  </p:nvCxnSpPr>
                  <p:spPr bwMode="auto">
                    <a:xfrm>
                      <a:off x="8534563" y="1714111"/>
                      <a:ext cx="0" cy="1629108"/>
                    </a:xfrm>
                    <a:prstGeom prst="line">
                      <a:avLst/>
                    </a:prstGeom>
                    <a:ln w="9525"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" name="直線コネクタ 123"/>
                    <p:cNvCxnSpPr/>
                    <p:nvPr/>
                  </p:nvCxnSpPr>
                  <p:spPr bwMode="auto">
                    <a:xfrm>
                      <a:off x="8690098" y="1710936"/>
                      <a:ext cx="0" cy="1629108"/>
                    </a:xfrm>
                    <a:prstGeom prst="line">
                      <a:avLst/>
                    </a:prstGeom>
                    <a:ln w="9525"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" name="直線コネクタ 124"/>
                    <p:cNvCxnSpPr/>
                    <p:nvPr/>
                  </p:nvCxnSpPr>
                  <p:spPr bwMode="auto">
                    <a:xfrm>
                      <a:off x="7766406" y="1709348"/>
                      <a:ext cx="0" cy="1629108"/>
                    </a:xfrm>
                    <a:prstGeom prst="line">
                      <a:avLst/>
                    </a:prstGeom>
                    <a:ln w="9525"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6" name="直線コネクタ 125"/>
                    <p:cNvCxnSpPr/>
                    <p:nvPr/>
                  </p:nvCxnSpPr>
                  <p:spPr bwMode="auto">
                    <a:xfrm>
                      <a:off x="7304559" y="1712524"/>
                      <a:ext cx="0" cy="1629108"/>
                    </a:xfrm>
                    <a:prstGeom prst="line">
                      <a:avLst/>
                    </a:prstGeom>
                    <a:ln w="9525"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" name="直線コネクタ 126"/>
                    <p:cNvCxnSpPr/>
                    <p:nvPr/>
                  </p:nvCxnSpPr>
                  <p:spPr bwMode="auto">
                    <a:xfrm>
                      <a:off x="7461683" y="1710936"/>
                      <a:ext cx="0" cy="1629108"/>
                    </a:xfrm>
                    <a:prstGeom prst="line">
                      <a:avLst/>
                    </a:prstGeom>
                    <a:ln w="9525"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" name="直線コネクタ 127"/>
                    <p:cNvCxnSpPr/>
                    <p:nvPr/>
                  </p:nvCxnSpPr>
                  <p:spPr bwMode="auto">
                    <a:xfrm>
                      <a:off x="7610870" y="1709348"/>
                      <a:ext cx="0" cy="1629108"/>
                    </a:xfrm>
                    <a:prstGeom prst="line">
                      <a:avLst/>
                    </a:prstGeom>
                    <a:ln w="9525"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直線コネクタ 128"/>
                    <p:cNvCxnSpPr/>
                    <p:nvPr/>
                  </p:nvCxnSpPr>
                  <p:spPr bwMode="auto">
                    <a:xfrm>
                      <a:off x="7920354" y="1698233"/>
                      <a:ext cx="0" cy="1641811"/>
                    </a:xfrm>
                    <a:prstGeom prst="line">
                      <a:avLst/>
                    </a:prstGeom>
                    <a:ln w="19050">
                      <a:solidFill>
                        <a:srgbClr val="000000"/>
                      </a:solidFill>
                      <a:prstDash val="soli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直線コネクタ 129"/>
                    <p:cNvCxnSpPr/>
                    <p:nvPr/>
                  </p:nvCxnSpPr>
                  <p:spPr bwMode="auto">
                    <a:xfrm>
                      <a:off x="7142675" y="2693799"/>
                      <a:ext cx="1702959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prstDash val="soli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1" name="グループ化 42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329953" y="1733164"/>
                      <a:ext cx="1818144" cy="1638635"/>
                      <a:chOff x="3597366" y="1325533"/>
                      <a:chExt cx="4467639" cy="4026745"/>
                    </a:xfrm>
                  </p:grpSpPr>
                  <p:sp>
                    <p:nvSpPr>
                      <p:cNvPr id="135" name="テキスト ボックス 134"/>
                      <p:cNvSpPr txBox="1"/>
                      <p:nvPr/>
                    </p:nvSpPr>
                    <p:spPr>
                      <a:xfrm>
                        <a:off x="5543420" y="2839465"/>
                        <a:ext cx="413390" cy="56577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>
                        <a:spAutoFit/>
                      </a:bodyPr>
                      <a:lstStyle/>
                      <a:p>
                        <a:pPr algn="ctr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r>
                          <a:rPr lang="en-US" altLang="ja-JP" sz="900" b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A</a:t>
                        </a:r>
                        <a:endParaRPr lang="ja-JP" altLang="en-US" sz="900" b="1" dirty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136" name="テキスト ボックス 135"/>
                      <p:cNvSpPr txBox="1"/>
                      <p:nvPr/>
                    </p:nvSpPr>
                    <p:spPr>
                      <a:xfrm>
                        <a:off x="4854717" y="3719403"/>
                        <a:ext cx="717226" cy="48220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r>
                          <a:rPr lang="en-US" altLang="ja-JP" sz="900" b="1" dirty="0" smtClean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B</a:t>
                        </a:r>
                        <a:r>
                          <a:rPr lang="en-US" altLang="ja-JP" sz="1050" b="1" baseline="30000" dirty="0" smtClean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-</a:t>
                        </a:r>
                        <a:endParaRPr lang="ja-JP" altLang="en-US" sz="900" b="1" baseline="30000" dirty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137" name="テキスト ボックス 136"/>
                      <p:cNvSpPr txBox="1"/>
                      <p:nvPr/>
                    </p:nvSpPr>
                    <p:spPr>
                      <a:xfrm>
                        <a:off x="4424146" y="4041245"/>
                        <a:ext cx="413390" cy="56577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>
                        <a:spAutoFit/>
                      </a:bodyPr>
                      <a:lstStyle/>
                      <a:p>
                        <a:pPr algn="ctr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r>
                          <a:rPr lang="en-US" altLang="ja-JP" sz="900" b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C</a:t>
                        </a:r>
                        <a:endParaRPr lang="ja-JP" altLang="en-US" sz="900" b="1" dirty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138" name="テキスト ボックス 137"/>
                      <p:cNvSpPr txBox="1"/>
                      <p:nvPr/>
                    </p:nvSpPr>
                    <p:spPr>
                      <a:xfrm>
                        <a:off x="4069256" y="4431434"/>
                        <a:ext cx="413390" cy="56577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>
                        <a:spAutoFit/>
                      </a:bodyPr>
                      <a:lstStyle/>
                      <a:p>
                        <a:pPr algn="ctr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r>
                          <a:rPr lang="en-US" altLang="ja-JP" sz="900" b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D</a:t>
                        </a:r>
                        <a:endParaRPr lang="ja-JP" altLang="en-US" sz="900" b="1" dirty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139" name="テキスト ボックス 138"/>
                      <p:cNvSpPr txBox="1"/>
                      <p:nvPr/>
                    </p:nvSpPr>
                    <p:spPr>
                      <a:xfrm>
                        <a:off x="3597366" y="4786506"/>
                        <a:ext cx="413390" cy="56577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>
                        <a:spAutoFit/>
                      </a:bodyPr>
                      <a:lstStyle/>
                      <a:p>
                        <a:pPr algn="ctr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r>
                          <a:rPr lang="en-US" altLang="ja-JP" sz="900" b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E</a:t>
                        </a:r>
                        <a:endParaRPr lang="ja-JP" altLang="en-US" sz="900" b="1" dirty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140" name="テキスト ボックス 139"/>
                      <p:cNvSpPr txBox="1"/>
                      <p:nvPr/>
                    </p:nvSpPr>
                    <p:spPr>
                      <a:xfrm>
                        <a:off x="5098831" y="3284280"/>
                        <a:ext cx="794866" cy="48220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r>
                          <a:rPr lang="en-US" altLang="ja-JP" sz="900" b="1" dirty="0" smtClean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B</a:t>
                        </a:r>
                        <a:r>
                          <a:rPr lang="en-US" altLang="ja-JP" sz="1050" b="1" baseline="30000" dirty="0" smtClean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+</a:t>
                        </a:r>
                        <a:endParaRPr lang="ja-JP" altLang="en-US" sz="900" b="1" baseline="30000" dirty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141" name="テキスト ボックス 140"/>
                      <p:cNvSpPr txBox="1"/>
                      <p:nvPr/>
                    </p:nvSpPr>
                    <p:spPr>
                      <a:xfrm>
                        <a:off x="5835912" y="2484396"/>
                        <a:ext cx="1540464" cy="48220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>
                        <a:spAutoFit/>
                      </a:bodyPr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r>
                          <a:rPr lang="en-US" altLang="ja-JP" sz="900" b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S</a:t>
                        </a:r>
                        <a:r>
                          <a:rPr lang="ja-JP" altLang="en-US" sz="600" b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（ブロンズ）</a:t>
                        </a:r>
                      </a:p>
                    </p:txBody>
                  </p:sp>
                  <p:sp>
                    <p:nvSpPr>
                      <p:cNvPr id="142" name="テキスト ボックス 141"/>
                      <p:cNvSpPr txBox="1"/>
                      <p:nvPr/>
                    </p:nvSpPr>
                    <p:spPr>
                      <a:xfrm>
                        <a:off x="6073808" y="2133226"/>
                        <a:ext cx="1536563" cy="48220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>
                        <a:spAutoFit/>
                      </a:bodyPr>
                      <a:lstStyle/>
                      <a:p>
                        <a:pPr algn="r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r>
                          <a:rPr lang="en-US" altLang="ja-JP" sz="900" b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S</a:t>
                        </a:r>
                        <a:r>
                          <a:rPr lang="ja-JP" altLang="en-US" sz="600" b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（シルバー）</a:t>
                        </a:r>
                      </a:p>
                    </p:txBody>
                  </p:sp>
                  <p:sp>
                    <p:nvSpPr>
                      <p:cNvPr id="143" name="テキスト ボックス 142"/>
                      <p:cNvSpPr txBox="1"/>
                      <p:nvPr/>
                    </p:nvSpPr>
                    <p:spPr>
                      <a:xfrm>
                        <a:off x="6307802" y="1778154"/>
                        <a:ext cx="1536563" cy="48220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>
                        <a:spAutoFit/>
                      </a:bodyPr>
                      <a:lstStyle/>
                      <a:p>
                        <a:pPr algn="r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r>
                          <a:rPr lang="en-US" altLang="ja-JP" sz="900" b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S</a:t>
                        </a:r>
                        <a:r>
                          <a:rPr lang="ja-JP" altLang="en-US" sz="600" b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（ゴールド）</a:t>
                        </a:r>
                      </a:p>
                    </p:txBody>
                  </p:sp>
                  <p:sp>
                    <p:nvSpPr>
                      <p:cNvPr id="144" name="テキスト ボックス 143"/>
                      <p:cNvSpPr txBox="1"/>
                      <p:nvPr/>
                    </p:nvSpPr>
                    <p:spPr>
                      <a:xfrm>
                        <a:off x="6467697" y="1325533"/>
                        <a:ext cx="1597308" cy="48220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r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r>
                          <a:rPr lang="en-US" altLang="ja-JP" sz="900" b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S</a:t>
                        </a:r>
                        <a:r>
                          <a:rPr lang="ja-JP" altLang="en-US" sz="600" b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（プラチナ）</a:t>
                        </a:r>
                      </a:p>
                    </p:txBody>
                  </p:sp>
                </p:grpSp>
                <p:sp>
                  <p:nvSpPr>
                    <p:cNvPr id="132" name="正方形/長方形 131"/>
                    <p:cNvSpPr>
                      <a:spLocks noChangeAspect="1"/>
                    </p:cNvSpPr>
                    <p:nvPr/>
                  </p:nvSpPr>
                  <p:spPr bwMode="auto">
                    <a:xfrm rot="18766273">
                      <a:off x="8679080" y="2560662"/>
                      <a:ext cx="90161" cy="92940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190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ja-JP" altLang="en-US" sz="120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  <p:cxnSp>
                  <p:nvCxnSpPr>
                    <p:cNvPr id="133" name="直線矢印コネクタ 132"/>
                    <p:cNvCxnSpPr>
                      <a:stCxn id="93" idx="7"/>
                      <a:endCxn id="132" idx="1"/>
                    </p:cNvCxnSpPr>
                    <p:nvPr/>
                  </p:nvCxnSpPr>
                  <p:spPr>
                    <a:xfrm flipV="1">
                      <a:off x="8108346" y="2640225"/>
                      <a:ext cx="584009" cy="421107"/>
                    </a:xfrm>
                    <a:prstGeom prst="straightConnector1">
                      <a:avLst/>
                    </a:prstGeom>
                    <a:ln w="19050">
                      <a:solidFill>
                        <a:srgbClr val="FF0000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34" name="正方形/長方形 133"/>
                    <p:cNvSpPr/>
                    <p:nvPr/>
                  </p:nvSpPr>
                  <p:spPr bwMode="auto">
                    <a:xfrm>
                      <a:off x="7137914" y="1699821"/>
                      <a:ext cx="1712481" cy="1635459"/>
                    </a:xfrm>
                    <a:prstGeom prst="rect">
                      <a:avLst/>
                    </a:prstGeom>
                    <a:noFill/>
                    <a:ln w="317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ja-JP" altLang="en-US" sz="1200"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p:txBody>
                </p:sp>
              </p:grpSp>
              <p:sp>
                <p:nvSpPr>
                  <p:cNvPr id="98" name="テキスト ボックス 97"/>
                  <p:cNvSpPr txBox="1"/>
                  <p:nvPr/>
                </p:nvSpPr>
                <p:spPr bwMode="auto">
                  <a:xfrm>
                    <a:off x="4395873" y="6688541"/>
                    <a:ext cx="936328" cy="494039"/>
                  </a:xfrm>
                  <a:prstGeom prst="rect">
                    <a:avLst/>
                  </a:prstGeom>
                  <a:solidFill>
                    <a:schemeClr val="bg1">
                      <a:alpha val="50000"/>
                    </a:schemeClr>
                  </a:solidFill>
                  <a:ln w="15875">
                    <a:solidFill>
                      <a:schemeClr val="tx1"/>
                    </a:solidFill>
                    <a:prstDash val="sysDot"/>
                  </a:ln>
                </p:spPr>
                <p:txBody>
                  <a:bodyPr lIns="72000" rIns="72000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r>
                      <a:rPr lang="ja-JP" altLang="en-US" sz="1000" b="1" spc="-1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rPr>
                      <a:t>凡例</a:t>
                    </a:r>
                    <a:endParaRPr lang="en-US" altLang="ja-JP" sz="1000" b="1" spc="-100" dirty="0" smtClean="0">
                      <a:solidFill>
                        <a:srgbClr val="0070C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endParaRPr>
                  </a:p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r>
                      <a:rPr lang="ja-JP" altLang="en-US" sz="1100" b="1" spc="-1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rPr>
                      <a:t>● 省エネ改修前</a:t>
                    </a:r>
                    <a:endParaRPr lang="en-US" altLang="ja-JP" sz="1100" b="1" spc="-100" dirty="0">
                      <a:solidFill>
                        <a:srgbClr val="0070C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endParaRPr>
                  </a:p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r>
                      <a:rPr lang="ja-JP" altLang="en-US" sz="1100" b="1" spc="-10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rPr>
                      <a:t>◆ </a:t>
                    </a:r>
                    <a:r>
                      <a:rPr lang="ja-JP" altLang="en-US" sz="1100" b="1" spc="-10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rPr>
                      <a:t>省エネ改修後</a:t>
                    </a:r>
                    <a:endParaRPr lang="ja-JP" altLang="en-US" sz="1100" b="1" spc="-100" dirty="0">
                      <a:solidFill>
                        <a:srgbClr val="0070C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endParaRPr>
                  </a:p>
                </p:txBody>
              </p:sp>
            </p:grpSp>
          </p:grpSp>
          <p:sp>
            <p:nvSpPr>
              <p:cNvPr id="93" name="円/楕円 92"/>
              <p:cNvSpPr>
                <a:spLocks noChangeAspect="1"/>
              </p:cNvSpPr>
              <p:nvPr/>
            </p:nvSpPr>
            <p:spPr bwMode="auto">
              <a:xfrm>
                <a:off x="5384480" y="7794961"/>
                <a:ext cx="123888" cy="123893"/>
              </a:xfrm>
              <a:prstGeom prst="ellipse">
                <a:avLst/>
              </a:prstGeom>
              <a:solidFill>
                <a:srgbClr val="0000FF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ja-JP" altLang="en-US" sz="120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" name="正方形/長方形 1"/>
            <p:cNvSpPr/>
            <p:nvPr/>
          </p:nvSpPr>
          <p:spPr>
            <a:xfrm>
              <a:off x="4562549" y="4147684"/>
              <a:ext cx="1812781" cy="592594"/>
            </a:xfrm>
            <a:prstGeom prst="rect">
              <a:avLst/>
            </a:prstGeom>
            <a:gradFill flip="none" rotWithShape="1">
              <a:gsLst>
                <a:gs pos="0">
                  <a:srgbClr val="CCFFFF">
                    <a:shade val="30000"/>
                    <a:satMod val="115000"/>
                  </a:srgbClr>
                </a:gs>
                <a:gs pos="14000">
                  <a:srgbClr val="CCFFFF">
                    <a:shade val="67500"/>
                    <a:satMod val="115000"/>
                  </a:srgbClr>
                </a:gs>
                <a:gs pos="100000">
                  <a:srgbClr val="CCFFFF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kumimoji="0" lang="ja-JP" altLang="en-US" sz="1400" b="1" kern="0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省エネ性能を一目で「見える化」</a:t>
              </a:r>
            </a:p>
          </p:txBody>
        </p:sp>
        <p:sp>
          <p:nvSpPr>
            <p:cNvPr id="146" name="右矢印 145"/>
            <p:cNvSpPr/>
            <p:nvPr/>
          </p:nvSpPr>
          <p:spPr>
            <a:xfrm rot="5400000">
              <a:off x="5312614" y="4582451"/>
              <a:ext cx="229256" cy="627819"/>
            </a:xfrm>
            <a:prstGeom prst="rightArrow">
              <a:avLst/>
            </a:prstGeom>
            <a:solidFill>
              <a:srgbClr val="FF0000"/>
            </a:solidFill>
            <a:ln w="1905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154" name="正方形/長方形 153"/>
            <p:cNvSpPr/>
            <p:nvPr/>
          </p:nvSpPr>
          <p:spPr>
            <a:xfrm>
              <a:off x="4537267" y="5048610"/>
              <a:ext cx="1713743" cy="592594"/>
            </a:xfrm>
            <a:prstGeom prst="rect">
              <a:avLst/>
            </a:prstGeom>
            <a:gradFill flip="none" rotWithShape="1">
              <a:gsLst>
                <a:gs pos="0">
                  <a:srgbClr val="CCFFFF">
                    <a:shade val="30000"/>
                    <a:satMod val="115000"/>
                  </a:srgbClr>
                </a:gs>
                <a:gs pos="14000">
                  <a:srgbClr val="CCFFFF">
                    <a:shade val="67500"/>
                    <a:satMod val="115000"/>
                  </a:srgbClr>
                </a:gs>
                <a:gs pos="100000">
                  <a:srgbClr val="CCFFFF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defRPr/>
              </a:pPr>
              <a:endParaRPr kumimoji="0" lang="ja-JP" altLang="en-US" sz="1400" b="1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pic>
          <p:nvPicPr>
            <p:cNvPr id="156" name="Picture 2" descr="C:\Program Files\Microsoft Office\MEDIA\CAGCAT10\j0205462.wm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8084" y="5346576"/>
              <a:ext cx="1439548" cy="14323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57" name="グループ化 156"/>
            <p:cNvGrpSpPr/>
            <p:nvPr/>
          </p:nvGrpSpPr>
          <p:grpSpPr>
            <a:xfrm>
              <a:off x="5689396" y="5953702"/>
              <a:ext cx="742122" cy="570222"/>
              <a:chOff x="5154940" y="2691137"/>
              <a:chExt cx="742122" cy="570222"/>
            </a:xfrm>
          </p:grpSpPr>
          <p:pic>
            <p:nvPicPr>
              <p:cNvPr id="158" name="Picture 2" descr="C:\Users\ItaniH\AppData\Local\Microsoft\Windows\Temporary Internet Files\Content.IE5\VB1M28ZC\MC900434825[1].pn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54940" y="2691137"/>
                <a:ext cx="742122" cy="57022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9" name="正方形/長方形 158"/>
              <p:cNvSpPr/>
              <p:nvPr/>
            </p:nvSpPr>
            <p:spPr>
              <a:xfrm>
                <a:off x="5214602" y="2756003"/>
                <a:ext cx="537316" cy="22024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65298" tIns="32649" rIns="65298" bIns="32649" rtlCol="0" anchor="ctr"/>
              <a:lstStyle/>
              <a:p>
                <a:pPr marL="109728" indent="0" algn="ctr">
                  <a:buNone/>
                </a:pP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認証</a:t>
                </a:r>
                <a:endPara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160" name="正方形/長方形 159"/>
            <p:cNvSpPr/>
            <p:nvPr/>
          </p:nvSpPr>
          <p:spPr>
            <a:xfrm>
              <a:off x="4711163" y="6432030"/>
              <a:ext cx="955696" cy="171063"/>
            </a:xfrm>
            <a:prstGeom prst="rect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3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</a:gra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65298" tIns="32649" rIns="65298" bIns="32649" rtlCol="0" anchor="ctr"/>
            <a:lstStyle/>
            <a:p>
              <a:pPr marL="109728" indent="0">
                <a:buNone/>
              </a:pPr>
              <a:r>
                <a:rPr lang="ja-JP" altLang="en-US" sz="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1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省エネビル</a:t>
              </a:r>
              <a:endPara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61" name="正方形/長方形 160"/>
            <p:cNvSpPr/>
            <p:nvPr/>
          </p:nvSpPr>
          <p:spPr>
            <a:xfrm>
              <a:off x="4538505" y="5040966"/>
              <a:ext cx="1712505" cy="592594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kumimoji="0" lang="ja-JP" altLang="en-US" sz="1400" b="1" kern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省エネ</a:t>
              </a:r>
              <a:r>
                <a:rPr kumimoji="0" lang="ja-JP" altLang="en-US" sz="1400" b="1" kern="0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度</a:t>
              </a:r>
              <a:r>
                <a:rPr kumimoji="0" lang="ja-JP" altLang="en-US" sz="1400" b="1" kern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を認証</a:t>
              </a:r>
              <a:endParaRPr kumimoji="0" lang="en-US" altLang="ja-JP" sz="1400" b="1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lvl="0" algn="ctr">
                <a:defRPr/>
              </a:pPr>
              <a:r>
                <a:rPr kumimoji="0" lang="ja-JP" altLang="en-US" sz="1400" b="1" kern="0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設備改修</a:t>
              </a:r>
              <a:r>
                <a:rPr kumimoji="0" lang="ja-JP" altLang="en-US" sz="1400" b="1" kern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を促進</a:t>
              </a:r>
              <a:r>
                <a:rPr kumimoji="0" lang="en-US" altLang="ja-JP" sz="1400" b="1" kern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!!</a:t>
              </a:r>
              <a:endParaRPr kumimoji="0" lang="ja-JP" altLang="en-US" sz="1400" b="1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6375762" y="6510354"/>
              <a:ext cx="2571799" cy="212286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00" b="1" u="sng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大阪府ビル省エネ度判定制度</a:t>
              </a:r>
              <a:endParaRPr kumimoji="1" lang="ja-JP" altLang="en-US" sz="15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47" name="タイトル 1"/>
          <p:cNvSpPr txBox="1">
            <a:spLocks/>
          </p:cNvSpPr>
          <p:nvPr/>
        </p:nvSpPr>
        <p:spPr>
          <a:xfrm>
            <a:off x="45943" y="404664"/>
            <a:ext cx="8979599" cy="6360494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sz="3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省エネルギー化とエネルギー供給の多様化の</a:t>
            </a:r>
            <a:r>
              <a:rPr lang="ja-JP" altLang="en-US" sz="3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観点から</a:t>
            </a:r>
            <a:r>
              <a:rPr lang="en-US" altLang="ja-JP" sz="32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2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32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          </a:t>
            </a:r>
            <a:r>
              <a:rPr lang="ja-JP" altLang="en-US" sz="32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3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エネルギーレジリエンス</a:t>
            </a:r>
            <a:r>
              <a:rPr lang="ja-JP" altLang="en-US" sz="32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に貢献</a:t>
            </a:r>
            <a:r>
              <a:rPr lang="en-US" altLang="ja-JP" sz="32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!!</a:t>
            </a:r>
            <a:r>
              <a:rPr lang="en-US" altLang="ja-JP" sz="3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3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ja-JP" altLang="en-US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48" name="グループ化 147"/>
          <p:cNvGrpSpPr/>
          <p:nvPr/>
        </p:nvGrpSpPr>
        <p:grpSpPr>
          <a:xfrm>
            <a:off x="392594" y="821722"/>
            <a:ext cx="3444336" cy="3169547"/>
            <a:chOff x="407584" y="1097706"/>
            <a:chExt cx="3444336" cy="3169547"/>
          </a:xfrm>
        </p:grpSpPr>
        <p:pic>
          <p:nvPicPr>
            <p:cNvPr id="149" name="Picture 2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584" y="1097706"/>
              <a:ext cx="3444336" cy="3169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0" name="二等辺三角形 149"/>
            <p:cNvSpPr/>
            <p:nvPr/>
          </p:nvSpPr>
          <p:spPr>
            <a:xfrm>
              <a:off x="1309752" y="2284964"/>
              <a:ext cx="1656184" cy="954890"/>
            </a:xfrm>
            <a:prstGeom prst="triangle">
              <a:avLst>
                <a:gd name="adj" fmla="val 50000"/>
              </a:avLst>
            </a:prstGeom>
            <a:gradFill flip="none" rotWithShape="1">
              <a:gsLst>
                <a:gs pos="28000">
                  <a:srgbClr val="72A2D1">
                    <a:lumMod val="78000"/>
                    <a:lumOff val="22000"/>
                  </a:srgbClr>
                </a:gs>
                <a:gs pos="0">
                  <a:srgbClr val="99CCFF">
                    <a:shade val="30000"/>
                    <a:satMod val="115000"/>
                  </a:srgbClr>
                </a:gs>
                <a:gs pos="40000">
                  <a:srgbClr val="99CCFF">
                    <a:shade val="67500"/>
                    <a:satMod val="115000"/>
                  </a:srgbClr>
                </a:gs>
                <a:gs pos="100000">
                  <a:srgbClr val="99CCFF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正方形/長方形 152"/>
            <p:cNvSpPr/>
            <p:nvPr/>
          </p:nvSpPr>
          <p:spPr>
            <a:xfrm>
              <a:off x="1515296" y="2797680"/>
              <a:ext cx="1224136" cy="26318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ESCO</a:t>
              </a:r>
              <a:r>
                <a:rPr kumimoji="1" lang="ja-JP" altLang="en-US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</a:t>
              </a:r>
              <a:endParaRPr kumimoji="1" lang="ja-JP" altLang="en-US" sz="1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394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/>
          <p:cNvSpPr txBox="1">
            <a:spLocks/>
          </p:cNvSpPr>
          <p:nvPr/>
        </p:nvSpPr>
        <p:spPr>
          <a:xfrm>
            <a:off x="165864" y="548680"/>
            <a:ext cx="8847880" cy="6064438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ja-JP" altLang="en-US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3" name="タイトル 1"/>
          <p:cNvSpPr txBox="1">
            <a:spLocks/>
          </p:cNvSpPr>
          <p:nvPr/>
        </p:nvSpPr>
        <p:spPr>
          <a:xfrm>
            <a:off x="45943" y="404664"/>
            <a:ext cx="8979599" cy="6360494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sz="3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府有建築物への</a:t>
            </a:r>
            <a:r>
              <a:rPr lang="en-US" altLang="ja-JP" sz="3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3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事業導入</a:t>
            </a:r>
            <a:r>
              <a:rPr lang="en-US" altLang="ja-JP" sz="3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3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ja-JP" altLang="en-US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05" name="グループ化 104"/>
          <p:cNvGrpSpPr/>
          <p:nvPr/>
        </p:nvGrpSpPr>
        <p:grpSpPr>
          <a:xfrm>
            <a:off x="392594" y="821722"/>
            <a:ext cx="3444336" cy="3169547"/>
            <a:chOff x="407584" y="1097706"/>
            <a:chExt cx="3444336" cy="3169547"/>
          </a:xfrm>
        </p:grpSpPr>
        <p:pic>
          <p:nvPicPr>
            <p:cNvPr id="10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584" y="1097706"/>
              <a:ext cx="3444336" cy="3169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7" name="二等辺三角形 106"/>
            <p:cNvSpPr/>
            <p:nvPr/>
          </p:nvSpPr>
          <p:spPr>
            <a:xfrm>
              <a:off x="1309752" y="2284964"/>
              <a:ext cx="1656184" cy="954890"/>
            </a:xfrm>
            <a:prstGeom prst="triangle">
              <a:avLst>
                <a:gd name="adj" fmla="val 50000"/>
              </a:avLst>
            </a:prstGeom>
            <a:gradFill flip="none" rotWithShape="1">
              <a:gsLst>
                <a:gs pos="28000">
                  <a:srgbClr val="72A2D1">
                    <a:lumMod val="78000"/>
                    <a:lumOff val="22000"/>
                  </a:srgbClr>
                </a:gs>
                <a:gs pos="0">
                  <a:srgbClr val="99CCFF">
                    <a:shade val="30000"/>
                    <a:satMod val="115000"/>
                  </a:srgbClr>
                </a:gs>
                <a:gs pos="40000">
                  <a:srgbClr val="99CCFF">
                    <a:shade val="67500"/>
                    <a:satMod val="115000"/>
                  </a:srgbClr>
                </a:gs>
                <a:gs pos="100000">
                  <a:srgbClr val="99CCFF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1515296" y="2797680"/>
              <a:ext cx="1224136" cy="26318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ESCO</a:t>
              </a:r>
              <a:r>
                <a:rPr kumimoji="1" lang="ja-JP" altLang="en-US" sz="15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</a:t>
              </a:r>
              <a:endParaRPr kumimoji="1" lang="ja-JP" altLang="en-US" sz="1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3929479" y="965488"/>
            <a:ext cx="4989289" cy="2834175"/>
            <a:chOff x="3929479" y="965488"/>
            <a:chExt cx="4989289" cy="2834175"/>
          </a:xfrm>
        </p:grpSpPr>
        <p:sp>
          <p:nvSpPr>
            <p:cNvPr id="111" name="サブタイトル 2"/>
            <p:cNvSpPr txBox="1">
              <a:spLocks/>
            </p:cNvSpPr>
            <p:nvPr/>
          </p:nvSpPr>
          <p:spPr bwMode="auto">
            <a:xfrm>
              <a:off x="3929481" y="1459663"/>
              <a:ext cx="4989287" cy="2340000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  <a:extLst/>
          </p:spPr>
          <p:txBody>
            <a:bodyPr wrap="square" lIns="180000" tIns="108000" rIns="180000" bIns="180000" anchor="t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just">
                <a:buNone/>
                <a:tabLst>
                  <a:tab pos="4749800" algn="l"/>
                </a:tabLst>
                <a:defRPr/>
              </a:pPr>
              <a:r>
                <a:rPr lang="ja-JP" altLang="en-US" sz="2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○新・大阪府アクションプランを策定</a:t>
              </a:r>
              <a:endPara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 algn="just">
                <a:buNone/>
                <a:tabLst>
                  <a:tab pos="4749800" algn="l"/>
                </a:tabLst>
                <a:defRPr/>
              </a:pPr>
              <a:r>
                <a:rPr lang="ja-JP" altLang="en-US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⇒</a:t>
              </a:r>
              <a:r>
                <a:rPr lang="ja-JP" altLang="en-US" sz="10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400" b="1" u="sng" kern="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今後</a:t>
              </a:r>
              <a:r>
                <a:rPr lang="en-US" altLang="ja-JP" sz="2400" b="1" u="sng" kern="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10</a:t>
              </a:r>
              <a:r>
                <a:rPr lang="ja-JP" altLang="en-US" sz="2400" b="1" u="sng" kern="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年間で</a:t>
              </a:r>
              <a:r>
                <a:rPr lang="en-US" altLang="ja-JP" sz="2400" b="1" u="sng" kern="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82</a:t>
              </a:r>
              <a:r>
                <a:rPr lang="ja-JP" altLang="en-US" sz="2400" b="1" u="sng" kern="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施設</a:t>
              </a:r>
              <a:r>
                <a:rPr lang="ja-JP" altLang="en-US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に導</a:t>
              </a:r>
              <a:r>
                <a:rPr lang="ja-JP" altLang="en-US" sz="2400" b="1" kern="0" dirty="0" smtClean="0">
                  <a:solidFill>
                    <a:schemeClr val="accent2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入</a:t>
              </a:r>
              <a:endParaRPr lang="en-US" altLang="ja-JP" sz="2400" b="1" kern="0" dirty="0" smtClean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 algn="just">
                <a:buNone/>
                <a:tabLst>
                  <a:tab pos="4749800" algn="l"/>
                </a:tabLst>
                <a:defRPr/>
              </a:pPr>
              <a:r>
                <a:rPr lang="ja-JP" altLang="en-US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○府内市町村への普及促進</a:t>
              </a:r>
              <a:endPara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 algn="just">
                <a:buNone/>
                <a:tabLst>
                  <a:tab pos="4749800" algn="l"/>
                </a:tabLst>
                <a:defRPr/>
              </a:pPr>
              <a:r>
                <a:rPr lang="ja-JP" altLang="en-US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 </a:t>
              </a:r>
              <a:r>
                <a:rPr lang="ja-JP" altLang="en-US" sz="2400" b="1" kern="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⇒</a:t>
              </a:r>
              <a:r>
                <a:rPr lang="ja-JP" altLang="en-US" sz="1000" b="1" kern="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2400" b="1" u="sng" kern="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7</a:t>
              </a:r>
              <a:r>
                <a:rPr lang="ja-JP" altLang="en-US" sz="2400" b="1" u="sng" kern="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市町</a:t>
              </a:r>
              <a:r>
                <a:rPr lang="en-US" altLang="ja-JP" sz="2400" b="1" u="sng" kern="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26</a:t>
              </a:r>
              <a:r>
                <a:rPr lang="ja-JP" altLang="en-US" sz="2400" b="1" u="sng" kern="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施設</a:t>
              </a:r>
              <a:r>
                <a:rPr lang="ja-JP" altLang="en-US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で</a:t>
              </a:r>
              <a:r>
                <a:rPr lang="en-US" altLang="ja-JP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ESCO</a:t>
              </a:r>
              <a:r>
                <a:rPr lang="ja-JP" altLang="en-US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事業化</a:t>
              </a:r>
              <a:endParaRPr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 algn="just">
                <a:buNone/>
                <a:tabLst>
                  <a:tab pos="4749800" algn="l"/>
                </a:tabLst>
                <a:defRPr/>
              </a:pPr>
              <a:r>
                <a:rPr lang="ja-JP" altLang="en-US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○省エネ</a:t>
              </a:r>
              <a:r>
                <a:rPr lang="ja-JP" altLang="en-US" sz="2400" b="1" kern="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ビジネス</a:t>
              </a:r>
              <a:r>
                <a:rPr lang="ja-JP" altLang="en-US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の振興・人材育成　　　　</a:t>
              </a:r>
              <a:endPara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2" name="サブタイトル 2"/>
            <p:cNvSpPr txBox="1">
              <a:spLocks/>
            </p:cNvSpPr>
            <p:nvPr/>
          </p:nvSpPr>
          <p:spPr bwMode="auto">
            <a:xfrm>
              <a:off x="3929479" y="965488"/>
              <a:ext cx="2623979" cy="494176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  <a:extLst/>
          </p:spPr>
          <p:txBody>
            <a:bodyPr wrap="square" lIns="180000" tIns="108000" rIns="180000" bIns="180000" anchor="t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None/>
                <a:tabLst>
                  <a:tab pos="4749800" algn="l"/>
                </a:tabLst>
                <a:defRPr/>
              </a:pPr>
              <a:r>
                <a:rPr kumimoji="0" lang="ja-JP" altLang="en-US" sz="2400" b="1" kern="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継続性・波及性</a:t>
              </a:r>
              <a:endParaRPr kumimoji="0" lang="ja-JP" altLang="en-US" sz="24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181814" y="3876288"/>
            <a:ext cx="8748002" cy="2906175"/>
            <a:chOff x="197054" y="3861048"/>
            <a:chExt cx="8748002" cy="2906175"/>
          </a:xfrm>
        </p:grpSpPr>
        <p:sp>
          <p:nvSpPr>
            <p:cNvPr id="13" name="サブタイトル 2"/>
            <p:cNvSpPr txBox="1">
              <a:spLocks/>
            </p:cNvSpPr>
            <p:nvPr/>
          </p:nvSpPr>
          <p:spPr bwMode="auto">
            <a:xfrm>
              <a:off x="197056" y="4355223"/>
              <a:ext cx="8748000" cy="2412000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  <a:extLst/>
          </p:spPr>
          <p:txBody>
            <a:bodyPr wrap="square" lIns="180000" tIns="180000" rIns="180000" bIns="180000" anchor="t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just">
                <a:buNone/>
                <a:tabLst>
                  <a:tab pos="4749800" algn="l"/>
                </a:tabLst>
                <a:defRPr/>
              </a:pPr>
              <a:r>
                <a:rPr lang="ja-JP" altLang="en-US" sz="2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○平成</a:t>
              </a:r>
              <a:r>
                <a:rPr lang="en-US" altLang="ja-JP" sz="2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13</a:t>
              </a:r>
              <a:r>
                <a:rPr lang="ja-JP" altLang="en-US" sz="2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lang="ja-JP" altLang="en-US" sz="2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</a:t>
              </a:r>
              <a:r>
                <a:rPr lang="zh-TW" altLang="en-US" sz="2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民間資金活用型</a:t>
              </a:r>
              <a:r>
                <a:rPr lang="en-US" altLang="zh-TW" sz="2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ESCO</a:t>
              </a:r>
              <a:r>
                <a:rPr lang="zh-TW" altLang="en-US" sz="2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</a:t>
              </a:r>
              <a:r>
                <a:rPr lang="ja-JP" altLang="en-US" sz="2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</a:t>
              </a:r>
              <a:r>
                <a:rPr lang="ja-JP" altLang="en-US" sz="24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全国</a:t>
              </a:r>
              <a:r>
                <a:rPr lang="ja-JP" altLang="en-US" sz="2400" b="1" u="sng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に先駆け</a:t>
              </a:r>
              <a:r>
                <a:rPr lang="ja-JP" altLang="en-US" sz="24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導入</a:t>
              </a:r>
              <a:r>
                <a:rPr lang="en-US" altLang="ja-JP" sz="2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!!</a:t>
              </a:r>
              <a:endPara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 algn="just">
                <a:buNone/>
                <a:tabLst>
                  <a:tab pos="4749800" algn="l"/>
                </a:tabLst>
                <a:defRPr/>
              </a:pPr>
              <a:r>
                <a:rPr lang="ja-JP" altLang="en-US" sz="2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これ</a:t>
              </a:r>
              <a:r>
                <a:rPr lang="ja-JP" altLang="en-US" sz="2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まで</a:t>
              </a:r>
              <a:r>
                <a:rPr lang="ja-JP" altLang="en-US" sz="2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</a:t>
              </a:r>
              <a:r>
                <a:rPr lang="en-US" altLang="ja-JP" sz="24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42</a:t>
              </a:r>
              <a:r>
                <a:rPr lang="ja-JP" altLang="en-US" sz="24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施設（</a:t>
              </a:r>
              <a:r>
                <a:rPr lang="en-US" altLang="ja-JP" sz="24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</a:t>
              </a:r>
              <a:r>
                <a:rPr lang="ja-JP" altLang="en-US" sz="2400" b="1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事業）</a:t>
              </a:r>
              <a:r>
                <a:rPr lang="ja-JP" altLang="en-US" sz="2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で事業化</a:t>
              </a:r>
              <a:r>
                <a:rPr lang="en-US" altLang="ja-JP" sz="2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｡</a:t>
              </a:r>
            </a:p>
            <a:p>
              <a:pPr marL="0" indent="0" algn="just">
                <a:buNone/>
                <a:tabLst>
                  <a:tab pos="4749800" algn="l"/>
                </a:tabLst>
                <a:defRPr/>
              </a:pPr>
              <a:r>
                <a:rPr lang="ja-JP" altLang="en-US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○平成</a:t>
              </a:r>
              <a:r>
                <a:rPr lang="en-US" altLang="ja-JP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26</a:t>
              </a:r>
              <a:r>
                <a:rPr lang="ja-JP" altLang="en-US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年度末時点の導入効果</a:t>
              </a:r>
              <a:endPara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 algn="just">
                <a:buNone/>
                <a:tabLst>
                  <a:tab pos="4749800" algn="l"/>
                </a:tabLst>
                <a:defRPr/>
              </a:pPr>
              <a:r>
                <a:rPr lang="ja-JP" altLang="en-US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★</a:t>
              </a:r>
              <a:r>
                <a:rPr lang="ja-JP" altLang="en-US" sz="10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CO2</a:t>
              </a:r>
              <a:r>
                <a:rPr lang="ja-JP" altLang="en-US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排出削減量</a:t>
              </a:r>
              <a:r>
                <a:rPr lang="en-US" altLang="ja-JP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2400" b="1" kern="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累計</a:t>
              </a:r>
              <a:r>
                <a:rPr lang="en-US" altLang="ja-JP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：</a:t>
              </a:r>
              <a:r>
                <a:rPr lang="ja-JP" altLang="en-US" sz="2400" b="1" kern="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約</a:t>
              </a:r>
              <a:r>
                <a:rPr lang="en-US" altLang="ja-JP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14</a:t>
              </a:r>
              <a:r>
                <a:rPr lang="ja-JP" altLang="en-US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万㌧ ★</a:t>
              </a:r>
              <a:r>
                <a:rPr lang="ja-JP" altLang="en-US" sz="10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平均省ｴﾈ率：約</a:t>
              </a:r>
              <a:r>
                <a:rPr lang="en-US" altLang="ja-JP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23</a:t>
              </a:r>
              <a:r>
                <a:rPr lang="ja-JP" altLang="en-US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　　　</a:t>
              </a:r>
              <a:r>
                <a:rPr lang="en-US" altLang="ja-JP" sz="2400" b="1" kern="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endPara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 algn="just">
                <a:buNone/>
                <a:tabLst>
                  <a:tab pos="4749800" algn="l"/>
                </a:tabLst>
                <a:defRPr/>
              </a:pPr>
              <a:r>
                <a:rPr lang="ja-JP" altLang="en-US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★</a:t>
              </a:r>
              <a:r>
                <a:rPr lang="ja-JP" altLang="en-US" sz="10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光熱水費削減額</a:t>
              </a:r>
              <a:r>
                <a:rPr lang="ja-JP" altLang="en-US" sz="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累計</a:t>
              </a:r>
              <a:r>
                <a:rPr lang="en-US" altLang="ja-JP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：約</a:t>
              </a:r>
              <a:r>
                <a:rPr lang="en-US" altLang="ja-JP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57</a:t>
              </a:r>
              <a:r>
                <a:rPr lang="ja-JP" altLang="en-US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億円　　　　　　</a:t>
              </a:r>
              <a:endPara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4" name="サブタイトル 2"/>
            <p:cNvSpPr txBox="1">
              <a:spLocks/>
            </p:cNvSpPr>
            <p:nvPr/>
          </p:nvSpPr>
          <p:spPr bwMode="auto">
            <a:xfrm>
              <a:off x="197054" y="3861048"/>
              <a:ext cx="4551906" cy="494176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  <a:extLst/>
          </p:spPr>
          <p:txBody>
            <a:bodyPr wrap="square" lIns="180000" tIns="108000" rIns="180000" bIns="180000" anchor="t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None/>
                <a:tabLst>
                  <a:tab pos="4749800" algn="l"/>
                </a:tabLst>
                <a:defRPr/>
              </a:pPr>
              <a:r>
                <a:rPr kumimoji="0" lang="ja-JP" altLang="en-US" sz="2400" b="1" kern="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大阪府</a:t>
              </a:r>
              <a:r>
                <a:rPr kumimoji="0" lang="ja-JP" altLang="en-US" sz="2400" b="1" kern="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の</a:t>
              </a:r>
              <a:r>
                <a:rPr kumimoji="0" lang="en-US" altLang="ja-JP" sz="2400" b="1" kern="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ESCO</a:t>
              </a:r>
              <a:r>
                <a:rPr kumimoji="0" lang="ja-JP" altLang="en-US" sz="2400" b="1" kern="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導入実績･効果</a:t>
              </a:r>
              <a:endParaRPr kumimoji="0" lang="ja-JP" altLang="en-US" sz="24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1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185178" y="1136"/>
            <a:ext cx="747712" cy="365760"/>
          </a:xfrm>
        </p:spPr>
        <p:txBody>
          <a:bodyPr/>
          <a:lstStyle/>
          <a:p>
            <a:fld id="{6DBCCE75-96CE-4693-9D68-DB546D813132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756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7" name="正方形/長方形 6"/>
          <p:cNvSpPr>
            <a:spLocks/>
          </p:cNvSpPr>
          <p:nvPr/>
        </p:nvSpPr>
        <p:spPr>
          <a:xfrm>
            <a:off x="4182505" y="1526812"/>
            <a:ext cx="4655899" cy="2355194"/>
          </a:xfrm>
          <a:prstGeom prst="rect">
            <a:avLst/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72000" tIns="72000" rIns="72000" bIns="72000" anchor="ctr" anchorCtr="1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1" i="0" u="none" strike="noStrike" kern="0" cap="none" spc="-1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" name="Document"/>
          <p:cNvSpPr>
            <a:spLocks noEditPoints="1" noChangeArrowheads="1"/>
          </p:cNvSpPr>
          <p:nvPr/>
        </p:nvSpPr>
        <p:spPr bwMode="auto">
          <a:xfrm>
            <a:off x="4311374" y="1570585"/>
            <a:ext cx="1781768" cy="1855489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222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483449" y="1705091"/>
            <a:ext cx="1467674" cy="314424"/>
          </a:xfrm>
          <a:prstGeom prst="rect">
            <a:avLst/>
          </a:prstGeom>
          <a:solidFill>
            <a:sysClr val="window" lastClr="FFFFFF"/>
          </a:solidFill>
          <a:ln w="34925" cap="flat" cmpd="thickThin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省エネ提案書</a:t>
            </a:r>
          </a:p>
        </p:txBody>
      </p:sp>
      <p:sp>
        <p:nvSpPr>
          <p:cNvPr id="11" name="正方形/長方形 10"/>
          <p:cNvSpPr>
            <a:spLocks/>
          </p:cNvSpPr>
          <p:nvPr/>
        </p:nvSpPr>
        <p:spPr>
          <a:xfrm>
            <a:off x="4875452" y="2065943"/>
            <a:ext cx="1168112" cy="465842"/>
          </a:xfrm>
          <a:prstGeom prst="rect">
            <a:avLst/>
          </a:prstGeom>
          <a:solidFill>
            <a:srgbClr val="F79646">
              <a:lumMod val="40000"/>
              <a:lumOff val="60000"/>
              <a:alpha val="75000"/>
            </a:srgbClr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36000" tIns="36000" rIns="36000" bIns="36000" anchor="ctr" anchorCtr="1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</a:t>
            </a:r>
            <a:r>
              <a:rPr kumimoji="0" lang="en-US" altLang="ja-JP" sz="1400" b="1" i="0" u="none" strike="noStrike" kern="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LED</a:t>
            </a:r>
            <a:r>
              <a:rPr kumimoji="0" lang="ja-JP" altLang="en-US" sz="1400" b="1" i="0" u="none" strike="noStrike" kern="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照明</a:t>
            </a:r>
            <a:endParaRPr kumimoji="0" lang="en-US" altLang="ja-JP" sz="1400" b="1" i="0" u="none" strike="noStrike" kern="0" cap="none" spc="-10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kumimoji="0" lang="en-US" altLang="ja-JP" sz="1400" b="1" i="0" u="sng" strike="noStrike" kern="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3,000</a:t>
            </a:r>
            <a:r>
              <a:rPr kumimoji="0" lang="ja-JP" altLang="en-US" sz="1400" b="1" i="0" u="none" strike="noStrike" kern="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</a:t>
            </a:r>
            <a:endParaRPr kumimoji="0" lang="en-US" altLang="ja-JP" sz="1400" b="1" i="0" u="none" strike="noStrike" kern="0" cap="none" spc="-10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" name="正方形/長方形 11"/>
          <p:cNvSpPr>
            <a:spLocks/>
          </p:cNvSpPr>
          <p:nvPr/>
        </p:nvSpPr>
        <p:spPr>
          <a:xfrm>
            <a:off x="6318275" y="1731417"/>
            <a:ext cx="1020673" cy="590858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72000" tIns="72000" rIns="72000" bIns="72000" anchor="ctr" anchorCtr="1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ランニング</a:t>
            </a:r>
            <a:endParaRPr kumimoji="0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コスト削減</a:t>
            </a:r>
            <a:endParaRPr kumimoji="0" lang="ja-JP" altLang="en-US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正方形/長方形 12"/>
          <p:cNvSpPr>
            <a:spLocks/>
          </p:cNvSpPr>
          <p:nvPr/>
        </p:nvSpPr>
        <p:spPr>
          <a:xfrm>
            <a:off x="6315125" y="2588480"/>
            <a:ext cx="991200" cy="811747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72000" tIns="72000" rIns="72000" bIns="72000" anchor="ctr" anchorCtr="1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イニシャル</a:t>
            </a:r>
            <a:endParaRPr kumimoji="0" lang="en-US" altLang="ja-JP" sz="1400" b="1" i="0" u="none" strike="noStrike" kern="0" cap="none" spc="-10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コストと</a:t>
            </a:r>
            <a:endParaRPr kumimoji="0" lang="en-US" altLang="ja-JP" sz="1400" b="1" i="0" u="none" strike="noStrike" kern="0" cap="none" spc="-10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等価評価</a:t>
            </a:r>
            <a:endParaRPr kumimoji="0" lang="ja-JP" altLang="en-US" sz="1400" b="1" i="0" u="none" strike="noStrike" kern="0" cap="none" spc="-1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14" name="Picture 63" descr="D:\yagurama\Desktop\プレゼン用照明器具\p8①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34"/>
          <a:stretch/>
        </p:blipFill>
        <p:spPr bwMode="auto">
          <a:xfrm>
            <a:off x="4396532" y="2079592"/>
            <a:ext cx="655279" cy="434286"/>
          </a:xfrm>
          <a:prstGeom prst="rect">
            <a:avLst/>
          </a:prstGeom>
          <a:noFill/>
          <a:ln w="9525">
            <a:solidFill>
              <a:sysClr val="window" lastClr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直線コネクタ 14"/>
          <p:cNvCxnSpPr/>
          <p:nvPr/>
        </p:nvCxnSpPr>
        <p:spPr>
          <a:xfrm>
            <a:off x="4938230" y="3118115"/>
            <a:ext cx="810728" cy="0"/>
          </a:xfrm>
          <a:prstGeom prst="line">
            <a:avLst/>
          </a:prstGeom>
          <a:noFill/>
          <a:ln w="3175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6" name="直線コネクタ 15"/>
          <p:cNvCxnSpPr/>
          <p:nvPr/>
        </p:nvCxnSpPr>
        <p:spPr>
          <a:xfrm>
            <a:off x="5081462" y="3229035"/>
            <a:ext cx="810728" cy="0"/>
          </a:xfrm>
          <a:prstGeom prst="line">
            <a:avLst/>
          </a:prstGeom>
          <a:noFill/>
          <a:ln w="31750" cap="flat" cmpd="sng" algn="ctr">
            <a:solidFill>
              <a:sysClr val="windowText" lastClr="000000"/>
            </a:solidFill>
            <a:prstDash val="solid"/>
          </a:ln>
          <a:effectLst/>
        </p:spPr>
      </p:cxnSp>
      <p:pic>
        <p:nvPicPr>
          <p:cNvPr id="17" name="Picture 2" descr="C:\Program Files\Microsoft Office\MEDIA\CAGCAT10\j0222019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76" y="2196335"/>
            <a:ext cx="400617" cy="402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右矢印 17"/>
          <p:cNvSpPr/>
          <p:nvPr/>
        </p:nvSpPr>
        <p:spPr>
          <a:xfrm>
            <a:off x="6128987" y="1753871"/>
            <a:ext cx="227864" cy="576123"/>
          </a:xfrm>
          <a:prstGeom prst="right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9" name="右矢印 18"/>
          <p:cNvSpPr/>
          <p:nvPr/>
        </p:nvSpPr>
        <p:spPr>
          <a:xfrm rot="5400000">
            <a:off x="6807387" y="2191972"/>
            <a:ext cx="229255" cy="572632"/>
          </a:xfrm>
          <a:prstGeom prst="rightArrow">
            <a:avLst/>
          </a:prstGeom>
          <a:solidFill>
            <a:srgbClr val="8064A2"/>
          </a:solidFill>
          <a:ln w="25400" cap="flat" cmpd="sng" algn="ctr">
            <a:solidFill>
              <a:srgbClr val="8064A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0" name="正方形/長方形 19"/>
          <p:cNvSpPr>
            <a:spLocks/>
          </p:cNvSpPr>
          <p:nvPr/>
        </p:nvSpPr>
        <p:spPr>
          <a:xfrm>
            <a:off x="5015513" y="2524193"/>
            <a:ext cx="1025382" cy="516318"/>
          </a:xfrm>
          <a:prstGeom prst="rect">
            <a:avLst/>
          </a:prstGeom>
          <a:solidFill>
            <a:srgbClr val="F79646">
              <a:lumMod val="40000"/>
              <a:lumOff val="60000"/>
              <a:alpha val="75000"/>
            </a:srgbClr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36000" tIns="36000" rIns="36000" bIns="36000" anchor="ctr" anchorCtr="1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○おそうじロボ</a:t>
            </a:r>
            <a:endParaRPr kumimoji="0" lang="en-US" altLang="ja-JP" sz="1400" b="1" i="0" u="none" strike="noStrike" kern="0" cap="none" spc="-10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kumimoji="0" lang="en-US" altLang="ja-JP" sz="1400" b="1" i="0" u="sng" strike="noStrike" kern="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100</a:t>
            </a:r>
            <a:r>
              <a:rPr kumimoji="0" lang="ja-JP" altLang="en-US" sz="1400" b="1" i="0" u="none" strike="noStrike" kern="0" cap="none" spc="-1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台</a:t>
            </a:r>
            <a:endParaRPr kumimoji="0" lang="ja-JP" altLang="en-US" sz="1400" b="1" i="0" u="none" strike="noStrike" kern="0" cap="none" spc="-1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21" name="Picture 4" descr="DSCF060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396532" y="2521712"/>
            <a:ext cx="656554" cy="518853"/>
          </a:xfrm>
          <a:prstGeom prst="rect">
            <a:avLst/>
          </a:prstGeom>
          <a:noFill/>
          <a:ln>
            <a:solidFill>
              <a:sysClr val="window" lastClr="FFFFF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正方形/長方形 21"/>
          <p:cNvSpPr/>
          <p:nvPr/>
        </p:nvSpPr>
        <p:spPr>
          <a:xfrm>
            <a:off x="7502496" y="1779922"/>
            <a:ext cx="1203036" cy="1544947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高性能な</a:t>
            </a:r>
            <a:endParaRPr kumimoji="0" lang="en-US" altLang="ja-JP" sz="1600" b="1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省エネ機器の導入を</a:t>
            </a:r>
            <a:endParaRPr kumimoji="0" lang="en-US" altLang="ja-JP" sz="1600" b="1" i="0" u="none" strike="noStrike" kern="0" cap="none" spc="0" normalizeH="0" baseline="0" noProof="0" dirty="0" smtClean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可能に！</a:t>
            </a:r>
          </a:p>
        </p:txBody>
      </p:sp>
      <p:sp>
        <p:nvSpPr>
          <p:cNvPr id="23" name="二等辺三角形 22"/>
          <p:cNvSpPr/>
          <p:nvPr/>
        </p:nvSpPr>
        <p:spPr>
          <a:xfrm rot="5400000">
            <a:off x="7037552" y="2436964"/>
            <a:ext cx="828909" cy="211176"/>
          </a:xfrm>
          <a:prstGeom prst="triangl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7128752" y="2989749"/>
            <a:ext cx="568679" cy="410624"/>
          </a:xfrm>
          <a:prstGeom prst="ellipse">
            <a:avLst/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5" name="正方形/長方形 24"/>
          <p:cNvSpPr>
            <a:spLocks/>
          </p:cNvSpPr>
          <p:nvPr/>
        </p:nvSpPr>
        <p:spPr>
          <a:xfrm>
            <a:off x="7037625" y="3034688"/>
            <a:ext cx="769938" cy="29543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square" lIns="36000" tIns="36000" rIns="36000" bIns="36000" anchor="ctr" anchorCtr="1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採用</a:t>
            </a:r>
            <a:endParaRPr kumimoji="0" lang="ja-JP" alt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076376" y="3600054"/>
            <a:ext cx="288000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</a:t>
            </a:r>
            <a:r>
              <a:rPr lang="ja-JP" altLang="en-US" sz="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</a:t>
            </a:r>
            <a:r>
              <a:rPr lang="ja-JP" altLang="en-US" sz="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ネ</a:t>
            </a:r>
            <a:r>
              <a:rPr lang="ja-JP" altLang="en-US" sz="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</a:t>
            </a:r>
            <a:r>
              <a:rPr lang="ja-JP" altLang="en-US" sz="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</a:t>
            </a:r>
            <a:r>
              <a:rPr lang="ja-JP" altLang="en-US" sz="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型</a:t>
            </a:r>
            <a:r>
              <a:rPr lang="ja-JP" altLang="en-US" sz="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</a:t>
            </a:r>
            <a:r>
              <a:rPr lang="ja-JP" altLang="en-US" sz="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</a:t>
            </a:r>
            <a:r>
              <a:rPr lang="ja-JP" altLang="en-US" sz="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</a:t>
            </a:r>
            <a:r>
              <a:rPr lang="ja-JP" altLang="en-US" sz="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価</a:t>
            </a:r>
            <a:r>
              <a:rPr lang="ja-JP" altLang="en-US" sz="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</a:t>
            </a:r>
            <a:r>
              <a:rPr lang="ja-JP" altLang="en-US" sz="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札</a:t>
            </a:r>
            <a:endParaRPr kumimoji="1" lang="ja-JP" altLang="en-US" sz="15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7" name="タイトル 1"/>
          <p:cNvSpPr txBox="1">
            <a:spLocks/>
          </p:cNvSpPr>
          <p:nvPr/>
        </p:nvSpPr>
        <p:spPr>
          <a:xfrm>
            <a:off x="45943" y="404664"/>
            <a:ext cx="8979599" cy="6360494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sz="3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省エネ提案型総合評価入札の実施</a:t>
            </a:r>
            <a:r>
              <a:rPr lang="en-US" altLang="ja-JP" sz="3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3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3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新たな入札制度により省エネとコスト削減を実現</a:t>
            </a:r>
            <a:r>
              <a:rPr lang="en-US" altLang="ja-JP" sz="3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!!</a:t>
            </a:r>
            <a:r>
              <a:rPr lang="en-US" altLang="ja-JP" sz="3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ja-JP" altLang="en-US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195844" y="1481154"/>
            <a:ext cx="3830072" cy="5234197"/>
            <a:chOff x="195844" y="1481154"/>
            <a:chExt cx="3830072" cy="5234197"/>
          </a:xfrm>
        </p:grpSpPr>
        <p:sp>
          <p:nvSpPr>
            <p:cNvPr id="28" name="正方形/長方形 27"/>
            <p:cNvSpPr/>
            <p:nvPr/>
          </p:nvSpPr>
          <p:spPr>
            <a:xfrm>
              <a:off x="195844" y="1481154"/>
              <a:ext cx="3830072" cy="2493930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tabLst>
                  <a:tab pos="4749800" algn="l"/>
                </a:tabLst>
                <a:defRPr/>
              </a:pPr>
              <a:r>
                <a:rPr lang="ja-JP" altLang="en-US" sz="2400" b="1" kern="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省エネ</a:t>
              </a:r>
              <a:r>
                <a:rPr lang="ja-JP" altLang="en-US" sz="2400" b="1" kern="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機器の導入に</a:t>
              </a:r>
              <a:r>
                <a:rPr lang="ja-JP" altLang="en-US" sz="2400" b="1" kern="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よる</a:t>
              </a:r>
              <a:endParaRPr lang="en-US" altLang="ja-JP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tabLst>
                  <a:tab pos="4749800" algn="l"/>
                </a:tabLst>
                <a:defRPr/>
              </a:pPr>
              <a:r>
                <a:rPr lang="ja-JP" altLang="en-US" sz="2400" b="1" kern="0" dirty="0" smtClean="0">
                  <a:solidFill>
                    <a:srgbClr val="FFFF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ランニングコスト</a:t>
              </a:r>
              <a:r>
                <a:rPr lang="ja-JP" altLang="en-US" sz="2400" b="1" kern="0" dirty="0">
                  <a:solidFill>
                    <a:srgbClr val="FFFF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2400" b="1" kern="0" dirty="0" smtClean="0">
                  <a:solidFill>
                    <a:srgbClr val="FFFF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縮減</a:t>
              </a:r>
              <a:endParaRPr lang="en-US" altLang="ja-JP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tabLst>
                  <a:tab pos="4749800" algn="l"/>
                </a:tabLst>
                <a:defRPr/>
              </a:pPr>
              <a:r>
                <a:rPr lang="ja-JP" altLang="en-US" sz="2400" b="1" kern="0" dirty="0" smtClean="0">
                  <a:solidFill>
                    <a:srgbClr val="FFFF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イニシャルコスト</a:t>
              </a:r>
              <a:r>
                <a:rPr lang="ja-JP" altLang="en-US" sz="2400" b="1" kern="0" dirty="0">
                  <a:solidFill>
                    <a:srgbClr val="FFFF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2400" b="1" kern="0" dirty="0" smtClean="0">
                  <a:solidFill>
                    <a:srgbClr val="FFFF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増分</a:t>
              </a:r>
              <a:endParaRPr lang="en-US" altLang="ja-JP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>
                <a:tabLst>
                  <a:tab pos="4749800" algn="l"/>
                </a:tabLst>
                <a:defRPr/>
              </a:pPr>
              <a:r>
                <a:rPr lang="ja-JP" altLang="en-US" sz="2400" b="1" kern="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を等価評価</a:t>
              </a:r>
              <a:endParaRPr lang="en-US" altLang="ja-JP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>
                <a:tabLst>
                  <a:tab pos="4749800" algn="l"/>
                </a:tabLst>
                <a:defRPr/>
              </a:pPr>
              <a:r>
                <a:rPr lang="ja-JP" altLang="en-US" sz="500" b="1" kern="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endParaRPr lang="en-US" altLang="ja-JP" sz="5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>
                <a:tabLst>
                  <a:tab pos="4749800" algn="l"/>
                </a:tabLst>
                <a:defRPr/>
              </a:pPr>
              <a:r>
                <a:rPr lang="ja-JP" altLang="en-US" sz="2400" b="1" kern="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事業者</a:t>
              </a:r>
              <a:r>
                <a:rPr lang="ja-JP" altLang="en-US" sz="2400" b="1" kern="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提案に</a:t>
              </a:r>
              <a:r>
                <a:rPr lang="ja-JP" altLang="en-US" sz="2400" b="1" kern="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より</a:t>
              </a:r>
              <a:endParaRPr lang="en-US" altLang="ja-JP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>
                <a:tabLst>
                  <a:tab pos="4749800" algn="l"/>
                </a:tabLst>
                <a:defRPr/>
              </a:pPr>
              <a:r>
                <a:rPr lang="en-US" altLang="ja-JP" sz="2400" b="1" kern="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2400" b="1" kern="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400" b="1" kern="0" dirty="0" smtClean="0">
                  <a:solidFill>
                    <a:srgbClr val="FFFF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トップランナー機器を導入</a:t>
              </a:r>
              <a:r>
                <a:rPr lang="en-US" altLang="ja-JP" sz="2400" b="1" kern="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!!</a:t>
              </a:r>
            </a:p>
          </p:txBody>
        </p:sp>
        <p:pic>
          <p:nvPicPr>
            <p:cNvPr id="29" name="Picture 3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608" y="3787712"/>
              <a:ext cx="1772699" cy="2927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" name="グループ化 1"/>
          <p:cNvGrpSpPr/>
          <p:nvPr/>
        </p:nvGrpSpPr>
        <p:grpSpPr>
          <a:xfrm>
            <a:off x="2062672" y="4365104"/>
            <a:ext cx="6829808" cy="2088232"/>
            <a:chOff x="2062672" y="4365104"/>
            <a:chExt cx="6829808" cy="2088232"/>
          </a:xfrm>
        </p:grpSpPr>
        <p:sp>
          <p:nvSpPr>
            <p:cNvPr id="32" name="サブタイトル 2"/>
            <p:cNvSpPr txBox="1">
              <a:spLocks/>
            </p:cNvSpPr>
            <p:nvPr/>
          </p:nvSpPr>
          <p:spPr bwMode="auto">
            <a:xfrm>
              <a:off x="2062676" y="4859279"/>
              <a:ext cx="6829804" cy="1594057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  <a:extLst/>
          </p:spPr>
          <p:txBody>
            <a:bodyPr wrap="square" lIns="180000" tIns="180000" rIns="180000" bIns="180000" anchor="t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just">
                <a:buNone/>
                <a:tabLst>
                  <a:tab pos="4749800" algn="l"/>
                </a:tabLst>
                <a:defRPr/>
              </a:pPr>
              <a:r>
                <a:rPr lang="ja-JP" altLang="en-US" sz="2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</a:t>
              </a:r>
              <a:r>
                <a:rPr lang="ja-JP" altLang="en-US" sz="2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</a:t>
              </a:r>
              <a:r>
                <a:rPr lang="ja-JP" altLang="en-US" sz="24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府立枚方支援学校・むらの高等支援</a:t>
              </a:r>
              <a:r>
                <a:rPr lang="ja-JP" altLang="en-US" sz="2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学校</a:t>
              </a:r>
              <a:endPara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 algn="just">
                <a:buNone/>
                <a:tabLst>
                  <a:tab pos="4749800" algn="l"/>
                </a:tabLst>
                <a:defRPr/>
              </a:pPr>
              <a:r>
                <a:rPr lang="ja-JP" altLang="en-US" sz="2400" b="1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</a:t>
              </a:r>
              <a:r>
                <a:rPr lang="zh-TW" altLang="en-US" sz="2400" b="1" kern="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大阪府</a:t>
              </a:r>
              <a:r>
                <a:rPr lang="zh-TW" altLang="en-US" sz="2400" b="1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福島</a:t>
              </a:r>
              <a:r>
                <a:rPr lang="zh-TW" altLang="en-US" sz="2400" b="1" kern="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警察</a:t>
              </a:r>
              <a:r>
                <a:rPr lang="ja-JP" altLang="en-US" sz="2400" b="1" kern="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署　　　○</a:t>
              </a:r>
              <a:r>
                <a:rPr lang="zh-TW" altLang="en-US" sz="2400" b="1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大阪府豊中警察署</a:t>
              </a:r>
              <a:endParaRPr lang="en-US" altLang="ja-JP" sz="24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 algn="just">
                <a:buNone/>
                <a:tabLst>
                  <a:tab pos="4749800" algn="l"/>
                </a:tabLst>
                <a:defRPr/>
              </a:pPr>
              <a:r>
                <a:rPr lang="ja-JP" altLang="en-US" sz="2400" b="1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</a:t>
              </a:r>
              <a:r>
                <a:rPr lang="zh-TW" altLang="en-US" sz="2400" b="1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大阪府</a:t>
              </a:r>
              <a:r>
                <a:rPr lang="ja-JP" altLang="en-US" sz="2400" b="1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天満警察</a:t>
              </a:r>
              <a:r>
                <a:rPr lang="ja-JP" altLang="en-US" sz="2400" b="1" kern="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署　　　</a:t>
              </a:r>
              <a:endParaRPr lang="en-US" altLang="ja-JP" sz="24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 algn="just">
                <a:buNone/>
                <a:tabLst>
                  <a:tab pos="4749800" algn="l"/>
                </a:tabLst>
                <a:defRPr/>
              </a:pPr>
              <a:r>
                <a:rPr lang="ja-JP" altLang="en-US" sz="2400" b="1" kern="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　　</a:t>
              </a:r>
              <a:endPara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3" name="サブタイトル 2"/>
            <p:cNvSpPr txBox="1">
              <a:spLocks/>
            </p:cNvSpPr>
            <p:nvPr/>
          </p:nvSpPr>
          <p:spPr bwMode="auto">
            <a:xfrm>
              <a:off x="2062672" y="4365104"/>
              <a:ext cx="4933017" cy="494176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  <a:extLst/>
          </p:spPr>
          <p:txBody>
            <a:bodyPr wrap="square" lIns="180000" tIns="108000" rIns="180000" bIns="180000" anchor="t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kumimoji="1"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None/>
                <a:tabLst>
                  <a:tab pos="4749800" algn="l"/>
                </a:tabLst>
                <a:defRPr/>
              </a:pPr>
              <a:r>
                <a:rPr kumimoji="0" lang="ja-JP" altLang="en-US" sz="2400" b="1" kern="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省エネ提案型総合評価入札の実績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964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151" name="Picture 2" descr="D:\ShinoharaM\My Documents\My Documents\砂川厚生福祉センター（太陽光）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9512" y="3993016"/>
            <a:ext cx="4217020" cy="25272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7" name="タイトル 1"/>
          <p:cNvSpPr txBox="1">
            <a:spLocks/>
          </p:cNvSpPr>
          <p:nvPr/>
        </p:nvSpPr>
        <p:spPr>
          <a:xfrm>
            <a:off x="45943" y="404664"/>
            <a:ext cx="8979599" cy="6360494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sz="3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屋根貸しソーラー</a:t>
            </a:r>
            <a:r>
              <a:rPr lang="ja-JP" altLang="en-US" sz="3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ja-JP" altLang="en-US" sz="3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3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よる再生エネルギーの導入</a:t>
            </a:r>
            <a:r>
              <a:rPr lang="en-US" altLang="ja-JP" sz="3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3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ja-JP" altLang="en-US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48" name="グループ化 147"/>
          <p:cNvGrpSpPr/>
          <p:nvPr/>
        </p:nvGrpSpPr>
        <p:grpSpPr>
          <a:xfrm>
            <a:off x="276577" y="1139734"/>
            <a:ext cx="4048637" cy="2503810"/>
            <a:chOff x="4947030" y="3661774"/>
            <a:chExt cx="4048637" cy="2503810"/>
          </a:xfrm>
        </p:grpSpPr>
        <p:sp>
          <p:nvSpPr>
            <p:cNvPr id="149" name="円/楕円 148"/>
            <p:cNvSpPr>
              <a:spLocks noChangeAspect="1"/>
            </p:cNvSpPr>
            <p:nvPr/>
          </p:nvSpPr>
          <p:spPr>
            <a:xfrm>
              <a:off x="4947030" y="3661774"/>
              <a:ext cx="1699439" cy="670480"/>
            </a:xfrm>
            <a:prstGeom prst="ellipse">
              <a:avLst/>
            </a:prstGeom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大阪府</a:t>
              </a:r>
              <a:endPara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50" name="角丸四角形 149"/>
            <p:cNvSpPr>
              <a:spLocks noChangeAspect="1"/>
            </p:cNvSpPr>
            <p:nvPr/>
          </p:nvSpPr>
          <p:spPr>
            <a:xfrm>
              <a:off x="6024007" y="5553584"/>
              <a:ext cx="1875351" cy="612000"/>
            </a:xfrm>
            <a:prstGeom prst="roundRect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0504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民間事業者</a:t>
              </a:r>
              <a:endPara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53" name="正方形/長方形 152"/>
            <p:cNvSpPr>
              <a:spLocks noChangeAspect="1"/>
            </p:cNvSpPr>
            <p:nvPr/>
          </p:nvSpPr>
          <p:spPr>
            <a:xfrm>
              <a:off x="7177758" y="3661774"/>
              <a:ext cx="1686770" cy="612000"/>
            </a:xfrm>
            <a:prstGeom prst="rect">
              <a:avLst/>
            </a:prstGeom>
            <a:gradFill rotWithShape="1">
              <a:gsLst>
                <a:gs pos="0">
                  <a:srgbClr val="8064A2">
                    <a:shade val="51000"/>
                    <a:satMod val="130000"/>
                  </a:srgbClr>
                </a:gs>
                <a:gs pos="80000">
                  <a:srgbClr val="8064A2">
                    <a:shade val="93000"/>
                    <a:satMod val="130000"/>
                  </a:srgbClr>
                </a:gs>
                <a:gs pos="100000">
                  <a:srgbClr val="8064A2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8064A2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電力会社</a:t>
              </a:r>
              <a:endPara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55" name="右矢印 154"/>
            <p:cNvSpPr>
              <a:spLocks noChangeAspect="1"/>
            </p:cNvSpPr>
            <p:nvPr/>
          </p:nvSpPr>
          <p:spPr>
            <a:xfrm rot="6680922">
              <a:off x="7214113" y="4699452"/>
              <a:ext cx="844948" cy="234000"/>
            </a:xfrm>
            <a:prstGeom prst="rightArrow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62" name="右矢印 161"/>
            <p:cNvSpPr>
              <a:spLocks noChangeAspect="1"/>
            </p:cNvSpPr>
            <p:nvPr/>
          </p:nvSpPr>
          <p:spPr>
            <a:xfrm rot="17525161">
              <a:off x="7453983" y="4930632"/>
              <a:ext cx="858945" cy="223105"/>
            </a:xfrm>
            <a:prstGeom prst="rightArrow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63" name="テキスト ボックス 162"/>
            <p:cNvSpPr txBox="1"/>
            <p:nvPr/>
          </p:nvSpPr>
          <p:spPr>
            <a:xfrm>
              <a:off x="5235062" y="4830531"/>
              <a:ext cx="1152127" cy="830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屋根</a:t>
              </a:r>
              <a:endParaRPr kumimoji="1" lang="en-US" altLang="ja-JP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使用料</a:t>
              </a:r>
              <a:endParaRPr kumimoji="1" lang="en-US" altLang="ja-JP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支払</a:t>
              </a:r>
              <a:endParaRPr kumimoji="1" lang="ja-JP" altLang="en-US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64" name="テキスト ボックス 163"/>
            <p:cNvSpPr txBox="1"/>
            <p:nvPr/>
          </p:nvSpPr>
          <p:spPr>
            <a:xfrm>
              <a:off x="6430926" y="4332254"/>
              <a:ext cx="835350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使用</a:t>
              </a:r>
              <a:endParaRPr kumimoji="1" lang="en-US" altLang="ja-JP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許可</a:t>
              </a:r>
              <a:endParaRPr kumimoji="1" lang="ja-JP" altLang="en-US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65" name="テキスト ボックス 164"/>
            <p:cNvSpPr txBox="1"/>
            <p:nvPr/>
          </p:nvSpPr>
          <p:spPr>
            <a:xfrm>
              <a:off x="8061546" y="5012204"/>
              <a:ext cx="934121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電力</a:t>
              </a:r>
              <a:endParaRPr kumimoji="1" lang="en-US" altLang="ja-JP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売却</a:t>
              </a:r>
              <a:endParaRPr kumimoji="1" lang="ja-JP" altLang="en-US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66" name="テキスト ボックス 165"/>
            <p:cNvSpPr txBox="1"/>
            <p:nvPr/>
          </p:nvSpPr>
          <p:spPr>
            <a:xfrm>
              <a:off x="7021642" y="4349521"/>
              <a:ext cx="506857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売電</a:t>
              </a:r>
              <a:endParaRPr kumimoji="1" lang="en-US" altLang="ja-JP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収入</a:t>
              </a:r>
              <a:endParaRPr kumimoji="1" lang="ja-JP" altLang="en-US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67" name="右矢印 166"/>
            <p:cNvSpPr>
              <a:spLocks noChangeAspect="1"/>
            </p:cNvSpPr>
            <p:nvPr/>
          </p:nvSpPr>
          <p:spPr>
            <a:xfrm rot="6680922">
              <a:off x="5870057" y="4684462"/>
              <a:ext cx="844948" cy="234000"/>
            </a:xfrm>
            <a:prstGeom prst="rightArrow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>
                <a:rot lat="0" lon="0" rev="2700000"/>
              </a:camera>
              <a:lightRig rig="threePt" dir="t"/>
            </a:scene3d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68" name="右矢印 167"/>
            <p:cNvSpPr>
              <a:spLocks noChangeAspect="1"/>
            </p:cNvSpPr>
            <p:nvPr/>
          </p:nvSpPr>
          <p:spPr>
            <a:xfrm rot="17525161">
              <a:off x="5632909" y="4927690"/>
              <a:ext cx="858945" cy="223105"/>
            </a:xfrm>
            <a:prstGeom prst="rightArrow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>
                <a:rot lat="0" lon="0" rev="2700000"/>
              </a:camera>
              <a:lightRig rig="threePt" dir="t"/>
            </a:scene3d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5" name="正方形/長方形 4"/>
          <p:cNvSpPr/>
          <p:nvPr/>
        </p:nvSpPr>
        <p:spPr>
          <a:xfrm>
            <a:off x="179512" y="980728"/>
            <a:ext cx="4176000" cy="288032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9" name="正方形/長方形 168"/>
          <p:cNvSpPr/>
          <p:nvPr/>
        </p:nvSpPr>
        <p:spPr>
          <a:xfrm>
            <a:off x="4501334" y="995718"/>
            <a:ext cx="4539198" cy="286533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tabLst>
                <a:tab pos="4749800" algn="l"/>
              </a:tabLst>
              <a:defRPr/>
            </a:pPr>
            <a:r>
              <a:rPr lang="ja-JP" altLang="en-US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24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民間事</a:t>
            </a:r>
            <a:r>
              <a:rPr lang="ja-JP" altLang="en-US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業者に府</a:t>
            </a:r>
            <a:r>
              <a:rPr lang="ja-JP" altLang="en-US" sz="24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有</a:t>
            </a:r>
            <a:r>
              <a:rPr lang="ja-JP" altLang="en-US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施設の屋根</a:t>
            </a:r>
            <a:endParaRPr lang="en-US" altLang="ja-JP" sz="2400" b="1" kern="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tabLst>
                <a:tab pos="4749800" algn="l"/>
              </a:tabLst>
              <a:defRPr/>
            </a:pPr>
            <a:r>
              <a:rPr lang="ja-JP" altLang="en-US" sz="24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を貸し出して太陽光パネル設置</a:t>
            </a:r>
            <a:endParaRPr lang="en-US" altLang="ja-JP" sz="2400" b="1" kern="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tabLst>
                <a:tab pos="4749800" algn="l"/>
              </a:tabLst>
              <a:defRPr/>
            </a:pPr>
            <a:r>
              <a:rPr lang="ja-JP" altLang="en-US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⇒府</a:t>
            </a:r>
            <a:r>
              <a:rPr lang="ja-JP" altLang="en-US" sz="24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ja-JP" altLang="en-US" sz="2400" b="1" kern="0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初期投資なく再生</a:t>
            </a:r>
            <a:r>
              <a:rPr lang="ja-JP" altLang="en-US" sz="2400" b="1" kern="0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可能</a:t>
            </a:r>
            <a:endParaRPr lang="en-US" altLang="ja-JP" sz="2400" b="1" kern="0" dirty="0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tabLst>
                <a:tab pos="4749800" algn="l"/>
              </a:tabLst>
              <a:defRPr/>
            </a:pPr>
            <a:r>
              <a:rPr lang="en-US" altLang="ja-JP" sz="2400" b="1" kern="0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400" b="1" kern="0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</a:t>
            </a:r>
            <a:r>
              <a:rPr lang="en-US" altLang="ja-JP" sz="500" b="1" kern="0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2400" b="1" kern="0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</a:t>
            </a:r>
            <a:r>
              <a:rPr lang="ja-JP" altLang="en-US" sz="2400" b="1" kern="0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の導入</a:t>
            </a:r>
            <a:r>
              <a:rPr lang="ja-JP" altLang="en-US" sz="24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が可能</a:t>
            </a:r>
            <a:r>
              <a:rPr lang="en-US" altLang="ja-JP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!!</a:t>
            </a:r>
          </a:p>
          <a:p>
            <a:pPr algn="just">
              <a:tabLst>
                <a:tab pos="4749800" algn="l"/>
              </a:tabLst>
              <a:defRPr/>
            </a:pPr>
            <a:endParaRPr lang="en-US" altLang="ja-JP" sz="500" b="1" kern="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tabLst>
                <a:tab pos="4749800" algn="l"/>
              </a:tabLst>
              <a:defRPr/>
            </a:pPr>
            <a:r>
              <a:rPr lang="ja-JP" altLang="en-US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2400" b="1" kern="0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パネル基礎</a:t>
            </a:r>
            <a:r>
              <a:rPr lang="ja-JP" altLang="en-US" sz="2400" b="1" kern="0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設置工法の</a:t>
            </a:r>
            <a:r>
              <a:rPr lang="ja-JP" altLang="en-US" sz="2400" b="1" kern="0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認定</a:t>
            </a:r>
            <a:r>
              <a:rPr lang="ja-JP" altLang="en-US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2400" b="1" kern="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tabLst>
                <a:tab pos="4749800" algn="l"/>
              </a:tabLst>
              <a:defRPr/>
            </a:pPr>
            <a:r>
              <a:rPr lang="ja-JP" altLang="en-US" sz="24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⇒標準工法と</a:t>
            </a:r>
            <a:r>
              <a:rPr lang="ja-JP" altLang="en-US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して府公募</a:t>
            </a:r>
            <a:r>
              <a:rPr lang="ja-JP" altLang="en-US" sz="24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を実施</a:t>
            </a:r>
          </a:p>
          <a:p>
            <a:pPr algn="just">
              <a:tabLst>
                <a:tab pos="4749800" algn="l"/>
              </a:tabLst>
              <a:defRPr/>
            </a:pPr>
            <a:r>
              <a:rPr lang="en-US" altLang="ja-JP" sz="24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また</a:t>
            </a:r>
            <a:r>
              <a:rPr lang="ja-JP" altLang="en-US" sz="2400" b="1" kern="0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府内</a:t>
            </a:r>
            <a:r>
              <a:rPr lang="en-US" altLang="ja-JP" sz="2400" b="1" kern="0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2400" b="1" kern="0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市で公募時</a:t>
            </a:r>
            <a:r>
              <a:rPr lang="ja-JP" altLang="en-US" sz="2400" b="1" kern="0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2400" b="1" kern="0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条件化</a:t>
            </a:r>
            <a:endParaRPr lang="en-US" altLang="ja-JP" sz="2400" b="1" kern="0" dirty="0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70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00912" y="3703657"/>
            <a:ext cx="1708545" cy="282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" name="正方形/長方形 173"/>
          <p:cNvSpPr/>
          <p:nvPr/>
        </p:nvSpPr>
        <p:spPr>
          <a:xfrm>
            <a:off x="2291229" y="5927610"/>
            <a:ext cx="1992739" cy="469351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9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発電量</a:t>
            </a:r>
            <a:r>
              <a:rPr lang="en-US" altLang="ja-JP" sz="19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19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9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50kw</a:t>
            </a:r>
          </a:p>
        </p:txBody>
      </p:sp>
      <p:sp>
        <p:nvSpPr>
          <p:cNvPr id="30" name="円形吹き出し 29"/>
          <p:cNvSpPr/>
          <p:nvPr/>
        </p:nvSpPr>
        <p:spPr>
          <a:xfrm>
            <a:off x="4566198" y="3933056"/>
            <a:ext cx="2670561" cy="680360"/>
          </a:xfrm>
          <a:prstGeom prst="wedgeEllipseCallout">
            <a:avLst>
              <a:gd name="adj1" fmla="val 36764"/>
              <a:gd name="adj2" fmla="val -75577"/>
            </a:avLst>
          </a:prstGeom>
          <a:solidFill>
            <a:srgbClr val="FFFF00"/>
          </a:solidFill>
          <a:ln w="22225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7504" y="3985319"/>
            <a:ext cx="3236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設置例</a:t>
            </a:r>
            <a:r>
              <a:rPr lang="ja-JP" altLang="en-US" sz="1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）大阪</a:t>
            </a:r>
            <a:r>
              <a:rPr lang="ja-JP" altLang="en-US" sz="14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府立砂川厚生福祉</a:t>
            </a:r>
            <a:r>
              <a:rPr lang="ja-JP" altLang="en-US" sz="1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ｾﾝﾀｰ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840464" y="4078296"/>
            <a:ext cx="21948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kern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2000" b="1" kern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</a:t>
            </a:r>
            <a:r>
              <a:rPr lang="en-US" altLang="ja-JP" sz="2000" b="1" kern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2000" b="1" kern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工法</a:t>
            </a:r>
            <a:r>
              <a:rPr lang="ja-JP" altLang="en-US" sz="20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を認定</a:t>
            </a:r>
          </a:p>
        </p:txBody>
      </p:sp>
      <p:sp>
        <p:nvSpPr>
          <p:cNvPr id="25" name="サブタイトル 2"/>
          <p:cNvSpPr txBox="1">
            <a:spLocks/>
          </p:cNvSpPr>
          <p:nvPr/>
        </p:nvSpPr>
        <p:spPr bwMode="auto">
          <a:xfrm>
            <a:off x="4510951" y="5000476"/>
            <a:ext cx="2263157" cy="36004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wrap="square" lIns="180000" tIns="108000" rIns="180000" bIns="180000" anchor="t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  <a:tabLst>
                <a:tab pos="4749800" algn="l"/>
              </a:tabLst>
              <a:defRPr/>
            </a:pPr>
            <a:endParaRPr kumimoji="0" lang="en-US" altLang="ja-JP" sz="1800" b="1" kern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6" name="サブタイトル 2"/>
          <p:cNvSpPr txBox="1">
            <a:spLocks/>
          </p:cNvSpPr>
          <p:nvPr/>
        </p:nvSpPr>
        <p:spPr bwMode="auto">
          <a:xfrm>
            <a:off x="4511919" y="5360515"/>
            <a:ext cx="3228433" cy="1152129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wrap="square" lIns="144000" tIns="108000" rIns="0" bIns="180000" anchor="t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18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導入決定施設：</a:t>
            </a:r>
            <a:r>
              <a:rPr lang="en-US" altLang="ja-JP" sz="1800" b="1" u="sng" kern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800" b="1" u="sng" kern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sz="18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sz="1800" b="1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18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計画発電容量：</a:t>
            </a:r>
            <a:r>
              <a:rPr lang="ja-JP" altLang="en-US" sz="1800" b="1" u="sng" kern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800" b="1" u="sng" kern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1,050kW</a:t>
            </a: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en-US" altLang="ja-JP" sz="16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6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８施設において売電開始済み</a:t>
            </a:r>
            <a:endParaRPr lang="en-US" altLang="ja-JP" sz="1600" b="1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26866" y="5026268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施設への導入実績</a:t>
            </a:r>
            <a:endParaRPr kumimoji="1" lang="ja-JP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22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5</a:t>
            </a:fld>
            <a:endParaRPr kumimoji="1" lang="ja-JP" altLang="en-US"/>
          </a:p>
        </p:txBody>
      </p:sp>
      <p:grpSp>
        <p:nvGrpSpPr>
          <p:cNvPr id="91" name="グループ化 90"/>
          <p:cNvGrpSpPr>
            <a:grpSpLocks noChangeAspect="1"/>
          </p:cNvGrpSpPr>
          <p:nvPr/>
        </p:nvGrpSpPr>
        <p:grpSpPr>
          <a:xfrm>
            <a:off x="6224576" y="4057946"/>
            <a:ext cx="2977648" cy="2565219"/>
            <a:chOff x="4008679" y="6141077"/>
            <a:chExt cx="2705204" cy="2277472"/>
          </a:xfrm>
        </p:grpSpPr>
        <p:grpSp>
          <p:nvGrpSpPr>
            <p:cNvPr id="92" name="グループ化 91"/>
            <p:cNvGrpSpPr>
              <a:grpSpLocks noChangeAspect="1"/>
            </p:cNvGrpSpPr>
            <p:nvPr/>
          </p:nvGrpSpPr>
          <p:grpSpPr>
            <a:xfrm>
              <a:off x="4008679" y="6141077"/>
              <a:ext cx="2705204" cy="2277472"/>
              <a:chOff x="3992777" y="6560836"/>
              <a:chExt cx="2705204" cy="2277472"/>
            </a:xfrm>
          </p:grpSpPr>
          <p:sp>
            <p:nvSpPr>
              <p:cNvPr id="94" name="テキスト ボックス 93"/>
              <p:cNvSpPr txBox="1"/>
              <p:nvPr/>
            </p:nvSpPr>
            <p:spPr bwMode="auto">
              <a:xfrm>
                <a:off x="3992777" y="6560836"/>
                <a:ext cx="385318" cy="2277472"/>
              </a:xfrm>
              <a:prstGeom prst="rect">
                <a:avLst/>
              </a:prstGeom>
              <a:noFill/>
            </p:spPr>
            <p:txBody>
              <a:bodyPr vert="eaVert" lIns="72000" tIns="36000" rIns="72000" bIns="36000" anchor="t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ja-JP" altLang="en-US" sz="1100" b="1" dirty="0" smtClean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設計省エネ性能</a:t>
                </a:r>
                <a:endParaRPr lang="ja-JP" altLang="en-US" sz="11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5" name="テキスト ボックス 94"/>
              <p:cNvSpPr txBox="1"/>
              <p:nvPr/>
            </p:nvSpPr>
            <p:spPr bwMode="auto">
              <a:xfrm>
                <a:off x="4332246" y="8536145"/>
                <a:ext cx="2009773" cy="266779"/>
              </a:xfrm>
              <a:prstGeom prst="rect">
                <a:avLst/>
              </a:prstGeom>
              <a:noFill/>
            </p:spPr>
            <p:txBody>
              <a:bodyPr lIns="72000" tIns="36000" rIns="72000" bIns="36000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ja-JP" altLang="en-US" sz="1100" b="1" dirty="0" smtClean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運用省エネ性能</a:t>
                </a:r>
                <a:endParaRPr lang="ja-JP" altLang="en-US" sz="11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grpSp>
            <p:nvGrpSpPr>
              <p:cNvPr id="96" name="グループ化 95"/>
              <p:cNvGrpSpPr/>
              <p:nvPr/>
            </p:nvGrpSpPr>
            <p:grpSpPr>
              <a:xfrm>
                <a:off x="4332246" y="6629398"/>
                <a:ext cx="2365735" cy="1968681"/>
                <a:chOff x="4332246" y="6629398"/>
                <a:chExt cx="2365735" cy="1968681"/>
              </a:xfrm>
            </p:grpSpPr>
            <p:grpSp>
              <p:nvGrpSpPr>
                <p:cNvPr id="97" name="グループ化 30"/>
                <p:cNvGrpSpPr>
                  <a:grpSpLocks noChangeAspect="1"/>
                </p:cNvGrpSpPr>
                <p:nvPr/>
              </p:nvGrpSpPr>
              <p:grpSpPr bwMode="auto">
                <a:xfrm>
                  <a:off x="4332246" y="6629398"/>
                  <a:ext cx="2365735" cy="1968681"/>
                  <a:chOff x="7137914" y="1698233"/>
                  <a:chExt cx="2010183" cy="1673566"/>
                </a:xfrm>
              </p:grpSpPr>
              <p:sp>
                <p:nvSpPr>
                  <p:cNvPr id="99" name="正方形/長方形 98"/>
                  <p:cNvSpPr/>
                  <p:nvPr/>
                </p:nvSpPr>
                <p:spPr bwMode="auto">
                  <a:xfrm flipH="1">
                    <a:off x="7137914" y="1698233"/>
                    <a:ext cx="1712481" cy="1643399"/>
                  </a:xfrm>
                  <a:prstGeom prst="rect">
                    <a:avLst/>
                  </a:prstGeom>
                  <a:solidFill>
                    <a:srgbClr val="FFC9F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ja-JP" altLang="en-US" sz="120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100" name="フリーフォーム 99"/>
                  <p:cNvSpPr/>
                  <p:nvPr/>
                </p:nvSpPr>
                <p:spPr bwMode="auto">
                  <a:xfrm>
                    <a:off x="7461683" y="1698233"/>
                    <a:ext cx="1390300" cy="1640223"/>
                  </a:xfrm>
                  <a:custGeom>
                    <a:avLst/>
                    <a:gdLst>
                      <a:gd name="connsiteX0" fmla="*/ 3398807 w 3416060"/>
                      <a:gd name="connsiteY0" fmla="*/ 0 h 4028536"/>
                      <a:gd name="connsiteX1" fmla="*/ 0 w 3416060"/>
                      <a:gd name="connsiteY1" fmla="*/ 17253 h 4028536"/>
                      <a:gd name="connsiteX2" fmla="*/ 0 w 3416060"/>
                      <a:gd name="connsiteY2" fmla="*/ 3666227 h 4028536"/>
                      <a:gd name="connsiteX3" fmla="*/ 1130060 w 3416060"/>
                      <a:gd name="connsiteY3" fmla="*/ 4028536 h 4028536"/>
                      <a:gd name="connsiteX4" fmla="*/ 3416060 w 3416060"/>
                      <a:gd name="connsiteY4" fmla="*/ 4028536 h 4028536"/>
                      <a:gd name="connsiteX5" fmla="*/ 3398807 w 3416060"/>
                      <a:gd name="connsiteY5" fmla="*/ 0 h 4028536"/>
                      <a:gd name="connsiteX0" fmla="*/ 3398807 w 3416060"/>
                      <a:gd name="connsiteY0" fmla="*/ 0 h 4028536"/>
                      <a:gd name="connsiteX1" fmla="*/ 0 w 3416060"/>
                      <a:gd name="connsiteY1" fmla="*/ 17253 h 4028536"/>
                      <a:gd name="connsiteX2" fmla="*/ 0 w 3416060"/>
                      <a:gd name="connsiteY2" fmla="*/ 3649676 h 4028536"/>
                      <a:gd name="connsiteX3" fmla="*/ 1130060 w 3416060"/>
                      <a:gd name="connsiteY3" fmla="*/ 4028536 h 4028536"/>
                      <a:gd name="connsiteX4" fmla="*/ 3416060 w 3416060"/>
                      <a:gd name="connsiteY4" fmla="*/ 4028536 h 4028536"/>
                      <a:gd name="connsiteX5" fmla="*/ 3398807 w 3416060"/>
                      <a:gd name="connsiteY5" fmla="*/ 0 h 40285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416060" h="4028536">
                        <a:moveTo>
                          <a:pt x="3398807" y="0"/>
                        </a:moveTo>
                        <a:lnTo>
                          <a:pt x="0" y="17253"/>
                        </a:lnTo>
                        <a:lnTo>
                          <a:pt x="0" y="3649676"/>
                        </a:lnTo>
                        <a:lnTo>
                          <a:pt x="1130060" y="4028536"/>
                        </a:lnTo>
                        <a:lnTo>
                          <a:pt x="3416060" y="4028536"/>
                        </a:lnTo>
                        <a:lnTo>
                          <a:pt x="3398807" y="0"/>
                        </a:lnTo>
                        <a:close/>
                      </a:path>
                    </a:pathLst>
                  </a:custGeom>
                  <a:solidFill>
                    <a:srgbClr val="FF9B9D"/>
                  </a:solidFill>
                  <a:ln>
                    <a:solidFill>
                      <a:srgbClr val="FF9B9D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ja-JP" altLang="en-US" sz="120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101" name="フリーフォーム 100"/>
                  <p:cNvSpPr/>
                  <p:nvPr/>
                </p:nvSpPr>
                <p:spPr bwMode="auto">
                  <a:xfrm>
                    <a:off x="7614044" y="1704584"/>
                    <a:ext cx="1234764" cy="1627521"/>
                  </a:xfrm>
                  <a:custGeom>
                    <a:avLst/>
                    <a:gdLst>
                      <a:gd name="connsiteX0" fmla="*/ 0 w 3037398"/>
                      <a:gd name="connsiteY0" fmla="*/ 0 h 4023360"/>
                      <a:gd name="connsiteX1" fmla="*/ 0 w 3037398"/>
                      <a:gd name="connsiteY1" fmla="*/ 3228229 h 4023360"/>
                      <a:gd name="connsiteX2" fmla="*/ 2321781 w 3037398"/>
                      <a:gd name="connsiteY2" fmla="*/ 4023360 h 4023360"/>
                      <a:gd name="connsiteX3" fmla="*/ 3037398 w 3037398"/>
                      <a:gd name="connsiteY3" fmla="*/ 4015409 h 4023360"/>
                      <a:gd name="connsiteX4" fmla="*/ 3029447 w 3037398"/>
                      <a:gd name="connsiteY4" fmla="*/ 0 h 4023360"/>
                      <a:gd name="connsiteX5" fmla="*/ 0 w 3037398"/>
                      <a:gd name="connsiteY5" fmla="*/ 0 h 402336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037398" h="4023360">
                        <a:moveTo>
                          <a:pt x="0" y="0"/>
                        </a:moveTo>
                        <a:lnTo>
                          <a:pt x="0" y="3228229"/>
                        </a:lnTo>
                        <a:lnTo>
                          <a:pt x="2321781" y="4023360"/>
                        </a:lnTo>
                        <a:lnTo>
                          <a:pt x="3037398" y="4015409"/>
                        </a:lnTo>
                        <a:cubicBezTo>
                          <a:pt x="3034748" y="2676939"/>
                          <a:pt x="3032097" y="1338470"/>
                          <a:pt x="3029447" y="0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CD2F"/>
                  </a:solidFill>
                  <a:ln>
                    <a:solidFill>
                      <a:srgbClr val="FFCD2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ja-JP" altLang="en-US" sz="120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102" name="フリーフォーム 101"/>
                  <p:cNvSpPr/>
                  <p:nvPr/>
                </p:nvSpPr>
                <p:spPr bwMode="auto">
                  <a:xfrm>
                    <a:off x="7766406" y="1709348"/>
                    <a:ext cx="1085577" cy="1522723"/>
                  </a:xfrm>
                  <a:custGeom>
                    <a:avLst/>
                    <a:gdLst>
                      <a:gd name="connsiteX0" fmla="*/ 0 w 2671639"/>
                      <a:gd name="connsiteY0" fmla="*/ 0 h 3745065"/>
                      <a:gd name="connsiteX1" fmla="*/ 7952 w 2671639"/>
                      <a:gd name="connsiteY1" fmla="*/ 2814762 h 3745065"/>
                      <a:gd name="connsiteX2" fmla="*/ 2671639 w 2671639"/>
                      <a:gd name="connsiteY2" fmla="*/ 3745065 h 3745065"/>
                      <a:gd name="connsiteX3" fmla="*/ 2655736 w 2671639"/>
                      <a:gd name="connsiteY3" fmla="*/ 7952 h 3745065"/>
                      <a:gd name="connsiteX4" fmla="*/ 0 w 2671639"/>
                      <a:gd name="connsiteY4" fmla="*/ 0 h 374506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671639" h="3745065">
                        <a:moveTo>
                          <a:pt x="0" y="0"/>
                        </a:moveTo>
                        <a:cubicBezTo>
                          <a:pt x="2651" y="938254"/>
                          <a:pt x="5301" y="1876508"/>
                          <a:pt x="7952" y="2814762"/>
                        </a:cubicBezTo>
                        <a:lnTo>
                          <a:pt x="2671639" y="3745065"/>
                        </a:lnTo>
                        <a:lnTo>
                          <a:pt x="2655736" y="795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CE28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ja-JP" altLang="en-US" sz="120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103" name="フリーフォーム 102"/>
                  <p:cNvSpPr/>
                  <p:nvPr/>
                </p:nvSpPr>
                <p:spPr bwMode="auto">
                  <a:xfrm>
                    <a:off x="7920354" y="1701409"/>
                    <a:ext cx="928454" cy="1311543"/>
                  </a:xfrm>
                  <a:custGeom>
                    <a:avLst/>
                    <a:gdLst>
                      <a:gd name="connsiteX0" fmla="*/ 0 w 2282024"/>
                      <a:gd name="connsiteY0" fmla="*/ 0 h 3220278"/>
                      <a:gd name="connsiteX1" fmla="*/ 0 w 2282024"/>
                      <a:gd name="connsiteY1" fmla="*/ 2425147 h 3220278"/>
                      <a:gd name="connsiteX2" fmla="*/ 2282024 w 2282024"/>
                      <a:gd name="connsiteY2" fmla="*/ 3220278 h 3220278"/>
                      <a:gd name="connsiteX3" fmla="*/ 2282024 w 2282024"/>
                      <a:gd name="connsiteY3" fmla="*/ 7951 h 3220278"/>
                      <a:gd name="connsiteX4" fmla="*/ 0 w 2282024"/>
                      <a:gd name="connsiteY4" fmla="*/ 0 h 32202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282024" h="3220278">
                        <a:moveTo>
                          <a:pt x="0" y="0"/>
                        </a:moveTo>
                        <a:lnTo>
                          <a:pt x="0" y="2425147"/>
                        </a:lnTo>
                        <a:lnTo>
                          <a:pt x="2282024" y="3220278"/>
                        </a:lnTo>
                        <a:lnTo>
                          <a:pt x="2282024" y="795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>
                    <a:solidFill>
                      <a:srgbClr val="FF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ja-JP" altLang="en-US" sz="120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104" name="フリーフォーム 103"/>
                  <p:cNvSpPr/>
                  <p:nvPr/>
                </p:nvSpPr>
                <p:spPr bwMode="auto">
                  <a:xfrm>
                    <a:off x="8075890" y="1701409"/>
                    <a:ext cx="772919" cy="1074958"/>
                  </a:xfrm>
                  <a:custGeom>
                    <a:avLst/>
                    <a:gdLst>
                      <a:gd name="connsiteX0" fmla="*/ 0 w 1900361"/>
                      <a:gd name="connsiteY0" fmla="*/ 15902 h 2679589"/>
                      <a:gd name="connsiteX1" fmla="*/ 0 w 1900361"/>
                      <a:gd name="connsiteY1" fmla="*/ 2043485 h 2679589"/>
                      <a:gd name="connsiteX2" fmla="*/ 1900361 w 1900361"/>
                      <a:gd name="connsiteY2" fmla="*/ 2679589 h 2679589"/>
                      <a:gd name="connsiteX3" fmla="*/ 1892410 w 1900361"/>
                      <a:gd name="connsiteY3" fmla="*/ 0 h 2679589"/>
                      <a:gd name="connsiteX4" fmla="*/ 0 w 1900361"/>
                      <a:gd name="connsiteY4" fmla="*/ 15902 h 26795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900361" h="2679589">
                        <a:moveTo>
                          <a:pt x="0" y="15902"/>
                        </a:moveTo>
                        <a:lnTo>
                          <a:pt x="0" y="2043485"/>
                        </a:lnTo>
                        <a:lnTo>
                          <a:pt x="1900361" y="2679589"/>
                        </a:lnTo>
                        <a:cubicBezTo>
                          <a:pt x="1897711" y="1786393"/>
                          <a:pt x="1895060" y="893196"/>
                          <a:pt x="1892410" y="0"/>
                        </a:cubicBezTo>
                        <a:lnTo>
                          <a:pt x="0" y="15902"/>
                        </a:lnTo>
                        <a:close/>
                      </a:path>
                    </a:pathLst>
                  </a:custGeom>
                  <a:solidFill>
                    <a:srgbClr val="FFFFC9"/>
                  </a:solidFill>
                  <a:ln>
                    <a:solidFill>
                      <a:srgbClr val="FFFFC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ja-JP" altLang="en-US" sz="120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105" name="フリーフォーム 104"/>
                  <p:cNvSpPr/>
                  <p:nvPr/>
                </p:nvSpPr>
                <p:spPr bwMode="auto">
                  <a:xfrm>
                    <a:off x="8226665" y="1701409"/>
                    <a:ext cx="622143" cy="881243"/>
                  </a:xfrm>
                  <a:custGeom>
                    <a:avLst/>
                    <a:gdLst>
                      <a:gd name="connsiteX0" fmla="*/ 0 w 1526650"/>
                      <a:gd name="connsiteY0" fmla="*/ 0 h 2162754"/>
                      <a:gd name="connsiteX1" fmla="*/ 7951 w 1526650"/>
                      <a:gd name="connsiteY1" fmla="*/ 1630017 h 2162754"/>
                      <a:gd name="connsiteX2" fmla="*/ 1526650 w 1526650"/>
                      <a:gd name="connsiteY2" fmla="*/ 2162754 h 2162754"/>
                      <a:gd name="connsiteX3" fmla="*/ 1526650 w 1526650"/>
                      <a:gd name="connsiteY3" fmla="*/ 7951 h 2162754"/>
                      <a:gd name="connsiteX4" fmla="*/ 0 w 1526650"/>
                      <a:gd name="connsiteY4" fmla="*/ 0 h 216275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26650" h="2162754">
                        <a:moveTo>
                          <a:pt x="0" y="0"/>
                        </a:moveTo>
                        <a:cubicBezTo>
                          <a:pt x="2650" y="543339"/>
                          <a:pt x="5301" y="1086678"/>
                          <a:pt x="7951" y="1630017"/>
                        </a:cubicBezTo>
                        <a:lnTo>
                          <a:pt x="1526650" y="2162754"/>
                        </a:lnTo>
                        <a:lnTo>
                          <a:pt x="1526650" y="795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CCFFCC"/>
                  </a:solidFill>
                  <a:ln>
                    <a:solidFill>
                      <a:srgbClr val="CCFFCC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ja-JP" altLang="en-US" sz="120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106" name="フリーフォーム 105"/>
                  <p:cNvSpPr/>
                  <p:nvPr/>
                </p:nvSpPr>
                <p:spPr bwMode="auto">
                  <a:xfrm>
                    <a:off x="8382201" y="1701409"/>
                    <a:ext cx="471368" cy="666886"/>
                  </a:xfrm>
                  <a:custGeom>
                    <a:avLst/>
                    <a:gdLst>
                      <a:gd name="connsiteX0" fmla="*/ 0 w 1157387"/>
                      <a:gd name="connsiteY0" fmla="*/ 0 h 1636967"/>
                      <a:gd name="connsiteX1" fmla="*/ 0 w 1157387"/>
                      <a:gd name="connsiteY1" fmla="*/ 1221331 h 1636967"/>
                      <a:gd name="connsiteX2" fmla="*/ 1157387 w 1157387"/>
                      <a:gd name="connsiteY2" fmla="*/ 1636967 h 1636967"/>
                      <a:gd name="connsiteX3" fmla="*/ 1141401 w 1157387"/>
                      <a:gd name="connsiteY3" fmla="*/ 3197 h 1636967"/>
                      <a:gd name="connsiteX4" fmla="*/ 0 w 1157387"/>
                      <a:gd name="connsiteY4" fmla="*/ 0 h 1636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157387" h="1636967">
                        <a:moveTo>
                          <a:pt x="0" y="0"/>
                        </a:moveTo>
                        <a:lnTo>
                          <a:pt x="0" y="1221331"/>
                        </a:lnTo>
                        <a:lnTo>
                          <a:pt x="1157387" y="1636967"/>
                        </a:lnTo>
                        <a:lnTo>
                          <a:pt x="1141401" y="319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99FF9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ja-JP" altLang="en-US" sz="120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107" name="フリーフォーム 106"/>
                  <p:cNvSpPr/>
                  <p:nvPr/>
                </p:nvSpPr>
                <p:spPr bwMode="auto">
                  <a:xfrm>
                    <a:off x="8534563" y="1702997"/>
                    <a:ext cx="314246" cy="446178"/>
                  </a:xfrm>
                  <a:custGeom>
                    <a:avLst/>
                    <a:gdLst>
                      <a:gd name="connsiteX0" fmla="*/ 0 w 773724"/>
                      <a:gd name="connsiteY0" fmla="*/ 0 h 1103035"/>
                      <a:gd name="connsiteX1" fmla="*/ 3198 w 773724"/>
                      <a:gd name="connsiteY1" fmla="*/ 831273 h 1103035"/>
                      <a:gd name="connsiteX2" fmla="*/ 773724 w 773724"/>
                      <a:gd name="connsiteY2" fmla="*/ 1103035 h 1103035"/>
                      <a:gd name="connsiteX3" fmla="*/ 770526 w 773724"/>
                      <a:gd name="connsiteY3" fmla="*/ 19184 h 1103035"/>
                      <a:gd name="connsiteX4" fmla="*/ 0 w 773724"/>
                      <a:gd name="connsiteY4" fmla="*/ 0 h 1103035"/>
                      <a:gd name="connsiteX0" fmla="*/ 0 w 773724"/>
                      <a:gd name="connsiteY0" fmla="*/ 0 h 1096640"/>
                      <a:gd name="connsiteX1" fmla="*/ 3198 w 773724"/>
                      <a:gd name="connsiteY1" fmla="*/ 824878 h 1096640"/>
                      <a:gd name="connsiteX2" fmla="*/ 773724 w 773724"/>
                      <a:gd name="connsiteY2" fmla="*/ 1096640 h 1096640"/>
                      <a:gd name="connsiteX3" fmla="*/ 770526 w 773724"/>
                      <a:gd name="connsiteY3" fmla="*/ 12789 h 1096640"/>
                      <a:gd name="connsiteX4" fmla="*/ 0 w 773724"/>
                      <a:gd name="connsiteY4" fmla="*/ 0 h 1096640"/>
                      <a:gd name="connsiteX0" fmla="*/ 0 w 773724"/>
                      <a:gd name="connsiteY0" fmla="*/ 0 h 1096640"/>
                      <a:gd name="connsiteX1" fmla="*/ 3198 w 773724"/>
                      <a:gd name="connsiteY1" fmla="*/ 824878 h 1096640"/>
                      <a:gd name="connsiteX2" fmla="*/ 773724 w 773724"/>
                      <a:gd name="connsiteY2" fmla="*/ 1096640 h 1096640"/>
                      <a:gd name="connsiteX3" fmla="*/ 767328 w 773724"/>
                      <a:gd name="connsiteY3" fmla="*/ 3198 h 1096640"/>
                      <a:gd name="connsiteX4" fmla="*/ 0 w 773724"/>
                      <a:gd name="connsiteY4" fmla="*/ 0 h 109664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73724" h="1096640">
                        <a:moveTo>
                          <a:pt x="0" y="0"/>
                        </a:moveTo>
                        <a:lnTo>
                          <a:pt x="3198" y="824878"/>
                        </a:lnTo>
                        <a:lnTo>
                          <a:pt x="773724" y="1096640"/>
                        </a:lnTo>
                        <a:lnTo>
                          <a:pt x="767328" y="319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E27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ja-JP" altLang="en-US" sz="120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108" name="フリーフォーム 107"/>
                  <p:cNvSpPr/>
                  <p:nvPr/>
                </p:nvSpPr>
                <p:spPr bwMode="auto">
                  <a:xfrm>
                    <a:off x="8532975" y="1698233"/>
                    <a:ext cx="315834" cy="447767"/>
                  </a:xfrm>
                  <a:custGeom>
                    <a:avLst/>
                    <a:gdLst>
                      <a:gd name="connsiteX0" fmla="*/ 773519 w 773519"/>
                      <a:gd name="connsiteY0" fmla="*/ 0 h 1100470"/>
                      <a:gd name="connsiteX1" fmla="*/ 2658 w 773519"/>
                      <a:gd name="connsiteY1" fmla="*/ 15949 h 1100470"/>
                      <a:gd name="connsiteX2" fmla="*/ 0 w 773519"/>
                      <a:gd name="connsiteY2" fmla="*/ 837314 h 1100470"/>
                      <a:gd name="connsiteX3" fmla="*/ 773519 w 773519"/>
                      <a:gd name="connsiteY3" fmla="*/ 1100470 h 1100470"/>
                      <a:gd name="connsiteX4" fmla="*/ 773519 w 773519"/>
                      <a:gd name="connsiteY4" fmla="*/ 0 h 11004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73519" h="1100470">
                        <a:moveTo>
                          <a:pt x="773519" y="0"/>
                        </a:moveTo>
                        <a:lnTo>
                          <a:pt x="2658" y="15949"/>
                        </a:lnTo>
                        <a:lnTo>
                          <a:pt x="0" y="837314"/>
                        </a:lnTo>
                        <a:lnTo>
                          <a:pt x="773519" y="1100470"/>
                        </a:lnTo>
                        <a:cubicBezTo>
                          <a:pt x="770861" y="731875"/>
                          <a:pt x="768202" y="363279"/>
                          <a:pt x="773519" y="0"/>
                        </a:cubicBezTo>
                        <a:close/>
                      </a:path>
                    </a:pathLst>
                  </a:custGeom>
                  <a:solidFill>
                    <a:srgbClr val="33CC33"/>
                  </a:solidFill>
                  <a:ln>
                    <a:solidFill>
                      <a:srgbClr val="33CC33"/>
                    </a:solidFill>
                    <a:miter lim="800000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ja-JP" altLang="en-US" sz="120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109" name="フリーフォーム 108"/>
                  <p:cNvSpPr/>
                  <p:nvPr/>
                </p:nvSpPr>
                <p:spPr bwMode="auto">
                  <a:xfrm>
                    <a:off x="8690098" y="1702997"/>
                    <a:ext cx="158710" cy="231822"/>
                  </a:xfrm>
                  <a:custGeom>
                    <a:avLst/>
                    <a:gdLst>
                      <a:gd name="connsiteX0" fmla="*/ 0 w 390059"/>
                      <a:gd name="connsiteY0" fmla="*/ 0 h 569102"/>
                      <a:gd name="connsiteX1" fmla="*/ 3197 w 390059"/>
                      <a:gd name="connsiteY1" fmla="*/ 406045 h 569102"/>
                      <a:gd name="connsiteX2" fmla="*/ 390059 w 390059"/>
                      <a:gd name="connsiteY2" fmla="*/ 569102 h 569102"/>
                      <a:gd name="connsiteX3" fmla="*/ 380467 w 390059"/>
                      <a:gd name="connsiteY3" fmla="*/ 3197 h 569102"/>
                      <a:gd name="connsiteX4" fmla="*/ 0 w 390059"/>
                      <a:gd name="connsiteY4" fmla="*/ 0 h 5691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90059" h="569102">
                        <a:moveTo>
                          <a:pt x="0" y="0"/>
                        </a:moveTo>
                        <a:cubicBezTo>
                          <a:pt x="1066" y="135348"/>
                          <a:pt x="2131" y="270697"/>
                          <a:pt x="3197" y="406045"/>
                        </a:cubicBezTo>
                        <a:lnTo>
                          <a:pt x="390059" y="569102"/>
                        </a:lnTo>
                        <a:lnTo>
                          <a:pt x="380467" y="319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3CC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ja-JP" altLang="en-US" sz="120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110" name="フリーフォーム 109"/>
                  <p:cNvSpPr/>
                  <p:nvPr/>
                </p:nvSpPr>
                <p:spPr bwMode="auto">
                  <a:xfrm>
                    <a:off x="8690098" y="1704584"/>
                    <a:ext cx="157122" cy="233411"/>
                  </a:xfrm>
                  <a:custGeom>
                    <a:avLst/>
                    <a:gdLst>
                      <a:gd name="connsiteX0" fmla="*/ 380114 w 385430"/>
                      <a:gd name="connsiteY0" fmla="*/ 0 h 574158"/>
                      <a:gd name="connsiteX1" fmla="*/ 2658 w 385430"/>
                      <a:gd name="connsiteY1" fmla="*/ 0 h 574158"/>
                      <a:gd name="connsiteX2" fmla="*/ 0 w 385430"/>
                      <a:gd name="connsiteY2" fmla="*/ 419986 h 574158"/>
                      <a:gd name="connsiteX3" fmla="*/ 385430 w 385430"/>
                      <a:gd name="connsiteY3" fmla="*/ 574158 h 574158"/>
                      <a:gd name="connsiteX4" fmla="*/ 380114 w 385430"/>
                      <a:gd name="connsiteY4" fmla="*/ 0 h 57415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85430" h="574158">
                        <a:moveTo>
                          <a:pt x="380114" y="0"/>
                        </a:moveTo>
                        <a:lnTo>
                          <a:pt x="2658" y="0"/>
                        </a:lnTo>
                        <a:lnTo>
                          <a:pt x="0" y="419986"/>
                        </a:lnTo>
                        <a:lnTo>
                          <a:pt x="385430" y="574158"/>
                        </a:lnTo>
                        <a:lnTo>
                          <a:pt x="380114" y="0"/>
                        </a:lnTo>
                        <a:close/>
                      </a:path>
                    </a:pathLst>
                  </a:custGeom>
                  <a:solidFill>
                    <a:srgbClr val="009900"/>
                  </a:solidFill>
                  <a:ln>
                    <a:solidFill>
                      <a:srgbClr val="009900"/>
                    </a:solidFill>
                    <a:miter lim="800000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ja-JP" altLang="en-US" sz="120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cxnSp>
                <p:nvCxnSpPr>
                  <p:cNvPr id="111" name="直線コネクタ 110"/>
                  <p:cNvCxnSpPr/>
                  <p:nvPr/>
                </p:nvCxnSpPr>
                <p:spPr bwMode="auto">
                  <a:xfrm flipH="1">
                    <a:off x="7304559" y="1712524"/>
                    <a:ext cx="1541075" cy="162752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/>
                  <p:cNvCxnSpPr/>
                  <p:nvPr/>
                </p:nvCxnSpPr>
                <p:spPr bwMode="auto">
                  <a:xfrm>
                    <a:off x="7147437" y="1872894"/>
                    <a:ext cx="1702958" cy="0"/>
                  </a:xfrm>
                  <a:prstGeom prst="line">
                    <a:avLst/>
                  </a:prstGeom>
                  <a:ln w="9525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/>
                  <p:cNvCxnSpPr/>
                  <p:nvPr/>
                </p:nvCxnSpPr>
                <p:spPr bwMode="auto">
                  <a:xfrm>
                    <a:off x="7142675" y="2039616"/>
                    <a:ext cx="1702959" cy="0"/>
                  </a:xfrm>
                  <a:prstGeom prst="line">
                    <a:avLst/>
                  </a:prstGeom>
                  <a:ln w="9525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/>
                  <p:cNvCxnSpPr/>
                  <p:nvPr/>
                </p:nvCxnSpPr>
                <p:spPr bwMode="auto">
                  <a:xfrm>
                    <a:off x="7142675" y="2199986"/>
                    <a:ext cx="1702959" cy="0"/>
                  </a:xfrm>
                  <a:prstGeom prst="line">
                    <a:avLst/>
                  </a:prstGeom>
                  <a:ln w="9525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" name="直線コネクタ 114"/>
                  <p:cNvCxnSpPr/>
                  <p:nvPr/>
                </p:nvCxnSpPr>
                <p:spPr bwMode="auto">
                  <a:xfrm>
                    <a:off x="7147437" y="2365119"/>
                    <a:ext cx="1702958" cy="0"/>
                  </a:xfrm>
                  <a:prstGeom prst="line">
                    <a:avLst/>
                  </a:prstGeom>
                  <a:ln w="9525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/>
                  <p:cNvCxnSpPr/>
                  <p:nvPr/>
                </p:nvCxnSpPr>
                <p:spPr bwMode="auto">
                  <a:xfrm>
                    <a:off x="7142675" y="2527077"/>
                    <a:ext cx="1702959" cy="0"/>
                  </a:xfrm>
                  <a:prstGeom prst="line">
                    <a:avLst/>
                  </a:prstGeom>
                  <a:ln w="9525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" name="直線コネクタ 116"/>
                  <p:cNvCxnSpPr/>
                  <p:nvPr/>
                </p:nvCxnSpPr>
                <p:spPr bwMode="auto">
                  <a:xfrm>
                    <a:off x="7142675" y="2850994"/>
                    <a:ext cx="1702959" cy="0"/>
                  </a:xfrm>
                  <a:prstGeom prst="line">
                    <a:avLst/>
                  </a:prstGeom>
                  <a:ln w="9525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/>
                  <p:cNvCxnSpPr/>
                  <p:nvPr/>
                </p:nvCxnSpPr>
                <p:spPr bwMode="auto">
                  <a:xfrm>
                    <a:off x="7147437" y="3016127"/>
                    <a:ext cx="1702958" cy="0"/>
                  </a:xfrm>
                  <a:prstGeom prst="line">
                    <a:avLst/>
                  </a:prstGeom>
                  <a:ln w="9525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直線コネクタ 118"/>
                  <p:cNvCxnSpPr/>
                  <p:nvPr/>
                </p:nvCxnSpPr>
                <p:spPr bwMode="auto">
                  <a:xfrm>
                    <a:off x="7142675" y="3182849"/>
                    <a:ext cx="1702959" cy="0"/>
                  </a:xfrm>
                  <a:prstGeom prst="line">
                    <a:avLst/>
                  </a:prstGeom>
                  <a:ln w="9525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/>
                  <p:cNvCxnSpPr/>
                  <p:nvPr/>
                </p:nvCxnSpPr>
                <p:spPr bwMode="auto">
                  <a:xfrm>
                    <a:off x="8075890" y="1706173"/>
                    <a:ext cx="0" cy="1629108"/>
                  </a:xfrm>
                  <a:prstGeom prst="line">
                    <a:avLst/>
                  </a:prstGeom>
                  <a:ln w="9525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直線コネクタ 120"/>
                  <p:cNvCxnSpPr/>
                  <p:nvPr/>
                </p:nvCxnSpPr>
                <p:spPr bwMode="auto">
                  <a:xfrm>
                    <a:off x="8226665" y="1712524"/>
                    <a:ext cx="0" cy="1629108"/>
                  </a:xfrm>
                  <a:prstGeom prst="line">
                    <a:avLst/>
                  </a:prstGeom>
                  <a:ln w="9525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/>
                  <p:cNvCxnSpPr/>
                  <p:nvPr/>
                </p:nvCxnSpPr>
                <p:spPr bwMode="auto">
                  <a:xfrm>
                    <a:off x="8382201" y="1710936"/>
                    <a:ext cx="0" cy="1629108"/>
                  </a:xfrm>
                  <a:prstGeom prst="line">
                    <a:avLst/>
                  </a:prstGeom>
                  <a:ln w="9525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直線コネクタ 122"/>
                  <p:cNvCxnSpPr/>
                  <p:nvPr/>
                </p:nvCxnSpPr>
                <p:spPr bwMode="auto">
                  <a:xfrm>
                    <a:off x="8534563" y="1714111"/>
                    <a:ext cx="0" cy="1629108"/>
                  </a:xfrm>
                  <a:prstGeom prst="line">
                    <a:avLst/>
                  </a:prstGeom>
                  <a:ln w="9525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/>
                  <p:cNvCxnSpPr/>
                  <p:nvPr/>
                </p:nvCxnSpPr>
                <p:spPr bwMode="auto">
                  <a:xfrm>
                    <a:off x="8690098" y="1710936"/>
                    <a:ext cx="0" cy="1629108"/>
                  </a:xfrm>
                  <a:prstGeom prst="line">
                    <a:avLst/>
                  </a:prstGeom>
                  <a:ln w="9525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直線コネクタ 124"/>
                  <p:cNvCxnSpPr/>
                  <p:nvPr/>
                </p:nvCxnSpPr>
                <p:spPr bwMode="auto">
                  <a:xfrm>
                    <a:off x="7766406" y="1709348"/>
                    <a:ext cx="0" cy="1629108"/>
                  </a:xfrm>
                  <a:prstGeom prst="line">
                    <a:avLst/>
                  </a:prstGeom>
                  <a:ln w="9525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/>
                  <p:cNvCxnSpPr/>
                  <p:nvPr/>
                </p:nvCxnSpPr>
                <p:spPr bwMode="auto">
                  <a:xfrm>
                    <a:off x="7304559" y="1712524"/>
                    <a:ext cx="0" cy="1629108"/>
                  </a:xfrm>
                  <a:prstGeom prst="line">
                    <a:avLst/>
                  </a:prstGeom>
                  <a:ln w="9525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直線コネクタ 126"/>
                  <p:cNvCxnSpPr/>
                  <p:nvPr/>
                </p:nvCxnSpPr>
                <p:spPr bwMode="auto">
                  <a:xfrm>
                    <a:off x="7461683" y="1710936"/>
                    <a:ext cx="0" cy="1629108"/>
                  </a:xfrm>
                  <a:prstGeom prst="line">
                    <a:avLst/>
                  </a:prstGeom>
                  <a:ln w="9525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/>
                  <p:cNvCxnSpPr/>
                  <p:nvPr/>
                </p:nvCxnSpPr>
                <p:spPr bwMode="auto">
                  <a:xfrm>
                    <a:off x="7610870" y="1709348"/>
                    <a:ext cx="0" cy="1629108"/>
                  </a:xfrm>
                  <a:prstGeom prst="line">
                    <a:avLst/>
                  </a:prstGeom>
                  <a:ln w="9525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9" name="直線コネクタ 128"/>
                  <p:cNvCxnSpPr/>
                  <p:nvPr/>
                </p:nvCxnSpPr>
                <p:spPr bwMode="auto">
                  <a:xfrm>
                    <a:off x="7920354" y="1698233"/>
                    <a:ext cx="0" cy="1641811"/>
                  </a:xfrm>
                  <a:prstGeom prst="line">
                    <a:avLst/>
                  </a:prstGeom>
                  <a:ln w="19050">
                    <a:solidFill>
                      <a:srgbClr val="000000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/>
                  <p:cNvCxnSpPr/>
                  <p:nvPr/>
                </p:nvCxnSpPr>
                <p:spPr bwMode="auto">
                  <a:xfrm>
                    <a:off x="7142675" y="2693799"/>
                    <a:ext cx="1702959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1" name="グループ化 422"/>
                  <p:cNvGrpSpPr>
                    <a:grpSpLocks/>
                  </p:cNvGrpSpPr>
                  <p:nvPr/>
                </p:nvGrpSpPr>
                <p:grpSpPr bwMode="auto">
                  <a:xfrm>
                    <a:off x="7329953" y="1733164"/>
                    <a:ext cx="1818144" cy="1638635"/>
                    <a:chOff x="3597366" y="1325533"/>
                    <a:chExt cx="4467639" cy="4026745"/>
                  </a:xfrm>
                </p:grpSpPr>
                <p:sp>
                  <p:nvSpPr>
                    <p:cNvPr id="135" name="テキスト ボックス 134"/>
                    <p:cNvSpPr txBox="1"/>
                    <p:nvPr/>
                  </p:nvSpPr>
                  <p:spPr>
                    <a:xfrm>
                      <a:off x="5543420" y="2839465"/>
                      <a:ext cx="413390" cy="565774"/>
                    </a:xfrm>
                    <a:prstGeom prst="rect">
                      <a:avLst/>
                    </a:prstGeom>
                    <a:noFill/>
                  </p:spPr>
                  <p:txBody>
                    <a:bodyPr>
                      <a:spAutoFit/>
                    </a:bodyPr>
                    <a:lstStyle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en-US" altLang="ja-JP" sz="900" b="1" dirty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ja-JP" altLang="en-US" sz="900" b="1" dirty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36" name="テキスト ボックス 135"/>
                    <p:cNvSpPr txBox="1"/>
                    <p:nvPr/>
                  </p:nvSpPr>
                  <p:spPr>
                    <a:xfrm>
                      <a:off x="4854717" y="3719403"/>
                      <a:ext cx="717226" cy="482209"/>
                    </a:xfrm>
                    <a:prstGeom prst="rect">
                      <a:avLst/>
                    </a:prstGeom>
                    <a:noFill/>
                  </p:spPr>
                  <p:txBody>
                    <a:bodyPr wrap="square">
                      <a:spAutoFit/>
                    </a:bodyPr>
                    <a:lstStyle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en-US" altLang="ja-JP" sz="900" b="1" dirty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en-US" altLang="ja-JP" sz="1050" b="1" baseline="30000" dirty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ja-JP" altLang="en-US" sz="900" b="1" baseline="30000" dirty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37" name="テキスト ボックス 136"/>
                    <p:cNvSpPr txBox="1"/>
                    <p:nvPr/>
                  </p:nvSpPr>
                  <p:spPr>
                    <a:xfrm>
                      <a:off x="4424146" y="4041245"/>
                      <a:ext cx="413390" cy="565774"/>
                    </a:xfrm>
                    <a:prstGeom prst="rect">
                      <a:avLst/>
                    </a:prstGeom>
                    <a:noFill/>
                  </p:spPr>
                  <p:txBody>
                    <a:bodyPr>
                      <a:spAutoFit/>
                    </a:bodyPr>
                    <a:lstStyle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en-US" altLang="ja-JP" sz="900" b="1" dirty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ja-JP" altLang="en-US" sz="900" b="1" dirty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38" name="テキスト ボックス 137"/>
                    <p:cNvSpPr txBox="1"/>
                    <p:nvPr/>
                  </p:nvSpPr>
                  <p:spPr>
                    <a:xfrm>
                      <a:off x="4069256" y="4431434"/>
                      <a:ext cx="413390" cy="565774"/>
                    </a:xfrm>
                    <a:prstGeom prst="rect">
                      <a:avLst/>
                    </a:prstGeom>
                    <a:noFill/>
                  </p:spPr>
                  <p:txBody>
                    <a:bodyPr>
                      <a:spAutoFit/>
                    </a:bodyPr>
                    <a:lstStyle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en-US" altLang="ja-JP" sz="900" b="1" dirty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ja-JP" altLang="en-US" sz="900" b="1" dirty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39" name="テキスト ボックス 138"/>
                    <p:cNvSpPr txBox="1"/>
                    <p:nvPr/>
                  </p:nvSpPr>
                  <p:spPr>
                    <a:xfrm>
                      <a:off x="3597366" y="4786506"/>
                      <a:ext cx="413390" cy="565772"/>
                    </a:xfrm>
                    <a:prstGeom prst="rect">
                      <a:avLst/>
                    </a:prstGeom>
                    <a:noFill/>
                  </p:spPr>
                  <p:txBody>
                    <a:bodyPr>
                      <a:spAutoFit/>
                    </a:bodyPr>
                    <a:lstStyle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en-US" altLang="ja-JP" sz="900" b="1" dirty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ja-JP" altLang="en-US" sz="900" b="1" dirty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40" name="テキスト ボックス 139"/>
                    <p:cNvSpPr txBox="1"/>
                    <p:nvPr/>
                  </p:nvSpPr>
                  <p:spPr>
                    <a:xfrm>
                      <a:off x="5098831" y="3284280"/>
                      <a:ext cx="794866" cy="482209"/>
                    </a:xfrm>
                    <a:prstGeom prst="rect">
                      <a:avLst/>
                    </a:prstGeom>
                    <a:noFill/>
                  </p:spPr>
                  <p:txBody>
                    <a:bodyPr wrap="square">
                      <a:spAutoFit/>
                    </a:bodyPr>
                    <a:lstStyle/>
                    <a:p>
                      <a:pPr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en-US" altLang="ja-JP" sz="900" b="1" dirty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en-US" altLang="ja-JP" sz="1050" b="1" baseline="30000" dirty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ja-JP" altLang="en-US" sz="900" b="1" baseline="30000" dirty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41" name="テキスト ボックス 140"/>
                    <p:cNvSpPr txBox="1"/>
                    <p:nvPr/>
                  </p:nvSpPr>
                  <p:spPr>
                    <a:xfrm>
                      <a:off x="5835912" y="2484396"/>
                      <a:ext cx="1540464" cy="482209"/>
                    </a:xfrm>
                    <a:prstGeom prst="rect">
                      <a:avLst/>
                    </a:prstGeom>
                    <a:noFill/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en-US" altLang="ja-JP" sz="900" b="1" dirty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ja-JP" altLang="en-US" sz="600" b="1" dirty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（ブロンズ）</a:t>
                      </a:r>
                    </a:p>
                  </p:txBody>
                </p:sp>
                <p:sp>
                  <p:nvSpPr>
                    <p:cNvPr id="142" name="テキスト ボックス 141"/>
                    <p:cNvSpPr txBox="1"/>
                    <p:nvPr/>
                  </p:nvSpPr>
                  <p:spPr>
                    <a:xfrm>
                      <a:off x="6073808" y="2133226"/>
                      <a:ext cx="1536563" cy="482209"/>
                    </a:xfrm>
                    <a:prstGeom prst="rect">
                      <a:avLst/>
                    </a:prstGeom>
                    <a:noFill/>
                  </p:spPr>
                  <p:txBody>
                    <a:bodyPr>
                      <a:spAutoFit/>
                    </a:bodyPr>
                    <a:lstStyle/>
                    <a:p>
                      <a:pPr algn="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en-US" altLang="ja-JP" sz="900" b="1" dirty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ja-JP" altLang="en-US" sz="600" b="1" dirty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（シルバー）</a:t>
                      </a:r>
                    </a:p>
                  </p:txBody>
                </p:sp>
                <p:sp>
                  <p:nvSpPr>
                    <p:cNvPr id="143" name="テキスト ボックス 142"/>
                    <p:cNvSpPr txBox="1"/>
                    <p:nvPr/>
                  </p:nvSpPr>
                  <p:spPr>
                    <a:xfrm>
                      <a:off x="6307802" y="1778154"/>
                      <a:ext cx="1536563" cy="482209"/>
                    </a:xfrm>
                    <a:prstGeom prst="rect">
                      <a:avLst/>
                    </a:prstGeom>
                    <a:noFill/>
                  </p:spPr>
                  <p:txBody>
                    <a:bodyPr>
                      <a:spAutoFit/>
                    </a:bodyPr>
                    <a:lstStyle/>
                    <a:p>
                      <a:pPr algn="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en-US" altLang="ja-JP" sz="900" b="1" dirty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ja-JP" altLang="en-US" sz="600" b="1" dirty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（ゴールド）</a:t>
                      </a:r>
                    </a:p>
                  </p:txBody>
                </p:sp>
                <p:sp>
                  <p:nvSpPr>
                    <p:cNvPr id="144" name="テキスト ボックス 143"/>
                    <p:cNvSpPr txBox="1"/>
                    <p:nvPr/>
                  </p:nvSpPr>
                  <p:spPr>
                    <a:xfrm>
                      <a:off x="6467697" y="1325533"/>
                      <a:ext cx="1597308" cy="482209"/>
                    </a:xfrm>
                    <a:prstGeom prst="rect">
                      <a:avLst/>
                    </a:prstGeom>
                    <a:noFill/>
                  </p:spPr>
                  <p:txBody>
                    <a:bodyPr wrap="square">
                      <a:spAutoFit/>
                    </a:bodyPr>
                    <a:lstStyle/>
                    <a:p>
                      <a:pPr algn="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en-US" altLang="ja-JP" sz="900" b="1" dirty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ja-JP" altLang="en-US" sz="600" b="1" dirty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（プラチナ）</a:t>
                      </a:r>
                    </a:p>
                  </p:txBody>
                </p:sp>
              </p:grpSp>
              <p:sp>
                <p:nvSpPr>
                  <p:cNvPr id="132" name="正方形/長方形 131"/>
                  <p:cNvSpPr>
                    <a:spLocks noChangeAspect="1"/>
                  </p:cNvSpPr>
                  <p:nvPr/>
                </p:nvSpPr>
                <p:spPr bwMode="auto">
                  <a:xfrm rot="18766273">
                    <a:off x="8679080" y="2560662"/>
                    <a:ext cx="90161" cy="92940"/>
                  </a:xfrm>
                  <a:prstGeom prst="rect">
                    <a:avLst/>
                  </a:prstGeom>
                  <a:solidFill>
                    <a:srgbClr val="FF0000"/>
                  </a:solidFill>
                  <a:ln w="190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ja-JP" altLang="en-US" sz="120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cxnSp>
                <p:nvCxnSpPr>
                  <p:cNvPr id="133" name="直線矢印コネクタ 132"/>
                  <p:cNvCxnSpPr>
                    <a:stCxn id="93" idx="7"/>
                    <a:endCxn id="132" idx="1"/>
                  </p:cNvCxnSpPr>
                  <p:nvPr/>
                </p:nvCxnSpPr>
                <p:spPr>
                  <a:xfrm flipV="1">
                    <a:off x="8108346" y="2640225"/>
                    <a:ext cx="584009" cy="421107"/>
                  </a:xfrm>
                  <a:prstGeom prst="straightConnector1">
                    <a:avLst/>
                  </a:prstGeom>
                  <a:ln w="19050">
                    <a:solidFill>
                      <a:srgbClr val="FF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4" name="正方形/長方形 133"/>
                  <p:cNvSpPr/>
                  <p:nvPr/>
                </p:nvSpPr>
                <p:spPr bwMode="auto">
                  <a:xfrm>
                    <a:off x="7137914" y="1699821"/>
                    <a:ext cx="1712481" cy="1635459"/>
                  </a:xfrm>
                  <a:prstGeom prst="rect">
                    <a:avLst/>
                  </a:prstGeom>
                  <a:noFill/>
                  <a:ln w="317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ja-JP" altLang="en-US" sz="1200">
                      <a:solidFill>
                        <a:prstClr val="white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sp>
              <p:nvSpPr>
                <p:cNvPr id="98" name="テキスト ボックス 97"/>
                <p:cNvSpPr txBox="1"/>
                <p:nvPr/>
              </p:nvSpPr>
              <p:spPr bwMode="auto">
                <a:xfrm>
                  <a:off x="4395873" y="6688541"/>
                  <a:ext cx="936328" cy="494039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15875">
                  <a:solidFill>
                    <a:schemeClr val="tx1"/>
                  </a:solidFill>
                  <a:prstDash val="sysDot"/>
                </a:ln>
              </p:spPr>
              <p:txBody>
                <a:bodyPr lIns="72000" rIns="72000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ja-JP" altLang="en-US" sz="1000" b="1" spc="-100" dirty="0" smtClean="0">
                      <a:solidFill>
                        <a:srgbClr val="0070C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凡例</a:t>
                  </a:r>
                  <a:endParaRPr lang="en-US" altLang="ja-JP" sz="1000" b="1" spc="-100" dirty="0" smtClean="0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ja-JP" altLang="en-US" sz="1100" b="1" spc="-100" dirty="0" smtClean="0">
                      <a:solidFill>
                        <a:srgbClr val="0070C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● 省エネ改修前</a:t>
                  </a:r>
                  <a:endParaRPr lang="en-US" altLang="ja-JP" sz="1100" b="1" spc="-100" dirty="0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ja-JP" altLang="en-US" sz="1100" b="1" spc="-100" dirty="0" smtClean="0">
                      <a:solidFill>
                        <a:srgbClr val="FF000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◆ </a:t>
                  </a:r>
                  <a:r>
                    <a:rPr lang="ja-JP" altLang="en-US" sz="1100" b="1" spc="-100" dirty="0" smtClean="0">
                      <a:solidFill>
                        <a:srgbClr val="0070C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省エネ改修後</a:t>
                  </a:r>
                  <a:endParaRPr lang="ja-JP" altLang="en-US" sz="1100" b="1" spc="-100" dirty="0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</p:grpSp>
        <p:sp>
          <p:nvSpPr>
            <p:cNvPr id="93" name="円/楕円 92"/>
            <p:cNvSpPr>
              <a:spLocks noChangeAspect="1"/>
            </p:cNvSpPr>
            <p:nvPr/>
          </p:nvSpPr>
          <p:spPr bwMode="auto">
            <a:xfrm>
              <a:off x="5384480" y="7794961"/>
              <a:ext cx="123888" cy="123893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4562549" y="4147684"/>
            <a:ext cx="1812781" cy="592594"/>
          </a:xfrm>
          <a:prstGeom prst="rect">
            <a:avLst/>
          </a:prstGeom>
          <a:gradFill flip="none" rotWithShape="1">
            <a:gsLst>
              <a:gs pos="0">
                <a:srgbClr val="CCFFFF">
                  <a:shade val="30000"/>
                  <a:satMod val="115000"/>
                </a:srgbClr>
              </a:gs>
              <a:gs pos="14000">
                <a:srgbClr val="CCFFFF">
                  <a:shade val="67500"/>
                  <a:satMod val="115000"/>
                </a:srgbClr>
              </a:gs>
              <a:gs pos="100000">
                <a:srgbClr val="CCFFFF">
                  <a:shade val="100000"/>
                  <a:satMod val="115000"/>
                </a:srgbClr>
              </a:gs>
            </a:gsLst>
            <a:lin ang="16200000" scaled="1"/>
            <a:tileRect/>
          </a:gra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ja-JP" altLang="en-US" sz="1400" b="1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省エネ性能を一目で「見える化」</a:t>
            </a:r>
          </a:p>
        </p:txBody>
      </p:sp>
      <p:sp>
        <p:nvSpPr>
          <p:cNvPr id="146" name="右矢印 145"/>
          <p:cNvSpPr/>
          <p:nvPr/>
        </p:nvSpPr>
        <p:spPr>
          <a:xfrm rot="5400000">
            <a:off x="5312614" y="4582451"/>
            <a:ext cx="229256" cy="627819"/>
          </a:xfrm>
          <a:prstGeom prst="rightArrow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54" name="正方形/長方形 153"/>
          <p:cNvSpPr/>
          <p:nvPr/>
        </p:nvSpPr>
        <p:spPr>
          <a:xfrm>
            <a:off x="4537267" y="5048610"/>
            <a:ext cx="1713743" cy="592594"/>
          </a:xfrm>
          <a:prstGeom prst="rect">
            <a:avLst/>
          </a:prstGeom>
          <a:gradFill flip="none" rotWithShape="1">
            <a:gsLst>
              <a:gs pos="0">
                <a:srgbClr val="CCFFFF">
                  <a:shade val="30000"/>
                  <a:satMod val="115000"/>
                </a:srgbClr>
              </a:gs>
              <a:gs pos="14000">
                <a:srgbClr val="CCFFFF">
                  <a:shade val="67500"/>
                  <a:satMod val="115000"/>
                </a:srgbClr>
              </a:gs>
              <a:gs pos="100000">
                <a:srgbClr val="CCFFFF">
                  <a:shade val="100000"/>
                  <a:satMod val="115000"/>
                </a:srgbClr>
              </a:gs>
            </a:gsLst>
            <a:lin ang="16200000" scaled="1"/>
            <a:tileRect/>
          </a:gra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kumimoji="0" lang="ja-JP" altLang="en-US" sz="1400" b="1" kern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156" name="Picture 2" descr="C:\Program Files\Microsoft Office\MEDIA\CAGCAT10\j020546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084" y="5346576"/>
            <a:ext cx="1439548" cy="1432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7" name="グループ化 156"/>
          <p:cNvGrpSpPr/>
          <p:nvPr/>
        </p:nvGrpSpPr>
        <p:grpSpPr>
          <a:xfrm>
            <a:off x="5689396" y="5953702"/>
            <a:ext cx="742122" cy="570222"/>
            <a:chOff x="5154940" y="2691137"/>
            <a:chExt cx="742122" cy="570222"/>
          </a:xfrm>
        </p:grpSpPr>
        <p:pic>
          <p:nvPicPr>
            <p:cNvPr id="158" name="Picture 2" descr="C:\Users\ItaniH\AppData\Local\Microsoft\Windows\Temporary Internet Files\Content.IE5\VB1M28ZC\MC900434825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4940" y="2691137"/>
              <a:ext cx="742122" cy="570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9" name="正方形/長方形 158"/>
            <p:cNvSpPr/>
            <p:nvPr/>
          </p:nvSpPr>
          <p:spPr>
            <a:xfrm>
              <a:off x="5214602" y="2756003"/>
              <a:ext cx="537316" cy="22024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65298" tIns="32649" rIns="65298" bIns="32649" rtlCol="0" anchor="ctr"/>
            <a:lstStyle/>
            <a:p>
              <a:pPr marL="109728" indent="0" algn="ctr">
                <a:buNone/>
              </a:pP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認証</a:t>
              </a:r>
              <a:endPara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60" name="正方形/長方形 159"/>
          <p:cNvSpPr/>
          <p:nvPr/>
        </p:nvSpPr>
        <p:spPr>
          <a:xfrm>
            <a:off x="4711163" y="6432030"/>
            <a:ext cx="955696" cy="171063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65298" tIns="32649" rIns="65298" bIns="32649" rtlCol="0" anchor="ctr"/>
          <a:lstStyle/>
          <a:p>
            <a:pPr marL="109728" indent="0">
              <a:buNone/>
            </a:pPr>
            <a:r>
              <a:rPr lang="ja-JP" altLang="en-US" sz="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省エネビル</a:t>
            </a:r>
            <a:endParaRPr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1" name="正方形/長方形 160"/>
          <p:cNvSpPr/>
          <p:nvPr/>
        </p:nvSpPr>
        <p:spPr>
          <a:xfrm>
            <a:off x="4538505" y="5040966"/>
            <a:ext cx="1712505" cy="59259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ja-JP" altLang="en-US" sz="1400" b="1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省エネ</a:t>
            </a:r>
            <a:r>
              <a:rPr kumimoji="0" lang="ja-JP" altLang="en-US" sz="1400" b="1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度</a:t>
            </a:r>
            <a:r>
              <a:rPr kumimoji="0" lang="ja-JP" altLang="en-US" sz="1400" b="1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を認証</a:t>
            </a:r>
            <a:endParaRPr kumimoji="0" lang="en-US" altLang="ja-JP" sz="1400" b="1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lvl="0" algn="ctr">
              <a:defRPr/>
            </a:pPr>
            <a:r>
              <a:rPr kumimoji="0" lang="ja-JP" altLang="en-US" sz="1400" b="1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設備改修</a:t>
            </a:r>
            <a:r>
              <a:rPr kumimoji="0" lang="ja-JP" altLang="en-US" sz="1400" b="1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を促進</a:t>
            </a:r>
            <a:r>
              <a:rPr kumimoji="0" lang="en-US" altLang="ja-JP" sz="1400" b="1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!!</a:t>
            </a:r>
            <a:endParaRPr kumimoji="0" lang="ja-JP" altLang="en-US" sz="1400" b="1" kern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5" name="正方形/長方形 144"/>
          <p:cNvSpPr/>
          <p:nvPr/>
        </p:nvSpPr>
        <p:spPr>
          <a:xfrm>
            <a:off x="5913650" y="6462313"/>
            <a:ext cx="3315685" cy="39776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（例）</a:t>
            </a:r>
            <a:r>
              <a:rPr lang="zh-TW" altLang="en-US" sz="1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zh-TW" altLang="en-US" sz="1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府立中央</a:t>
            </a:r>
            <a:r>
              <a:rPr lang="zh-TW" altLang="en-US" sz="1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図書館</a:t>
            </a:r>
            <a:r>
              <a:rPr lang="en-US" altLang="ja-JP" sz="1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endParaRPr kumimoji="1" lang="ja-JP" altLang="en-US" sz="14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7" name="タイトル 1"/>
          <p:cNvSpPr txBox="1">
            <a:spLocks/>
          </p:cNvSpPr>
          <p:nvPr/>
        </p:nvSpPr>
        <p:spPr>
          <a:xfrm>
            <a:off x="45943" y="404664"/>
            <a:ext cx="9098057" cy="6360494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sz="3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大阪府ビル省エネ度判定制度による</a:t>
            </a:r>
            <a:endParaRPr lang="en-US" altLang="ja-JP" sz="3200" b="1" kern="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32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3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民間</a:t>
            </a:r>
            <a:r>
              <a:rPr lang="ja-JP" altLang="en-US" sz="32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建築物の</a:t>
            </a:r>
            <a:r>
              <a:rPr lang="ja-JP" altLang="en-US" sz="3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省エネ改修・</a:t>
            </a:r>
            <a:r>
              <a:rPr lang="en-US" altLang="ja-JP" sz="3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3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事業の普及促進</a:t>
            </a:r>
            <a:r>
              <a:rPr lang="en-US" altLang="ja-JP" sz="3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3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ja-JP" altLang="en-US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69" name="表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278608"/>
              </p:ext>
            </p:extLst>
          </p:nvPr>
        </p:nvGraphicFramePr>
        <p:xfrm>
          <a:off x="4564237" y="1512492"/>
          <a:ext cx="4235819" cy="2448276"/>
        </p:xfrm>
        <a:graphic>
          <a:graphicData uri="http://schemas.openxmlformats.org/drawingml/2006/table">
            <a:tbl>
              <a:tblPr/>
              <a:tblGrid>
                <a:gridCol w="367803"/>
                <a:gridCol w="1512168"/>
                <a:gridCol w="1512168"/>
                <a:gridCol w="426436"/>
                <a:gridCol w="417244"/>
              </a:tblGrid>
              <a:tr h="174884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３</a:t>
                      </a:r>
                      <a:r>
                        <a:rPr lang="en-US" altLang="ja-JP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a.</a:t>
                      </a:r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　設計省エネ性能（Ｄ）の入力：一般建築物</a:t>
                      </a:r>
                      <a:endParaRPr lang="ja-JP" altLang="en-US" sz="9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r" fontAlgn="ctr"/>
                      <a:endParaRPr lang="ja-JP" altLang="en-US" sz="10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9274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900" b="0" i="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</a:t>
                      </a:r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該当の用途に０～１の採用割合を入力してください。</a:t>
                      </a:r>
                      <a:endParaRPr lang="en-US" altLang="ja-JP" sz="900" b="0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     採用されていない場合は、空欄で結構です。（０を入力しない）</a:t>
                      </a:r>
                      <a:endParaRPr lang="ja-JP" altLang="en-US" sz="9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algn="r" fontAlgn="ctr"/>
                      <a:endParaRPr lang="ja-JP" altLang="en-US" sz="900" b="1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08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大項目</a:t>
                      </a:r>
                      <a:endParaRPr lang="ja-JP" altLang="en-US" sz="9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評価項目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評価内容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910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Ⅴ.</a:t>
                      </a:r>
                    </a:p>
                    <a:p>
                      <a:pPr algn="ctr" fontAlgn="ctr"/>
                      <a:endParaRPr lang="en-US" altLang="ja-JP" sz="200" b="0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照明</a:t>
                      </a: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(1)</a:t>
                      </a: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照明</a:t>
                      </a:r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器具</a:t>
                      </a: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のインバータ化</a:t>
                      </a: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ａ</a:t>
                      </a:r>
                      <a:r>
                        <a:rPr lang="en-US" altLang="ja-JP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. </a:t>
                      </a:r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インバータ</a:t>
                      </a:r>
                      <a:r>
                        <a:rPr lang="ja-JP" altLang="en-US" sz="9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安定器への更新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40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00" b="0" i="0" u="none" strike="noStrike" dirty="0" err="1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ｂ</a:t>
                      </a:r>
                      <a:r>
                        <a:rPr lang="en-US" altLang="ja-JP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. </a:t>
                      </a:r>
                      <a:r>
                        <a:rPr lang="en-US" altLang="ja-JP" sz="900" b="0" i="0" u="none" strike="noStrike" dirty="0" err="1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Hf</a:t>
                      </a:r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照明</a:t>
                      </a:r>
                      <a:r>
                        <a:rPr lang="ja-JP" altLang="en-US" sz="9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器具の採用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0.8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4.8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01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(2)LED</a:t>
                      </a:r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照明の採用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ａ</a:t>
                      </a:r>
                      <a:r>
                        <a:rPr lang="en-US" altLang="ja-JP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. LED</a:t>
                      </a:r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照明</a:t>
                      </a:r>
                      <a:r>
                        <a:rPr lang="ja-JP" altLang="en-US" sz="9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の採用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6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(</a:t>
                      </a:r>
                      <a:r>
                        <a:rPr lang="en-US" altLang="ja-JP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en-US" altLang="ja-JP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高効率</a:t>
                      </a:r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誘導灯の採用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ａ</a:t>
                      </a:r>
                      <a:r>
                        <a:rPr lang="en-US" altLang="ja-JP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. LED</a:t>
                      </a:r>
                      <a:r>
                        <a:rPr lang="ja-JP" altLang="en-US" sz="9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誘導灯の採用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103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(</a:t>
                      </a:r>
                      <a:r>
                        <a:rPr lang="en-US" altLang="ja-JP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en-US" altLang="ja-JP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照明</a:t>
                      </a:r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器具の制御方法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ａ</a:t>
                      </a:r>
                      <a:r>
                        <a:rPr lang="en-US" altLang="ja-JP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. </a:t>
                      </a:r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人感</a:t>
                      </a:r>
                      <a:r>
                        <a:rPr lang="ja-JP" altLang="en-US" sz="9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センサ方式の導入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6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00" b="0" i="0" u="none" strike="noStrike" dirty="0" err="1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ｂ</a:t>
                      </a:r>
                      <a:r>
                        <a:rPr lang="en-US" altLang="ja-JP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. </a:t>
                      </a:r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昼光</a:t>
                      </a:r>
                      <a:r>
                        <a:rPr lang="ja-JP" altLang="en-US" sz="9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センサ利用照明制御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6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00" b="0" i="0" u="none" strike="noStrike" dirty="0" err="1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ｃ</a:t>
                      </a:r>
                      <a:r>
                        <a:rPr lang="en-US" altLang="ja-JP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. </a:t>
                      </a:r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照明</a:t>
                      </a:r>
                      <a:r>
                        <a:rPr lang="ja-JP" altLang="en-US" sz="9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のセキュリティ連動制御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18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(</a:t>
                      </a:r>
                      <a:r>
                        <a:rPr lang="en-US" altLang="ja-JP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en-US" altLang="ja-JP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（自由記述）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18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1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000" b="1" i="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en-US" altLang="ja-JP" sz="1000" b="1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Ⅴ  </a:t>
                      </a:r>
                      <a:r>
                        <a:rPr lang="ja-JP" altLang="en-US" sz="1000" b="1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照明</a:t>
                      </a:r>
                      <a:r>
                        <a:rPr lang="ja-JP" altLang="en-US" sz="1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000" b="1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ja-JP" altLang="en-US" sz="10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7.2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18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④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1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Ⅴ</a:t>
                      </a:r>
                      <a:r>
                        <a:rPr lang="ja-JP" altLang="en-US" sz="1000" b="1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r>
                        <a:rPr lang="ja-JP" altLang="en-US" sz="500" b="1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en-US" altLang="ja-JP" sz="1000" b="1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lang="en-US" altLang="ja-JP" sz="500" b="1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000" b="1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満点</a:t>
                      </a:r>
                      <a:endParaRPr lang="ja-JP" altLang="en-US" sz="10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1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          Ⅴ</a:t>
                      </a:r>
                      <a:r>
                        <a:rPr lang="ja-JP" altLang="en-US" sz="1000" b="1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r>
                        <a:rPr lang="ja-JP" altLang="en-US" sz="500" b="1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en-US" altLang="ja-JP" sz="1000" b="1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lang="en-US" altLang="ja-JP" sz="500" b="1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000" b="1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満点</a:t>
                      </a:r>
                      <a:r>
                        <a:rPr lang="ja-JP" altLang="en-US" sz="500" b="1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en-US" altLang="ja-JP" sz="1000" b="1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</a:t>
                      </a:r>
                      <a:r>
                        <a:rPr lang="en-US" altLang="ja-JP" sz="500" b="1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000" b="1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割合</a:t>
                      </a:r>
                      <a:r>
                        <a:rPr lang="ja-JP" altLang="en-US" sz="500" b="1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000" b="1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④</a:t>
                      </a:r>
                      <a:endParaRPr lang="ja-JP" altLang="en-US" sz="10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900" b="1" i="0" u="none" strike="noStrike" dirty="0"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0" name="角丸四角形吹き出し 69"/>
          <p:cNvSpPr/>
          <p:nvPr/>
        </p:nvSpPr>
        <p:spPr>
          <a:xfrm>
            <a:off x="8009063" y="1531815"/>
            <a:ext cx="1008112" cy="401592"/>
          </a:xfrm>
          <a:prstGeom prst="wedgeRoundRectCallout">
            <a:avLst>
              <a:gd name="adj1" fmla="val -37748"/>
              <a:gd name="adj2" fmla="val 87695"/>
              <a:gd name="adj3" fmla="val 16667"/>
            </a:avLst>
          </a:prstGeom>
          <a:solidFill>
            <a:srgbClr val="FFFF00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Rectangle 3"/>
          <p:cNvSpPr txBox="1">
            <a:spLocks noChangeArrowheads="1"/>
          </p:cNvSpPr>
          <p:nvPr/>
        </p:nvSpPr>
        <p:spPr>
          <a:xfrm>
            <a:off x="8018168" y="1601090"/>
            <a:ext cx="1032183" cy="260184"/>
          </a:xfrm>
          <a:prstGeom prst="rect">
            <a:avLst/>
          </a:prstGeom>
          <a:noFill/>
          <a:ln w="15875">
            <a:noFill/>
          </a:ln>
        </p:spPr>
        <p:txBody>
          <a:bodyPr vert="horz" lIns="36000" tIns="36000" rIns="36000" bIns="3600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数値を入力</a:t>
            </a: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5683994" y="2677083"/>
            <a:ext cx="1992739" cy="469351"/>
          </a:xfrm>
          <a:prstGeom prst="rect">
            <a:avLst/>
          </a:prstGeom>
          <a:solidFill>
            <a:srgbClr val="CCFFFF">
              <a:alpha val="90000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システム画面の</a:t>
            </a:r>
            <a:r>
              <a:rPr lang="ja-JP" alt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一例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195844" y="1495008"/>
            <a:ext cx="4232140" cy="2640161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tabLst>
                <a:tab pos="4749800" algn="l"/>
              </a:tabLst>
              <a:defRPr/>
            </a:pPr>
            <a:r>
              <a:rPr lang="ja-JP" altLang="en-US" sz="24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HP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ja-JP" altLang="en-US" sz="24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省エネ度</a:t>
            </a:r>
            <a:r>
              <a:rPr lang="ja-JP" altLang="en-US" sz="24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判定</a:t>
            </a:r>
            <a:r>
              <a:rPr lang="ja-JP" altLang="en-US" sz="24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　</a:t>
            </a:r>
            <a:endParaRPr lang="en-US" altLang="ja-JP" sz="2400" b="1" dirty="0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tabLst>
                <a:tab pos="4749800" algn="l"/>
              </a:tabLst>
              <a:defRPr/>
            </a:pP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無料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公開</a:t>
            </a:r>
            <a:endParaRPr lang="en-US" altLang="ja-JP" sz="2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tabLst>
                <a:tab pos="4749800" algn="l"/>
              </a:tabLst>
              <a:defRPr/>
            </a:pPr>
            <a:endParaRPr lang="en-US" altLang="ja-JP" sz="23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tabLst>
                <a:tab pos="4749800" algn="l"/>
              </a:tabLst>
              <a:defRPr/>
            </a:pPr>
            <a:endParaRPr lang="en-US" altLang="ja-JP" sz="23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tabLst>
                <a:tab pos="4749800" algn="l"/>
              </a:tabLst>
              <a:defRPr/>
            </a:pP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○大阪府が</a:t>
            </a:r>
            <a:r>
              <a:rPr lang="ja-JP" altLang="en-US" sz="24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省エネ度を認証</a:t>
            </a:r>
            <a:endParaRPr lang="en-US" altLang="ja-JP" sz="2400" b="1" dirty="0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tabLst>
                <a:tab pos="4749800" algn="l"/>
              </a:tabLst>
              <a:defRPr/>
            </a:pPr>
            <a:r>
              <a:rPr lang="ja-JP" altLang="en-US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⇒</a:t>
            </a:r>
            <a:r>
              <a:rPr lang="ja-JP" altLang="en-US" sz="10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民間建築物の省エネ改修･</a:t>
            </a:r>
            <a:endParaRPr lang="en-US" altLang="ja-JP" sz="2400" b="1" kern="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tabLst>
                <a:tab pos="4749800" algn="l"/>
              </a:tabLst>
              <a:defRPr/>
            </a:pPr>
            <a:r>
              <a:rPr lang="ja-JP" altLang="en-US" sz="24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6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事業導入を促進 </a:t>
            </a:r>
            <a:endParaRPr lang="en-US" altLang="ja-JP" sz="2400" b="1" kern="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5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23" y="4104800"/>
            <a:ext cx="1589090" cy="2624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" name="円形吹き出し 75"/>
          <p:cNvSpPr/>
          <p:nvPr/>
        </p:nvSpPr>
        <p:spPr>
          <a:xfrm>
            <a:off x="2004638" y="2060849"/>
            <a:ext cx="2572721" cy="850910"/>
          </a:xfrm>
          <a:prstGeom prst="wedgeEllipseCallout">
            <a:avLst>
              <a:gd name="adj1" fmla="val -37522"/>
              <a:gd name="adj2" fmla="val -67028"/>
            </a:avLst>
          </a:prstGeom>
          <a:solidFill>
            <a:srgbClr val="FFFF00"/>
          </a:solidFill>
          <a:ln w="22225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1730491" y="5097029"/>
            <a:ext cx="2667050" cy="1519253"/>
          </a:xfrm>
          <a:prstGeom prst="rect">
            <a:avLst/>
          </a:prstGeom>
          <a:noFill/>
          <a:ln w="41275" cmpd="dbl">
            <a:solidFill>
              <a:srgbClr val="002060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lvl="0">
              <a:defRPr/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認証基準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defRPr/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①使用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実態の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ある延面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積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defRPr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2,000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㎡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の建物 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defRPr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（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住宅、工場は除く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defRPr/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②省エネ度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B+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　　　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四角形吹き出し 79"/>
          <p:cNvSpPr/>
          <p:nvPr/>
        </p:nvSpPr>
        <p:spPr>
          <a:xfrm>
            <a:off x="1982445" y="2218719"/>
            <a:ext cx="2697336" cy="347287"/>
          </a:xfrm>
          <a:prstGeom prst="wedgeRectCallout">
            <a:avLst>
              <a:gd name="adj1" fmla="val 25574"/>
              <a:gd name="adj2" fmla="val 20637"/>
            </a:avLst>
          </a:prstGeom>
          <a:noFill/>
          <a:ln w="19050" cap="flat" cmpd="sng" algn="ctr">
            <a:noFill/>
            <a:prstDash val="solid"/>
          </a:ln>
          <a:effectLst/>
        </p:spPr>
        <p:txBody>
          <a:bodyPr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0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設計・運用性能の</a:t>
            </a:r>
            <a:endParaRPr kumimoji="0" lang="en-US" altLang="ja-JP" sz="2000" b="1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四角形吹き出し 80"/>
          <p:cNvSpPr/>
          <p:nvPr/>
        </p:nvSpPr>
        <p:spPr>
          <a:xfrm>
            <a:off x="2320104" y="2520606"/>
            <a:ext cx="1913774" cy="347287"/>
          </a:xfrm>
          <a:prstGeom prst="wedgeRectCallout">
            <a:avLst>
              <a:gd name="adj1" fmla="val 25574"/>
              <a:gd name="adj2" fmla="val 20637"/>
            </a:avLst>
          </a:prstGeom>
          <a:noFill/>
          <a:ln w="19050" cap="flat" cmpd="sng" algn="ctr">
            <a:noFill/>
            <a:prstDash val="solid"/>
          </a:ln>
          <a:effectLst/>
        </p:spPr>
        <p:txBody>
          <a:bodyPr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0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２軸評価</a:t>
            </a:r>
            <a:endParaRPr kumimoji="0" lang="en-US" altLang="ja-JP" sz="2000" b="1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563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バン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バン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アーバン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651</Words>
  <Application>Microsoft Office PowerPoint</Application>
  <PresentationFormat>画面に合わせる (4:3)</PresentationFormat>
  <Paragraphs>204</Paragraphs>
  <Slides>5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アーバン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created xsi:type="dcterms:W3CDTF">2016-09-01T00:26:12Z</dcterms:created>
  <dcterms:modified xsi:type="dcterms:W3CDTF">2016-09-06T10:01:05Z</dcterms:modified>
</cp:coreProperties>
</file>