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59" r:id="rId2"/>
    <p:sldId id="733" r:id="rId3"/>
  </p:sldIdLst>
  <p:sldSz cx="9144000" cy="6858000" type="screen4x3"/>
  <p:notesSz cx="10234613" cy="71040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3B39E-3DB5-41B4-A7ED-D976BBD4A3B7}" v="7" dt="2020-09-04T06:01:18.155"/>
    <p1510:client id="{9B3680E6-007A-4D16-0E94-CDFCE931ADB6}" v="774" dt="2020-09-04T04:47:02.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CA8EDA2-EFEC-44DC-9FF1-CB716EE618E7}"/>
              </a:ext>
            </a:extLst>
          </p:cNvPr>
          <p:cNvSpPr>
            <a:spLocks noGrp="1"/>
          </p:cNvSpPr>
          <p:nvPr>
            <p:ph type="hdr" sz="quarter"/>
          </p:nvPr>
        </p:nvSpPr>
        <p:spPr>
          <a:xfrm>
            <a:off x="0" y="0"/>
            <a:ext cx="4434836" cy="35619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C03E7CA-AA94-4A50-9672-C92370995D47}"/>
              </a:ext>
            </a:extLst>
          </p:cNvPr>
          <p:cNvSpPr>
            <a:spLocks noGrp="1"/>
          </p:cNvSpPr>
          <p:nvPr>
            <p:ph type="dt" sz="quarter" idx="1"/>
          </p:nvPr>
        </p:nvSpPr>
        <p:spPr>
          <a:xfrm>
            <a:off x="5796508" y="0"/>
            <a:ext cx="4436470" cy="356198"/>
          </a:xfrm>
          <a:prstGeom prst="rect">
            <a:avLst/>
          </a:prstGeom>
        </p:spPr>
        <p:txBody>
          <a:bodyPr vert="horz" lIns="94668" tIns="47334" rIns="94668" bIns="47334" rtlCol="0"/>
          <a:lstStyle>
            <a:lvl1pPr algn="r">
              <a:defRPr sz="1200"/>
            </a:lvl1pPr>
          </a:lstStyle>
          <a:p>
            <a:fld id="{B1DB60A2-1183-4DD6-97FD-6E7E6769E2D2}" type="datetimeFigureOut">
              <a:rPr kumimoji="1" lang="ja-JP" altLang="en-US" smtClean="0"/>
              <a:t>2025/7/31</a:t>
            </a:fld>
            <a:endParaRPr kumimoji="1" lang="ja-JP" altLang="en-US"/>
          </a:p>
        </p:txBody>
      </p:sp>
      <p:sp>
        <p:nvSpPr>
          <p:cNvPr id="4" name="フッター プレースホルダー 3">
            <a:extLst>
              <a:ext uri="{FF2B5EF4-FFF2-40B4-BE49-F238E27FC236}">
                <a16:creationId xmlns:a16="http://schemas.microsoft.com/office/drawing/2014/main" id="{8110C8A6-1AA2-4AF2-A281-441E15684BF8}"/>
              </a:ext>
            </a:extLst>
          </p:cNvPr>
          <p:cNvSpPr>
            <a:spLocks noGrp="1"/>
          </p:cNvSpPr>
          <p:nvPr>
            <p:ph type="ftr" sz="quarter" idx="2"/>
          </p:nvPr>
        </p:nvSpPr>
        <p:spPr>
          <a:xfrm>
            <a:off x="0" y="6747866"/>
            <a:ext cx="4434836" cy="356197"/>
          </a:xfrm>
          <a:prstGeom prst="rect">
            <a:avLst/>
          </a:prstGeom>
        </p:spPr>
        <p:txBody>
          <a:bodyPr vert="horz" lIns="94668" tIns="47334" rIns="94668" bIns="47334"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F939A46-74FA-4891-96D3-1ABB3E8ABB7F}"/>
              </a:ext>
            </a:extLst>
          </p:cNvPr>
          <p:cNvSpPr>
            <a:spLocks noGrp="1"/>
          </p:cNvSpPr>
          <p:nvPr>
            <p:ph type="sldNum" sz="quarter" idx="3"/>
          </p:nvPr>
        </p:nvSpPr>
        <p:spPr>
          <a:xfrm>
            <a:off x="5796508" y="6747866"/>
            <a:ext cx="4436470" cy="356197"/>
          </a:xfrm>
          <a:prstGeom prst="rect">
            <a:avLst/>
          </a:prstGeom>
        </p:spPr>
        <p:txBody>
          <a:bodyPr vert="horz" lIns="94668" tIns="47334" rIns="94668" bIns="47334" rtlCol="0" anchor="b"/>
          <a:lstStyle>
            <a:lvl1pPr algn="r">
              <a:defRPr sz="1200"/>
            </a:lvl1pPr>
          </a:lstStyle>
          <a:p>
            <a:fld id="{B49DB288-5FE5-4A42-BCE1-825B5741F1A0}" type="slidenum">
              <a:rPr kumimoji="1" lang="ja-JP" altLang="en-US" smtClean="0"/>
              <a:t>‹#›</a:t>
            </a:fld>
            <a:endParaRPr kumimoji="1" lang="ja-JP" altLang="en-US"/>
          </a:p>
        </p:txBody>
      </p:sp>
    </p:spTree>
    <p:extLst>
      <p:ext uri="{BB962C8B-B14F-4D97-AF65-F5344CB8AC3E}">
        <p14:creationId xmlns:p14="http://schemas.microsoft.com/office/powerpoint/2010/main" val="19452685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434680" cy="356281"/>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5797548" y="1"/>
            <a:ext cx="4434680" cy="356281"/>
          </a:xfrm>
          <a:prstGeom prst="rect">
            <a:avLst/>
          </a:prstGeom>
        </p:spPr>
        <p:txBody>
          <a:bodyPr vert="horz" lIns="94668" tIns="47334" rIns="94668" bIns="47334" rtlCol="0"/>
          <a:lstStyle>
            <a:lvl1pPr algn="r">
              <a:defRPr sz="1200"/>
            </a:lvl1pPr>
          </a:lstStyle>
          <a:p>
            <a:fld id="{0D60012F-0DCA-40D3-ADC1-8839F092732E}"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3519488" y="887413"/>
            <a:ext cx="3195637" cy="2397125"/>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1023941" y="3418710"/>
            <a:ext cx="8186735" cy="279691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747782"/>
            <a:ext cx="4434680" cy="356281"/>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797548" y="6747782"/>
            <a:ext cx="4434680" cy="356281"/>
          </a:xfrm>
          <a:prstGeom prst="rect">
            <a:avLst/>
          </a:prstGeom>
        </p:spPr>
        <p:txBody>
          <a:bodyPr vert="horz" lIns="94668" tIns="47334" rIns="94668" bIns="47334" rtlCol="0" anchor="b"/>
          <a:lstStyle>
            <a:lvl1pPr algn="r">
              <a:defRPr sz="1200"/>
            </a:lvl1pPr>
          </a:lstStyle>
          <a:p>
            <a:fld id="{67B94BC5-03C6-458C-8EAB-38D5F8377E7B}" type="slidenum">
              <a:rPr kumimoji="1" lang="ja-JP" altLang="en-US" smtClean="0"/>
              <a:t>‹#›</a:t>
            </a:fld>
            <a:endParaRPr kumimoji="1" lang="ja-JP" altLang="en-US"/>
          </a:p>
        </p:txBody>
      </p:sp>
    </p:spTree>
    <p:extLst>
      <p:ext uri="{BB962C8B-B14F-4D97-AF65-F5344CB8AC3E}">
        <p14:creationId xmlns:p14="http://schemas.microsoft.com/office/powerpoint/2010/main" val="219271789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05">
              <a:defRPr/>
            </a:pPr>
            <a:r>
              <a:rPr lang="en-US" altLang="ja-JP" dirty="0"/>
              <a:t>ESCO</a:t>
            </a:r>
            <a:r>
              <a:rPr lang="ja-JP" altLang="en-US" dirty="0"/>
              <a:t>事業の効果として、</a:t>
            </a:r>
            <a:endParaRPr lang="en-US" altLang="ja-JP" dirty="0"/>
          </a:p>
          <a:p>
            <a:pPr defTabSz="914305">
              <a:defRPr/>
            </a:pPr>
            <a:r>
              <a:rPr lang="ja-JP" altLang="en-US" dirty="0"/>
              <a:t>光熱水費は年間８２５万円程度のところ、</a:t>
            </a:r>
            <a:r>
              <a:rPr lang="en-US" altLang="ja-JP" dirty="0"/>
              <a:t>ESCO</a:t>
            </a:r>
            <a:r>
              <a:rPr lang="ja-JP" altLang="en-US" dirty="0"/>
              <a:t>により８５万６千円さげる提案となっております。</a:t>
            </a:r>
            <a:endParaRPr lang="en-US" altLang="ja-JP" dirty="0"/>
          </a:p>
          <a:p>
            <a:pPr defTabSz="914305">
              <a:defRPr/>
            </a:pPr>
            <a:endParaRPr lang="en-US" altLang="ja-JP" dirty="0"/>
          </a:p>
          <a:p>
            <a:pPr defTabSz="914305">
              <a:defRPr/>
            </a:pPr>
            <a:r>
              <a:rPr lang="ja-JP" altLang="en-US" dirty="0"/>
              <a:t>設計・工事・監理相当額については、</a:t>
            </a:r>
            <a:endParaRPr lang="en-US" altLang="ja-JP" dirty="0"/>
          </a:p>
          <a:p>
            <a:pPr defTabSz="914305">
              <a:defRPr/>
            </a:pPr>
            <a:r>
              <a:rPr lang="ja-JP" altLang="en-US" dirty="0"/>
              <a:t>府提示の１億１３０８万１千円に対してほぼ上限額での提案とはなっておりますが、</a:t>
            </a:r>
            <a:endParaRPr lang="en-US" altLang="ja-JP" dirty="0"/>
          </a:p>
          <a:p>
            <a:pPr defTabSz="914305">
              <a:defRPr/>
            </a:pPr>
            <a:r>
              <a:rPr lang="ja-JP" altLang="en-US" dirty="0"/>
              <a:t>高</a:t>
            </a:r>
            <a:r>
              <a:rPr lang="en-US" altLang="ja-JP" dirty="0"/>
              <a:t>COP</a:t>
            </a:r>
            <a:r>
              <a:rPr lang="ja-JP" altLang="en-US" dirty="0"/>
              <a:t>型の空調機の導入をはじめとしたできる限りの省エネ化と</a:t>
            </a:r>
            <a:r>
              <a:rPr lang="en-US" altLang="ja-JP" dirty="0"/>
              <a:t>BEI</a:t>
            </a:r>
            <a:r>
              <a:rPr lang="ja-JP" altLang="en-US" dirty="0"/>
              <a:t>を下げるようご検討いただいた結果だと考えております。</a:t>
            </a:r>
            <a:endParaRPr lang="en-US" altLang="ja-JP" dirty="0"/>
          </a:p>
          <a:p>
            <a:pPr defTabSz="914305">
              <a:defRPr/>
            </a:pPr>
            <a:endParaRPr lang="en-US" altLang="ja-JP" dirty="0"/>
          </a:p>
          <a:p>
            <a:pPr defTabSz="914305">
              <a:defRPr/>
            </a:pPr>
            <a:r>
              <a:rPr lang="ja-JP" altLang="en-US" dirty="0"/>
              <a:t>なお、この事業につきましては、次のスライドで説明しますが、</a:t>
            </a:r>
            <a:endParaRPr lang="en-US" altLang="ja-JP" dirty="0"/>
          </a:p>
          <a:p>
            <a:pPr defTabSz="914305">
              <a:defRPr/>
            </a:pPr>
            <a:r>
              <a:rPr lang="ja-JP" altLang="en-US" dirty="0"/>
              <a:t>脱炭素化事業債での費用負担軽減を想定した事業となっております。</a:t>
            </a:r>
            <a:endParaRPr lang="en-US" altLang="ja-JP" dirty="0"/>
          </a:p>
        </p:txBody>
      </p:sp>
    </p:spTree>
    <p:extLst>
      <p:ext uri="{BB962C8B-B14F-4D97-AF65-F5344CB8AC3E}">
        <p14:creationId xmlns:p14="http://schemas.microsoft.com/office/powerpoint/2010/main" val="2715254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59441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1248769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389409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328215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249837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12456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366919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169754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10624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39720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9C9A85-4925-47D7-92E5-86ABE2C68706}"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195365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C9A85-4925-47D7-92E5-86ABE2C68706}" type="datetimeFigureOut">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A55B0-AC2E-4EC0-8C99-2FE23F302CB3}" type="slidenum">
              <a:rPr kumimoji="1" lang="ja-JP" altLang="en-US" smtClean="0"/>
              <a:t>‹#›</a:t>
            </a:fld>
            <a:endParaRPr kumimoji="1" lang="ja-JP" altLang="en-US"/>
          </a:p>
        </p:txBody>
      </p:sp>
    </p:spTree>
    <p:extLst>
      <p:ext uri="{BB962C8B-B14F-4D97-AF65-F5344CB8AC3E}">
        <p14:creationId xmlns:p14="http://schemas.microsoft.com/office/powerpoint/2010/main" val="707780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106" y="22516"/>
            <a:ext cx="8883304" cy="369332"/>
          </a:xfrm>
          <a:prstGeom prst="rect">
            <a:avLst/>
          </a:prstGeom>
        </p:spPr>
        <p:txBody>
          <a:bodyPr wrap="square" lIns="91440" tIns="0" rIns="91440" bIns="0" anchor="t">
            <a:spAutoFit/>
          </a:bodyPr>
          <a:lstStyle/>
          <a:p>
            <a:r>
              <a:rPr lang="ja-JP" altLang="en-US" sz="1000" b="1" dirty="0">
                <a:solidFill>
                  <a:schemeClr val="tx2">
                    <a:lumMod val="75000"/>
                  </a:schemeClr>
                </a:solidFill>
                <a:latin typeface="Meiryo UI"/>
                <a:ea typeface="Meiryo UI"/>
                <a:cs typeface="Meiryo UI" panose="020B0604030504040204" pitchFamily="50" charset="-128"/>
              </a:rPr>
              <a:t> </a:t>
            </a:r>
            <a:r>
              <a:rPr lang="ja-JP" altLang="en-US" sz="2400" b="1" dirty="0">
                <a:solidFill>
                  <a:schemeClr val="tx2">
                    <a:lumMod val="75000"/>
                  </a:schemeClr>
                </a:solidFill>
                <a:latin typeface="Meiryo UI"/>
                <a:ea typeface="Meiryo UI"/>
                <a:cs typeface="Meiryo UI" panose="020B0604030504040204" pitchFamily="50" charset="-128"/>
              </a:rPr>
              <a:t>大阪府</a:t>
            </a:r>
            <a:r>
              <a:rPr lang="en-US" altLang="ja-JP" sz="2400" b="1" dirty="0">
                <a:solidFill>
                  <a:schemeClr val="tx2">
                    <a:lumMod val="75000"/>
                  </a:schemeClr>
                </a:solidFill>
                <a:latin typeface="Meiryo UI"/>
                <a:ea typeface="Meiryo UI"/>
                <a:cs typeface="Meiryo UI" panose="020B0604030504040204" pitchFamily="50" charset="-128"/>
              </a:rPr>
              <a:t>ESCO</a:t>
            </a:r>
            <a:r>
              <a:rPr lang="ja-JP" altLang="en-US" sz="2400" b="1" dirty="0">
                <a:solidFill>
                  <a:schemeClr val="tx2">
                    <a:lumMod val="75000"/>
                  </a:schemeClr>
                </a:solidFill>
                <a:latin typeface="Meiryo UI"/>
                <a:ea typeface="Meiryo UI"/>
                <a:cs typeface="Meiryo UI" panose="020B0604030504040204" pitchFamily="50" charset="-128"/>
              </a:rPr>
              <a:t>事業の導入事例㊺</a:t>
            </a:r>
          </a:p>
        </p:txBody>
      </p:sp>
      <p:graphicFrame>
        <p:nvGraphicFramePr>
          <p:cNvPr id="8" name="表 7"/>
          <p:cNvGraphicFramePr>
            <a:graphicFrameLocks noGrp="1"/>
          </p:cNvGraphicFramePr>
          <p:nvPr>
            <p:extLst>
              <p:ext uri="{D42A27DB-BD31-4B8C-83A1-F6EECF244321}">
                <p14:modId xmlns:p14="http://schemas.microsoft.com/office/powerpoint/2010/main" val="118391364"/>
              </p:ext>
            </p:extLst>
          </p:nvPr>
        </p:nvGraphicFramePr>
        <p:xfrm>
          <a:off x="139910" y="553605"/>
          <a:ext cx="8884299" cy="5888963"/>
        </p:xfrm>
        <a:graphic>
          <a:graphicData uri="http://schemas.openxmlformats.org/drawingml/2006/table">
            <a:tbl>
              <a:tblPr firstRow="1" bandRow="1">
                <a:tableStyleId>{5C22544A-7EE6-4342-B048-85BDC9FD1C3A}</a:tableStyleId>
              </a:tblPr>
              <a:tblGrid>
                <a:gridCol w="1278726">
                  <a:extLst>
                    <a:ext uri="{9D8B030D-6E8A-4147-A177-3AD203B41FA5}">
                      <a16:colId xmlns:a16="http://schemas.microsoft.com/office/drawing/2014/main" val="20000"/>
                    </a:ext>
                  </a:extLst>
                </a:gridCol>
                <a:gridCol w="1328228">
                  <a:extLst>
                    <a:ext uri="{9D8B030D-6E8A-4147-A177-3AD203B41FA5}">
                      <a16:colId xmlns:a16="http://schemas.microsoft.com/office/drawing/2014/main" val="20001"/>
                    </a:ext>
                  </a:extLst>
                </a:gridCol>
                <a:gridCol w="2317624">
                  <a:extLst>
                    <a:ext uri="{9D8B030D-6E8A-4147-A177-3AD203B41FA5}">
                      <a16:colId xmlns:a16="http://schemas.microsoft.com/office/drawing/2014/main" val="20002"/>
                    </a:ext>
                  </a:extLst>
                </a:gridCol>
                <a:gridCol w="3959721">
                  <a:extLst>
                    <a:ext uri="{9D8B030D-6E8A-4147-A177-3AD203B41FA5}">
                      <a16:colId xmlns:a16="http://schemas.microsoft.com/office/drawing/2014/main" val="20003"/>
                    </a:ext>
                  </a:extLst>
                </a:gridCol>
              </a:tblGrid>
              <a:tr h="432000">
                <a:tc>
                  <a:txBody>
                    <a:bodyPr/>
                    <a:lstStyle/>
                    <a:p>
                      <a:pPr algn="dist"/>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marL="96520" indent="0"/>
                      <a:r>
                        <a:rPr kumimoji="1" lang="zh-TW" altLang="en-US" sz="1800" b="0" baseline="0" dirty="0">
                          <a:solidFill>
                            <a:schemeClr val="tx1"/>
                          </a:solidFill>
                          <a:latin typeface="Meiryo UI"/>
                          <a:ea typeface="Meiryo UI"/>
                          <a:cs typeface="Meiryo UI" panose="020B0604030504040204" pitchFamily="50" charset="-128"/>
                        </a:rPr>
                        <a:t>大阪府西大阪治水事務所ＥＳＣＯ事業</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2000">
                <a:tc>
                  <a:txBody>
                    <a:bodyPr/>
                    <a:lstStyle/>
                    <a:p>
                      <a:pPr algn="dist"/>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契約者名</a:t>
                      </a:r>
                      <a:endParaRPr kumimoji="1"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lang="ja-JP" altLang="en-US" baseline="0" dirty="0">
                          <a:solidFill>
                            <a:schemeClr val="tx1"/>
                          </a:solidFill>
                          <a:latin typeface="Meiryo UI"/>
                          <a:ea typeface="Meiryo UI"/>
                          <a:cs typeface="Meiryo UI" panose="020B0604030504040204" pitchFamily="50" charset="-128"/>
                        </a:rPr>
                        <a:t> 東芝エレベータ株式会社関西支社</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73123">
                <a:tc>
                  <a:txBody>
                    <a:bodyPr/>
                    <a:lstStyle/>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契約期間</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lang="en-US" altLang="ja-JP" dirty="0">
                          <a:solidFill>
                            <a:schemeClr val="tx1"/>
                          </a:solidFill>
                          <a:latin typeface="Meiryo UI"/>
                          <a:ea typeface="Meiryo UI"/>
                          <a:cs typeface="Meiryo UI" panose="020B0604030504040204" pitchFamily="50" charset="-128"/>
                        </a:rPr>
                        <a:t> </a:t>
                      </a:r>
                      <a:r>
                        <a:rPr kumimoji="1" lang="ja-JP" altLang="en-US" sz="1800" dirty="0">
                          <a:solidFill>
                            <a:schemeClr val="tx1"/>
                          </a:solidFill>
                          <a:latin typeface="Meiryo UI"/>
                          <a:ea typeface="Meiryo UI"/>
                          <a:cs typeface="Meiryo UI" panose="020B0604030504040204" pitchFamily="50" charset="-128"/>
                        </a:rPr>
                        <a:t>令和７年</a:t>
                      </a:r>
                      <a:r>
                        <a:rPr kumimoji="1" lang="en-US" altLang="ja-JP" sz="1800" dirty="0">
                          <a:solidFill>
                            <a:schemeClr val="tx1"/>
                          </a:solidFill>
                          <a:latin typeface="Meiryo UI"/>
                          <a:ea typeface="Meiryo UI"/>
                          <a:cs typeface="Meiryo UI" panose="020B0604030504040204" pitchFamily="50" charset="-128"/>
                        </a:rPr>
                        <a:t>4</a:t>
                      </a:r>
                      <a:r>
                        <a:rPr kumimoji="1" lang="ja-JP" altLang="en-US" sz="1800" dirty="0">
                          <a:solidFill>
                            <a:schemeClr val="tx1"/>
                          </a:solidFill>
                          <a:latin typeface="Meiryo UI"/>
                          <a:ea typeface="Meiryo UI"/>
                          <a:cs typeface="Meiryo UI" panose="020B0604030504040204" pitchFamily="50" charset="-128"/>
                        </a:rPr>
                        <a:t>月</a:t>
                      </a:r>
                      <a:r>
                        <a:rPr kumimoji="1" lang="en-US" altLang="ja-JP" sz="1800" dirty="0">
                          <a:solidFill>
                            <a:schemeClr val="tx1"/>
                          </a:solidFill>
                          <a:latin typeface="Meiryo UI"/>
                          <a:ea typeface="Meiryo UI"/>
                          <a:cs typeface="Meiryo UI" panose="020B0604030504040204" pitchFamily="50" charset="-128"/>
                        </a:rPr>
                        <a:t>28</a:t>
                      </a:r>
                      <a:r>
                        <a:rPr kumimoji="1" lang="ja-JP" altLang="en-US" sz="1800" dirty="0">
                          <a:solidFill>
                            <a:schemeClr val="tx1"/>
                          </a:solidFill>
                          <a:latin typeface="Meiryo UI"/>
                          <a:ea typeface="Meiryo UI"/>
                          <a:cs typeface="Meiryo UI" panose="020B0604030504040204" pitchFamily="50" charset="-128"/>
                        </a:rPr>
                        <a:t>日</a:t>
                      </a:r>
                      <a:r>
                        <a:rPr kumimoji="1" lang="en-US" altLang="ja-JP" sz="1800" baseline="0" dirty="0">
                          <a:solidFill>
                            <a:schemeClr val="tx1"/>
                          </a:solidFill>
                          <a:latin typeface="Meiryo UI"/>
                          <a:ea typeface="Meiryo UI"/>
                          <a:cs typeface="Meiryo UI" panose="020B0604030504040204" pitchFamily="50" charset="-128"/>
                        </a:rPr>
                        <a:t> </a:t>
                      </a:r>
                      <a:r>
                        <a:rPr kumimoji="1" lang="ja-JP" altLang="en-US" sz="1800" dirty="0">
                          <a:solidFill>
                            <a:schemeClr val="tx1"/>
                          </a:solidFill>
                          <a:latin typeface="Meiryo UI"/>
                          <a:ea typeface="Meiryo UI"/>
                          <a:cs typeface="Meiryo UI" panose="020B0604030504040204" pitchFamily="50" charset="-128"/>
                        </a:rPr>
                        <a:t>～</a:t>
                      </a:r>
                      <a:r>
                        <a:rPr kumimoji="1" lang="ja-JP" altLang="en-US" sz="1800" baseline="0" dirty="0">
                          <a:solidFill>
                            <a:schemeClr val="tx1"/>
                          </a:solidFill>
                          <a:latin typeface="Meiryo UI"/>
                          <a:ea typeface="Meiryo UI"/>
                          <a:cs typeface="Meiryo UI" panose="020B0604030504040204" pitchFamily="50" charset="-128"/>
                        </a:rPr>
                        <a:t> </a:t>
                      </a:r>
                      <a:r>
                        <a:rPr kumimoji="1" lang="ja-JP" altLang="en-US" sz="1800" dirty="0">
                          <a:solidFill>
                            <a:schemeClr val="tx1"/>
                          </a:solidFill>
                          <a:latin typeface="Meiryo UI"/>
                          <a:ea typeface="Meiryo UI"/>
                          <a:cs typeface="Meiryo UI" panose="020B0604030504040204" pitchFamily="50" charset="-128"/>
                        </a:rPr>
                        <a:t>令和</a:t>
                      </a:r>
                      <a:r>
                        <a:rPr kumimoji="1" lang="en-US" altLang="ja-JP" sz="1800" dirty="0">
                          <a:solidFill>
                            <a:schemeClr val="tx1"/>
                          </a:solidFill>
                          <a:latin typeface="Meiryo UI"/>
                          <a:ea typeface="Meiryo UI"/>
                          <a:cs typeface="Meiryo UI" panose="020B0604030504040204" pitchFamily="50" charset="-128"/>
                        </a:rPr>
                        <a:t>11</a:t>
                      </a:r>
                      <a:r>
                        <a:rPr kumimoji="1" lang="ja-JP" altLang="en-US" sz="1800" dirty="0">
                          <a:solidFill>
                            <a:schemeClr val="tx1"/>
                          </a:solidFill>
                          <a:latin typeface="Meiryo UI"/>
                          <a:ea typeface="Meiryo UI"/>
                          <a:cs typeface="Meiryo UI" panose="020B0604030504040204" pitchFamily="50" charset="-128"/>
                        </a:rPr>
                        <a:t>年</a:t>
                      </a:r>
                      <a:r>
                        <a:rPr kumimoji="1" lang="en-US" altLang="ja-JP" sz="1800" dirty="0">
                          <a:solidFill>
                            <a:schemeClr val="tx1"/>
                          </a:solidFill>
                          <a:latin typeface="Meiryo UI"/>
                          <a:ea typeface="Meiryo UI"/>
                          <a:cs typeface="Meiryo UI" panose="020B0604030504040204" pitchFamily="50" charset="-128"/>
                        </a:rPr>
                        <a:t>3</a:t>
                      </a:r>
                      <a:r>
                        <a:rPr kumimoji="1" lang="ja-JP" altLang="en-US" sz="1800" dirty="0">
                          <a:solidFill>
                            <a:schemeClr val="tx1"/>
                          </a:solidFill>
                          <a:latin typeface="Meiryo UI"/>
                          <a:ea typeface="Meiryo UI"/>
                          <a:cs typeface="Meiryo UI" panose="020B0604030504040204" pitchFamily="50" charset="-128"/>
                        </a:rPr>
                        <a:t>月</a:t>
                      </a:r>
                      <a:r>
                        <a:rPr kumimoji="1" lang="en-US" altLang="ja-JP" sz="1800" dirty="0">
                          <a:solidFill>
                            <a:schemeClr val="tx1"/>
                          </a:solidFill>
                          <a:latin typeface="Meiryo UI"/>
                          <a:ea typeface="Meiryo UI"/>
                          <a:cs typeface="Meiryo UI" panose="020B0604030504040204" pitchFamily="50" charset="-128"/>
                        </a:rPr>
                        <a:t>31</a:t>
                      </a:r>
                      <a:r>
                        <a:rPr kumimoji="1" lang="ja-JP" altLang="en-US" sz="1800" dirty="0">
                          <a:solidFill>
                            <a:schemeClr val="tx1"/>
                          </a:solidFill>
                          <a:latin typeface="Meiryo UI"/>
                          <a:ea typeface="Meiryo UI"/>
                          <a:cs typeface="Meiryo UI" panose="020B0604030504040204" pitchFamily="50" charset="-128"/>
                        </a:rPr>
                        <a:t>日</a:t>
                      </a:r>
                      <a:endParaRPr kumimoji="1" lang="en-US" altLang="ja-JP" sz="1800" dirty="0">
                        <a:solidFill>
                          <a:schemeClr val="tx1"/>
                        </a:solidFill>
                        <a:latin typeface="Meiryo UI"/>
                        <a:ea typeface="Meiryo UI"/>
                        <a:cs typeface="Meiryo UI" panose="020B0604030504040204" pitchFamily="50" charset="-128"/>
                      </a:endParaRPr>
                    </a:p>
                    <a:p>
                      <a:r>
                        <a:rPr kumimoji="1" lang="ja-JP" altLang="en-US" sz="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aseline="0" dirty="0">
                          <a:solidFill>
                            <a:schemeClr val="tx1"/>
                          </a:solidFill>
                          <a:latin typeface="Meiryo UI"/>
                          <a:ea typeface="Meiryo UI"/>
                          <a:cs typeface="Meiryo UI" panose="020B0604030504040204" pitchFamily="50" charset="-128"/>
                        </a:rPr>
                        <a:t> </a:t>
                      </a:r>
                      <a:r>
                        <a:rPr kumimoji="1" lang="en-US" altLang="ja-JP" sz="1800" dirty="0">
                          <a:solidFill>
                            <a:schemeClr val="tx1"/>
                          </a:solidFill>
                          <a:latin typeface="Meiryo UI"/>
                          <a:ea typeface="Meiryo UI"/>
                          <a:cs typeface="Meiryo UI" panose="020B0604030504040204" pitchFamily="50" charset="-128"/>
                        </a:rPr>
                        <a:t>ESCO</a:t>
                      </a:r>
                      <a:r>
                        <a:rPr kumimoji="1" lang="ja-JP" altLang="en-US" sz="1800" dirty="0">
                          <a:solidFill>
                            <a:schemeClr val="tx1"/>
                          </a:solidFill>
                          <a:latin typeface="Meiryo UI"/>
                          <a:ea typeface="Meiryo UI"/>
                          <a:cs typeface="Meiryo UI" panose="020B0604030504040204" pitchFamily="50" charset="-128"/>
                        </a:rPr>
                        <a:t>サービス期間は </a:t>
                      </a:r>
                      <a:r>
                        <a:rPr lang="ja-JP" altLang="en-US" dirty="0">
                          <a:solidFill>
                            <a:schemeClr val="tx1"/>
                          </a:solidFill>
                          <a:latin typeface="Meiryo UI"/>
                          <a:ea typeface="Meiryo UI"/>
                          <a:cs typeface="Meiryo UI" panose="020B0604030504040204" pitchFamily="50" charset="-128"/>
                        </a:rPr>
                        <a:t>令和８年</a:t>
                      </a:r>
                      <a:r>
                        <a:rPr lang="en-US" altLang="ja-JP" dirty="0">
                          <a:solidFill>
                            <a:schemeClr val="tx1"/>
                          </a:solidFill>
                          <a:latin typeface="Meiryo UI"/>
                          <a:ea typeface="Meiryo UI"/>
                          <a:cs typeface="Meiryo UI" panose="020B0604030504040204" pitchFamily="50" charset="-128"/>
                        </a:rPr>
                        <a:t>4</a:t>
                      </a:r>
                      <a:r>
                        <a:rPr lang="ja-JP" altLang="en-US" dirty="0">
                          <a:solidFill>
                            <a:schemeClr val="tx1"/>
                          </a:solidFill>
                          <a:latin typeface="Meiryo UI"/>
                          <a:ea typeface="Meiryo UI"/>
                          <a:cs typeface="Meiryo UI" panose="020B0604030504040204" pitchFamily="50" charset="-128"/>
                        </a:rPr>
                        <a:t>月</a:t>
                      </a:r>
                      <a:r>
                        <a:rPr lang="en-US" altLang="ja-JP" dirty="0">
                          <a:solidFill>
                            <a:schemeClr val="tx1"/>
                          </a:solidFill>
                          <a:latin typeface="Meiryo UI"/>
                          <a:ea typeface="Meiryo UI"/>
                          <a:cs typeface="Meiryo UI" panose="020B0604030504040204" pitchFamily="50" charset="-128"/>
                        </a:rPr>
                        <a:t>1</a:t>
                      </a:r>
                      <a:r>
                        <a:rPr lang="ja-JP" altLang="en-US" dirty="0">
                          <a:solidFill>
                            <a:schemeClr val="tx1"/>
                          </a:solidFill>
                          <a:latin typeface="Meiryo UI"/>
                          <a:ea typeface="Meiryo UI"/>
                          <a:cs typeface="Meiryo UI" panose="020B0604030504040204" pitchFamily="50" charset="-128"/>
                        </a:rPr>
                        <a:t>日 ～ 令和</a:t>
                      </a:r>
                      <a:r>
                        <a:rPr lang="en-US" altLang="ja-JP" dirty="0">
                          <a:solidFill>
                            <a:schemeClr val="tx1"/>
                          </a:solidFill>
                          <a:latin typeface="Meiryo UI"/>
                          <a:ea typeface="Meiryo UI"/>
                          <a:cs typeface="Meiryo UI" panose="020B0604030504040204" pitchFamily="50" charset="-128"/>
                        </a:rPr>
                        <a:t>11</a:t>
                      </a:r>
                      <a:r>
                        <a:rPr lang="ja-JP" altLang="en-US" dirty="0">
                          <a:solidFill>
                            <a:schemeClr val="tx1"/>
                          </a:solidFill>
                          <a:latin typeface="Meiryo UI"/>
                          <a:ea typeface="Meiryo UI"/>
                          <a:cs typeface="Meiryo UI" panose="020B0604030504040204" pitchFamily="50" charset="-128"/>
                        </a:rPr>
                        <a:t>年</a:t>
                      </a:r>
                      <a:r>
                        <a:rPr lang="en-US" altLang="ja-JP" dirty="0">
                          <a:solidFill>
                            <a:schemeClr val="tx1"/>
                          </a:solidFill>
                          <a:latin typeface="Meiryo UI"/>
                          <a:ea typeface="Meiryo UI"/>
                          <a:cs typeface="Meiryo UI" panose="020B0604030504040204" pitchFamily="50" charset="-128"/>
                        </a:rPr>
                        <a:t>3</a:t>
                      </a:r>
                      <a:r>
                        <a:rPr lang="ja-JP" altLang="en-US" dirty="0">
                          <a:solidFill>
                            <a:schemeClr val="tx1"/>
                          </a:solidFill>
                          <a:latin typeface="Meiryo UI"/>
                          <a:ea typeface="Meiryo UI"/>
                          <a:cs typeface="Meiryo UI" panose="020B0604030504040204" pitchFamily="50" charset="-128"/>
                        </a:rPr>
                        <a:t>月</a:t>
                      </a:r>
                      <a:r>
                        <a:rPr lang="en-US" altLang="ja-JP" dirty="0">
                          <a:solidFill>
                            <a:schemeClr val="tx1"/>
                          </a:solidFill>
                          <a:latin typeface="Meiryo UI"/>
                          <a:ea typeface="Meiryo UI"/>
                          <a:cs typeface="Meiryo UI" panose="020B0604030504040204" pitchFamily="50" charset="-128"/>
                        </a:rPr>
                        <a:t>31</a:t>
                      </a:r>
                      <a:r>
                        <a:rPr lang="ja-JP" altLang="en-US" dirty="0">
                          <a:solidFill>
                            <a:schemeClr val="tx1"/>
                          </a:solidFill>
                          <a:latin typeface="Meiryo UI"/>
                          <a:ea typeface="Meiryo UI"/>
                          <a:cs typeface="Meiryo UI" panose="020B0604030504040204" pitchFamily="50" charset="-128"/>
                        </a:rPr>
                        <a:t>日（３年間）</a:t>
                      </a:r>
                      <a:endParaRPr kumimoji="1" lang="en-US" altLang="ja-JP" sz="1800" dirty="0">
                        <a:solidFill>
                          <a:schemeClr val="tx1"/>
                        </a:solidFill>
                        <a:latin typeface="Meiryo UI"/>
                        <a:ea typeface="Meiryo UI"/>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00">
                <a:tc>
                  <a:txBody>
                    <a:bodyPr/>
                    <a:lstStyle/>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契約方式</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ギャランティード・セイビングス契約（設備更新型）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685740">
                <a:tc>
                  <a:txBody>
                    <a:bodyPr/>
                    <a:lstStyle/>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主な省エネ</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改修内容</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lang="ja-JP" altLang="en-US" sz="1800" b="0" baseline="0" dirty="0">
                          <a:solidFill>
                            <a:schemeClr val="tx1"/>
                          </a:solidFill>
                          <a:latin typeface="Meiryo UI"/>
                          <a:ea typeface="Meiryo UI"/>
                          <a:cs typeface="Meiryo UI" panose="020B0604030504040204" pitchFamily="50" charset="-128"/>
                        </a:rPr>
                        <a:t> ・</a:t>
                      </a:r>
                      <a:r>
                        <a:rPr lang="en-US" altLang="ja-JP" sz="1800" b="0" baseline="0" dirty="0">
                          <a:solidFill>
                            <a:schemeClr val="tx1"/>
                          </a:solidFill>
                          <a:latin typeface="Meiryo UI"/>
                          <a:ea typeface="Meiryo UI"/>
                          <a:cs typeface="Meiryo UI" panose="020B0604030504040204" pitchFamily="50" charset="-128"/>
                        </a:rPr>
                        <a:t>BEI 0.5</a:t>
                      </a:r>
                      <a:r>
                        <a:rPr lang="ja-JP" altLang="en-US" sz="1800" b="0" baseline="0" dirty="0">
                          <a:solidFill>
                            <a:schemeClr val="tx1"/>
                          </a:solidFill>
                          <a:latin typeface="Meiryo UI"/>
                          <a:ea typeface="Meiryo UI"/>
                          <a:cs typeface="Meiryo UI" panose="020B0604030504040204" pitchFamily="50" charset="-128"/>
                        </a:rPr>
                        <a:t>以下での</a:t>
                      </a:r>
                      <a:r>
                        <a:rPr lang="en-US" altLang="ja-JP" sz="1800" b="0" baseline="0" dirty="0">
                          <a:solidFill>
                            <a:schemeClr val="tx1"/>
                          </a:solidFill>
                          <a:latin typeface="Meiryo UI"/>
                          <a:ea typeface="Meiryo UI"/>
                          <a:cs typeface="Meiryo UI" panose="020B0604030504040204" pitchFamily="50" charset="-128"/>
                        </a:rPr>
                        <a:t>ZEB</a:t>
                      </a:r>
                      <a:r>
                        <a:rPr lang="ja-JP" altLang="en-US" sz="1800" b="0" baseline="0" dirty="0">
                          <a:solidFill>
                            <a:schemeClr val="tx1"/>
                          </a:solidFill>
                          <a:latin typeface="Meiryo UI"/>
                          <a:ea typeface="Meiryo UI"/>
                          <a:cs typeface="Meiryo UI" panose="020B0604030504040204" pitchFamily="50" charset="-128"/>
                        </a:rPr>
                        <a:t>基準達成（</a:t>
                      </a:r>
                      <a:r>
                        <a:rPr lang="en-US" altLang="ja-JP" sz="1800" b="0" baseline="0" dirty="0">
                          <a:solidFill>
                            <a:schemeClr val="tx1"/>
                          </a:solidFill>
                          <a:latin typeface="Meiryo UI"/>
                          <a:ea typeface="Meiryo UI"/>
                          <a:cs typeface="Meiryo UI" panose="020B0604030504040204" pitchFamily="50" charset="-128"/>
                        </a:rPr>
                        <a:t>BEI 0.48</a:t>
                      </a:r>
                      <a:r>
                        <a:rPr lang="ja-JP" altLang="en-US" sz="1800" b="0" baseline="0" dirty="0">
                          <a:solidFill>
                            <a:schemeClr val="tx1"/>
                          </a:solidFill>
                          <a:latin typeface="Meiryo UI"/>
                          <a:ea typeface="Meiryo UI"/>
                          <a:cs typeface="Meiryo UI" panose="020B0604030504040204" pitchFamily="50" charset="-128"/>
                        </a:rPr>
                        <a:t>）</a:t>
                      </a:r>
                    </a:p>
                    <a:p>
                      <a:r>
                        <a:rPr lang="ja-JP" altLang="en-US" sz="1800" b="0" baseline="0" dirty="0">
                          <a:solidFill>
                            <a:schemeClr val="tx1"/>
                          </a:solidFill>
                          <a:latin typeface="Meiryo UI"/>
                          <a:ea typeface="Meiryo UI"/>
                          <a:cs typeface="Meiryo UI" panose="020B0604030504040204" pitchFamily="50" charset="-128"/>
                        </a:rPr>
                        <a:t>・サーバールームの空調系統変更による</a:t>
                      </a:r>
                      <a:r>
                        <a:rPr lang="en-US" altLang="ja-JP" sz="1800" b="0" baseline="0" dirty="0">
                          <a:solidFill>
                            <a:schemeClr val="tx1"/>
                          </a:solidFill>
                          <a:latin typeface="Meiryo UI"/>
                          <a:ea typeface="Meiryo UI"/>
                          <a:cs typeface="Meiryo UI" panose="020B0604030504040204" pitchFamily="50" charset="-128"/>
                        </a:rPr>
                        <a:t>BCP</a:t>
                      </a:r>
                      <a:r>
                        <a:rPr lang="ja-JP" altLang="en-US" sz="1800" b="0" baseline="0" dirty="0">
                          <a:solidFill>
                            <a:schemeClr val="tx1"/>
                          </a:solidFill>
                          <a:latin typeface="Meiryo UI"/>
                          <a:ea typeface="Meiryo UI"/>
                          <a:cs typeface="Meiryo UI" panose="020B0604030504040204" pitchFamily="50" charset="-128"/>
                        </a:rPr>
                        <a:t>対策</a:t>
                      </a:r>
                    </a:p>
                    <a:p>
                      <a:r>
                        <a:rPr lang="ja-JP" altLang="en-US" sz="1800" b="0" baseline="0" dirty="0">
                          <a:solidFill>
                            <a:schemeClr val="tx1"/>
                          </a:solidFill>
                          <a:latin typeface="Meiryo UI"/>
                          <a:ea typeface="Meiryo UI"/>
                          <a:cs typeface="Meiryo UI" panose="020B0604030504040204" pitchFamily="50" charset="-128"/>
                        </a:rPr>
                        <a:t>・照明の</a:t>
                      </a:r>
                      <a:r>
                        <a:rPr lang="en-US" altLang="ja-JP" sz="1800" b="0" baseline="0" dirty="0">
                          <a:solidFill>
                            <a:schemeClr val="tx1"/>
                          </a:solidFill>
                          <a:latin typeface="Meiryo UI"/>
                          <a:ea typeface="Meiryo UI"/>
                          <a:cs typeface="Meiryo UI" panose="020B0604030504040204" pitchFamily="50" charset="-128"/>
                        </a:rPr>
                        <a:t>LED</a:t>
                      </a:r>
                      <a:r>
                        <a:rPr lang="ja-JP" altLang="en-US" sz="1800" b="0" baseline="0" dirty="0">
                          <a:solidFill>
                            <a:schemeClr val="tx1"/>
                          </a:solidFill>
                          <a:latin typeface="Meiryo UI"/>
                          <a:ea typeface="Meiryo UI"/>
                          <a:cs typeface="Meiryo UI" panose="020B0604030504040204" pitchFamily="50" charset="-128"/>
                        </a:rPr>
                        <a:t>化 </a:t>
                      </a:r>
                      <a:r>
                        <a:rPr lang="en-US" altLang="ja-JP" sz="1800" b="0" baseline="0" dirty="0">
                          <a:solidFill>
                            <a:schemeClr val="tx1"/>
                          </a:solidFill>
                          <a:latin typeface="Meiryo UI"/>
                          <a:ea typeface="Meiryo UI"/>
                          <a:cs typeface="Meiryo UI" panose="020B0604030504040204" pitchFamily="50" charset="-128"/>
                        </a:rPr>
                        <a:t>/ </a:t>
                      </a:r>
                      <a:r>
                        <a:rPr lang="ja-JP" altLang="en-US" sz="1800" b="0" baseline="0" dirty="0">
                          <a:solidFill>
                            <a:schemeClr val="tx1"/>
                          </a:solidFill>
                          <a:latin typeface="Meiryo UI"/>
                          <a:ea typeface="Meiryo UI"/>
                          <a:cs typeface="Meiryo UI" panose="020B0604030504040204" pitchFamily="50" charset="-128"/>
                        </a:rPr>
                        <a:t>高効率空調の採用 </a:t>
                      </a:r>
                      <a:r>
                        <a:rPr lang="en-US" altLang="ja-JP" sz="1800" b="0" baseline="0" dirty="0">
                          <a:solidFill>
                            <a:schemeClr val="tx1"/>
                          </a:solidFill>
                          <a:latin typeface="Meiryo UI"/>
                          <a:ea typeface="Meiryo UI"/>
                          <a:cs typeface="Meiryo UI" panose="020B0604030504040204" pitchFamily="50" charset="-128"/>
                        </a:rPr>
                        <a:t>/</a:t>
                      </a:r>
                      <a:r>
                        <a:rPr lang="ja-JP" altLang="en-US" sz="1800" b="0" baseline="0" dirty="0">
                          <a:solidFill>
                            <a:schemeClr val="tx1"/>
                          </a:solidFill>
                          <a:latin typeface="Meiryo UI"/>
                          <a:ea typeface="Meiryo UI"/>
                          <a:cs typeface="Meiryo UI" panose="020B0604030504040204" pitchFamily="50" charset="-128"/>
                        </a:rPr>
                        <a:t>全熱交換機の更新</a:t>
                      </a:r>
                      <a:r>
                        <a:rPr lang="en-US" altLang="ja-JP" sz="1800" b="0" baseline="0" dirty="0">
                          <a:solidFill>
                            <a:schemeClr val="tx1"/>
                          </a:solidFill>
                          <a:latin typeface="Meiryo UI"/>
                          <a:ea typeface="Meiryo UI"/>
                          <a:cs typeface="Meiryo UI" panose="020B0604030504040204" pitchFamily="50" charset="-128"/>
                        </a:rPr>
                        <a:t>/</a:t>
                      </a:r>
                    </a:p>
                    <a:p>
                      <a:r>
                        <a:rPr lang="en-US" altLang="ja-JP" sz="1800" b="0" baseline="0" dirty="0">
                          <a:solidFill>
                            <a:schemeClr val="tx1"/>
                          </a:solidFill>
                          <a:latin typeface="Meiryo UI"/>
                          <a:ea typeface="Meiryo UI"/>
                          <a:cs typeface="Meiryo UI" panose="020B0604030504040204" pitchFamily="50" charset="-128"/>
                        </a:rPr>
                        <a:t>  </a:t>
                      </a:r>
                      <a:r>
                        <a:rPr lang="ja-JP" altLang="en-US" sz="1800" b="0" baseline="0" dirty="0">
                          <a:solidFill>
                            <a:schemeClr val="tx1"/>
                          </a:solidFill>
                          <a:latin typeface="Meiryo UI"/>
                          <a:ea typeface="Meiryo UI"/>
                          <a:cs typeface="Meiryo UI" panose="020B0604030504040204" pitchFamily="50" charset="-128"/>
                        </a:rPr>
                        <a:t>給排気ファンインバータ化 </a:t>
                      </a:r>
                      <a:r>
                        <a:rPr lang="en-US" altLang="ja-JP" sz="1800" b="0" baseline="0" dirty="0">
                          <a:solidFill>
                            <a:schemeClr val="tx1"/>
                          </a:solidFill>
                          <a:latin typeface="Meiryo UI"/>
                          <a:ea typeface="Meiryo UI"/>
                          <a:cs typeface="Meiryo UI" panose="020B0604030504040204" pitchFamily="50" charset="-128"/>
                        </a:rPr>
                        <a:t>/ BEMS</a:t>
                      </a:r>
                      <a:r>
                        <a:rPr lang="ja-JP" altLang="en-US" sz="1800" b="0" baseline="0" dirty="0">
                          <a:solidFill>
                            <a:schemeClr val="tx1"/>
                          </a:solidFill>
                          <a:latin typeface="Meiryo UI"/>
                          <a:ea typeface="Meiryo UI"/>
                          <a:cs typeface="Meiryo UI" panose="020B0604030504040204" pitchFamily="50" charset="-128"/>
                        </a:rPr>
                        <a:t>導入</a:t>
                      </a:r>
                    </a:p>
                  </a:txBody>
                  <a:tcPr marT="90000" marB="90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90000" marB="90000">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6000">
                <a:tc>
                  <a:txBody>
                    <a:bodyPr/>
                    <a:lstStyle/>
                    <a:p>
                      <a:pPr algn="dist"/>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導入効果</a:t>
                      </a:r>
                      <a:endParaRPr kumimoji="1"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lang="ja-JP" altLang="en-US" sz="1800" baseline="0" dirty="0">
                          <a:solidFill>
                            <a:schemeClr val="tx1"/>
                          </a:solidFill>
                          <a:latin typeface="Meiryo UI"/>
                          <a:ea typeface="Meiryo UI"/>
                          <a:cs typeface="Meiryo UI" panose="020B0604030504040204" pitchFamily="50" charset="-128"/>
                        </a:rPr>
                        <a:t> </a:t>
                      </a:r>
                      <a:r>
                        <a:rPr lang="ja-JP" altLang="en-US" sz="1600" baseline="0" dirty="0">
                          <a:solidFill>
                            <a:schemeClr val="tx1"/>
                          </a:solidFill>
                          <a:latin typeface="Meiryo UI"/>
                          <a:ea typeface="Meiryo UI"/>
                          <a:cs typeface="Meiryo UI" panose="020B0604030504040204" pitchFamily="50" charset="-128"/>
                        </a:rPr>
                        <a:t>省エネルギー率：</a:t>
                      </a:r>
                      <a:r>
                        <a:rPr lang="en-US" altLang="ja-JP" sz="1600" baseline="0" dirty="0">
                          <a:solidFill>
                            <a:schemeClr val="tx1"/>
                          </a:solidFill>
                          <a:latin typeface="Meiryo UI"/>
                          <a:ea typeface="Meiryo UI"/>
                          <a:cs typeface="Meiryo UI" panose="020B0604030504040204" pitchFamily="50" charset="-128"/>
                        </a:rPr>
                        <a:t>9.0%</a:t>
                      </a:r>
                      <a:r>
                        <a:rPr lang="ja-JP" altLang="en-US" sz="1600" baseline="0" dirty="0">
                          <a:solidFill>
                            <a:schemeClr val="tx1"/>
                          </a:solidFill>
                          <a:latin typeface="Meiryo UI"/>
                          <a:ea typeface="Meiryo UI"/>
                          <a:cs typeface="Meiryo UI" panose="020B0604030504040204" pitchFamily="50" charset="-128"/>
                        </a:rPr>
                        <a:t>（計画値） </a:t>
                      </a:r>
                      <a:endParaRPr kumimoji="1"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0" marT="54000" marB="5400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lang="en-US" altLang="ja-JP" sz="1600" baseline="0" dirty="0">
                          <a:solidFill>
                            <a:schemeClr val="tx1"/>
                          </a:solidFill>
                          <a:latin typeface="Meiryo UI"/>
                          <a:ea typeface="Meiryo UI"/>
                          <a:cs typeface="Meiryo UI" panose="020B0604030504040204" pitchFamily="50" charset="-128"/>
                        </a:rPr>
                        <a:t>CO2 </a:t>
                      </a:r>
                      <a:r>
                        <a:rPr lang="ja-JP" altLang="en-US" sz="1600" baseline="0" dirty="0">
                          <a:solidFill>
                            <a:schemeClr val="tx1"/>
                          </a:solidFill>
                          <a:latin typeface="Meiryo UI"/>
                          <a:ea typeface="Meiryo UI"/>
                          <a:cs typeface="Meiryo UI" panose="020B0604030504040204" pitchFamily="50" charset="-128"/>
                        </a:rPr>
                        <a:t>削減率 ： </a:t>
                      </a:r>
                      <a:r>
                        <a:rPr lang="en-US" altLang="ja-JP" sz="1600" baseline="0">
                          <a:solidFill>
                            <a:schemeClr val="tx1"/>
                          </a:solidFill>
                          <a:latin typeface="Meiryo UI"/>
                          <a:ea typeface="Meiryo UI"/>
                          <a:cs typeface="Meiryo UI" panose="020B0604030504040204" pitchFamily="50" charset="-128"/>
                        </a:rPr>
                        <a:t>8.8</a:t>
                      </a:r>
                      <a:r>
                        <a:rPr lang="ja-JP" altLang="en-US" sz="1600" baseline="0">
                          <a:solidFill>
                            <a:schemeClr val="tx1"/>
                          </a:solidFill>
                          <a:latin typeface="Meiryo UI"/>
                          <a:ea typeface="Meiryo UI"/>
                          <a:cs typeface="Meiryo UI" panose="020B0604030504040204" pitchFamily="50" charset="-128"/>
                        </a:rPr>
                        <a:t>％</a:t>
                      </a:r>
                      <a:r>
                        <a:rPr lang="ja-JP" altLang="en-US" sz="1600" baseline="0" dirty="0">
                          <a:solidFill>
                            <a:schemeClr val="tx1"/>
                          </a:solidFill>
                          <a:latin typeface="Meiryo UI"/>
                          <a:ea typeface="Meiryo UI"/>
                          <a:cs typeface="Meiryo UI" panose="020B0604030504040204" pitchFamily="50" charset="-128"/>
                        </a:rPr>
                        <a:t>（計画値） </a:t>
                      </a:r>
                      <a:r>
                        <a:rPr lang="en-US" altLang="ja-JP" sz="1200" baseline="0" dirty="0">
                          <a:solidFill>
                            <a:schemeClr val="tx1"/>
                          </a:solidFill>
                          <a:latin typeface="Meiryo UI"/>
                          <a:ea typeface="Meiryo UI"/>
                          <a:cs typeface="Meiryo UI" panose="020B0604030504040204" pitchFamily="50" charset="-128"/>
                        </a:rPr>
                        <a:t> </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54000" marB="5400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160240">
                <a:tc>
                  <a:txBody>
                    <a:bodyPr/>
                    <a:lstStyle/>
                    <a:p>
                      <a:pPr algn="dist"/>
                      <a:r>
                        <a:rPr kumimoji="1" lang="ja-JP" altLang="en-US" dirty="0">
                          <a:solidFill>
                            <a:schemeClr val="tx1"/>
                          </a:solidFill>
                          <a:latin typeface="Meiryo UI"/>
                          <a:ea typeface="Meiryo UI"/>
                          <a:cs typeface="Meiryo UI" panose="020B0604030504040204" pitchFamily="50" charset="-128"/>
                        </a:rPr>
                        <a:t>施設概要</a:t>
                      </a:r>
                      <a:endParaRPr kumimoji="1" lang="en-US" altLang="ja-JP" sz="1400" dirty="0">
                        <a:solidFill>
                          <a:schemeClr val="tx1"/>
                        </a:solidFill>
                        <a:latin typeface="Meiryo UI"/>
                        <a:ea typeface="Meiryo UI"/>
                        <a:cs typeface="Meiryo UI" panose="020B0604030504040204" pitchFamily="50" charset="-128"/>
                      </a:endParaRPr>
                    </a:p>
                  </a:txBody>
                  <a:tcPr marL="72000" marR="10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用途</a:t>
                      </a:r>
                      <a:endParaRPr kumimoji="1"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所在地</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竣工</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構造</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延べ面積</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事務所</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800" dirty="0">
                          <a:latin typeface="Meiryo UI" panose="020B0604030504040204" pitchFamily="50" charset="-128"/>
                          <a:ea typeface="Meiryo UI" panose="020B0604030504040204" pitchFamily="50" charset="-128"/>
                        </a:rPr>
                        <a:t>大阪市西区江之子島</a:t>
                      </a:r>
                      <a:r>
                        <a:rPr lang="en-US" altLang="zh-CN" sz="18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丁目</a:t>
                      </a:r>
                      <a:endParaRPr lang="en-US" altLang="zh-CN" sz="1800" dirty="0">
                        <a:latin typeface="Meiryo UI" panose="020B0604030504040204" pitchFamily="50" charset="-128"/>
                        <a:ea typeface="Meiryo UI" panose="020B0604030504040204" pitchFamily="50" charset="-128"/>
                      </a:endParaRPr>
                    </a:p>
                    <a:p>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800" dirty="0">
                          <a:latin typeface="Meiryo UI" panose="020B0604030504040204" pitchFamily="50" charset="-128"/>
                          <a:ea typeface="Meiryo UI" panose="020B0604030504040204" pitchFamily="50" charset="-128"/>
                          <a:cs typeface="Meiryo UI" panose="020B0604030504040204" pitchFamily="50" charset="-128"/>
                        </a:rPr>
                        <a:t>2007</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800" dirty="0">
                          <a:latin typeface="Meiryo UI" panose="020B0604030504040204" pitchFamily="50" charset="-128"/>
                          <a:ea typeface="Meiryo UI" panose="020B0604030504040204" pitchFamily="50" charset="-128"/>
                          <a:cs typeface="Meiryo UI" panose="020B0604030504040204" pitchFamily="50" charset="-128"/>
                        </a:rPr>
                        <a:t>RC</a:t>
                      </a:r>
                      <a:r>
                        <a:rPr lang="zh-TW" altLang="en-US" sz="1800" dirty="0">
                          <a:latin typeface="Meiryo UI" panose="020B0604030504040204" pitchFamily="50" charset="-128"/>
                          <a:ea typeface="Meiryo UI" panose="020B0604030504040204" pitchFamily="50" charset="-128"/>
                          <a:cs typeface="Meiryo UI" panose="020B0604030504040204" pitchFamily="50" charset="-128"/>
                        </a:rPr>
                        <a:t>造／地上</a:t>
                      </a:r>
                      <a:r>
                        <a:rPr lang="en-US" altLang="zh-TW" sz="1800" dirty="0">
                          <a:latin typeface="Meiryo UI" panose="020B0604030504040204" pitchFamily="50" charset="-128"/>
                          <a:ea typeface="Meiryo UI" panose="020B0604030504040204" pitchFamily="50" charset="-128"/>
                          <a:cs typeface="Meiryo UI" panose="020B0604030504040204" pitchFamily="50" charset="-128"/>
                        </a:rPr>
                        <a:t>2</a:t>
                      </a:r>
                      <a:r>
                        <a:rPr lang="zh-TW" altLang="en-US" sz="1800" dirty="0">
                          <a:latin typeface="Meiryo UI" panose="020B0604030504040204" pitchFamily="50" charset="-128"/>
                          <a:ea typeface="Meiryo UI" panose="020B0604030504040204" pitchFamily="50" charset="-128"/>
                          <a:cs typeface="Meiryo UI" panose="020B0604030504040204" pitchFamily="50" charset="-128"/>
                        </a:rPr>
                        <a:t>階</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2,026㎡</a:t>
                      </a:r>
                    </a:p>
                  </a:txBody>
                  <a:tcPr anchor="ctr">
                    <a:lnL w="9525"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dist"/>
                      <a:endParaRPr kumimoji="1"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20" name="正方形/長方形 19"/>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1</a:t>
            </a:fld>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3469952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Line 6"/>
          <p:cNvSpPr>
            <a:spLocks noChangeShapeType="1"/>
          </p:cNvSpPr>
          <p:nvPr/>
        </p:nvSpPr>
        <p:spPr bwMode="auto">
          <a:xfrm>
            <a:off x="4141391" y="6067008"/>
            <a:ext cx="4569956" cy="113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6106" y="692696"/>
            <a:ext cx="8883304" cy="307777"/>
          </a:xfrm>
          <a:prstGeom prst="rect">
            <a:avLst/>
          </a:prstGeom>
        </p:spPr>
        <p:txBody>
          <a:bodyPr wrap="square" lIns="91440" tIns="0" rIns="91440" bIns="0" anchor="t">
            <a:spAutoFit/>
          </a:bodyPr>
          <a:lstStyle/>
          <a:p>
            <a:r>
              <a:rPr lang="en-US" altLang="ja-JP"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契約に基づく</a:t>
            </a:r>
            <a:r>
              <a:rPr lang="en-US" altLang="ja-JP"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a:t>
            </a:r>
            <a:r>
              <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Ｏ事業の効果と設計・工事・監理相当額</a:t>
            </a:r>
            <a:r>
              <a:rPr lang="en-US" altLang="ja-JP"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AutoShape 42"/>
          <p:cNvSpPr>
            <a:spLocks noChangeArrowheads="1"/>
          </p:cNvSpPr>
          <p:nvPr/>
        </p:nvSpPr>
        <p:spPr bwMode="auto">
          <a:xfrm>
            <a:off x="366933" y="6549771"/>
            <a:ext cx="2086865" cy="335613"/>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AutoShape 42"/>
          <p:cNvSpPr>
            <a:spLocks noChangeArrowheads="1"/>
          </p:cNvSpPr>
          <p:nvPr/>
        </p:nvSpPr>
        <p:spPr bwMode="auto">
          <a:xfrm>
            <a:off x="3713306" y="6040289"/>
            <a:ext cx="2024519" cy="284676"/>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AutoShape 42"/>
          <p:cNvSpPr>
            <a:spLocks noChangeArrowheads="1"/>
          </p:cNvSpPr>
          <p:nvPr/>
        </p:nvSpPr>
        <p:spPr bwMode="auto">
          <a:xfrm>
            <a:off x="5057856" y="5859442"/>
            <a:ext cx="2696152" cy="558998"/>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提案時</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AutoShape 42"/>
          <p:cNvSpPr>
            <a:spLocks noChangeArrowheads="1"/>
          </p:cNvSpPr>
          <p:nvPr/>
        </p:nvSpPr>
        <p:spPr bwMode="auto">
          <a:xfrm>
            <a:off x="7020272" y="5866360"/>
            <a:ext cx="2024519" cy="56222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AutoShape 42"/>
          <p:cNvSpPr>
            <a:spLocks noChangeArrowheads="1"/>
          </p:cNvSpPr>
          <p:nvPr/>
        </p:nvSpPr>
        <p:spPr bwMode="auto">
          <a:xfrm>
            <a:off x="3851920" y="6081823"/>
            <a:ext cx="1708042" cy="341621"/>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公募時</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8"/>
          <p:cNvSpPr>
            <a:spLocks noChangeArrowheads="1"/>
          </p:cNvSpPr>
          <p:nvPr/>
        </p:nvSpPr>
        <p:spPr bwMode="auto">
          <a:xfrm>
            <a:off x="5786730" y="2019134"/>
            <a:ext cx="1211814" cy="4049007"/>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設計・工事・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監理費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（提案額）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【113,080】</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Rectangle 8"/>
          <p:cNvSpPr>
            <a:spLocks noChangeArrowheads="1"/>
          </p:cNvSpPr>
          <p:nvPr/>
        </p:nvSpPr>
        <p:spPr bwMode="auto">
          <a:xfrm>
            <a:off x="4141391" y="1852304"/>
            <a:ext cx="1180590" cy="4215837"/>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設計・工事・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監理費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（府提示）</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【113,081】</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Line 44"/>
          <p:cNvSpPr>
            <a:spLocks noChangeShapeType="1"/>
          </p:cNvSpPr>
          <p:nvPr/>
        </p:nvSpPr>
        <p:spPr bwMode="auto">
          <a:xfrm>
            <a:off x="5330766" y="1877323"/>
            <a:ext cx="455382" cy="141810"/>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Line 44"/>
          <p:cNvSpPr>
            <a:spLocks noChangeShapeType="1"/>
          </p:cNvSpPr>
          <p:nvPr/>
        </p:nvSpPr>
        <p:spPr bwMode="auto">
          <a:xfrm>
            <a:off x="6998544" y="2024630"/>
            <a:ext cx="455382" cy="1542036"/>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Rectangle 38"/>
          <p:cNvSpPr>
            <a:spLocks noChangeArrowheads="1"/>
          </p:cNvSpPr>
          <p:nvPr/>
        </p:nvSpPr>
        <p:spPr bwMode="auto">
          <a:xfrm>
            <a:off x="7454509" y="2022451"/>
            <a:ext cx="1257421" cy="1544215"/>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光熱水削減額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【12,834】</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Rectangle 8"/>
          <p:cNvSpPr>
            <a:spLocks noChangeArrowheads="1"/>
          </p:cNvSpPr>
          <p:nvPr/>
        </p:nvSpPr>
        <p:spPr bwMode="auto">
          <a:xfrm>
            <a:off x="7454509" y="3566667"/>
            <a:ext cx="1256838" cy="2501473"/>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実質的な</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設計・工事・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監理費</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【100,246】</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タイトル 1"/>
          <p:cNvSpPr txBox="1">
            <a:spLocks/>
          </p:cNvSpPr>
          <p:nvPr/>
        </p:nvSpPr>
        <p:spPr>
          <a:xfrm>
            <a:off x="392428" y="1673795"/>
            <a:ext cx="2668862" cy="395391"/>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r">
              <a:defRPr/>
            </a:pP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7" name="グループ化 36"/>
          <p:cNvGrpSpPr/>
          <p:nvPr/>
        </p:nvGrpSpPr>
        <p:grpSpPr>
          <a:xfrm>
            <a:off x="2101549" y="1865204"/>
            <a:ext cx="1203333" cy="4201802"/>
            <a:chOff x="5220072" y="1037879"/>
            <a:chExt cx="2232248" cy="5302669"/>
          </a:xfrm>
        </p:grpSpPr>
        <p:sp>
          <p:nvSpPr>
            <p:cNvPr id="40" name="Rectangle 8"/>
            <p:cNvSpPr>
              <a:spLocks noChangeArrowheads="1"/>
            </p:cNvSpPr>
            <p:nvPr/>
          </p:nvSpPr>
          <p:spPr bwMode="auto">
            <a:xfrm>
              <a:off x="5220074" y="2997637"/>
              <a:ext cx="2232246" cy="3342911"/>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a:ea typeface="Meiryo UI"/>
                  <a:cs typeface="Meiryo UI" panose="020B0604030504040204" pitchFamily="50" charset="-128"/>
                </a:rPr>
                <a:t>【7,402】</a:t>
              </a:r>
              <a:endParaRPr lang="ja-JP" altLang="en-US" sz="1600" b="1" dirty="0">
                <a:latin typeface="Meiryo UI"/>
                <a:ea typeface="Meiryo UI"/>
                <a:cs typeface="Meiryo UI" panose="020B0604030504040204" pitchFamily="50" charset="-128"/>
              </a:endParaRPr>
            </a:p>
          </p:txBody>
        </p:sp>
        <p:sp>
          <p:nvSpPr>
            <p:cNvPr id="41" name="Rectangle 39"/>
            <p:cNvSpPr>
              <a:spLocks noChangeArrowheads="1"/>
            </p:cNvSpPr>
            <p:nvPr/>
          </p:nvSpPr>
          <p:spPr bwMode="auto">
            <a:xfrm>
              <a:off x="5220072" y="1037879"/>
              <a:ext cx="2232246" cy="2221074"/>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p:spPr>
          <p:txBody>
            <a:bodyPr vert="horz" wrap="none" lIns="91440" tIns="45720" rIns="91440" bIns="4572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a:ea typeface="Meiryo UI"/>
                  <a:cs typeface="Meiryo UI" panose="020B0604030504040204" pitchFamily="50" charset="-128"/>
                </a:rPr>
                <a:t>【856】</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Rectangle 8"/>
          <p:cNvSpPr>
            <a:spLocks noChangeArrowheads="1"/>
          </p:cNvSpPr>
          <p:nvPr/>
        </p:nvSpPr>
        <p:spPr bwMode="auto">
          <a:xfrm>
            <a:off x="544504" y="1865205"/>
            <a:ext cx="1205027" cy="4201803"/>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a:ea typeface="Meiryo UI"/>
                <a:cs typeface="Meiryo UI" panose="020B0604030504040204" pitchFamily="50" charset="-128"/>
              </a:rPr>
              <a:t>【8,258】</a:t>
            </a:r>
            <a:endParaRPr lang="ja-JP" altLang="en-US" sz="1600" b="1" dirty="0">
              <a:latin typeface="Meiryo UI"/>
              <a:ea typeface="Meiryo UI"/>
              <a:cs typeface="Meiryo UI" panose="020B0604030504040204" pitchFamily="50" charset="-128"/>
            </a:endParaRPr>
          </a:p>
        </p:txBody>
      </p:sp>
      <p:sp>
        <p:nvSpPr>
          <p:cNvPr id="39" name="Line 6"/>
          <p:cNvSpPr>
            <a:spLocks noChangeShapeType="1"/>
          </p:cNvSpPr>
          <p:nvPr/>
        </p:nvSpPr>
        <p:spPr bwMode="auto">
          <a:xfrm flipV="1">
            <a:off x="532312" y="6056007"/>
            <a:ext cx="2772000" cy="190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タイトル 1"/>
          <p:cNvSpPr txBox="1">
            <a:spLocks/>
          </p:cNvSpPr>
          <p:nvPr/>
        </p:nvSpPr>
        <p:spPr>
          <a:xfrm>
            <a:off x="307851" y="1323336"/>
            <a:ext cx="4193808" cy="405395"/>
          </a:xfrm>
          <a:prstGeom prst="rect">
            <a:avLst/>
          </a:prstGeom>
        </p:spPr>
        <p:txBody>
          <a:bodyPr vert="horz" anchor="t">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en-US" altLang="ja-JP" sz="1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事業の効果</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（単位：千円</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税込</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ja-JP" altLang="en-US" sz="2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AutoShape 42"/>
          <p:cNvSpPr>
            <a:spLocks noChangeArrowheads="1"/>
          </p:cNvSpPr>
          <p:nvPr/>
        </p:nvSpPr>
        <p:spPr bwMode="auto">
          <a:xfrm>
            <a:off x="307851" y="6056021"/>
            <a:ext cx="1708042" cy="357131"/>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lstStyle/>
          <a:p>
            <a:pPr algn="ct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実施前</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AutoShape 42"/>
          <p:cNvSpPr>
            <a:spLocks noChangeArrowheads="1"/>
          </p:cNvSpPr>
          <p:nvPr/>
        </p:nvSpPr>
        <p:spPr bwMode="auto">
          <a:xfrm>
            <a:off x="2015893" y="6056021"/>
            <a:ext cx="1390284" cy="490322"/>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lstStyle/>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サービス期間</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タイトル 1"/>
          <p:cNvSpPr txBox="1">
            <a:spLocks/>
          </p:cNvSpPr>
          <p:nvPr/>
        </p:nvSpPr>
        <p:spPr>
          <a:xfrm>
            <a:off x="4495070" y="1401696"/>
            <a:ext cx="4613434" cy="334450"/>
          </a:xfrm>
          <a:prstGeom prst="rect">
            <a:avLst/>
          </a:prstGeom>
        </p:spPr>
        <p:txBody>
          <a:bodyPr vert="horz" anchor="t">
            <a:normAutofit fontScale="77500" lnSpcReduction="20000"/>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ja-JP" altLang="en-US" sz="2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設計・工事・監理相当額</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税込</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Line 44"/>
          <p:cNvSpPr>
            <a:spLocks noChangeShapeType="1"/>
          </p:cNvSpPr>
          <p:nvPr/>
        </p:nvSpPr>
        <p:spPr bwMode="auto">
          <a:xfrm>
            <a:off x="1749531" y="1874887"/>
            <a:ext cx="351435" cy="1751484"/>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7" name="直線コネクタ 46"/>
          <p:cNvCxnSpPr/>
          <p:nvPr/>
        </p:nvCxnSpPr>
        <p:spPr>
          <a:xfrm>
            <a:off x="5321981" y="1854350"/>
            <a:ext cx="3352751"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216757" y="6333467"/>
            <a:ext cx="4392549" cy="461665"/>
          </a:xfrm>
          <a:prstGeom prst="rect">
            <a:avLst/>
          </a:prstGeom>
          <a:noFill/>
        </p:spPr>
        <p:txBody>
          <a:bodyPr wrap="non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上記に加えて、</a:t>
            </a:r>
            <a:r>
              <a:rPr lang="en-US" altLang="ja-JP" sz="1200" dirty="0">
                <a:latin typeface="Meiryo UI" panose="020B0604030504040204" pitchFamily="50" charset="-128"/>
                <a:ea typeface="Meiryo UI" panose="020B0604030504040204" pitchFamily="50" charset="-128"/>
              </a:rPr>
              <a:t>ESCO</a:t>
            </a:r>
            <a:r>
              <a:rPr lang="ja-JP" altLang="en-US" sz="1200" dirty="0">
                <a:latin typeface="Meiryo UI" panose="020B0604030504040204" pitchFamily="50" charset="-128"/>
                <a:ea typeface="Meiryo UI" panose="020B0604030504040204" pitchFamily="50" charset="-128"/>
              </a:rPr>
              <a:t>サービス期間中は</a:t>
            </a:r>
          </a:p>
          <a:p>
            <a:r>
              <a:rPr lang="ja-JP" altLang="en-US" sz="1200" dirty="0">
                <a:latin typeface="Meiryo UI" panose="020B0604030504040204" pitchFamily="50" charset="-128"/>
                <a:ea typeface="Meiryo UI" panose="020B0604030504040204" pitchFamily="50" charset="-128"/>
              </a:rPr>
              <a:t>定期点検・計測検証サービス料（</a:t>
            </a:r>
            <a:r>
              <a:rPr lang="en-US" altLang="ja-JP" sz="1200" dirty="0">
                <a:latin typeface="Meiryo UI" panose="020B0604030504040204" pitchFamily="50" charset="-128"/>
                <a:ea typeface="Meiryo UI" panose="020B0604030504040204" pitchFamily="50" charset="-128"/>
              </a:rPr>
              <a:t>1,100</a:t>
            </a:r>
            <a:r>
              <a:rPr lang="ja-JP" altLang="en-US" sz="1200" dirty="0">
                <a:latin typeface="Meiryo UI" panose="020B0604030504040204" pitchFamily="50" charset="-128"/>
                <a:ea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税込</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年）を⽀払い</a:t>
            </a:r>
            <a:endParaRPr kumimoji="1" lang="ja-JP" altLang="en-US" sz="1200" dirty="0">
              <a:latin typeface="Meiryo UI" panose="020B0604030504040204" pitchFamily="50" charset="-128"/>
              <a:ea typeface="Meiryo UI" panose="020B0604030504040204" pitchFamily="50" charset="-128"/>
            </a:endParaRPr>
          </a:p>
        </p:txBody>
      </p:sp>
      <p:grpSp>
        <p:nvGrpSpPr>
          <p:cNvPr id="35" name="グループ化 34">
            <a:extLst>
              <a:ext uri="{FF2B5EF4-FFF2-40B4-BE49-F238E27FC236}">
                <a16:creationId xmlns:a16="http://schemas.microsoft.com/office/drawing/2014/main" id="{3A11B8CA-4F9B-4A64-8ADF-A809F53418EF}"/>
              </a:ext>
            </a:extLst>
          </p:cNvPr>
          <p:cNvGrpSpPr/>
          <p:nvPr/>
        </p:nvGrpSpPr>
        <p:grpSpPr>
          <a:xfrm>
            <a:off x="416774" y="5534665"/>
            <a:ext cx="1490929" cy="70354"/>
            <a:chOff x="0" y="0"/>
            <a:chExt cx="6800850" cy="411484"/>
          </a:xfrm>
        </p:grpSpPr>
        <p:sp>
          <p:nvSpPr>
            <p:cNvPr id="48" name="フリーフォーム: 図形 47">
              <a:extLst>
                <a:ext uri="{FF2B5EF4-FFF2-40B4-BE49-F238E27FC236}">
                  <a16:creationId xmlns:a16="http://schemas.microsoft.com/office/drawing/2014/main" id="{99E67210-0AE3-4EC2-B4DA-AA3683B605F8}"/>
                </a:ext>
              </a:extLst>
            </p:cNvPr>
            <p:cNvSpPr/>
            <p:nvPr/>
          </p:nvSpPr>
          <p:spPr>
            <a:xfrm>
              <a:off x="67310" y="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9" name="フリーフォーム: 図形 48">
              <a:extLst>
                <a:ext uri="{FF2B5EF4-FFF2-40B4-BE49-F238E27FC236}">
                  <a16:creationId xmlns:a16="http://schemas.microsoft.com/office/drawing/2014/main" id="{E3EB0EA5-59B7-4014-97C1-0DD816B08242}"/>
                </a:ext>
              </a:extLst>
            </p:cNvPr>
            <p:cNvSpPr/>
            <p:nvPr/>
          </p:nvSpPr>
          <p:spPr>
            <a:xfrm>
              <a:off x="44450" y="14478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0" name="フリーフォーム: 図形 49">
              <a:extLst>
                <a:ext uri="{FF2B5EF4-FFF2-40B4-BE49-F238E27FC236}">
                  <a16:creationId xmlns:a16="http://schemas.microsoft.com/office/drawing/2014/main" id="{745C5F29-7CC8-4536-AB87-37684E633216}"/>
                </a:ext>
              </a:extLst>
            </p:cNvPr>
            <p:cNvSpPr/>
            <p:nvPr/>
          </p:nvSpPr>
          <p:spPr>
            <a:xfrm>
              <a:off x="0" y="76200"/>
              <a:ext cx="680085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grpSp>
        <p:nvGrpSpPr>
          <p:cNvPr id="73" name="グループ化 72">
            <a:extLst>
              <a:ext uri="{FF2B5EF4-FFF2-40B4-BE49-F238E27FC236}">
                <a16:creationId xmlns:a16="http://schemas.microsoft.com/office/drawing/2014/main" id="{A4633CE0-955A-4229-AB20-83988FBDD9C8}"/>
              </a:ext>
            </a:extLst>
          </p:cNvPr>
          <p:cNvGrpSpPr/>
          <p:nvPr/>
        </p:nvGrpSpPr>
        <p:grpSpPr>
          <a:xfrm>
            <a:off x="2000951" y="5551139"/>
            <a:ext cx="1490929" cy="70354"/>
            <a:chOff x="0" y="0"/>
            <a:chExt cx="6800850" cy="411484"/>
          </a:xfrm>
        </p:grpSpPr>
        <p:sp>
          <p:nvSpPr>
            <p:cNvPr id="74" name="フリーフォーム: 図形 73">
              <a:extLst>
                <a:ext uri="{FF2B5EF4-FFF2-40B4-BE49-F238E27FC236}">
                  <a16:creationId xmlns:a16="http://schemas.microsoft.com/office/drawing/2014/main" id="{D9AD78C0-CDDC-4F6C-B4E0-20008780297D}"/>
                </a:ext>
              </a:extLst>
            </p:cNvPr>
            <p:cNvSpPr/>
            <p:nvPr/>
          </p:nvSpPr>
          <p:spPr>
            <a:xfrm>
              <a:off x="67310" y="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5" name="フリーフォーム: 図形 74">
              <a:extLst>
                <a:ext uri="{FF2B5EF4-FFF2-40B4-BE49-F238E27FC236}">
                  <a16:creationId xmlns:a16="http://schemas.microsoft.com/office/drawing/2014/main" id="{E858CA32-C264-49D0-91DB-BA9FB3B1838C}"/>
                </a:ext>
              </a:extLst>
            </p:cNvPr>
            <p:cNvSpPr/>
            <p:nvPr/>
          </p:nvSpPr>
          <p:spPr>
            <a:xfrm>
              <a:off x="44450" y="14478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6" name="フリーフォーム: 図形 75">
              <a:extLst>
                <a:ext uri="{FF2B5EF4-FFF2-40B4-BE49-F238E27FC236}">
                  <a16:creationId xmlns:a16="http://schemas.microsoft.com/office/drawing/2014/main" id="{36FFE07D-2669-4E0E-AE11-30C5CC90BECA}"/>
                </a:ext>
              </a:extLst>
            </p:cNvPr>
            <p:cNvSpPr/>
            <p:nvPr/>
          </p:nvSpPr>
          <p:spPr>
            <a:xfrm>
              <a:off x="0" y="76200"/>
              <a:ext cx="680085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grpSp>
        <p:nvGrpSpPr>
          <p:cNvPr id="77" name="グループ化 76">
            <a:extLst>
              <a:ext uri="{FF2B5EF4-FFF2-40B4-BE49-F238E27FC236}">
                <a16:creationId xmlns:a16="http://schemas.microsoft.com/office/drawing/2014/main" id="{5C510E71-67AE-4CE2-803A-F0C902FD4153}"/>
              </a:ext>
            </a:extLst>
          </p:cNvPr>
          <p:cNvGrpSpPr/>
          <p:nvPr/>
        </p:nvGrpSpPr>
        <p:grpSpPr>
          <a:xfrm>
            <a:off x="3995936" y="5549036"/>
            <a:ext cx="1490929" cy="70354"/>
            <a:chOff x="0" y="0"/>
            <a:chExt cx="6800850" cy="411484"/>
          </a:xfrm>
        </p:grpSpPr>
        <p:sp>
          <p:nvSpPr>
            <p:cNvPr id="78" name="フリーフォーム: 図形 77">
              <a:extLst>
                <a:ext uri="{FF2B5EF4-FFF2-40B4-BE49-F238E27FC236}">
                  <a16:creationId xmlns:a16="http://schemas.microsoft.com/office/drawing/2014/main" id="{123B18AE-A622-4E0A-B608-8DFAA84093EF}"/>
                </a:ext>
              </a:extLst>
            </p:cNvPr>
            <p:cNvSpPr/>
            <p:nvPr/>
          </p:nvSpPr>
          <p:spPr>
            <a:xfrm>
              <a:off x="67310" y="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9" name="フリーフォーム: 図形 78">
              <a:extLst>
                <a:ext uri="{FF2B5EF4-FFF2-40B4-BE49-F238E27FC236}">
                  <a16:creationId xmlns:a16="http://schemas.microsoft.com/office/drawing/2014/main" id="{9DE95EC2-F695-450A-9E44-70294F4A3029}"/>
                </a:ext>
              </a:extLst>
            </p:cNvPr>
            <p:cNvSpPr/>
            <p:nvPr/>
          </p:nvSpPr>
          <p:spPr>
            <a:xfrm>
              <a:off x="44450" y="14478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0" name="フリーフォーム: 図形 79">
              <a:extLst>
                <a:ext uri="{FF2B5EF4-FFF2-40B4-BE49-F238E27FC236}">
                  <a16:creationId xmlns:a16="http://schemas.microsoft.com/office/drawing/2014/main" id="{CB858E76-F1EF-422B-849C-1CC21A9F07B6}"/>
                </a:ext>
              </a:extLst>
            </p:cNvPr>
            <p:cNvSpPr/>
            <p:nvPr/>
          </p:nvSpPr>
          <p:spPr>
            <a:xfrm>
              <a:off x="0" y="76200"/>
              <a:ext cx="680085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grpSp>
        <p:nvGrpSpPr>
          <p:cNvPr id="81" name="グループ化 80">
            <a:extLst>
              <a:ext uri="{FF2B5EF4-FFF2-40B4-BE49-F238E27FC236}">
                <a16:creationId xmlns:a16="http://schemas.microsoft.com/office/drawing/2014/main" id="{DE954792-65E4-47BF-BDA6-60C480860208}"/>
              </a:ext>
            </a:extLst>
          </p:cNvPr>
          <p:cNvGrpSpPr/>
          <p:nvPr/>
        </p:nvGrpSpPr>
        <p:grpSpPr>
          <a:xfrm>
            <a:off x="5673359" y="5567041"/>
            <a:ext cx="1490929" cy="70354"/>
            <a:chOff x="0" y="0"/>
            <a:chExt cx="6800850" cy="411484"/>
          </a:xfrm>
        </p:grpSpPr>
        <p:sp>
          <p:nvSpPr>
            <p:cNvPr id="82" name="フリーフォーム: 図形 81">
              <a:extLst>
                <a:ext uri="{FF2B5EF4-FFF2-40B4-BE49-F238E27FC236}">
                  <a16:creationId xmlns:a16="http://schemas.microsoft.com/office/drawing/2014/main" id="{0C36BCBD-E053-440A-9FD0-E4E44623D55D}"/>
                </a:ext>
              </a:extLst>
            </p:cNvPr>
            <p:cNvSpPr/>
            <p:nvPr/>
          </p:nvSpPr>
          <p:spPr>
            <a:xfrm>
              <a:off x="67310" y="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3" name="フリーフォーム: 図形 82">
              <a:extLst>
                <a:ext uri="{FF2B5EF4-FFF2-40B4-BE49-F238E27FC236}">
                  <a16:creationId xmlns:a16="http://schemas.microsoft.com/office/drawing/2014/main" id="{B57F3BF1-DD8B-4E87-A21F-E681F91E2BDC}"/>
                </a:ext>
              </a:extLst>
            </p:cNvPr>
            <p:cNvSpPr/>
            <p:nvPr/>
          </p:nvSpPr>
          <p:spPr>
            <a:xfrm>
              <a:off x="44450" y="14478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4" name="フリーフォーム: 図形 83">
              <a:extLst>
                <a:ext uri="{FF2B5EF4-FFF2-40B4-BE49-F238E27FC236}">
                  <a16:creationId xmlns:a16="http://schemas.microsoft.com/office/drawing/2014/main" id="{82D6AE73-78B7-4B83-95AC-8D1D077C9BE6}"/>
                </a:ext>
              </a:extLst>
            </p:cNvPr>
            <p:cNvSpPr/>
            <p:nvPr/>
          </p:nvSpPr>
          <p:spPr>
            <a:xfrm>
              <a:off x="0" y="76200"/>
              <a:ext cx="680085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grpSp>
        <p:nvGrpSpPr>
          <p:cNvPr id="85" name="グループ化 84">
            <a:extLst>
              <a:ext uri="{FF2B5EF4-FFF2-40B4-BE49-F238E27FC236}">
                <a16:creationId xmlns:a16="http://schemas.microsoft.com/office/drawing/2014/main" id="{627C9EE3-EEF1-4038-80CE-7077A312CE5E}"/>
              </a:ext>
            </a:extLst>
          </p:cNvPr>
          <p:cNvGrpSpPr/>
          <p:nvPr/>
        </p:nvGrpSpPr>
        <p:grpSpPr>
          <a:xfrm>
            <a:off x="7380312" y="5591652"/>
            <a:ext cx="1490929" cy="70354"/>
            <a:chOff x="0" y="0"/>
            <a:chExt cx="6800850" cy="411484"/>
          </a:xfrm>
        </p:grpSpPr>
        <p:sp>
          <p:nvSpPr>
            <p:cNvPr id="86" name="フリーフォーム: 図形 85">
              <a:extLst>
                <a:ext uri="{FF2B5EF4-FFF2-40B4-BE49-F238E27FC236}">
                  <a16:creationId xmlns:a16="http://schemas.microsoft.com/office/drawing/2014/main" id="{6C43DC63-0988-47C0-BDC0-FCBDE8864CEF}"/>
                </a:ext>
              </a:extLst>
            </p:cNvPr>
            <p:cNvSpPr/>
            <p:nvPr/>
          </p:nvSpPr>
          <p:spPr>
            <a:xfrm>
              <a:off x="67310" y="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7" name="フリーフォーム: 図形 86">
              <a:extLst>
                <a:ext uri="{FF2B5EF4-FFF2-40B4-BE49-F238E27FC236}">
                  <a16:creationId xmlns:a16="http://schemas.microsoft.com/office/drawing/2014/main" id="{2EAF920E-2363-4220-980B-FA1BAEEE4CF0}"/>
                </a:ext>
              </a:extLst>
            </p:cNvPr>
            <p:cNvSpPr/>
            <p:nvPr/>
          </p:nvSpPr>
          <p:spPr>
            <a:xfrm>
              <a:off x="44450" y="144780"/>
              <a:ext cx="669798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8" name="フリーフォーム: 図形 87">
              <a:extLst>
                <a:ext uri="{FF2B5EF4-FFF2-40B4-BE49-F238E27FC236}">
                  <a16:creationId xmlns:a16="http://schemas.microsoft.com/office/drawing/2014/main" id="{63040357-13A1-4EA7-9715-8A3AE2171A71}"/>
                </a:ext>
              </a:extLst>
            </p:cNvPr>
            <p:cNvSpPr/>
            <p:nvPr/>
          </p:nvSpPr>
          <p:spPr>
            <a:xfrm>
              <a:off x="0" y="76200"/>
              <a:ext cx="6800850" cy="266704"/>
            </a:xfrm>
            <a:custGeom>
              <a:avLst/>
              <a:gdLst>
                <a:gd name="connsiteX0" fmla="*/ 0 w 6675120"/>
                <a:gd name="connsiteY0" fmla="*/ 251460 h 266704"/>
                <a:gd name="connsiteX1" fmla="*/ 662940 w 6675120"/>
                <a:gd name="connsiteY1" fmla="*/ 0 h 266704"/>
                <a:gd name="connsiteX2" fmla="*/ 1341120 w 6675120"/>
                <a:gd name="connsiteY2" fmla="*/ 251460 h 266704"/>
                <a:gd name="connsiteX3" fmla="*/ 2011680 w 6675120"/>
                <a:gd name="connsiteY3" fmla="*/ 30480 h 266704"/>
                <a:gd name="connsiteX4" fmla="*/ 2651760 w 6675120"/>
                <a:gd name="connsiteY4" fmla="*/ 236220 h 266704"/>
                <a:gd name="connsiteX5" fmla="*/ 3345180 w 6675120"/>
                <a:gd name="connsiteY5" fmla="*/ 15240 h 266704"/>
                <a:gd name="connsiteX6" fmla="*/ 4030980 w 6675120"/>
                <a:gd name="connsiteY6" fmla="*/ 266700 h 266704"/>
                <a:gd name="connsiteX7" fmla="*/ 4602480 w 6675120"/>
                <a:gd name="connsiteY7" fmla="*/ 22860 h 266704"/>
                <a:gd name="connsiteX8" fmla="*/ 5349240 w 6675120"/>
                <a:gd name="connsiteY8" fmla="*/ 259080 h 266704"/>
                <a:gd name="connsiteX9" fmla="*/ 6027420 w 6675120"/>
                <a:gd name="connsiteY9" fmla="*/ 45720 h 266704"/>
                <a:gd name="connsiteX10" fmla="*/ 6675120 w 6675120"/>
                <a:gd name="connsiteY10" fmla="*/ 266700 h 26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75120" h="266704">
                  <a:moveTo>
                    <a:pt x="0" y="251460"/>
                  </a:moveTo>
                  <a:cubicBezTo>
                    <a:pt x="219710" y="125730"/>
                    <a:pt x="439420" y="0"/>
                    <a:pt x="662940" y="0"/>
                  </a:cubicBezTo>
                  <a:cubicBezTo>
                    <a:pt x="886460" y="0"/>
                    <a:pt x="1116330" y="246380"/>
                    <a:pt x="1341120" y="251460"/>
                  </a:cubicBezTo>
                  <a:cubicBezTo>
                    <a:pt x="1565910" y="256540"/>
                    <a:pt x="1793240" y="33020"/>
                    <a:pt x="2011680" y="30480"/>
                  </a:cubicBezTo>
                  <a:cubicBezTo>
                    <a:pt x="2230120" y="27940"/>
                    <a:pt x="2429510" y="238760"/>
                    <a:pt x="2651760" y="236220"/>
                  </a:cubicBezTo>
                  <a:cubicBezTo>
                    <a:pt x="2874010" y="233680"/>
                    <a:pt x="3115310" y="10160"/>
                    <a:pt x="3345180" y="15240"/>
                  </a:cubicBezTo>
                  <a:cubicBezTo>
                    <a:pt x="3575050" y="20320"/>
                    <a:pt x="3821430" y="265430"/>
                    <a:pt x="4030980" y="266700"/>
                  </a:cubicBezTo>
                  <a:cubicBezTo>
                    <a:pt x="4240530" y="267970"/>
                    <a:pt x="4382770" y="24130"/>
                    <a:pt x="4602480" y="22860"/>
                  </a:cubicBezTo>
                  <a:cubicBezTo>
                    <a:pt x="4822190" y="21590"/>
                    <a:pt x="5111750" y="255270"/>
                    <a:pt x="5349240" y="259080"/>
                  </a:cubicBezTo>
                  <a:cubicBezTo>
                    <a:pt x="5586730" y="262890"/>
                    <a:pt x="5806440" y="44450"/>
                    <a:pt x="6027420" y="45720"/>
                  </a:cubicBezTo>
                  <a:cubicBezTo>
                    <a:pt x="6248400" y="46990"/>
                    <a:pt x="6675120" y="266700"/>
                    <a:pt x="6675120" y="26670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51" name="正方形/長方形 50">
            <a:extLst>
              <a:ext uri="{FF2B5EF4-FFF2-40B4-BE49-F238E27FC236}">
                <a16:creationId xmlns:a16="http://schemas.microsoft.com/office/drawing/2014/main" id="{3830DB96-BAF5-45D8-A3A7-01976B032BBF}"/>
              </a:ext>
            </a:extLst>
          </p:cNvPr>
          <p:cNvSpPr/>
          <p:nvPr/>
        </p:nvSpPr>
        <p:spPr>
          <a:xfrm>
            <a:off x="86106" y="22516"/>
            <a:ext cx="8883304" cy="523220"/>
          </a:xfrm>
          <a:prstGeom prst="rect">
            <a:avLst/>
          </a:prstGeom>
        </p:spPr>
        <p:txBody>
          <a:bodyPr wrap="square" lIns="91440" tIns="0" rIns="91440" bIns="0" anchor="t">
            <a:spAutoFit/>
          </a:bodyPr>
          <a:lstStyle/>
          <a:p>
            <a:r>
              <a:rPr lang="ja-JP" altLang="en-US" sz="1000" b="1" dirty="0">
                <a:solidFill>
                  <a:schemeClr val="tx2">
                    <a:lumMod val="75000"/>
                  </a:schemeClr>
                </a:solidFill>
                <a:latin typeface="Meiryo UI"/>
                <a:ea typeface="Meiryo UI"/>
                <a:cs typeface="Meiryo UI" panose="020B0604030504040204" pitchFamily="50" charset="-128"/>
              </a:rPr>
              <a:t> </a:t>
            </a:r>
            <a:r>
              <a:rPr lang="ja-JP" altLang="en-US" sz="2400" b="1" dirty="0">
                <a:solidFill>
                  <a:schemeClr val="tx2">
                    <a:lumMod val="75000"/>
                  </a:schemeClr>
                </a:solidFill>
                <a:latin typeface="Meiryo UI"/>
                <a:ea typeface="Meiryo UI"/>
                <a:cs typeface="Meiryo UI" panose="020B0604030504040204" pitchFamily="50" charset="-128"/>
              </a:rPr>
              <a:t>大阪府</a:t>
            </a:r>
            <a:r>
              <a:rPr lang="en-US" altLang="ja-JP" sz="2400" b="1" dirty="0">
                <a:solidFill>
                  <a:schemeClr val="tx2">
                    <a:lumMod val="75000"/>
                  </a:schemeClr>
                </a:solidFill>
                <a:latin typeface="Meiryo UI"/>
                <a:ea typeface="Meiryo UI"/>
                <a:cs typeface="Meiryo UI" panose="020B0604030504040204" pitchFamily="50" charset="-128"/>
              </a:rPr>
              <a:t>ESCO</a:t>
            </a:r>
            <a:r>
              <a:rPr lang="ja-JP" altLang="en-US" sz="2400" b="1" dirty="0">
                <a:solidFill>
                  <a:schemeClr val="tx2">
                    <a:lumMod val="75000"/>
                  </a:schemeClr>
                </a:solidFill>
                <a:latin typeface="Meiryo UI"/>
                <a:ea typeface="Meiryo UI"/>
                <a:cs typeface="Meiryo UI" panose="020B0604030504040204" pitchFamily="50" charset="-128"/>
              </a:rPr>
              <a:t>事業の</a:t>
            </a:r>
            <a:r>
              <a:rPr lang="ja-JP" altLang="en-US" sz="2400" b="1">
                <a:solidFill>
                  <a:schemeClr val="tx2">
                    <a:lumMod val="75000"/>
                  </a:schemeClr>
                </a:solidFill>
                <a:latin typeface="Meiryo UI"/>
                <a:ea typeface="Meiryo UI"/>
                <a:cs typeface="Meiryo UI" panose="020B0604030504040204" pitchFamily="50" charset="-128"/>
              </a:rPr>
              <a:t>導入事例㊺</a:t>
            </a:r>
            <a:endParaRPr lang="en-US" altLang="ja-JP" sz="2400" b="1" dirty="0">
              <a:solidFill>
                <a:schemeClr val="tx2">
                  <a:lumMod val="75000"/>
                </a:schemeClr>
              </a:solidFill>
              <a:latin typeface="Meiryo UI"/>
              <a:ea typeface="Meiryo UI"/>
              <a:cs typeface="Meiryo UI" panose="020B0604030504040204" pitchFamily="50" charset="-128"/>
            </a:endParaRPr>
          </a:p>
          <a:p>
            <a:endParaRPr lang="en-US" altLang="ja-JP" sz="1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0782C7BC-A5F2-4FF4-9BF8-5483FA03CFF5}"/>
              </a:ext>
            </a:extLst>
          </p:cNvPr>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2</a:t>
            </a:fld>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55" name="直線コネクタ 54">
            <a:extLst>
              <a:ext uri="{FF2B5EF4-FFF2-40B4-BE49-F238E27FC236}">
                <a16:creationId xmlns:a16="http://schemas.microsoft.com/office/drawing/2014/main" id="{8B8C43E4-0C01-4D93-AB6C-D760B3DAA32B}"/>
              </a:ext>
            </a:extLst>
          </p:cNvPr>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32071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画面に合わせる (4:3)</PresentationFormat>
  <Paragraphs>96</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2023-02-02T06:22:47Z</dcterms:created>
  <dcterms:modified xsi:type="dcterms:W3CDTF">2025-07-31T01:52:33Z</dcterms:modified>
</cp:coreProperties>
</file>