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6" r:id="rId3"/>
  </p:sldIdLst>
  <p:sldSz cx="9144000" cy="6858000" type="screen4x3"/>
  <p:notesSz cx="10234613" cy="71040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63B39E-3DB5-41B4-A7ED-D976BBD4A3B7}" v="7" dt="2020-09-04T06:01:18.155"/>
    <p1510:client id="{9B3680E6-007A-4D16-0E94-CDFCE931ADB6}" v="774" dt="2020-09-04T04:47:02.4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1138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8CA8EDA2-EFEC-44DC-9FF1-CB716EE618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836" cy="356198"/>
          </a:xfrm>
          <a:prstGeom prst="rect">
            <a:avLst/>
          </a:prstGeom>
        </p:spPr>
        <p:txBody>
          <a:bodyPr vert="horz" lIns="94668" tIns="47334" rIns="94668" bIns="4733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C03E7CA-AA94-4A50-9672-C92370995D4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796508" y="0"/>
            <a:ext cx="4436470" cy="356198"/>
          </a:xfrm>
          <a:prstGeom prst="rect">
            <a:avLst/>
          </a:prstGeom>
        </p:spPr>
        <p:txBody>
          <a:bodyPr vert="horz" lIns="94668" tIns="47334" rIns="94668" bIns="47334" rtlCol="0"/>
          <a:lstStyle>
            <a:lvl1pPr algn="r">
              <a:defRPr sz="1200"/>
            </a:lvl1pPr>
          </a:lstStyle>
          <a:p>
            <a:fld id="{B1DB60A2-1183-4DD6-97FD-6E7E6769E2D2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110C8A6-1AA2-4AF2-A281-441E15684BF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747866"/>
            <a:ext cx="4434836" cy="356197"/>
          </a:xfrm>
          <a:prstGeom prst="rect">
            <a:avLst/>
          </a:prstGeom>
        </p:spPr>
        <p:txBody>
          <a:bodyPr vert="horz" lIns="94668" tIns="47334" rIns="94668" bIns="4733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F939A46-74FA-4891-96D3-1ABB3E8ABB7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796508" y="6747866"/>
            <a:ext cx="4436470" cy="356197"/>
          </a:xfrm>
          <a:prstGeom prst="rect">
            <a:avLst/>
          </a:prstGeom>
        </p:spPr>
        <p:txBody>
          <a:bodyPr vert="horz" lIns="94668" tIns="47334" rIns="94668" bIns="47334" rtlCol="0" anchor="b"/>
          <a:lstStyle>
            <a:lvl1pPr algn="r">
              <a:defRPr sz="1200"/>
            </a:lvl1pPr>
          </a:lstStyle>
          <a:p>
            <a:fld id="{B49DB288-5FE5-4A42-BCE1-825B5741F1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526859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434680" cy="356281"/>
          </a:xfrm>
          <a:prstGeom prst="rect">
            <a:avLst/>
          </a:prstGeom>
        </p:spPr>
        <p:txBody>
          <a:bodyPr vert="horz" lIns="94668" tIns="47334" rIns="94668" bIns="4733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797548" y="1"/>
            <a:ext cx="4434680" cy="356281"/>
          </a:xfrm>
          <a:prstGeom prst="rect">
            <a:avLst/>
          </a:prstGeom>
        </p:spPr>
        <p:txBody>
          <a:bodyPr vert="horz" lIns="94668" tIns="47334" rIns="94668" bIns="47334" rtlCol="0"/>
          <a:lstStyle>
            <a:lvl1pPr algn="r">
              <a:defRPr sz="1200"/>
            </a:lvl1pPr>
          </a:lstStyle>
          <a:p>
            <a:fld id="{0D60012F-0DCA-40D3-ADC1-8839F092732E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519488" y="887413"/>
            <a:ext cx="3195637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68" tIns="47334" rIns="94668" bIns="4733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023941" y="3418710"/>
            <a:ext cx="8186735" cy="2796919"/>
          </a:xfrm>
          <a:prstGeom prst="rect">
            <a:avLst/>
          </a:prstGeom>
        </p:spPr>
        <p:txBody>
          <a:bodyPr vert="horz" lIns="94668" tIns="47334" rIns="94668" bIns="4733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747782"/>
            <a:ext cx="4434680" cy="356281"/>
          </a:xfrm>
          <a:prstGeom prst="rect">
            <a:avLst/>
          </a:prstGeom>
        </p:spPr>
        <p:txBody>
          <a:bodyPr vert="horz" lIns="94668" tIns="47334" rIns="94668" bIns="4733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797548" y="6747782"/>
            <a:ext cx="4434680" cy="356281"/>
          </a:xfrm>
          <a:prstGeom prst="rect">
            <a:avLst/>
          </a:prstGeom>
        </p:spPr>
        <p:txBody>
          <a:bodyPr vert="horz" lIns="94668" tIns="47334" rIns="94668" bIns="47334" rtlCol="0" anchor="b"/>
          <a:lstStyle>
            <a:lvl1pPr algn="r">
              <a:defRPr sz="1200"/>
            </a:lvl1pPr>
          </a:lstStyle>
          <a:p>
            <a:fld id="{67B94BC5-03C6-458C-8EAB-38D5F8377E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71789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41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769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4095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158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8374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62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199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542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4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04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65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C9A85-4925-47D7-92E5-86ABE2C68706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780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369332"/>
          </a:xfrm>
          <a:prstGeom prst="rect">
            <a:avLst/>
          </a:prstGeom>
        </p:spPr>
        <p:txBody>
          <a:bodyPr wrap="square" lIns="91440" tIns="0" rIns="91440" bIns="0" anchor="t">
            <a:spAutoFit/>
          </a:bodyPr>
          <a:lstStyle/>
          <a:p>
            <a:r>
              <a:rPr lang="ja-JP" altLang="en-US" sz="10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 </a:t>
            </a:r>
            <a:r>
              <a:rPr lang="ja-JP" altLang="en-US" sz="24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ESCO</a:t>
            </a:r>
            <a:r>
              <a:rPr lang="ja-JP" altLang="en-US" sz="24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事業の導入事例㊶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08279"/>
              </p:ext>
            </p:extLst>
          </p:nvPr>
        </p:nvGraphicFramePr>
        <p:xfrm>
          <a:off x="139910" y="553605"/>
          <a:ext cx="8884299" cy="56590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8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8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76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597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事業名</a:t>
                      </a:r>
                      <a:endParaRPr kumimoji="1" lang="en-US" altLang="ja-JP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96520" indent="0"/>
                      <a:r>
                        <a:rPr kumimoji="1" lang="zh-TW" altLang="en-US" sz="1800" b="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大阪府</a:t>
                      </a:r>
                      <a:r>
                        <a:rPr kumimoji="1" lang="ja-JP" altLang="en-US" sz="1800" b="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新別館（北館・南館）</a:t>
                      </a:r>
                      <a:r>
                        <a:rPr kumimoji="1" lang="zh-TW" altLang="en-US" sz="1800" b="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ＥＳＣＯ事業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契約者名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ja-JP" altLang="en-US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アズビル</a:t>
                      </a:r>
                      <a:r>
                        <a:rPr kumimoji="1" lang="ja-JP" altLang="en-US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株式会社　ビルシステムカンパニー関西支社</a:t>
                      </a:r>
                      <a:endParaRPr kumimoji="1" lang="en-US" altLang="ja-JP" baseline="0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baseline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三井</a:t>
                      </a:r>
                      <a:r>
                        <a:rPr kumimoji="1" lang="ja-JP" altLang="en-US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住友ファイナンス＆リース株式会社</a:t>
                      </a:r>
                      <a:endParaRPr kumimoji="1" lang="en-US" altLang="ja-JP" baseline="0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31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契約期間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altLang="ja-JP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令和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kumimoji="1"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令和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21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日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4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40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lang="ja-JP" altLang="en-US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ESCO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サービス期間は 令和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日 ～ 令和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21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日（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年間）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契約方式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シェアード・セイビングス契約（民間資金活用型）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74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主な省エネ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改修内容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・ 照明の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LED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化</a:t>
                      </a:r>
                      <a:endParaRPr kumimoji="1" lang="en-US" altLang="ja-JP" sz="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・ 空調機の変風量、節電運転制御　　</a:t>
                      </a:r>
                      <a:r>
                        <a:rPr kumimoji="1"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</a:txBody>
                  <a:tcPr marT="90000" marB="9000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en-US" altLang="ja-JP" sz="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導入効果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altLang="ja-JP" sz="1800" baseline="0" dirty="0">
                          <a:solidFill>
                            <a:srgbClr val="FF0000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kumimoji="1"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省エネルギー率：</a:t>
                      </a:r>
                      <a:r>
                        <a:rPr kumimoji="1" lang="en-US" altLang="ja-JP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9</a:t>
                      </a:r>
                      <a:r>
                        <a:rPr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.</a:t>
                      </a:r>
                      <a:r>
                        <a:rPr lang="en-US" altLang="ja-JP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18</a:t>
                      </a:r>
                      <a:r>
                        <a:rPr kumimoji="1"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%</a:t>
                      </a:r>
                      <a:r>
                        <a:rPr kumimoji="1" lang="ja-JP" altLang="en-US" sz="14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lang="en-US" altLang="ja-JP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R="0" marT="54000" marB="54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800" baseline="0" dirty="0">
                          <a:solidFill>
                            <a:srgbClr val="FF0000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kumimoji="1" lang="en-US" altLang="ja-JP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CO</a:t>
                      </a:r>
                      <a:r>
                        <a:rPr kumimoji="1" lang="en-US" altLang="ja-JP" sz="14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削減率</a:t>
                      </a:r>
                      <a:r>
                        <a:rPr kumimoji="1" lang="ja-JP" altLang="en-US" sz="2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： </a:t>
                      </a:r>
                      <a:r>
                        <a:rPr kumimoji="1" lang="en-US" altLang="ja-JP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8</a:t>
                      </a:r>
                      <a:r>
                        <a:rPr lang="en-US" altLang="ja-JP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.66</a:t>
                      </a:r>
                      <a:r>
                        <a:rPr kumimoji="1"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％</a:t>
                      </a:r>
                      <a:r>
                        <a:rPr kumimoji="1" lang="ja-JP" altLang="en-US" sz="14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lang="en-US" altLang="ja-JP" sz="14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024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施設概要</a:t>
                      </a:r>
                      <a:endParaRPr kumimoji="1" lang="en-US" altLang="ja-JP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</a:txBody>
                  <a:tcPr marL="72000" marR="108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500"/>
                        </a:lnSpc>
                      </a:pP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用途</a:t>
                      </a:r>
                      <a:endParaRPr kumimoji="1" lang="en-US" altLang="ja-JP" sz="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2500"/>
                        </a:lnSpc>
                      </a:pP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所在地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lvl="0" algn="l">
                        <a:lnSpc>
                          <a:spcPts val="2500"/>
                        </a:lnSpc>
                        <a:buNone/>
                      </a:pPr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竣工時期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2500"/>
                        </a:lnSpc>
                      </a:pPr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延床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面積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2500"/>
                        </a:lnSpc>
                      </a:pPr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構造・階数</a:t>
                      </a:r>
                      <a:endParaRPr lang="en-US" altLang="ja-JP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2500"/>
                        </a:lnSpc>
                      </a:pP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2500"/>
                        </a:lnSpc>
                      </a:pP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　複合施設</a:t>
                      </a:r>
                      <a:endParaRPr kumimoji="1" lang="en-US" altLang="ja-JP" sz="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2500"/>
                        </a:lnSpc>
                      </a:pP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zh-CN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大阪市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中央区大手前三丁目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番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43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号</a:t>
                      </a:r>
                    </a:p>
                    <a:p>
                      <a:pPr lvl="0" algn="l">
                        <a:lnSpc>
                          <a:spcPts val="2500"/>
                        </a:lnSpc>
                        <a:buNone/>
                      </a:pPr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:　北館 </a:t>
                      </a:r>
                      <a:r>
                        <a:rPr lang="en-US" altLang="ja-JP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1997</a:t>
                      </a:r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lang="en-US" altLang="ja-JP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, </a:t>
                      </a:r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南館 </a:t>
                      </a:r>
                      <a:r>
                        <a:rPr lang="en-US" altLang="ja-JP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1995</a:t>
                      </a:r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2500"/>
                        </a:lnSpc>
                      </a:pP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46,846</a:t>
                      </a:r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m</a:t>
                      </a:r>
                      <a:r>
                        <a:rPr lang="ja-JP" altLang="en-US" baseline="300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2</a:t>
                      </a:r>
                    </a:p>
                    <a:p>
                      <a:pPr lvl="0" algn="l">
                        <a:lnSpc>
                          <a:spcPts val="2500"/>
                        </a:lnSpc>
                        <a:buNone/>
                      </a:pPr>
                      <a:r>
                        <a:rPr kumimoji="1" lang="en-US" altLang="ja-JP" sz="1800" kern="1200" noProof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:</a:t>
                      </a:r>
                      <a:r>
                        <a:rPr kumimoji="1" lang="ja-JP" altLang="en-US" sz="1800" kern="1200" noProof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　</a:t>
                      </a:r>
                      <a:r>
                        <a:rPr kumimoji="1" lang="en-US" altLang="ja-JP" sz="1800" kern="1200" noProof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RC</a:t>
                      </a:r>
                      <a:r>
                        <a:rPr kumimoji="1" lang="ja-JP" altLang="en-US" sz="1800" kern="1200" noProof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造、一部Ｓ</a:t>
                      </a:r>
                      <a:r>
                        <a:rPr kumimoji="1" lang="en-US" altLang="ja-JP" sz="1800" kern="1200" noProof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RC</a:t>
                      </a:r>
                      <a:r>
                        <a:rPr kumimoji="1" lang="ja-JP" altLang="en-US" sz="1800" kern="1200" noProof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造 地上</a:t>
                      </a:r>
                      <a:r>
                        <a:rPr kumimoji="1" lang="en-US" altLang="ja-JP" sz="1800" kern="1200" noProof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10</a:t>
                      </a:r>
                      <a:r>
                        <a:rPr kumimoji="1" lang="ja-JP" altLang="en-US" sz="1800" kern="1200" noProof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階 </a:t>
                      </a:r>
                      <a:r>
                        <a:rPr kumimoji="1" lang="zh-TW" altLang="en-US" sz="1800" kern="1200" noProof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地下</a:t>
                      </a:r>
                      <a:r>
                        <a:rPr kumimoji="1" lang="en-US" altLang="ja-JP" sz="1800" kern="1200" noProof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4</a:t>
                      </a:r>
                      <a:r>
                        <a:rPr kumimoji="1" lang="zh-TW" altLang="en-US" sz="1800" kern="1200" noProof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階</a:t>
                      </a:r>
                      <a:endParaRPr kumimoji="1" lang="en-US" altLang="ja-JP" sz="1800" kern="1200" noProof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lvl="0" algn="l">
                        <a:lnSpc>
                          <a:spcPts val="2500"/>
                        </a:lnSpc>
                        <a:buNone/>
                      </a:pPr>
                      <a:r>
                        <a:rPr kumimoji="1" lang="en-US" altLang="ja-JP" sz="1800" kern="1200" noProof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   </a:t>
                      </a:r>
                      <a:endParaRPr kumimoji="1" lang="ja-JP" altLang="en-US" sz="1800" kern="1200" noProof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dist"/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0" name="正方形/長方形 19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1</a:t>
            </a:fld>
            <a:r>
              <a:rPr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/2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469952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907941"/>
          </a:xfrm>
          <a:prstGeom prst="rect">
            <a:avLst/>
          </a:prstGeom>
        </p:spPr>
        <p:txBody>
          <a:bodyPr wrap="square" lIns="91440" tIns="0" rIns="91440" bIns="0" anchor="t">
            <a:spAutoFit/>
          </a:bodyPr>
          <a:lstStyle/>
          <a:p>
            <a:r>
              <a:rPr lang="ja-JP" altLang="en-US" sz="10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 </a:t>
            </a:r>
            <a:r>
              <a:rPr lang="ja-JP" altLang="en-US" sz="24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ESCO</a:t>
            </a:r>
            <a:r>
              <a:rPr lang="ja-JP" altLang="en-US" sz="24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事業の導入事例㊶</a:t>
            </a:r>
            <a:endParaRPr lang="en-US" altLang="ja-JP" sz="2400" b="1" dirty="0">
              <a:solidFill>
                <a:schemeClr val="tx2">
                  <a:lumMod val="75000"/>
                </a:schemeClr>
              </a:solidFill>
              <a:latin typeface="Meiryo UI"/>
              <a:ea typeface="Meiryo UI"/>
              <a:cs typeface="Meiryo UI" panose="020B0604030504040204" pitchFamily="50" charset="-128"/>
            </a:endParaRPr>
          </a:p>
          <a:p>
            <a:endParaRPr lang="en-US" altLang="ja-JP" sz="10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契約に基づく</a:t>
            </a:r>
            <a:r>
              <a:rPr lang="en-US" altLang="ja-JP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</a:t>
            </a:r>
            <a:r>
              <a:rPr lang="ja-JP" altLang="en-US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Ｏ事業の経費と利益配分</a:t>
            </a:r>
            <a:r>
              <a:rPr lang="en-US" altLang="ja-JP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20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2</a:t>
            </a:fld>
            <a:r>
              <a:rPr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/2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  <p:sp>
        <p:nvSpPr>
          <p:cNvPr id="10" name="AutoShape 42"/>
          <p:cNvSpPr>
            <a:spLocks noChangeArrowheads="1"/>
          </p:cNvSpPr>
          <p:nvPr/>
        </p:nvSpPr>
        <p:spPr bwMode="auto">
          <a:xfrm>
            <a:off x="366933" y="6207163"/>
            <a:ext cx="2086865" cy="335613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AutoShape 42"/>
          <p:cNvSpPr>
            <a:spLocks noChangeArrowheads="1"/>
          </p:cNvSpPr>
          <p:nvPr/>
        </p:nvSpPr>
        <p:spPr bwMode="auto">
          <a:xfrm>
            <a:off x="5033179" y="6063800"/>
            <a:ext cx="2779181" cy="659021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サービス期間（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年間）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AutoShape 42"/>
          <p:cNvSpPr>
            <a:spLocks noChangeArrowheads="1"/>
          </p:cNvSpPr>
          <p:nvPr/>
        </p:nvSpPr>
        <p:spPr bwMode="auto">
          <a:xfrm>
            <a:off x="1731238" y="6061700"/>
            <a:ext cx="1760642" cy="66492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実施前</a:t>
            </a: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5220074" y="3258952"/>
            <a:ext cx="2232246" cy="3081596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【</a:t>
            </a:r>
            <a:r>
              <a:rPr lang="en-US" altLang="ja-JP" sz="1400" b="1" dirty="0">
                <a:latin typeface="Meiryo UI"/>
                <a:ea typeface="Meiryo UI"/>
                <a:cs typeface="Meiryo UI" panose="020B0604030504040204" pitchFamily="50" charset="-128"/>
              </a:rPr>
              <a:t>123,945</a:t>
            </a:r>
            <a:r>
              <a:rPr lang="en-US" altLang="ja-JP" sz="800" b="1" dirty="0">
                <a:latin typeface="Meiryo UI"/>
                <a:ea typeface="Meiryo UI"/>
                <a:cs typeface="Meiryo UI" panose="020B0604030504040204" pitchFamily="50" charset="-128"/>
              </a:rPr>
              <a:t> </a:t>
            </a:r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/>
              <a:ea typeface="Meiryo UI"/>
              <a:cs typeface="Meiryo UI" panose="020B0604030504040204" pitchFamily="50" charset="-128"/>
            </a:endParaRP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1506884" y="1211500"/>
            <a:ext cx="2232246" cy="5127315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latin typeface="Meiryo UI"/>
                <a:ea typeface="Meiryo UI"/>
                <a:cs typeface="Meiryo UI" panose="020B0604030504040204" pitchFamily="50" charset="-128"/>
              </a:rPr>
              <a:t> </a:t>
            </a:r>
            <a:r>
              <a:rPr lang="en-US" altLang="ja-JP" sz="1400" b="1" dirty="0">
                <a:latin typeface="Meiryo UI"/>
                <a:ea typeface="Meiryo UI"/>
                <a:cs typeface="Meiryo UI" panose="020B0604030504040204" pitchFamily="50" charset="-128"/>
              </a:rPr>
              <a:t>134,474</a:t>
            </a:r>
            <a:r>
              <a:rPr lang="en-US" altLang="ja-JP" sz="800" b="1" dirty="0">
                <a:latin typeface="Meiryo UI"/>
                <a:ea typeface="Meiryo UI"/>
                <a:cs typeface="Meiryo UI" panose="020B0604030504040204" pitchFamily="50" charset="-128"/>
              </a:rPr>
              <a:t> </a:t>
            </a:r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/>
              <a:ea typeface="Meiryo UI"/>
              <a:cs typeface="Meiryo UI" panose="020B0604030504040204" pitchFamily="50" charset="-128"/>
            </a:endParaRPr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6817264" y="586597"/>
            <a:ext cx="2219232" cy="46613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（単位：千円／年）</a:t>
            </a:r>
          </a:p>
        </p:txBody>
      </p:sp>
      <p:sp>
        <p:nvSpPr>
          <p:cNvPr id="18" name="Rectangle 39"/>
          <p:cNvSpPr>
            <a:spLocks noChangeArrowheads="1"/>
          </p:cNvSpPr>
          <p:nvPr/>
        </p:nvSpPr>
        <p:spPr bwMode="auto">
          <a:xfrm>
            <a:off x="5220073" y="1211500"/>
            <a:ext cx="1116000" cy="2047452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chemeClr val="accent3">
                  <a:lumMod val="20000"/>
                  <a:lumOff val="80000"/>
                </a:schemeClr>
              </a:gs>
              <a:gs pos="100000">
                <a:srgbClr val="92D050"/>
              </a:gs>
            </a:gsLst>
            <a:lin ang="0" scaled="1"/>
            <a:tileRect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anchor="ctr"/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削減額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【</a:t>
            </a:r>
            <a:r>
              <a:rPr lang="en-US" altLang="ja-JP" sz="1400" b="1" dirty="0">
                <a:latin typeface="Meiryo UI"/>
                <a:ea typeface="Meiryo UI"/>
                <a:cs typeface="Meiryo UI" panose="020B0604030504040204" pitchFamily="50" charset="-128"/>
              </a:rPr>
              <a:t>10,529</a:t>
            </a:r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Rectangle 39"/>
          <p:cNvSpPr>
            <a:spLocks noChangeArrowheads="1"/>
          </p:cNvSpPr>
          <p:nvPr/>
        </p:nvSpPr>
        <p:spPr bwMode="auto">
          <a:xfrm>
            <a:off x="6327957" y="1931580"/>
            <a:ext cx="1116000" cy="1327372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50000">
                <a:srgbClr val="FFFFCC"/>
              </a:gs>
              <a:gs pos="100000">
                <a:srgbClr val="FFFF00"/>
              </a:gs>
            </a:gsLst>
            <a:lin ang="0" scaled="1"/>
            <a:tileRect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</a:p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サービス料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latin typeface="Meiryo UI"/>
                <a:ea typeface="Meiryo UI"/>
                <a:cs typeface="Meiryo UI" panose="020B0604030504040204" pitchFamily="50" charset="-128"/>
              </a:rPr>
              <a:t> </a:t>
            </a:r>
            <a:r>
              <a:rPr lang="en-US" altLang="ja-JP" sz="1400" b="1" dirty="0">
                <a:latin typeface="Meiryo UI"/>
                <a:ea typeface="Meiryo UI"/>
                <a:cs typeface="Meiryo UI" panose="020B0604030504040204" pitchFamily="50" charset="-128"/>
              </a:rPr>
              <a:t>10,366</a:t>
            </a:r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/>
              <a:ea typeface="Meiryo UI"/>
              <a:cs typeface="Meiryo UI" panose="020B0604030504040204" pitchFamily="50" charset="-128"/>
            </a:endParaRPr>
          </a:p>
        </p:txBody>
      </p:sp>
      <p:sp>
        <p:nvSpPr>
          <p:cNvPr id="22" name="Rectangle 38"/>
          <p:cNvSpPr>
            <a:spLocks noChangeArrowheads="1"/>
          </p:cNvSpPr>
          <p:nvPr/>
        </p:nvSpPr>
        <p:spPr bwMode="auto">
          <a:xfrm>
            <a:off x="6327957" y="1211500"/>
            <a:ext cx="1116000" cy="720080"/>
          </a:xfrm>
          <a:prstGeom prst="rect">
            <a:avLst/>
          </a:prstGeom>
          <a:gradFill rotWithShape="1">
            <a:gsLst>
              <a:gs pos="0">
                <a:srgbClr val="00B0F0"/>
              </a:gs>
              <a:gs pos="50000">
                <a:srgbClr val="82DEFE"/>
              </a:gs>
              <a:gs pos="100000">
                <a:srgbClr val="00B0F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府の利益</a:t>
            </a: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latin typeface="Meiryo UI"/>
                <a:ea typeface="Meiryo UI"/>
                <a:cs typeface="Meiryo UI" panose="020B0604030504040204" pitchFamily="50" charset="-128"/>
              </a:rPr>
              <a:t> </a:t>
            </a:r>
            <a:r>
              <a:rPr lang="en-US" altLang="ja-JP" sz="1400" b="1" dirty="0">
                <a:latin typeface="Meiryo UI"/>
                <a:ea typeface="Meiryo UI"/>
                <a:cs typeface="Meiryo UI" panose="020B0604030504040204" pitchFamily="50" charset="-128"/>
              </a:rPr>
              <a:t>163</a:t>
            </a:r>
            <a:r>
              <a:rPr lang="en-US" altLang="ja-JP" sz="800" b="1" dirty="0">
                <a:latin typeface="Meiryo UI"/>
                <a:ea typeface="Meiryo UI"/>
                <a:cs typeface="Meiryo UI" panose="020B0604030504040204" pitchFamily="50" charset="-128"/>
              </a:rPr>
              <a:t> </a:t>
            </a:r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/>
              <a:ea typeface="Meiryo UI"/>
              <a:cs typeface="Meiryo UI" panose="020B0604030504040204" pitchFamily="50" charset="-128"/>
            </a:endParaRPr>
          </a:p>
        </p:txBody>
      </p:sp>
      <p:sp>
        <p:nvSpPr>
          <p:cNvPr id="20" name="Line 6"/>
          <p:cNvSpPr>
            <a:spLocks noChangeShapeType="1"/>
          </p:cNvSpPr>
          <p:nvPr/>
        </p:nvSpPr>
        <p:spPr bwMode="auto">
          <a:xfrm>
            <a:off x="338702" y="6338815"/>
            <a:ext cx="8452274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0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3813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258</Words>
  <Application>Microsoft Office PowerPoint</Application>
  <PresentationFormat>画面に合わせる (4:3)</PresentationFormat>
  <Paragraphs>58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2023-02-02T06:22:47Z</dcterms:created>
  <dcterms:modified xsi:type="dcterms:W3CDTF">2024-04-23T07:12:33Z</dcterms:modified>
</cp:coreProperties>
</file>