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9" r:id="rId2"/>
    <p:sldId id="264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63B39E-3DB5-41B4-A7ED-D976BBD4A3B7}" v="7" dt="2020-09-04T06:01:18.155"/>
    <p1510:client id="{9B3680E6-007A-4D16-0E94-CDFCE931ADB6}" v="774" dt="2020-09-04T04:47:02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2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0012F-0DCA-40D3-ADC1-8839F092732E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94BC5-03C6-458C-8EAB-38D5F8377E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717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1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76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09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5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37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19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54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0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65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9A85-4925-47D7-92E5-86ABE2C68706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78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lIns="91440" tIns="0" rIns="91440" bIns="0" anchor="t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 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ESCO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事業の導入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事例㊴</a:t>
            </a:r>
            <a:endParaRPr lang="ja-JP" altLang="en-US" sz="2400" b="1" dirty="0">
              <a:solidFill>
                <a:schemeClr val="tx2">
                  <a:lumMod val="75000"/>
                </a:schemeClr>
              </a:solidFill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722951"/>
              </p:ext>
            </p:extLst>
          </p:nvPr>
        </p:nvGraphicFramePr>
        <p:xfrm>
          <a:off x="139910" y="553605"/>
          <a:ext cx="8884299" cy="5938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8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7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9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6520" indent="0"/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大阪府</a:t>
                      </a:r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教育センター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ＥＳＣＯ</a:t>
                      </a:r>
                      <a:r>
                        <a:rPr kumimoji="1" lang="zh-TW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事業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lang="ja-JP" altLang="en-US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東芝エレベータ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株式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会社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1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19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サービス期間は 令和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 ～ 令和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19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ギャランティード・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セイビングス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契約（設備更新型）</a:t>
                      </a:r>
                      <a:endParaRPr kumimoji="1" lang="en-US" altLang="ja-JP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7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・ 照明の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化                           ・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BEMS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導入</a:t>
                      </a:r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・ </a:t>
                      </a:r>
                      <a:r>
                        <a:rPr lang="ja-JP" altLang="en-US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熱源の最適更新</a:t>
                      </a:r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・ 本館別館個別エアコン更新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・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節水栓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altLang="ja-JP" sz="1800" baseline="0" dirty="0">
                          <a:solidFill>
                            <a:srgbClr val="FF0000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省エネルギー率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40</a:t>
                      </a:r>
                      <a:r>
                        <a:rPr lang="ja-JP" altLang="en-US" sz="1800" baseline="0" dirty="0" err="1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.</a:t>
                      </a:r>
                      <a:r>
                        <a:rPr lang="en-US" altLang="ja-JP" sz="1800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%</a:t>
                      </a:r>
                      <a:r>
                        <a:rPr kumimoji="1" lang="ja-JP" altLang="en-US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800" baseline="0" dirty="0">
                          <a:solidFill>
                            <a:srgbClr val="FF0000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CO</a:t>
                      </a:r>
                      <a:r>
                        <a:rPr kumimoji="1" lang="en-US" altLang="ja-JP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45</a:t>
                      </a:r>
                      <a:r>
                        <a:rPr lang="en-US" altLang="ja-JP" sz="1800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.9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lang="en-US" altLang="ja-JP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2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marL="72000" marR="10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用途</a:t>
                      </a:r>
                      <a:endParaRPr kumimoji="1" lang="en-US" altLang="ja-JP" sz="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所在地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lvl="0" algn="l">
                        <a:lnSpc>
                          <a:spcPts val="2500"/>
                        </a:lnSpc>
                        <a:buNone/>
                      </a:pPr>
                      <a:r>
                        <a:rPr lang="ja-JP" altLang="en-US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竣工時期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lang="ja-JP" altLang="en-US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延床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面積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lang="ja-JP" altLang="en-US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構造・</a:t>
                      </a:r>
                      <a:r>
                        <a:rPr lang="ja-JP" altLang="en-US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階数</a:t>
                      </a:r>
                      <a:endParaRPr lang="en-US" altLang="ja-JP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研修施設</a:t>
                      </a:r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CN" altLang="en-US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大阪市住吉区苅田</a:t>
                      </a:r>
                      <a:r>
                        <a:rPr kumimoji="1" lang="en-US" altLang="zh-CN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zh-CN" altLang="en-US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丁目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lvl="0" algn="l">
                        <a:lnSpc>
                          <a:spcPts val="2500"/>
                        </a:lnSpc>
                        <a:buNone/>
                      </a:pP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　</a:t>
                      </a:r>
                      <a:r>
                        <a:rPr lang="ja-JP" altLang="en-US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本館 </a:t>
                      </a:r>
                      <a:r>
                        <a:rPr lang="en-US" altLang="ja-JP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1993</a:t>
                      </a:r>
                      <a:r>
                        <a:rPr lang="ja-JP" altLang="en-US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, </a:t>
                      </a:r>
                      <a:r>
                        <a:rPr lang="ja-JP" altLang="en-US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別館 </a:t>
                      </a:r>
                      <a:r>
                        <a:rPr lang="en-US" altLang="ja-JP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1970</a:t>
                      </a:r>
                      <a:r>
                        <a:rPr lang="ja-JP" altLang="en-US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本館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14</a:t>
                      </a:r>
                      <a:r>
                        <a:rPr lang="ja-JP" altLang="en-US" dirty="0" err="1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,</a:t>
                      </a:r>
                      <a:r>
                        <a:rPr lang="en-US" altLang="ja-JP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467</a:t>
                      </a:r>
                      <a:r>
                        <a:rPr lang="ja-JP" altLang="en-US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m</a:t>
                      </a:r>
                      <a:r>
                        <a:rPr lang="ja-JP" altLang="en-US" baseline="300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,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別館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dirty="0" err="1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,</a:t>
                      </a:r>
                      <a:r>
                        <a:rPr lang="en-US" altLang="ja-JP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272</a:t>
                      </a:r>
                      <a:r>
                        <a:rPr lang="ja-JP" altLang="en-US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m</a:t>
                      </a:r>
                      <a:r>
                        <a:rPr lang="ja-JP" altLang="en-US" baseline="300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</a:t>
                      </a:r>
                      <a:endParaRPr lang="ja-JP" altLang="en-US" baseline="300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lvl="0" algn="l">
                        <a:lnSpc>
                          <a:spcPts val="2500"/>
                        </a:lnSpc>
                        <a:buNone/>
                      </a:pP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:</a:t>
                      </a:r>
                      <a:r>
                        <a:rPr kumimoji="1" lang="ja-JP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</a:t>
                      </a:r>
                      <a:r>
                        <a:rPr kumimoji="1" lang="ja-JP" altLang="en-US" sz="1800" kern="120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本館 </a:t>
                      </a:r>
                      <a:r>
                        <a:rPr kumimoji="1" lang="en-US" altLang="ja-JP" sz="1800" kern="120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SRC</a:t>
                      </a:r>
                      <a:r>
                        <a:rPr kumimoji="1" lang="ja-JP" altLang="en-US" sz="1800" kern="120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造 地上</a:t>
                      </a:r>
                      <a:r>
                        <a:rPr kumimoji="1" lang="en-US" altLang="ja-JP" sz="1800" kern="120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8</a:t>
                      </a:r>
                      <a:r>
                        <a:rPr kumimoji="1" lang="ja-JP" altLang="en-US" sz="1800" kern="120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階 </a:t>
                      </a:r>
                      <a:r>
                        <a:rPr kumimoji="1" lang="zh-TW" altLang="en-US" sz="1800" kern="120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地下</a:t>
                      </a:r>
                      <a:r>
                        <a:rPr kumimoji="1" lang="en-US" altLang="zh-TW" sz="1800" kern="120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1</a:t>
                      </a:r>
                      <a:r>
                        <a:rPr kumimoji="1" lang="zh-TW" altLang="en-US" sz="1800" kern="120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階</a:t>
                      </a:r>
                      <a:endParaRPr kumimoji="1" lang="en-US" altLang="ja-JP" sz="1800" kern="1200" noProof="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lvl="0" algn="l">
                        <a:lnSpc>
                          <a:spcPts val="2500"/>
                        </a:lnSpc>
                        <a:buNone/>
                      </a:pPr>
                      <a:r>
                        <a:rPr kumimoji="1" lang="en-US" altLang="ja-JP" sz="1800" kern="120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   </a:t>
                      </a:r>
                      <a:r>
                        <a:rPr kumimoji="1" lang="ja-JP" altLang="en-US" sz="1800" kern="120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別館 </a:t>
                      </a:r>
                      <a:r>
                        <a:rPr kumimoji="1" lang="en-US" altLang="ja-JP" sz="1800" kern="120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RC</a:t>
                      </a:r>
                      <a:r>
                        <a:rPr kumimoji="1" lang="ja-JP" altLang="en-US" sz="1800" kern="120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造 </a:t>
                      </a:r>
                      <a:r>
                        <a:rPr kumimoji="1" lang="zh-TW" altLang="en-US" sz="1800" kern="120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地上</a:t>
                      </a:r>
                      <a:r>
                        <a:rPr kumimoji="1" lang="en-US" altLang="zh-TW" sz="1800" kern="120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5</a:t>
                      </a:r>
                      <a:r>
                        <a:rPr kumimoji="1" lang="zh-TW" altLang="en-US" sz="1800" kern="120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階</a:t>
                      </a:r>
                      <a:r>
                        <a:rPr kumimoji="1" lang="ja-JP" altLang="en-US" sz="1800" kern="120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 </a:t>
                      </a:r>
                      <a:r>
                        <a:rPr kumimoji="1" lang="zh-TW" altLang="en-US" sz="1800" kern="120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地下</a:t>
                      </a:r>
                      <a:r>
                        <a:rPr kumimoji="1" lang="en-US" altLang="zh-TW" sz="1800" kern="120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1</a:t>
                      </a:r>
                      <a:r>
                        <a:rPr kumimoji="1" lang="zh-TW" altLang="en-US" sz="1800" kern="120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階</a:t>
                      </a:r>
                      <a:endParaRPr kumimoji="1" lang="ja-JP" altLang="en-US" sz="1800" kern="1200" noProof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2837" y="4666210"/>
            <a:ext cx="2406573" cy="149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95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lIns="91440" tIns="0" rIns="91440" bIns="0" anchor="t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 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ESCO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事業の導入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事例㊴</a:t>
            </a:r>
            <a:endParaRPr lang="en-US" altLang="ja-JP" sz="2400" b="1" dirty="0">
              <a:solidFill>
                <a:schemeClr val="tx2">
                  <a:lumMod val="75000"/>
                </a:schemeClr>
              </a:solidFill>
              <a:latin typeface="Meiryo UI"/>
              <a:ea typeface="Meiryo UI"/>
              <a:cs typeface="Meiryo UI" panose="020B0604030504040204" pitchFamily="50" charset="-128"/>
            </a:endParaRPr>
          </a:p>
          <a:p>
            <a:endParaRPr lang="en-US" altLang="ja-JP" sz="1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効果と設計・工事・監理相当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額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6549771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AutoShape 42"/>
          <p:cNvSpPr>
            <a:spLocks noChangeArrowheads="1"/>
          </p:cNvSpPr>
          <p:nvPr/>
        </p:nvSpPr>
        <p:spPr bwMode="auto">
          <a:xfrm>
            <a:off x="3722196" y="6014346"/>
            <a:ext cx="2024519" cy="284676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AutoShape 42"/>
          <p:cNvSpPr>
            <a:spLocks noChangeArrowheads="1"/>
          </p:cNvSpPr>
          <p:nvPr/>
        </p:nvSpPr>
        <p:spPr bwMode="auto">
          <a:xfrm>
            <a:off x="5057856" y="5859442"/>
            <a:ext cx="2696152" cy="558998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提案時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AutoShape 42"/>
          <p:cNvSpPr>
            <a:spLocks noChangeArrowheads="1"/>
          </p:cNvSpPr>
          <p:nvPr/>
        </p:nvSpPr>
        <p:spPr bwMode="auto">
          <a:xfrm>
            <a:off x="7119481" y="5866360"/>
            <a:ext cx="2024519" cy="5622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AutoShape 42"/>
          <p:cNvSpPr>
            <a:spLocks noChangeArrowheads="1"/>
          </p:cNvSpPr>
          <p:nvPr/>
        </p:nvSpPr>
        <p:spPr bwMode="auto">
          <a:xfrm>
            <a:off x="3721613" y="6081823"/>
            <a:ext cx="1708042" cy="3416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公募時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5786730" y="2019134"/>
            <a:ext cx="1211814" cy="4054921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設計・工事・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監理費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相当額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（提案額）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317,570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4141391" y="1852304"/>
            <a:ext cx="1180590" cy="42158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設計・工事・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監理費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相当額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（府提示）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318,600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Line 44"/>
          <p:cNvSpPr>
            <a:spLocks noChangeShapeType="1"/>
          </p:cNvSpPr>
          <p:nvPr/>
        </p:nvSpPr>
        <p:spPr bwMode="auto">
          <a:xfrm>
            <a:off x="5330766" y="1877323"/>
            <a:ext cx="455382" cy="14181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Line 44"/>
          <p:cNvSpPr>
            <a:spLocks noChangeShapeType="1"/>
          </p:cNvSpPr>
          <p:nvPr/>
        </p:nvSpPr>
        <p:spPr bwMode="auto">
          <a:xfrm>
            <a:off x="6998544" y="2024630"/>
            <a:ext cx="455382" cy="1542036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>
            <a:off x="5096860" y="6068140"/>
            <a:ext cx="3527528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Rectangle 38"/>
          <p:cNvSpPr>
            <a:spLocks noChangeArrowheads="1"/>
          </p:cNvSpPr>
          <p:nvPr/>
        </p:nvSpPr>
        <p:spPr bwMode="auto">
          <a:xfrm>
            <a:off x="7454509" y="2022451"/>
            <a:ext cx="1257421" cy="1544215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光熱水削減額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【114,140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7454509" y="3566667"/>
            <a:ext cx="1256838" cy="2507232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実質的な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設計・工事・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監理費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相当額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203,430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392428" y="1673795"/>
            <a:ext cx="2912454" cy="4396080"/>
            <a:chOff x="5851664" y="635436"/>
            <a:chExt cx="3002144" cy="5182679"/>
          </a:xfrm>
        </p:grpSpPr>
        <p:sp>
          <p:nvSpPr>
            <p:cNvPr id="36" name="タイトル 1"/>
            <p:cNvSpPr txBox="1">
              <a:spLocks/>
            </p:cNvSpPr>
            <p:nvPr/>
          </p:nvSpPr>
          <p:spPr>
            <a:xfrm>
              <a:off x="5851664" y="635436"/>
              <a:ext cx="2751050" cy="466139"/>
            </a:xfrm>
            <a:prstGeom prst="rect">
              <a:avLst/>
            </a:prstGeom>
          </p:spPr>
          <p:txBody>
            <a:bodyPr vert="horz" anchor="t">
              <a:normAutofit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1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>
                <a:defRPr/>
              </a:pPr>
              <a:endPara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37" name="グループ化 36"/>
            <p:cNvGrpSpPr/>
            <p:nvPr/>
          </p:nvGrpSpPr>
          <p:grpSpPr>
            <a:xfrm>
              <a:off x="7613418" y="861094"/>
              <a:ext cx="1240390" cy="4957020"/>
              <a:chOff x="5220072" y="1037879"/>
              <a:chExt cx="2232248" cy="5302669"/>
            </a:xfrm>
          </p:grpSpPr>
          <p:sp>
            <p:nvSpPr>
              <p:cNvPr id="40" name="Rectangle 8"/>
              <p:cNvSpPr>
                <a:spLocks noChangeArrowheads="1"/>
              </p:cNvSpPr>
              <p:nvPr/>
            </p:nvSpPr>
            <p:spPr bwMode="auto">
              <a:xfrm>
                <a:off x="5220074" y="2997637"/>
                <a:ext cx="2232246" cy="3342911"/>
              </a:xfrm>
              <a:prstGeom prst="rect">
                <a:avLst/>
              </a:prstGeom>
              <a:gradFill rotWithShape="1">
                <a:gsLst>
                  <a:gs pos="0">
                    <a:srgbClr val="FF9900"/>
                  </a:gs>
                  <a:gs pos="50000">
                    <a:srgbClr val="FF9900">
                      <a:gamma/>
                      <a:tint val="33725"/>
                      <a:invGamma/>
                    </a:srgbClr>
                  </a:gs>
                  <a:gs pos="100000">
                    <a:srgbClr val="FF9900"/>
                  </a:gs>
                </a:gsLst>
                <a:lin ang="0" scaled="1"/>
              </a:gradFill>
              <a:ln w="222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1440" tIns="45720" rIns="91440" bIns="45720" anchor="ctr"/>
              <a:lstStyle/>
              <a:p>
                <a:pPr algn="ctr"/>
                <a:r>
                  <a:rPr lang="ja-JP" altLang="en-US" sz="16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光熱水費</a:t>
                </a:r>
                <a:endParaRPr lang="en-US" altLang="ja-JP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endParaRPr lang="en-US" altLang="ja-JP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en-US" altLang="ja-JP" sz="1600" b="1" dirty="0">
                    <a:latin typeface="Meiryo UI"/>
                    <a:ea typeface="Meiryo UI"/>
                    <a:cs typeface="Meiryo UI" panose="020B0604030504040204" pitchFamily="50" charset="-128"/>
                  </a:rPr>
                  <a:t>【</a:t>
                </a:r>
                <a:r>
                  <a:rPr lang="en-US" altLang="ja-JP" sz="1400" b="1" dirty="0">
                    <a:latin typeface="Meiryo UI"/>
                    <a:ea typeface="Meiryo UI"/>
                    <a:cs typeface="Meiryo UI" panose="020B0604030504040204" pitchFamily="50" charset="-128"/>
                  </a:rPr>
                  <a:t>13,305</a:t>
                </a:r>
                <a:r>
                  <a:rPr lang="en-US" altLang="ja-JP" sz="800" b="1" dirty="0">
                    <a:latin typeface="Meiryo UI"/>
                    <a:ea typeface="Meiryo UI"/>
                    <a:cs typeface="Meiryo UI" panose="020B0604030504040204" pitchFamily="50" charset="-128"/>
                  </a:rPr>
                  <a:t> </a:t>
                </a:r>
                <a:r>
                  <a:rPr lang="en-US" altLang="ja-JP" sz="1600" b="1" dirty="0">
                    <a:latin typeface="Meiryo UI"/>
                    <a:ea typeface="Meiryo UI"/>
                    <a:cs typeface="Meiryo UI" panose="020B0604030504040204" pitchFamily="50" charset="-128"/>
                  </a:rPr>
                  <a:t>】</a:t>
                </a:r>
                <a:endParaRPr lang="ja-JP" altLang="en-US" sz="1600" b="1" dirty="0">
                  <a:latin typeface="Meiryo UI"/>
                  <a:ea typeface="Meiryo UI"/>
                  <a:cs typeface="Meiryo UI" panose="020B0604030504040204" pitchFamily="50" charset="-128"/>
                </a:endParaRPr>
              </a:p>
            </p:txBody>
          </p:sp>
          <p:sp>
            <p:nvSpPr>
              <p:cNvPr id="41" name="Rectangle 39"/>
              <p:cNvSpPr>
                <a:spLocks noChangeArrowheads="1"/>
              </p:cNvSpPr>
              <p:nvPr/>
            </p:nvSpPr>
            <p:spPr bwMode="auto">
              <a:xfrm>
                <a:off x="5220072" y="1037879"/>
                <a:ext cx="2232246" cy="2221074"/>
              </a:xfrm>
              <a:prstGeom prst="rect">
                <a:avLst/>
              </a:prstGeom>
              <a:gradFill flip="none" rotWithShape="1">
                <a:gsLst>
                  <a:gs pos="0">
                    <a:srgbClr val="92D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92D050"/>
                  </a:gs>
                </a:gsLst>
                <a:lin ang="0" scaled="1"/>
                <a:tileRect/>
              </a:gradFill>
              <a:ln w="222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anchor="ctr"/>
              <a:lstStyle/>
              <a:p>
                <a:pPr algn="ctr"/>
                <a:r>
                  <a:rPr lang="ja-JP" altLang="en-US" sz="16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光熱水費</a:t>
                </a:r>
                <a:endParaRPr lang="en-US" altLang="ja-JP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16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削減額</a:t>
                </a:r>
                <a:endParaRPr lang="en-US" altLang="ja-JP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endParaRPr lang="en-US" altLang="ja-JP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en-US" altLang="ja-JP" sz="1600" b="1" dirty="0">
                    <a:latin typeface="Meiryo UI"/>
                    <a:ea typeface="Meiryo UI"/>
                    <a:cs typeface="Meiryo UI" panose="020B0604030504040204" pitchFamily="50" charset="-128"/>
                  </a:rPr>
                  <a:t>【</a:t>
                </a:r>
                <a:r>
                  <a:rPr lang="en-US" altLang="ja-JP" sz="1400" b="1" dirty="0">
                    <a:latin typeface="Meiryo UI"/>
                    <a:ea typeface="Meiryo UI"/>
                    <a:cs typeface="Meiryo UI" panose="020B0604030504040204" pitchFamily="50" charset="-128"/>
                  </a:rPr>
                  <a:t>7,609</a:t>
                </a:r>
                <a:r>
                  <a:rPr lang="en-US" altLang="ja-JP" sz="1600" b="1" dirty="0">
                    <a:latin typeface="Meiryo UI"/>
                    <a:ea typeface="Meiryo UI"/>
                    <a:cs typeface="Meiryo UI" panose="020B0604030504040204" pitchFamily="50" charset="-128"/>
                  </a:rPr>
                  <a:t>】</a:t>
                </a:r>
                <a:endPara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6008423" y="861095"/>
              <a:ext cx="1242136" cy="4957020"/>
            </a:xfrm>
            <a:prstGeom prst="rect">
              <a:avLst/>
            </a:prstGeom>
            <a:gradFill rotWithShape="1">
              <a:gsLst>
                <a:gs pos="0">
                  <a:srgbClr val="FF9900"/>
                </a:gs>
                <a:gs pos="50000">
                  <a:srgbClr val="FF9900">
                    <a:gamma/>
                    <a:tint val="33725"/>
                    <a:invGamma/>
                  </a:srgbClr>
                </a:gs>
                <a:gs pos="100000">
                  <a:srgbClr val="FF990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0" tIns="45720" rIns="91440" bIns="45720" anchor="ctr"/>
            <a:lstStyle/>
            <a:p>
              <a:pPr algn="ctr"/>
              <a:r>
                <a:rPr lang="ja-JP" altLang="en-US" sz="16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</a:t>
              </a:r>
              <a:endPara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>
                  <a:latin typeface="Meiryo UI"/>
                  <a:ea typeface="Meiryo UI"/>
                  <a:cs typeface="Meiryo UI" panose="020B0604030504040204" pitchFamily="50" charset="-128"/>
                </a:rPr>
                <a:t>【</a:t>
              </a:r>
              <a:r>
                <a:rPr lang="en-US" altLang="ja-JP" sz="800" b="1" dirty="0">
                  <a:latin typeface="Meiryo UI"/>
                  <a:ea typeface="Meiryo UI"/>
                  <a:cs typeface="Meiryo UI" panose="020B0604030504040204" pitchFamily="50" charset="-128"/>
                </a:rPr>
                <a:t> </a:t>
              </a:r>
              <a:r>
                <a:rPr lang="en-US" altLang="ja-JP" sz="1400" b="1" dirty="0">
                  <a:latin typeface="Meiryo UI"/>
                  <a:ea typeface="Meiryo UI"/>
                  <a:cs typeface="Meiryo UI" panose="020B0604030504040204" pitchFamily="50" charset="-128"/>
                </a:rPr>
                <a:t>20,914</a:t>
              </a:r>
              <a:r>
                <a:rPr lang="en-US" altLang="ja-JP" sz="800" b="1" dirty="0">
                  <a:latin typeface="Meiryo UI"/>
                  <a:ea typeface="Meiryo UI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>
                  <a:latin typeface="Meiryo UI"/>
                  <a:ea typeface="Meiryo UI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latin typeface="Meiryo UI"/>
                <a:ea typeface="Meiryo UI"/>
                <a:cs typeface="Meiryo UI" panose="020B0604030504040204" pitchFamily="50" charset="-128"/>
              </a:endParaRPr>
            </a:p>
          </p:txBody>
        </p:sp>
        <p:sp>
          <p:nvSpPr>
            <p:cNvPr id="39" name="Line 6"/>
            <p:cNvSpPr>
              <a:spLocks noChangeShapeType="1"/>
            </p:cNvSpPr>
            <p:nvPr/>
          </p:nvSpPr>
          <p:spPr bwMode="auto">
            <a:xfrm>
              <a:off x="6173703" y="5817165"/>
              <a:ext cx="26640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2" name="タイトル 1"/>
          <p:cNvSpPr txBox="1">
            <a:spLocks/>
          </p:cNvSpPr>
          <p:nvPr/>
        </p:nvSpPr>
        <p:spPr>
          <a:xfrm>
            <a:off x="307851" y="1323336"/>
            <a:ext cx="4193808" cy="405395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ja-JP" sz="1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事業の効果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税込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／年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endParaRPr lang="ja-JP" altLang="en-US" sz="2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AutoShape 42"/>
          <p:cNvSpPr>
            <a:spLocks noChangeArrowheads="1"/>
          </p:cNvSpPr>
          <p:nvPr/>
        </p:nvSpPr>
        <p:spPr bwMode="auto">
          <a:xfrm>
            <a:off x="307851" y="6056021"/>
            <a:ext cx="1708042" cy="35713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t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AutoShape 42"/>
          <p:cNvSpPr>
            <a:spLocks noChangeArrowheads="1"/>
          </p:cNvSpPr>
          <p:nvPr/>
        </p:nvSpPr>
        <p:spPr bwMode="auto">
          <a:xfrm>
            <a:off x="2015893" y="6056021"/>
            <a:ext cx="1390284" cy="490322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t"/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タイトル 1"/>
          <p:cNvSpPr txBox="1">
            <a:spLocks/>
          </p:cNvSpPr>
          <p:nvPr/>
        </p:nvSpPr>
        <p:spPr>
          <a:xfrm>
            <a:off x="4495070" y="1401696"/>
            <a:ext cx="4613434" cy="334450"/>
          </a:xfrm>
          <a:prstGeom prst="rect">
            <a:avLst/>
          </a:prstGeom>
        </p:spPr>
        <p:txBody>
          <a:bodyPr vert="horz" anchor="t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sz="2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設計・工事・監理相当額</a:t>
            </a:r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</a:t>
            </a:r>
            <a:r>
              <a:rPr lang="en-US" altLang="ja-JP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税込</a:t>
            </a:r>
            <a:r>
              <a:rPr lang="en-US" altLang="ja-JP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Line 44"/>
          <p:cNvSpPr>
            <a:spLocks noChangeShapeType="1"/>
          </p:cNvSpPr>
          <p:nvPr/>
        </p:nvSpPr>
        <p:spPr bwMode="auto">
          <a:xfrm>
            <a:off x="1749531" y="1874887"/>
            <a:ext cx="351435" cy="1751484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>
            <a:off x="5321981" y="1854350"/>
            <a:ext cx="33527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4216757" y="6333467"/>
            <a:ext cx="4392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上記に加えて、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ESCO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サービス期間中は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定期点検・計測検証サービス料（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3,663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)/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年）を⽀払い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4703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369</Words>
  <Application>Microsoft Office PowerPoint</Application>
  <PresentationFormat>画面に合わせる (4:3)</PresentationFormat>
  <Paragraphs>82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2022-04-08T04:10:21Z</dcterms:created>
  <dcterms:modified xsi:type="dcterms:W3CDTF">2022-04-08T04:10:26Z</dcterms:modified>
</cp:coreProperties>
</file>