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9" r:id="rId2"/>
    <p:sldId id="258" r:id="rId3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63B39E-3DB5-41B4-A7ED-D976BBD4A3B7}" v="7" dt="2020-09-04T06:01:18.155"/>
    <p1510:client id="{9B3680E6-007A-4D16-0E94-CDFCE931ADB6}" v="774" dt="2020-09-04T04:47:02.4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59" autoAdjust="0"/>
    <p:restoredTop sz="94660"/>
  </p:normalViewPr>
  <p:slideViewPr>
    <p:cSldViewPr>
      <p:cViewPr varScale="1">
        <p:scale>
          <a:sx n="64" d="100"/>
          <a:sy n="64" d="100"/>
        </p:scale>
        <p:origin x="102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microsoft.com/office/2015/10/relationships/revisionInfo" Target="revisionInfo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4417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8769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4095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2158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374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62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199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754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24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204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365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C9A85-4925-47D7-92E5-86ABE2C68706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7780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コネクタ 5"/>
          <p:cNvCxnSpPr/>
          <p:nvPr/>
        </p:nvCxnSpPr>
        <p:spPr>
          <a:xfrm>
            <a:off x="113410" y="416516"/>
            <a:ext cx="8892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6106" y="22516"/>
            <a:ext cx="8883304" cy="369332"/>
          </a:xfrm>
          <a:prstGeom prst="rect">
            <a:avLst/>
          </a:prstGeom>
        </p:spPr>
        <p:txBody>
          <a:bodyPr wrap="square" lIns="91440" tIns="0" rIns="91440" bIns="0" anchor="t">
            <a:spAutoFit/>
          </a:bodyPr>
          <a:lstStyle/>
          <a:p>
            <a:r>
              <a:rPr lang="ja-JP" altLang="en-US" sz="1000" b="1" dirty="0">
                <a:solidFill>
                  <a:schemeClr val="tx2">
                    <a:lumMod val="75000"/>
                  </a:schemeClr>
                </a:solidFill>
                <a:latin typeface="Meiryo UI"/>
                <a:ea typeface="Meiryo UI"/>
                <a:cs typeface="Meiryo UI" panose="020B0604030504040204" pitchFamily="50" charset="-128"/>
              </a:rPr>
              <a:t> </a:t>
            </a:r>
            <a:r>
              <a:rPr lang="ja-JP" altLang="en-US" sz="2400" b="1" dirty="0">
                <a:solidFill>
                  <a:schemeClr val="tx2">
                    <a:lumMod val="75000"/>
                  </a:schemeClr>
                </a:solidFill>
                <a:latin typeface="Meiryo UI"/>
                <a:ea typeface="Meiryo UI"/>
                <a:cs typeface="Meiryo UI" panose="020B0604030504040204" pitchFamily="50" charset="-128"/>
              </a:rPr>
              <a:t>大阪府</a:t>
            </a:r>
            <a:r>
              <a:rPr lang="en-US" altLang="ja-JP" sz="2400" b="1" dirty="0">
                <a:solidFill>
                  <a:schemeClr val="tx2">
                    <a:lumMod val="75000"/>
                  </a:schemeClr>
                </a:solidFill>
                <a:latin typeface="Meiryo UI"/>
                <a:ea typeface="Meiryo UI"/>
                <a:cs typeface="Meiryo UI" panose="020B0604030504040204" pitchFamily="50" charset="-128"/>
              </a:rPr>
              <a:t>ESCO</a:t>
            </a:r>
            <a:r>
              <a:rPr lang="ja-JP" altLang="en-US" sz="2400" b="1" dirty="0">
                <a:solidFill>
                  <a:schemeClr val="tx2">
                    <a:lumMod val="75000"/>
                  </a:schemeClr>
                </a:solidFill>
                <a:latin typeface="Meiryo UI"/>
                <a:ea typeface="Meiryo UI"/>
                <a:cs typeface="Meiryo UI" panose="020B0604030504040204" pitchFamily="50" charset="-128"/>
              </a:rPr>
              <a:t>事業の導入</a:t>
            </a:r>
            <a:r>
              <a:rPr lang="ja-JP" altLang="en-US" sz="2400" b="1" dirty="0" smtClean="0">
                <a:solidFill>
                  <a:schemeClr val="tx2">
                    <a:lumMod val="75000"/>
                  </a:schemeClr>
                </a:solidFill>
                <a:latin typeface="Meiryo UI"/>
                <a:ea typeface="Meiryo UI"/>
                <a:cs typeface="Meiryo UI" panose="020B0604030504040204" pitchFamily="50" charset="-128"/>
              </a:rPr>
              <a:t>事例㊳</a:t>
            </a:r>
            <a:endParaRPr lang="ja-JP" altLang="en-US" sz="2400" b="1" dirty="0">
              <a:solidFill>
                <a:schemeClr val="tx2">
                  <a:lumMod val="75000"/>
                </a:schemeClr>
              </a:solidFill>
              <a:latin typeface="Meiryo UI"/>
              <a:ea typeface="Meiryo UI"/>
              <a:cs typeface="Meiryo UI" panose="020B0604030504040204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644997"/>
              </p:ext>
            </p:extLst>
          </p:nvPr>
        </p:nvGraphicFramePr>
        <p:xfrm>
          <a:off x="139910" y="553605"/>
          <a:ext cx="8884299" cy="59386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8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82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76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597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事業名</a:t>
                      </a:r>
                      <a:endParaRPr kumimoji="1" lang="en-US" altLang="ja-JP" sz="1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96520" indent="0"/>
                      <a:r>
                        <a:rPr kumimoji="1" lang="zh-TW" altLang="en-US" sz="1800" b="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大阪府本庁舎別館ＥＳＣＯ事業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契約者名</a:t>
                      </a:r>
                      <a:endParaRPr kumimoji="1" lang="en-US" altLang="ja-JP" sz="18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ja-JP" altLang="en-US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 アズビル</a:t>
                      </a:r>
                      <a:r>
                        <a:rPr kumimoji="1" lang="ja-JP" altLang="en-US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株式会社、芙蓉総合リース株式会社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3123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契約期間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altLang="ja-JP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 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令和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800" dirty="0" smtClean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800" dirty="0" smtClean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日</a:t>
                      </a:r>
                      <a:r>
                        <a:rPr kumimoji="1" lang="en-US" altLang="ja-JP" sz="1800" baseline="0" dirty="0" smtClean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～</a:t>
                      </a:r>
                      <a:r>
                        <a:rPr kumimoji="1" lang="ja-JP" altLang="en-US" sz="18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令和</a:t>
                      </a:r>
                      <a:r>
                        <a:rPr kumimoji="1" lang="en-US" altLang="ja-JP" sz="1800" dirty="0" smtClean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日</a:t>
                      </a:r>
                      <a:endParaRPr kumimoji="1" lang="en-US" altLang="ja-JP" sz="1800" dirty="0">
                        <a:solidFill>
                          <a:schemeClr val="tx1"/>
                        </a:solidFill>
                        <a:latin typeface="Meiryo UI"/>
                        <a:ea typeface="Meiryo UI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4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kumimoji="1" lang="en-US" altLang="ja-JP" sz="40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lang="ja-JP" altLang="en-US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 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ESCO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サービス期間は 令和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日 ～ 令和</a:t>
                      </a:r>
                      <a:r>
                        <a:rPr kumimoji="1" lang="en-US" altLang="ja-JP" sz="1800" dirty="0" smtClean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日（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15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年間）</a:t>
                      </a:r>
                      <a:endParaRPr kumimoji="1" lang="en-US" altLang="ja-JP" sz="1800" dirty="0">
                        <a:solidFill>
                          <a:schemeClr val="tx1"/>
                        </a:solidFill>
                        <a:latin typeface="Meiryo UI"/>
                        <a:ea typeface="Meiryo UI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契約方式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en-US" altLang="ja-JP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シェアード・セイビングス契約（民間資金活用型）</a:t>
                      </a:r>
                      <a:endParaRPr kumimoji="1" lang="en-US" altLang="ja-JP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74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主な省エネ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改修内容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ja-JP" altLang="en-US" sz="18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 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・ 照明の</a:t>
                      </a:r>
                      <a:r>
                        <a:rPr kumimoji="1" lang="en-US" altLang="ja-JP" sz="1800" dirty="0" smtClean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LED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化</a:t>
                      </a:r>
                      <a:endParaRPr kumimoji="1" lang="en-US" altLang="ja-JP" sz="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lang="ja-JP" altLang="en-US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 </a:t>
                      </a:r>
                      <a:r>
                        <a:rPr lang="ja-JP" altLang="en-US" sz="1800" dirty="0" smtClean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・ 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空調機省エネルギー制御</a:t>
                      </a:r>
                      <a:endParaRPr kumimoji="1" lang="en-US" altLang="ja-JP" sz="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lang="ja-JP" altLang="en-US" sz="18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 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・ 御</a:t>
                      </a:r>
                      <a:r>
                        <a:rPr lang="ja-JP" altLang="en-US" sz="1800" dirty="0" smtClean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駐車場ファン最適運転制御</a:t>
                      </a:r>
                      <a:endParaRPr kumimoji="1" lang="en-US" altLang="ja-JP" sz="1800" dirty="0">
                        <a:solidFill>
                          <a:schemeClr val="tx1"/>
                        </a:solidFill>
                        <a:latin typeface="Meiryo UI"/>
                        <a:ea typeface="Meiryo UI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・ ガス湯沸器から電気湯沸器に更新</a:t>
                      </a:r>
                      <a:endParaRPr kumimoji="1" lang="en-US" altLang="ja-JP" sz="1800" dirty="0">
                        <a:solidFill>
                          <a:schemeClr val="tx1"/>
                        </a:solidFill>
                        <a:latin typeface="Meiryo UI"/>
                        <a:ea typeface="Meiryo UI"/>
                        <a:cs typeface="Meiryo UI" panose="020B0604030504040204" pitchFamily="50" charset="-128"/>
                      </a:endParaRPr>
                    </a:p>
                  </a:txBody>
                  <a:tcPr marT="90000" marB="9000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en-US" altLang="ja-JP" sz="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導入効果</a:t>
                      </a:r>
                      <a:endParaRPr kumimoji="1" lang="en-US" altLang="ja-JP" sz="18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altLang="ja-JP" sz="1800" baseline="0" dirty="0">
                          <a:solidFill>
                            <a:srgbClr val="FF0000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 </a:t>
                      </a:r>
                      <a:r>
                        <a:rPr kumimoji="1" lang="ja-JP" altLang="en-US" sz="18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省エネルギー率：</a:t>
                      </a:r>
                      <a:r>
                        <a:rPr kumimoji="1" lang="en-US" altLang="ja-JP" sz="1800" baseline="0" dirty="0" smtClean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11</a:t>
                      </a:r>
                      <a:r>
                        <a:rPr lang="ja-JP" altLang="en-US" sz="1800" baseline="0" dirty="0" err="1" smtClean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.</a:t>
                      </a:r>
                      <a:r>
                        <a:rPr lang="en-US" altLang="ja-JP" sz="1800" baseline="0" dirty="0" smtClean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1800" baseline="0" dirty="0" smtClean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%</a:t>
                      </a:r>
                      <a:r>
                        <a:rPr kumimoji="1" lang="ja-JP" altLang="en-US" sz="14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（計画値）</a:t>
                      </a:r>
                      <a:r>
                        <a:rPr lang="en-US" altLang="ja-JP" sz="18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 </a:t>
                      </a:r>
                      <a:endParaRPr kumimoji="1" lang="en-US" altLang="ja-JP" sz="18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54000" marB="54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1800" baseline="0" dirty="0">
                          <a:solidFill>
                            <a:srgbClr val="FF0000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 </a:t>
                      </a:r>
                      <a:r>
                        <a:rPr kumimoji="1" lang="en-US" altLang="ja-JP" sz="18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CO</a:t>
                      </a:r>
                      <a:r>
                        <a:rPr kumimoji="1" lang="en-US" altLang="ja-JP" sz="14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2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削減率</a:t>
                      </a:r>
                      <a:r>
                        <a:rPr kumimoji="1" lang="ja-JP" altLang="en-US" sz="2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： </a:t>
                      </a:r>
                      <a:r>
                        <a:rPr kumimoji="1" lang="en-US" altLang="ja-JP" sz="1800" baseline="0" dirty="0" smtClean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12</a:t>
                      </a:r>
                      <a:r>
                        <a:rPr lang="en-US" altLang="ja-JP" sz="1800" baseline="0" dirty="0" smtClean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.0</a:t>
                      </a:r>
                      <a:r>
                        <a:rPr kumimoji="1" lang="ja-JP" altLang="en-US" sz="1800" baseline="0" dirty="0" smtClean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％</a:t>
                      </a:r>
                      <a:r>
                        <a:rPr kumimoji="1" lang="ja-JP" altLang="en-US" sz="14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（計画値）</a:t>
                      </a:r>
                      <a:r>
                        <a:rPr lang="en-US" altLang="ja-JP" sz="14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 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54000" marB="54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024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施設概要</a:t>
                      </a:r>
                      <a:endParaRPr kumimoji="1" lang="en-US" altLang="ja-JP">
                        <a:solidFill>
                          <a:schemeClr val="tx1"/>
                        </a:solidFill>
                        <a:latin typeface="Meiryo UI"/>
                        <a:ea typeface="Meiryo UI"/>
                        <a:cs typeface="Meiryo UI" panose="020B0604030504040204" pitchFamily="50" charset="-128"/>
                      </a:endParaRPr>
                    </a:p>
                  </a:txBody>
                  <a:tcPr marL="72000" marR="108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3000"/>
                        </a:lnSpc>
                      </a:pP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用途</a:t>
                      </a:r>
                      <a:endParaRPr kumimoji="1" lang="en-US" altLang="ja-JP" sz="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>
                        <a:lnSpc>
                          <a:spcPts val="3000"/>
                        </a:lnSpc>
                      </a:pP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所在地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lvl="0" algn="l">
                        <a:lnSpc>
                          <a:spcPts val="3000"/>
                        </a:lnSpc>
                        <a:buNone/>
                      </a:pPr>
                      <a:r>
                        <a:rPr lang="ja-JP" altLang="en-US" dirty="0" smtClean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 </a:t>
                      </a:r>
                      <a:r>
                        <a:rPr lang="ja-JP" altLang="en-US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竣工時期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Meiryo UI"/>
                        <a:ea typeface="Meiryo UI"/>
                        <a:cs typeface="Meiryo UI" panose="020B0604030504040204" pitchFamily="50" charset="-128"/>
                      </a:endParaRPr>
                    </a:p>
                    <a:p>
                      <a:pPr algn="l">
                        <a:lnSpc>
                          <a:spcPts val="3000"/>
                        </a:lnSpc>
                      </a:pPr>
                      <a:r>
                        <a:rPr lang="ja-JP" altLang="en-US" dirty="0" smtClean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 </a:t>
                      </a:r>
                      <a:r>
                        <a:rPr lang="ja-JP" altLang="en-US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延床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面積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/>
                        <a:ea typeface="Meiryo UI"/>
                        <a:cs typeface="Meiryo UI" panose="020B0604030504040204" pitchFamily="50" charset="-128"/>
                      </a:endParaRPr>
                    </a:p>
                    <a:p>
                      <a:pPr algn="l">
                        <a:lnSpc>
                          <a:spcPts val="3000"/>
                        </a:lnSpc>
                      </a:pPr>
                      <a:r>
                        <a:rPr lang="ja-JP" altLang="en-US" dirty="0" smtClean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 </a:t>
                      </a:r>
                      <a:r>
                        <a:rPr lang="ja-JP" altLang="en-US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構造・階数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3000"/>
                        </a:lnSpc>
                      </a:pP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ja-JP" altLang="en-US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事務庁舎</a:t>
                      </a:r>
                      <a:endParaRPr kumimoji="1" lang="en-US" altLang="ja-JP" sz="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>
                        <a:lnSpc>
                          <a:spcPts val="3000"/>
                        </a:lnSpc>
                      </a:pP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ja-JP" altLang="en-US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大阪市中央区大手前</a:t>
                      </a:r>
                      <a:r>
                        <a:rPr lang="en-US" altLang="ja-JP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3</a:t>
                      </a:r>
                      <a:r>
                        <a:rPr lang="ja-JP" altLang="en-US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丁目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Meiryo UI"/>
                        <a:ea typeface="Meiryo UI"/>
                        <a:cs typeface="Meiryo UI" panose="020B0604030504040204" pitchFamily="50" charset="-128"/>
                      </a:endParaRPr>
                    </a:p>
                    <a:p>
                      <a:pPr lvl="0" algn="l">
                        <a:lnSpc>
                          <a:spcPts val="3000"/>
                        </a:lnSpc>
                        <a:buNone/>
                      </a:pPr>
                      <a:r>
                        <a:rPr lang="ja-JP" altLang="en-US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:　</a:t>
                      </a:r>
                      <a:r>
                        <a:rPr lang="en-US" altLang="ja-JP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1964</a:t>
                      </a:r>
                      <a:r>
                        <a:rPr lang="ja-JP" altLang="en-US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年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Meiryo UI"/>
                        <a:ea typeface="Meiryo UI"/>
                        <a:cs typeface="Meiryo UI" panose="020B0604030504040204" pitchFamily="50" charset="-128"/>
                      </a:endParaRPr>
                    </a:p>
                    <a:p>
                      <a:pPr algn="l">
                        <a:lnSpc>
                          <a:spcPts val="3000"/>
                        </a:lnSpc>
                      </a:pP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2</a:t>
                      </a:r>
                      <a:r>
                        <a:rPr lang="ja-JP" altLang="en-US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9,</a:t>
                      </a:r>
                      <a:r>
                        <a:rPr lang="en-US" altLang="ja-JP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499</a:t>
                      </a:r>
                      <a:r>
                        <a:rPr lang="ja-JP" altLang="en-US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 m</a:t>
                      </a:r>
                      <a:r>
                        <a:rPr lang="ja-JP" altLang="en-US" baseline="300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Meiryo UI" panose="020B0604030504040204" pitchFamily="50" charset="-128"/>
                        </a:rPr>
                        <a:t>2</a:t>
                      </a:r>
                    </a:p>
                    <a:p>
                      <a:pPr lvl="0" algn="l">
                        <a:lnSpc>
                          <a:spcPts val="3000"/>
                        </a:lnSpc>
                        <a:buNone/>
                      </a:pPr>
                      <a:r>
                        <a:rPr kumimoji="1" lang="en-US" altLang="ja-JP" sz="1800" kern="1200" noProof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:</a:t>
                      </a:r>
                      <a:r>
                        <a:rPr kumimoji="1" lang="ja-JP" altLang="en-US" sz="1800" kern="1200" noProof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　</a:t>
                      </a:r>
                      <a:r>
                        <a:rPr kumimoji="1" lang="en-US" altLang="ja-JP" sz="1800" kern="1200" noProof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SRC</a:t>
                      </a:r>
                      <a:r>
                        <a:rPr kumimoji="1" lang="ja-JP" altLang="en-US" sz="1800" kern="1200" noProof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造</a:t>
                      </a:r>
                      <a:r>
                        <a:rPr kumimoji="1" lang="en-US" altLang="ja-JP" sz="1800" kern="1200" noProof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,</a:t>
                      </a:r>
                      <a:r>
                        <a:rPr kumimoji="1" lang="ja-JP" altLang="en-US" sz="1800" kern="1200" noProof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一部</a:t>
                      </a:r>
                      <a:r>
                        <a:rPr kumimoji="1" lang="en-US" altLang="ja-JP" sz="1800" kern="1200" noProof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R</a:t>
                      </a:r>
                      <a:r>
                        <a:rPr kumimoji="1" lang="en-US" sz="1800" kern="1200" noProof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C</a:t>
                      </a:r>
                      <a:r>
                        <a:rPr kumimoji="1" lang="ja-JP" altLang="en-US" sz="1800" kern="1200" noProof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造 地上</a:t>
                      </a:r>
                      <a:r>
                        <a:rPr kumimoji="1" lang="en-US" altLang="ja-JP" sz="1800" kern="1200" noProof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8</a:t>
                      </a:r>
                      <a:r>
                        <a:rPr kumimoji="1" lang="ja-JP" altLang="en-US" sz="1800" kern="1200" noProof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階 地下3階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dist"/>
                      <a:endParaRPr kumimoji="1" lang="en-US" altLang="ja-JP" sz="18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0" name="正方形/長方形 19"/>
          <p:cNvSpPr/>
          <p:nvPr/>
        </p:nvSpPr>
        <p:spPr>
          <a:xfrm>
            <a:off x="8172400" y="46692"/>
            <a:ext cx="949752" cy="31786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fld id="{C8692C38-0430-4F61-A0D4-4C5C3C1314F7}" type="slidenum">
              <a:rPr lang="ja-JP" altLang="en-US" sz="160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 algn="ctr"/>
              <a:t>1</a:t>
            </a:fld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/2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6426" y="4686232"/>
            <a:ext cx="2326620" cy="155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952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コネクタ 5"/>
          <p:cNvCxnSpPr/>
          <p:nvPr/>
        </p:nvCxnSpPr>
        <p:spPr>
          <a:xfrm>
            <a:off x="113410" y="416516"/>
            <a:ext cx="8892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6106" y="22516"/>
            <a:ext cx="8883304" cy="907941"/>
          </a:xfrm>
          <a:prstGeom prst="rect">
            <a:avLst/>
          </a:prstGeom>
        </p:spPr>
        <p:txBody>
          <a:bodyPr wrap="square" lIns="91440" tIns="0" rIns="91440" bIns="0" anchor="t">
            <a:spAutoFit/>
          </a:bodyPr>
          <a:lstStyle/>
          <a:p>
            <a:r>
              <a:rPr lang="ja-JP" altLang="en-US" sz="1000" b="1" dirty="0">
                <a:solidFill>
                  <a:schemeClr val="tx2">
                    <a:lumMod val="75000"/>
                  </a:schemeClr>
                </a:solidFill>
                <a:latin typeface="Meiryo UI"/>
                <a:ea typeface="Meiryo UI"/>
                <a:cs typeface="Meiryo UI" panose="020B0604030504040204" pitchFamily="50" charset="-128"/>
              </a:rPr>
              <a:t> </a:t>
            </a:r>
            <a:r>
              <a:rPr lang="ja-JP" altLang="en-US" sz="2400" b="1" dirty="0">
                <a:solidFill>
                  <a:schemeClr val="tx2">
                    <a:lumMod val="75000"/>
                  </a:schemeClr>
                </a:solidFill>
                <a:latin typeface="Meiryo UI"/>
                <a:ea typeface="Meiryo UI"/>
                <a:cs typeface="Meiryo UI" panose="020B0604030504040204" pitchFamily="50" charset="-128"/>
              </a:rPr>
              <a:t>大阪府</a:t>
            </a:r>
            <a:r>
              <a:rPr lang="en-US" altLang="ja-JP" sz="2400" b="1" dirty="0">
                <a:solidFill>
                  <a:schemeClr val="tx2">
                    <a:lumMod val="75000"/>
                  </a:schemeClr>
                </a:solidFill>
                <a:latin typeface="Meiryo UI"/>
                <a:ea typeface="Meiryo UI"/>
                <a:cs typeface="Meiryo UI" panose="020B0604030504040204" pitchFamily="50" charset="-128"/>
              </a:rPr>
              <a:t>ESCO</a:t>
            </a:r>
            <a:r>
              <a:rPr lang="ja-JP" altLang="en-US" sz="2400" b="1" dirty="0">
                <a:solidFill>
                  <a:schemeClr val="tx2">
                    <a:lumMod val="75000"/>
                  </a:schemeClr>
                </a:solidFill>
                <a:latin typeface="Meiryo UI"/>
                <a:ea typeface="Meiryo UI"/>
                <a:cs typeface="Meiryo UI" panose="020B0604030504040204" pitchFamily="50" charset="-128"/>
              </a:rPr>
              <a:t>事業の導入</a:t>
            </a:r>
            <a:r>
              <a:rPr lang="ja-JP" altLang="en-US" sz="2400" b="1" dirty="0" smtClean="0">
                <a:solidFill>
                  <a:schemeClr val="tx2">
                    <a:lumMod val="75000"/>
                  </a:schemeClr>
                </a:solidFill>
                <a:latin typeface="Meiryo UI"/>
                <a:ea typeface="Meiryo UI"/>
                <a:cs typeface="Meiryo UI" panose="020B0604030504040204" pitchFamily="50" charset="-128"/>
              </a:rPr>
              <a:t>事例㊳</a:t>
            </a:r>
            <a:endParaRPr lang="en-US" altLang="ja-JP" sz="2400" b="1" dirty="0">
              <a:solidFill>
                <a:schemeClr val="tx2">
                  <a:lumMod val="75000"/>
                </a:schemeClr>
              </a:solidFill>
              <a:latin typeface="Meiryo UI"/>
              <a:ea typeface="Meiryo UI"/>
              <a:cs typeface="Meiryo UI" panose="020B0604030504040204" pitchFamily="50" charset="-128"/>
            </a:endParaRPr>
          </a:p>
          <a:p>
            <a:endParaRPr lang="en-US" altLang="ja-JP" sz="10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5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20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20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契約に基づく</a:t>
            </a:r>
            <a:r>
              <a:rPr lang="en-US" altLang="ja-JP" sz="20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</a:t>
            </a:r>
            <a:r>
              <a:rPr lang="ja-JP" altLang="en-US" sz="20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Ｏ事業の経費と利益配分</a:t>
            </a:r>
            <a:r>
              <a:rPr lang="en-US" altLang="ja-JP" sz="20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ja-JP" altLang="en-US" sz="20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8172400" y="46692"/>
            <a:ext cx="949752" cy="31786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fld id="{C8692C38-0430-4F61-A0D4-4C5C3C1314F7}" type="slidenum">
              <a:rPr lang="ja-JP" altLang="en-US" sz="160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 algn="ctr"/>
              <a:t>2</a:t>
            </a:fld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/2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</a:p>
        </p:txBody>
      </p:sp>
      <p:sp>
        <p:nvSpPr>
          <p:cNvPr id="10" name="AutoShape 42"/>
          <p:cNvSpPr>
            <a:spLocks noChangeArrowheads="1"/>
          </p:cNvSpPr>
          <p:nvPr/>
        </p:nvSpPr>
        <p:spPr bwMode="auto">
          <a:xfrm>
            <a:off x="366933" y="6207163"/>
            <a:ext cx="2086865" cy="335613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en-US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AutoShape 42"/>
          <p:cNvSpPr>
            <a:spLocks noChangeArrowheads="1"/>
          </p:cNvSpPr>
          <p:nvPr/>
        </p:nvSpPr>
        <p:spPr bwMode="auto">
          <a:xfrm>
            <a:off x="5033179" y="6063800"/>
            <a:ext cx="2779181" cy="659021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/>
          <a:lstStyle/>
          <a:p>
            <a:pPr algn="ctr"/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サービス期間（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年間）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AutoShape 42"/>
          <p:cNvSpPr>
            <a:spLocks noChangeArrowheads="1"/>
          </p:cNvSpPr>
          <p:nvPr/>
        </p:nvSpPr>
        <p:spPr bwMode="auto">
          <a:xfrm>
            <a:off x="1731238" y="6061700"/>
            <a:ext cx="1760642" cy="66492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/>
          <a:lstStyle/>
          <a:p>
            <a:pPr algn="ctr"/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実施前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5220074" y="3258952"/>
            <a:ext cx="2232246" cy="3081596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50000">
                <a:srgbClr val="FF9900">
                  <a:gamma/>
                  <a:tint val="3372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光熱水費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b="1" dirty="0">
                <a:latin typeface="Meiryo UI"/>
                <a:ea typeface="Meiryo UI"/>
                <a:cs typeface="Meiryo UI" panose="020B0604030504040204" pitchFamily="50" charset="-128"/>
              </a:rPr>
              <a:t>【</a:t>
            </a:r>
            <a:r>
              <a:rPr lang="en-US" altLang="ja-JP" sz="1400" b="1" dirty="0" smtClean="0">
                <a:latin typeface="Meiryo UI"/>
                <a:ea typeface="Meiryo UI"/>
                <a:cs typeface="Meiryo UI" panose="020B0604030504040204" pitchFamily="50" charset="-128"/>
              </a:rPr>
              <a:t>63,551</a:t>
            </a:r>
            <a:r>
              <a:rPr lang="en-US" altLang="ja-JP" sz="800" b="1" dirty="0" smtClean="0">
                <a:latin typeface="Meiryo UI"/>
                <a:ea typeface="Meiryo UI"/>
                <a:cs typeface="Meiryo UI" panose="020B0604030504040204" pitchFamily="50" charset="-128"/>
              </a:rPr>
              <a:t> </a:t>
            </a:r>
            <a:r>
              <a:rPr lang="en-US" altLang="ja-JP" sz="1600" b="1" dirty="0">
                <a:latin typeface="Meiryo UI"/>
                <a:ea typeface="Meiryo UI"/>
                <a:cs typeface="Meiryo UI" panose="020B0604030504040204" pitchFamily="50" charset="-128"/>
              </a:rPr>
              <a:t>】</a:t>
            </a:r>
            <a:endParaRPr lang="ja-JP" altLang="en-US" sz="1600" b="1" dirty="0">
              <a:latin typeface="Meiryo UI"/>
              <a:ea typeface="Meiryo UI"/>
              <a:cs typeface="Meiryo UI" panose="020B0604030504040204" pitchFamily="50" charset="-128"/>
            </a:endParaRP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1506884" y="1211500"/>
            <a:ext cx="2232246" cy="5127315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50000">
                <a:srgbClr val="FF9900">
                  <a:gamma/>
                  <a:tint val="3372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光熱水費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b="1" dirty="0">
                <a:latin typeface="Meiryo UI"/>
                <a:ea typeface="Meiryo UI"/>
                <a:cs typeface="Meiryo UI" panose="020B0604030504040204" pitchFamily="50" charset="-128"/>
              </a:rPr>
              <a:t>【</a:t>
            </a:r>
            <a:r>
              <a:rPr lang="en-US" altLang="ja-JP" sz="800" b="1" dirty="0">
                <a:latin typeface="Meiryo UI"/>
                <a:ea typeface="Meiryo UI"/>
                <a:cs typeface="Meiryo UI" panose="020B0604030504040204" pitchFamily="50" charset="-128"/>
              </a:rPr>
              <a:t> </a:t>
            </a:r>
            <a:r>
              <a:rPr lang="en-US" altLang="ja-JP" sz="1400" b="1" dirty="0">
                <a:latin typeface="Meiryo UI"/>
                <a:ea typeface="Meiryo UI"/>
                <a:cs typeface="Meiryo UI" panose="020B0604030504040204" pitchFamily="50" charset="-128"/>
              </a:rPr>
              <a:t>70,940</a:t>
            </a:r>
            <a:r>
              <a:rPr lang="en-US" altLang="ja-JP" sz="800" b="1" dirty="0">
                <a:latin typeface="Meiryo UI"/>
                <a:ea typeface="Meiryo UI"/>
                <a:cs typeface="Meiryo UI" panose="020B0604030504040204" pitchFamily="50" charset="-128"/>
              </a:rPr>
              <a:t> </a:t>
            </a:r>
            <a:r>
              <a:rPr lang="en-US" altLang="ja-JP" sz="1600" b="1" dirty="0">
                <a:latin typeface="Meiryo UI"/>
                <a:ea typeface="Meiryo UI"/>
                <a:cs typeface="Meiryo UI" panose="020B0604030504040204" pitchFamily="50" charset="-128"/>
              </a:rPr>
              <a:t>】</a:t>
            </a:r>
            <a:endParaRPr lang="ja-JP" altLang="en-US" sz="1600" b="1" dirty="0">
              <a:latin typeface="Meiryo UI"/>
              <a:ea typeface="Meiryo UI"/>
              <a:cs typeface="Meiryo UI" panose="020B0604030504040204" pitchFamily="50" charset="-128"/>
            </a:endParaRPr>
          </a:p>
        </p:txBody>
      </p:sp>
      <p:sp>
        <p:nvSpPr>
          <p:cNvPr id="17" name="タイトル 1"/>
          <p:cNvSpPr txBox="1">
            <a:spLocks/>
          </p:cNvSpPr>
          <p:nvPr/>
        </p:nvSpPr>
        <p:spPr>
          <a:xfrm>
            <a:off x="6817264" y="586597"/>
            <a:ext cx="2219232" cy="46613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1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（単位：千円／年）</a:t>
            </a:r>
          </a:p>
        </p:txBody>
      </p:sp>
      <p:sp>
        <p:nvSpPr>
          <p:cNvPr id="18" name="Rectangle 39"/>
          <p:cNvSpPr>
            <a:spLocks noChangeArrowheads="1"/>
          </p:cNvSpPr>
          <p:nvPr/>
        </p:nvSpPr>
        <p:spPr bwMode="auto">
          <a:xfrm>
            <a:off x="5220073" y="1211500"/>
            <a:ext cx="1116000" cy="2047452"/>
          </a:xfrm>
          <a:prstGeom prst="rect">
            <a:avLst/>
          </a:prstGeom>
          <a:gradFill flip="none" rotWithShape="1">
            <a:gsLst>
              <a:gs pos="0">
                <a:srgbClr val="92D050"/>
              </a:gs>
              <a:gs pos="50000">
                <a:schemeClr val="accent3">
                  <a:lumMod val="20000"/>
                  <a:lumOff val="80000"/>
                </a:schemeClr>
              </a:gs>
              <a:gs pos="100000">
                <a:srgbClr val="92D050"/>
              </a:gs>
            </a:gsLst>
            <a:lin ang="0" scaled="1"/>
            <a:tileRect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anchor="ctr"/>
          <a:lstStyle/>
          <a:p>
            <a:pPr algn="ctr"/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光熱水費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削減額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b="1" dirty="0">
                <a:latin typeface="Meiryo UI"/>
                <a:ea typeface="Meiryo UI"/>
                <a:cs typeface="Meiryo UI" panose="020B0604030504040204" pitchFamily="50" charset="-128"/>
              </a:rPr>
              <a:t>【</a:t>
            </a:r>
            <a:r>
              <a:rPr lang="en-US" altLang="ja-JP" sz="1400" b="1" dirty="0" smtClean="0">
                <a:latin typeface="Meiryo UI"/>
                <a:ea typeface="Meiryo UI"/>
                <a:cs typeface="Meiryo UI" panose="020B0604030504040204" pitchFamily="50" charset="-128"/>
              </a:rPr>
              <a:t>7,389</a:t>
            </a:r>
            <a:r>
              <a:rPr lang="en-US" altLang="ja-JP" sz="1600" b="1" dirty="0" smtClean="0">
                <a:latin typeface="Meiryo UI"/>
                <a:ea typeface="Meiryo UI"/>
                <a:cs typeface="Meiryo UI" panose="020B0604030504040204" pitchFamily="50" charset="-128"/>
              </a:rPr>
              <a:t>】</a:t>
            </a:r>
            <a:endParaRPr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1" name="Rectangle 39"/>
          <p:cNvSpPr>
            <a:spLocks noChangeArrowheads="1"/>
          </p:cNvSpPr>
          <p:nvPr/>
        </p:nvSpPr>
        <p:spPr bwMode="auto">
          <a:xfrm>
            <a:off x="6327957" y="1931580"/>
            <a:ext cx="1116000" cy="1327372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50000">
                <a:srgbClr val="FFFFCC"/>
              </a:gs>
              <a:gs pos="100000">
                <a:srgbClr val="FFFF00"/>
              </a:gs>
            </a:gsLst>
            <a:lin ang="0" scaled="1"/>
            <a:tileRect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ctr"/>
          <a:lstStyle/>
          <a:p>
            <a:pPr algn="ctr"/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</a:p>
          <a:p>
            <a:pPr algn="ctr"/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サービス料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b="1" dirty="0">
                <a:latin typeface="Meiryo UI"/>
                <a:ea typeface="Meiryo UI"/>
                <a:cs typeface="Meiryo UI" panose="020B0604030504040204" pitchFamily="50" charset="-128"/>
              </a:rPr>
              <a:t>【</a:t>
            </a:r>
            <a:r>
              <a:rPr lang="en-US" altLang="ja-JP" sz="800" b="1" dirty="0">
                <a:latin typeface="Meiryo UI"/>
                <a:ea typeface="Meiryo UI"/>
                <a:cs typeface="Meiryo UI" panose="020B0604030504040204" pitchFamily="50" charset="-128"/>
              </a:rPr>
              <a:t> </a:t>
            </a:r>
            <a:r>
              <a:rPr lang="en-US" altLang="ja-JP" sz="1400" b="1" dirty="0" smtClean="0">
                <a:latin typeface="Meiryo UI"/>
                <a:ea typeface="Meiryo UI"/>
                <a:cs typeface="Meiryo UI" panose="020B0604030504040204" pitchFamily="50" charset="-128"/>
              </a:rPr>
              <a:t>6,712</a:t>
            </a:r>
            <a:r>
              <a:rPr lang="en-US" altLang="ja-JP" sz="1600" b="1" dirty="0" smtClean="0">
                <a:latin typeface="Meiryo UI"/>
                <a:ea typeface="Meiryo UI"/>
                <a:cs typeface="Meiryo UI" panose="020B0604030504040204" pitchFamily="50" charset="-128"/>
              </a:rPr>
              <a:t>】</a:t>
            </a:r>
            <a:endParaRPr lang="ja-JP" altLang="en-US" sz="1600" b="1" dirty="0">
              <a:latin typeface="Meiryo UI"/>
              <a:ea typeface="Meiryo UI"/>
              <a:cs typeface="Meiryo UI" panose="020B0604030504040204" pitchFamily="50" charset="-128"/>
            </a:endParaRPr>
          </a:p>
        </p:txBody>
      </p:sp>
      <p:sp>
        <p:nvSpPr>
          <p:cNvPr id="22" name="Rectangle 38"/>
          <p:cNvSpPr>
            <a:spLocks noChangeArrowheads="1"/>
          </p:cNvSpPr>
          <p:nvPr/>
        </p:nvSpPr>
        <p:spPr bwMode="auto">
          <a:xfrm>
            <a:off x="6327957" y="1211500"/>
            <a:ext cx="1116000" cy="720080"/>
          </a:xfrm>
          <a:prstGeom prst="rect">
            <a:avLst/>
          </a:prstGeom>
          <a:gradFill rotWithShape="1">
            <a:gsLst>
              <a:gs pos="0">
                <a:srgbClr val="00B0F0"/>
              </a:gs>
              <a:gs pos="50000">
                <a:srgbClr val="82DEFE"/>
              </a:gs>
              <a:gs pos="100000">
                <a:srgbClr val="00B0F0"/>
              </a:gs>
            </a:gsLst>
            <a:lin ang="0" scaled="1"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府の利益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b="1" dirty="0">
                <a:latin typeface="Meiryo UI"/>
                <a:ea typeface="Meiryo UI"/>
                <a:cs typeface="Meiryo UI" panose="020B0604030504040204" pitchFamily="50" charset="-128"/>
              </a:rPr>
              <a:t>【</a:t>
            </a:r>
            <a:r>
              <a:rPr lang="en-US" altLang="ja-JP" sz="800" b="1" dirty="0">
                <a:latin typeface="Meiryo UI"/>
                <a:ea typeface="Meiryo UI"/>
                <a:cs typeface="Meiryo UI" panose="020B0604030504040204" pitchFamily="50" charset="-128"/>
              </a:rPr>
              <a:t> </a:t>
            </a:r>
            <a:r>
              <a:rPr lang="en-US" altLang="ja-JP" sz="1400" b="1" dirty="0" smtClean="0">
                <a:latin typeface="Meiryo UI"/>
                <a:ea typeface="Meiryo UI"/>
                <a:cs typeface="Meiryo UI" panose="020B0604030504040204" pitchFamily="50" charset="-128"/>
              </a:rPr>
              <a:t>677</a:t>
            </a:r>
            <a:r>
              <a:rPr lang="en-US" altLang="ja-JP" sz="800" b="1" dirty="0" smtClean="0">
                <a:latin typeface="Meiryo UI"/>
                <a:ea typeface="Meiryo UI"/>
                <a:cs typeface="Meiryo UI" panose="020B0604030504040204" pitchFamily="50" charset="-128"/>
              </a:rPr>
              <a:t> </a:t>
            </a:r>
            <a:r>
              <a:rPr lang="en-US" altLang="ja-JP" sz="1600" b="1" dirty="0">
                <a:latin typeface="Meiryo UI"/>
                <a:ea typeface="Meiryo UI"/>
                <a:cs typeface="Meiryo UI" panose="020B0604030504040204" pitchFamily="50" charset="-128"/>
              </a:rPr>
              <a:t>】</a:t>
            </a:r>
            <a:endParaRPr lang="ja-JP" altLang="en-US" sz="1600" b="1" dirty="0">
              <a:latin typeface="Meiryo UI"/>
              <a:ea typeface="Meiryo UI"/>
              <a:cs typeface="Meiryo UI" panose="020B0604030504040204" pitchFamily="50" charset="-128"/>
            </a:endParaRPr>
          </a:p>
        </p:txBody>
      </p:sp>
      <p:sp>
        <p:nvSpPr>
          <p:cNvPr id="20" name="Line 6"/>
          <p:cNvSpPr>
            <a:spLocks noChangeShapeType="1"/>
          </p:cNvSpPr>
          <p:nvPr/>
        </p:nvSpPr>
        <p:spPr bwMode="auto">
          <a:xfrm>
            <a:off x="338702" y="6338815"/>
            <a:ext cx="8452274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sz="100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7392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256</Words>
  <Application>Microsoft Office PowerPoint</Application>
  <PresentationFormat>画面に合わせる (4:3)</PresentationFormat>
  <Paragraphs>57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ＭＳ Ｐゴシック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2022-04-08T04:09:49Z</dcterms:created>
  <dcterms:modified xsi:type="dcterms:W3CDTF">2022-04-08T04:09:58Z</dcterms:modified>
</cp:coreProperties>
</file>