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3B39E-3DB5-41B4-A7ED-D976BBD4A3B7}" v="7" dt="2020-09-04T06:01:18.155"/>
    <p1510:client id="{9B3680E6-007A-4D16-0E94-CDFCE931ADB6}" v="774" dt="2020-09-04T04:47:02.4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9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2021/4/12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事業の導入事例㊱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182893"/>
              </p:ext>
            </p:extLst>
          </p:nvPr>
        </p:nvGraphicFramePr>
        <p:xfrm>
          <a:off x="139910" y="553605"/>
          <a:ext cx="8884299" cy="5938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7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597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520" indent="0"/>
                      <a:r>
                        <a:rPr kumimoji="1" lang="ja-JP" altLang="en-US" sz="1800" b="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lang="ja-JP" altLang="en-US" sz="1800" b="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咲洲庁舎</a:t>
                      </a:r>
                      <a:r>
                        <a:rPr kumimoji="1" lang="zh-TW" altLang="en-US" sz="1800" b="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アズビル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株式会社、</a:t>
                      </a:r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NTT・</a:t>
                      </a:r>
                      <a:r>
                        <a:rPr lang="en-US" altLang="ja-JP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TC</a:t>
                      </a:r>
                      <a:r>
                        <a:rPr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リース</a:t>
                      </a:r>
                      <a:r>
                        <a:rPr kumimoji="1" lang="ja-JP" altLang="en-US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株式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サービス期間は 令和</a:t>
                      </a:r>
                      <a:r>
                        <a:rPr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・冷温水ポンプへのインバータ設備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導入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8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・執務室等の</a:t>
                      </a:r>
                      <a:r>
                        <a:rPr lang="en-US" altLang="ja-JP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化導入</a:t>
                      </a:r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・駐車場換気の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濃度制御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・空調機の省エネルギー制御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21.4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%</a:t>
                      </a:r>
                      <a:r>
                        <a:rPr kumimoji="1" lang="ja-JP" altLang="en-US" sz="14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800" baseline="0" dirty="0">
                          <a:solidFill>
                            <a:srgbClr val="FF0000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r>
                        <a:rPr kumimoji="1"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lang="en-US" altLang="ja-JP" sz="18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21.7</a:t>
                      </a:r>
                      <a:r>
                        <a:rPr kumimoji="1" lang="ja-JP" altLang="en-US" sz="18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lang="en-US" altLang="ja-JP" sz="1400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lvl="0" algn="dist"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竣工時期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延床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面積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 構造・階数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baseline="0" dirty="0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事務庁舎（一部商業施設）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大阪市住之江区南港北1-14-16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lvl="0" algn="l">
                        <a:buNone/>
                      </a:pP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lang="ja-JP" altLang="en-US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mtClean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1995年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/>
                        <a:ea typeface="Meiryo UI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lang="en-US" altLang="ja-JP" sz="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149,296.45 m</a:t>
                      </a:r>
                      <a:r>
                        <a:rPr lang="ja-JP" altLang="en-US" baseline="3000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  <a:cs typeface="Meiryo UI" panose="020B0604030504040204" pitchFamily="50" charset="-128"/>
                        </a:rPr>
                        <a:t>2</a:t>
                      </a:r>
                    </a:p>
                    <a:p>
                      <a:pPr lvl="0" algn="l">
                        <a:buNone/>
                      </a:pPr>
                      <a:r>
                        <a:rPr kumimoji="1" lang="en-US" altLang="ja-JP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: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　</a:t>
                      </a:r>
                      <a:r>
                        <a:rPr kumimoji="1" lang="en-US" altLang="ja-JP" sz="1800" kern="1200" noProof="0" dirty="0" err="1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SRC造・</a:t>
                      </a:r>
                      <a:r>
                        <a:rPr kumimoji="1" lang="en-US" sz="1800" kern="1200" noProof="0" dirty="0" err="1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S造・RC</a:t>
                      </a:r>
                      <a:r>
                        <a:rPr kumimoji="1" lang="ja-JP" altLang="en-US" sz="1800" kern="1200" noProof="0" dirty="0">
                          <a:solidFill>
                            <a:schemeClr val="tx1"/>
                          </a:solidFill>
                          <a:latin typeface="Meiryo UI"/>
                          <a:ea typeface="Meiryo UI"/>
                        </a:rPr>
                        <a:t>造 搭屋2階 地上55階 地下3階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245" y="4437112"/>
            <a:ext cx="1482165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lIns="91440" tIns="0" rIns="91440" bIns="0" anchor="t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 </a:t>
            </a:r>
            <a:r>
              <a:rPr lang="ja-JP" altLang="en-US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大阪府</a:t>
            </a:r>
            <a:r>
              <a:rPr lang="en-US" altLang="ja-JP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ESCO</a:t>
            </a:r>
            <a:r>
              <a:rPr lang="ja-JP" altLang="en-US" sz="2400" b="1">
                <a:solidFill>
                  <a:schemeClr val="tx2">
                    <a:lumMod val="75000"/>
                  </a:schemeClr>
                </a:solidFill>
                <a:latin typeface="Meiryo UI"/>
                <a:ea typeface="Meiryo UI"/>
                <a:cs typeface="Meiryo UI" panose="020B0604030504040204" pitchFamily="50" charset="-128"/>
              </a:rPr>
              <a:t>事業の導入事例㊱</a:t>
            </a:r>
            <a:endParaRPr lang="en-US" altLang="ja-JP" sz="2400" b="1">
              <a:solidFill>
                <a:schemeClr val="tx2">
                  <a:lumMod val="75000"/>
                </a:schemeClr>
              </a:solidFill>
              <a:latin typeface="Meiryo UI"/>
              <a:ea typeface="Meiryo UI"/>
              <a:cs typeface="Meiryo UI" panose="020B0604030504040204" pitchFamily="50" charset="-128"/>
            </a:endParaRPr>
          </a:p>
          <a:p>
            <a:endParaRPr lang="en-US" altLang="ja-JP" sz="1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33179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2007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>
                <a:latin typeface="Meiryo UI"/>
                <a:ea typeface="Meiryo UI"/>
                <a:cs typeface="Meiryo UI" panose="020B0604030504040204" pitchFamily="50" charset="-128"/>
              </a:rPr>
              <a:t>488,377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06884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>
                <a:latin typeface="Meiryo UI"/>
                <a:ea typeface="Meiryo UI"/>
                <a:cs typeface="Meiryo UI" panose="020B0604030504040204" pitchFamily="50" charset="-128"/>
              </a:rPr>
              <a:t>548,842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17264" y="586597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20073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none" lIns="91440" tIns="45720" rIns="91440" bIns="45720" anchor="ctr"/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1400" b="1">
                <a:latin typeface="Meiryo UI"/>
                <a:ea typeface="Meiryo UI"/>
                <a:cs typeface="Meiryo UI" panose="020B0604030504040204" pitchFamily="50" charset="-128"/>
              </a:rPr>
              <a:t>60,465</a:t>
            </a:r>
            <a:r>
              <a:rPr lang="en-US" altLang="ja-JP" sz="1600" b="1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327957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dirty="0" smtClean="0">
                <a:latin typeface="Meiryo UI"/>
                <a:ea typeface="Meiryo UI"/>
                <a:cs typeface="Meiryo UI" panose="020B0604030504040204" pitchFamily="50" charset="-128"/>
              </a:rPr>
              <a:t>38,616</a:t>
            </a:r>
            <a:r>
              <a:rPr lang="en-US" altLang="ja-JP" sz="1600" b="1" dirty="0" smtClean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327957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40" tIns="45720" rIns="91440" bIns="4572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>
                <a:latin typeface="Meiryo UI"/>
                <a:ea typeface="Meiryo UI"/>
                <a:cs typeface="Meiryo UI" panose="020B0604030504040204" pitchFamily="50" charset="-128"/>
              </a:rPr>
              <a:t>【</a:t>
            </a:r>
            <a:r>
              <a:rPr lang="en-US" altLang="ja-JP" sz="800" b="1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400" b="1" smtClean="0">
                <a:latin typeface="Meiryo UI"/>
                <a:ea typeface="Meiryo UI"/>
                <a:cs typeface="Meiryo UI" panose="020B0604030504040204" pitchFamily="50" charset="-128"/>
              </a:rPr>
              <a:t>21,849</a:t>
            </a:r>
            <a:r>
              <a:rPr lang="en-US" altLang="ja-JP" sz="800" b="1" smtClean="0">
                <a:latin typeface="Meiryo UI"/>
                <a:ea typeface="Meiryo UI"/>
                <a:cs typeface="Meiryo UI" panose="020B0604030504040204" pitchFamily="50" charset="-128"/>
              </a:rPr>
              <a:t> </a:t>
            </a:r>
            <a:r>
              <a:rPr lang="en-US" altLang="ja-JP" sz="1600" b="1" dirty="0">
                <a:latin typeface="Meiryo UI"/>
                <a:ea typeface="Meiryo UI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/>
              <a:ea typeface="Meiryo UI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92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画面に合わせる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188</cp:revision>
  <dcterms:created xsi:type="dcterms:W3CDTF">2017-09-22T06:21:05Z</dcterms:created>
  <dcterms:modified xsi:type="dcterms:W3CDTF">2021-04-12T03:00:11Z</dcterms:modified>
</cp:coreProperties>
</file>