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3B39E-3DB5-41B4-A7ED-D976BBD4A3B7}" v="7" dt="2020-09-04T06:01:18.155"/>
    <p1510:client id="{9B3680E6-007A-4D16-0E94-CDFCE931ADB6}" v="774" dt="2020-09-04T04:47:02.4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92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41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69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09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215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374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6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9199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7542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0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656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C9A85-4925-47D7-92E5-86ABE2C68706}" type="datetimeFigureOut">
              <a:rPr kumimoji="1" lang="ja-JP" altLang="en-US" smtClean="0"/>
              <a:t>2021/4/12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A55B0-AC2E-4EC0-8C99-2FE23F302C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780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事業の導入事例㊱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182893"/>
              </p:ext>
            </p:extLst>
          </p:nvPr>
        </p:nvGraphicFramePr>
        <p:xfrm>
          <a:off x="139910" y="553605"/>
          <a:ext cx="8884299" cy="5938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7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8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176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597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96520" indent="0"/>
                      <a:r>
                        <a:rPr kumimoji="1" lang="ja-JP" altLang="en-US" sz="1800" b="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大阪府</a:t>
                      </a:r>
                      <a:r>
                        <a:rPr lang="ja-JP" altLang="en-US" sz="1800" b="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咲洲庁舎</a:t>
                      </a:r>
                      <a:r>
                        <a:rPr kumimoji="1" lang="zh-TW" altLang="en-US" sz="1800" b="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ＥＳＣＯ事業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アズビル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株式会社、</a:t>
                      </a:r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NTT・</a:t>
                      </a:r>
                      <a:r>
                        <a:rPr lang="en-US" altLang="ja-JP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TC</a:t>
                      </a:r>
                      <a:r>
                        <a:rPr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リース</a:t>
                      </a:r>
                      <a:r>
                        <a:rPr kumimoji="1" lang="ja-JP" altLang="en-US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株式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会社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3123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6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令和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sz="180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サービス期間は 令和</a:t>
                      </a:r>
                      <a:r>
                        <a:rPr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 ～ 令和</a:t>
                      </a:r>
                      <a:r>
                        <a:rPr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sz="180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sz="180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7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・冷温水ポンプへのインバータ設備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導入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・執務室等の</a:t>
                      </a:r>
                      <a:r>
                        <a:rPr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化導入</a:t>
                      </a:r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lang="ja-JP" altLang="en-US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・駐車場換気の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濃度制御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・空調機の省エネルギー制御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200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21.4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%</a:t>
                      </a:r>
                      <a:r>
                        <a:rPr kumimoji="1" lang="ja-JP" altLang="en-US" sz="14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ja-JP" sz="1800" baseline="0" dirty="0">
                          <a:solidFill>
                            <a:srgbClr val="FF0000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r>
                        <a:rPr kumimoji="1"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lang="en-US" altLang="ja-JP" sz="18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21.7</a:t>
                      </a:r>
                      <a:r>
                        <a:rPr kumimoji="1" lang="ja-JP" altLang="en-US" sz="18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lang="en-US" altLang="ja-JP" sz="1400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240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</a:txBody>
                  <a:tcPr marL="72000" marR="108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lvl="0" algn="dist"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竣工時期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延床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面積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 構造・階数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事務庁舎（一部商業施設）</a:t>
                      </a:r>
                      <a:endParaRPr kumimoji="1" lang="en-US" altLang="ja-JP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大阪市住之江区南港北1-14-16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lvl="0" algn="l">
                        <a:buNone/>
                      </a:pP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lang="ja-JP" altLang="en-US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1995年</a:t>
                      </a:r>
                      <a:endParaRPr kumimoji="1" lang="ja-JP" altLang="en-US" dirty="0">
                        <a:solidFill>
                          <a:schemeClr val="tx1"/>
                        </a:solidFill>
                        <a:latin typeface="Meiryo UI"/>
                        <a:ea typeface="Meiryo UI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lang="en-US" altLang="ja-JP" sz="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lang="ja-JP" altLang="en-US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149,296.45 m</a:t>
                      </a:r>
                      <a:r>
                        <a:rPr lang="ja-JP" altLang="en-US" baseline="3000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pPr lvl="0" algn="l">
                        <a:buNone/>
                      </a:pPr>
                      <a:r>
                        <a:rPr kumimoji="1" lang="en-US" altLang="ja-JP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</a:t>
                      </a:r>
                      <a:r>
                        <a:rPr kumimoji="1" lang="en-US" altLang="ja-JP" sz="1800" kern="1200" noProof="0" dirty="0" err="1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SRC造・</a:t>
                      </a:r>
                      <a:r>
                        <a:rPr kumimoji="1" lang="en-US" sz="1800" kern="1200" noProof="0" dirty="0" err="1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S造・RC</a:t>
                      </a:r>
                      <a:r>
                        <a:rPr kumimoji="1" lang="ja-JP" altLang="en-US" sz="1800" kern="1200" noProof="0" dirty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造 搭屋2階 地上55階 地下3階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7245" y="4437112"/>
            <a:ext cx="1482165" cy="1368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52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lIns="91440" tIns="0" rIns="91440" bIns="0" anchor="t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 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大阪府</a:t>
            </a:r>
            <a:r>
              <a:rPr lang="en-US" altLang="ja-JP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ESCO</a:t>
            </a:r>
            <a:r>
              <a:rPr lang="ja-JP" altLang="en-US" sz="2400" b="1">
                <a:solidFill>
                  <a:schemeClr val="tx2">
                    <a:lumMod val="75000"/>
                  </a:schemeClr>
                </a:solidFill>
                <a:latin typeface="Meiryo UI"/>
                <a:ea typeface="Meiryo UI"/>
                <a:cs typeface="Meiryo UI" panose="020B0604030504040204" pitchFamily="50" charset="-128"/>
              </a:rPr>
              <a:t>事業の導入事例㊱</a:t>
            </a:r>
            <a:endParaRPr lang="en-US" altLang="ja-JP" sz="2400" b="1">
              <a:solidFill>
                <a:schemeClr val="tx2">
                  <a:lumMod val="75000"/>
                </a:schemeClr>
              </a:solidFill>
              <a:latin typeface="Meiryo UI"/>
              <a:ea typeface="Meiryo UI"/>
              <a:cs typeface="Meiryo UI" panose="020B0604030504040204" pitchFamily="50" charset="-128"/>
            </a:endParaRPr>
          </a:p>
          <a:p>
            <a:endParaRPr lang="en-US" altLang="ja-JP" sz="1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033179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731238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5220074" y="3258952"/>
            <a:ext cx="2232246" cy="3081596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>
                <a:latin typeface="Meiryo UI"/>
                <a:ea typeface="Meiryo UI"/>
                <a:cs typeface="Meiryo UI" panose="020B0604030504040204" pitchFamily="50" charset="-128"/>
              </a:rPr>
              <a:t>488,377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06884" y="1211500"/>
            <a:ext cx="2232246" cy="5127315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>
                <a:latin typeface="Meiryo UI"/>
                <a:ea typeface="Meiryo UI"/>
                <a:cs typeface="Meiryo UI" panose="020B0604030504040204" pitchFamily="50" charset="-128"/>
              </a:rPr>
              <a:t>548,842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17264" y="586597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5220073" y="1211500"/>
            <a:ext cx="1116000" cy="2047452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50000">
                <a:schemeClr val="accent3">
                  <a:lumMod val="20000"/>
                  <a:lumOff val="8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anchor="ctr"/>
          <a:lstStyle/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削減額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1400" b="1">
                <a:latin typeface="Meiryo UI"/>
                <a:ea typeface="Meiryo UI"/>
                <a:cs typeface="Meiryo UI" panose="020B0604030504040204" pitchFamily="50" charset="-128"/>
              </a:rPr>
              <a:t>60,465</a:t>
            </a:r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Rectangle 39"/>
          <p:cNvSpPr>
            <a:spLocks noChangeArrowheads="1"/>
          </p:cNvSpPr>
          <p:nvPr/>
        </p:nvSpPr>
        <p:spPr bwMode="auto">
          <a:xfrm>
            <a:off x="6327957" y="1931580"/>
            <a:ext cx="1116000" cy="1327372"/>
          </a:xfrm>
          <a:prstGeom prst="rect">
            <a:avLst/>
          </a:prstGeom>
          <a:gradFill flip="none" rotWithShape="1">
            <a:gsLst>
              <a:gs pos="0">
                <a:srgbClr val="FFFF00"/>
              </a:gs>
              <a:gs pos="50000">
                <a:srgbClr val="FFFFCC"/>
              </a:gs>
              <a:gs pos="100000">
                <a:srgbClr val="FFFF00"/>
              </a:gs>
            </a:gsLst>
            <a:lin ang="0" scaled="1"/>
            <a:tileRect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サービス料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dirty="0" smtClean="0">
                <a:latin typeface="Meiryo UI"/>
                <a:ea typeface="Meiryo UI"/>
                <a:cs typeface="Meiryo UI" panose="020B0604030504040204" pitchFamily="50" charset="-128"/>
              </a:rPr>
              <a:t>38,616</a:t>
            </a:r>
            <a:r>
              <a:rPr lang="en-US" altLang="ja-JP" sz="1600" b="1" dirty="0" smtClean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2" name="Rectangle 38"/>
          <p:cNvSpPr>
            <a:spLocks noChangeArrowheads="1"/>
          </p:cNvSpPr>
          <p:nvPr/>
        </p:nvSpPr>
        <p:spPr bwMode="auto">
          <a:xfrm>
            <a:off x="6327957" y="1211500"/>
            <a:ext cx="1116000" cy="720080"/>
          </a:xfrm>
          <a:prstGeom prst="rect">
            <a:avLst/>
          </a:prstGeom>
          <a:gradFill rotWithShape="1">
            <a:gsLst>
              <a:gs pos="0">
                <a:srgbClr val="00B0F0"/>
              </a:gs>
              <a:gs pos="50000">
                <a:srgbClr val="82DEFE"/>
              </a:gs>
              <a:gs pos="100000">
                <a:srgbClr val="00B0F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府の利益</a:t>
            </a:r>
            <a:endParaRPr lang="en-US" altLang="ja-JP" sz="16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>
                <a:latin typeface="Meiryo UI"/>
                <a:ea typeface="Meiryo UI"/>
                <a:cs typeface="Meiryo UI" panose="020B0604030504040204" pitchFamily="50" charset="-128"/>
              </a:rPr>
              <a:t>【</a:t>
            </a:r>
            <a:r>
              <a:rPr lang="en-US" altLang="ja-JP" sz="800" b="1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400" b="1" smtClean="0">
                <a:latin typeface="Meiryo UI"/>
                <a:ea typeface="Meiryo UI"/>
                <a:cs typeface="Meiryo UI" panose="020B0604030504040204" pitchFamily="50" charset="-128"/>
              </a:rPr>
              <a:t>21,849</a:t>
            </a:r>
            <a:r>
              <a:rPr lang="en-US" altLang="ja-JP" sz="800" b="1" smtClean="0">
                <a:latin typeface="Meiryo UI"/>
                <a:ea typeface="Meiryo UI"/>
                <a:cs typeface="Meiryo UI" panose="020B0604030504040204" pitchFamily="50" charset="-128"/>
              </a:rPr>
              <a:t> </a:t>
            </a:r>
            <a:r>
              <a:rPr lang="en-US" altLang="ja-JP" sz="1600" b="1" dirty="0">
                <a:latin typeface="Meiryo UI"/>
                <a:ea typeface="Meiryo UI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/>
              <a:ea typeface="Meiryo UI"/>
              <a:cs typeface="Meiryo UI" panose="020B0604030504040204" pitchFamily="50" charset="-128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338702" y="633881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7392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262</Words>
  <Application>Microsoft Office PowerPoint</Application>
  <PresentationFormat>画面に合わせる (4:3)</PresentationFormat>
  <Paragraphs>62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/>
  <cp:revision>188</cp:revision>
  <dcterms:created xsi:type="dcterms:W3CDTF">2017-09-22T06:21:05Z</dcterms:created>
  <dcterms:modified xsi:type="dcterms:W3CDTF">2021-04-12T03:00:11Z</dcterms:modified>
</cp:coreProperties>
</file>