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58" r:id="rId3"/>
    <p:sldId id="260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C3300"/>
    <a:srgbClr val="FF3300"/>
    <a:srgbClr val="009999"/>
    <a:srgbClr val="99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1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6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09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5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37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19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54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65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9A85-4925-47D7-92E5-86ABE2C68706}" type="datetimeFigureOut">
              <a:rPr kumimoji="1" lang="ja-JP" altLang="en-US" smtClean="0"/>
              <a:t>2020/3/26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78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事例㉝</a:t>
            </a:r>
            <a:endParaRPr lang="ja-JP" altLang="en-US" sz="2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276922"/>
              </p:ext>
            </p:extLst>
          </p:nvPr>
        </p:nvGraphicFramePr>
        <p:xfrm>
          <a:off x="124921" y="616197"/>
          <a:ext cx="8880489" cy="6125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1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54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0081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6838" indent="0"/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大阪府立近</a:t>
                      </a:r>
                      <a:r>
                        <a:rPr kumimoji="1" lang="ja-JP" altLang="en-US" sz="1800" b="0" baseline="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つ</a:t>
                      </a:r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飛鳥博物館</a:t>
                      </a:r>
                      <a:r>
                        <a:rPr kumimoji="1" lang="en-US" altLang="zh-TW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076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東芝エレベータ株式会社、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IBJL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東芝リース株式会社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511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令和元年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～ 令和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サービス期間は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081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117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照明設備の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化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空調熱源の更新</a:t>
                      </a:r>
                      <a:endParaRPr kumimoji="1" lang="en-US" altLang="ja-JP" sz="18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空調機器のインバータ化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個別空調の更新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節水器具の導入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BEMS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0081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26.9%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CO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26.9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0815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延床面積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構造・階数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sz="16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博物館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南河内郡河南町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1993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5,925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m</a:t>
                      </a:r>
                      <a:r>
                        <a:rPr kumimoji="1" lang="en-US" altLang="ja-JP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</a:p>
                    <a:p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S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RC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造　地上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地下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584" y="4712264"/>
            <a:ext cx="1801083" cy="2003345"/>
          </a:xfrm>
          <a:prstGeom prst="rect">
            <a:avLst/>
          </a:prstGeom>
          <a:noFill/>
          <a:ln w="317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995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㉝</a:t>
            </a:r>
            <a:endParaRPr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AutoShape 42"/>
          <p:cNvSpPr>
            <a:spLocks noChangeArrowheads="1"/>
          </p:cNvSpPr>
          <p:nvPr/>
        </p:nvSpPr>
        <p:spPr bwMode="auto">
          <a:xfrm>
            <a:off x="5004048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AutoShape 42"/>
          <p:cNvSpPr>
            <a:spLocks noChangeArrowheads="1"/>
          </p:cNvSpPr>
          <p:nvPr/>
        </p:nvSpPr>
        <p:spPr bwMode="auto">
          <a:xfrm>
            <a:off x="1659230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1331640" y="1275666"/>
            <a:ext cx="6120681" cy="5249679"/>
            <a:chOff x="366933" y="1211500"/>
            <a:chExt cx="6281221" cy="5331276"/>
          </a:xfrm>
        </p:grpSpPr>
        <p:sp>
          <p:nvSpPr>
            <p:cNvPr id="29" name="AutoShape 42"/>
            <p:cNvSpPr>
              <a:spLocks noChangeArrowheads="1"/>
            </p:cNvSpPr>
            <p:nvPr/>
          </p:nvSpPr>
          <p:spPr bwMode="auto">
            <a:xfrm>
              <a:off x="366933" y="6207163"/>
              <a:ext cx="2086865" cy="33561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66"/>
                  </a:solidFill>
                </a14:hiddenFill>
              </a:ext>
              <a:ext uri="{91240B29-F687-4F45-9708-019B960494DF}">
                <a14:hiddenLine xmlns:a14="http://schemas.microsoft.com/office/drawing/2010/main" w="222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0" name="Rectangle 8"/>
            <p:cNvSpPr>
              <a:spLocks noChangeArrowheads="1"/>
            </p:cNvSpPr>
            <p:nvPr/>
          </p:nvSpPr>
          <p:spPr bwMode="auto">
            <a:xfrm>
              <a:off x="4415907" y="3244882"/>
              <a:ext cx="2232245" cy="3081596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50000">
                  <a:srgbClr val="FF9900">
                    <a:gamma/>
                    <a:tint val="33725"/>
                    <a:invGamma/>
                  </a:srgbClr>
                </a:gs>
                <a:gs pos="100000">
                  <a:srgbClr val="FF990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16,853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1" name="Rectangle 8"/>
            <p:cNvSpPr>
              <a:spLocks noChangeArrowheads="1"/>
            </p:cNvSpPr>
            <p:nvPr/>
          </p:nvSpPr>
          <p:spPr bwMode="auto">
            <a:xfrm>
              <a:off x="498772" y="1211500"/>
              <a:ext cx="2232246" cy="5127315"/>
            </a:xfrm>
            <a:prstGeom prst="rect">
              <a:avLst/>
            </a:prstGeom>
            <a:gradFill rotWithShape="1">
              <a:gsLst>
                <a:gs pos="0">
                  <a:srgbClr val="FF9900"/>
                </a:gs>
                <a:gs pos="50000">
                  <a:srgbClr val="FF9900">
                    <a:gamma/>
                    <a:tint val="33725"/>
                    <a:invGamma/>
                  </a:srgbClr>
                </a:gs>
                <a:gs pos="100000">
                  <a:srgbClr val="FF990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6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8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22,557</a:t>
              </a:r>
              <a:r>
                <a:rPr lang="en-US" altLang="ja-JP" sz="8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2" name="Rectangle 39"/>
            <p:cNvSpPr>
              <a:spLocks noChangeArrowheads="1"/>
            </p:cNvSpPr>
            <p:nvPr/>
          </p:nvSpPr>
          <p:spPr bwMode="auto">
            <a:xfrm>
              <a:off x="4415903" y="1211500"/>
              <a:ext cx="1116000" cy="2047452"/>
            </a:xfrm>
            <a:prstGeom prst="rect">
              <a:avLst/>
            </a:prstGeom>
            <a:gradFill flip="none" rotWithShape="1">
              <a:gsLst>
                <a:gs pos="0">
                  <a:srgbClr val="92D050"/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rgbClr val="92D050"/>
                </a:gs>
              </a:gsLst>
              <a:lin ang="0" scaled="1"/>
              <a:tileRect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vert="horz" wrap="none" anchor="ctr"/>
            <a:lstStyle/>
            <a:p>
              <a:pPr algn="ctr"/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光熱水費</a:t>
              </a:r>
              <a:endPara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削減額</a:t>
              </a:r>
              <a:endPara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7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5,704</a:t>
              </a:r>
              <a:r>
                <a:rPr lang="en-US" altLang="ja-JP" sz="7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3" name="Rectangle 39"/>
            <p:cNvSpPr>
              <a:spLocks noChangeArrowheads="1"/>
            </p:cNvSpPr>
            <p:nvPr/>
          </p:nvSpPr>
          <p:spPr bwMode="auto">
            <a:xfrm>
              <a:off x="5523790" y="1723196"/>
              <a:ext cx="1124364" cy="1535756"/>
            </a:xfrm>
            <a:prstGeom prst="rect">
              <a:avLst/>
            </a:prstGeom>
            <a:gradFill flip="none" rotWithShape="1">
              <a:gsLst>
                <a:gs pos="0">
                  <a:srgbClr val="FFFF00"/>
                </a:gs>
                <a:gs pos="50000">
                  <a:srgbClr val="FFFFCC"/>
                </a:gs>
                <a:gs pos="100000">
                  <a:srgbClr val="FFFF00"/>
                </a:gs>
              </a:gsLst>
              <a:lin ang="0" scaled="1"/>
              <a:tileRect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ESCO</a:t>
              </a:r>
            </a:p>
            <a:p>
              <a:pPr algn="ctr"/>
              <a:r>
                <a:rPr lang="ja-JP" altLang="en-US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サービス料</a:t>
              </a:r>
              <a:endPara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7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5,640</a:t>
              </a:r>
              <a:r>
                <a:rPr lang="en-US" altLang="ja-JP" sz="7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4" name="Rectangle 38"/>
            <p:cNvSpPr>
              <a:spLocks noChangeArrowheads="1"/>
            </p:cNvSpPr>
            <p:nvPr/>
          </p:nvSpPr>
          <p:spPr bwMode="auto">
            <a:xfrm>
              <a:off x="5523789" y="1211500"/>
              <a:ext cx="1124363" cy="511696"/>
            </a:xfrm>
            <a:prstGeom prst="rect">
              <a:avLst/>
            </a:prstGeom>
            <a:gradFill rotWithShape="1">
              <a:gsLst>
                <a:gs pos="0">
                  <a:srgbClr val="00B0F0"/>
                </a:gs>
                <a:gs pos="50000">
                  <a:srgbClr val="82DEFE"/>
                </a:gs>
                <a:gs pos="100000">
                  <a:srgbClr val="00B0F0"/>
                </a:gs>
              </a:gsLst>
              <a:lin ang="0" scaled="1"/>
            </a:gradFill>
            <a:ln w="222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ja-JP" altLang="en-US" sz="1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府の利益</a:t>
              </a:r>
              <a:endPara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【</a:t>
              </a:r>
              <a:r>
                <a:rPr lang="en-US" altLang="ja-JP" sz="7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4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64</a:t>
              </a:r>
              <a:r>
                <a:rPr lang="en-US" altLang="ja-JP" sz="7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14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】</a:t>
              </a:r>
              <a:endPara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467544" y="6324506"/>
            <a:ext cx="823625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148064" y="836712"/>
            <a:ext cx="2538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他、行政財産使用料　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61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千円／年が加算される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7020272" y="548680"/>
            <a:ext cx="2219232" cy="553697"/>
            <a:chOff x="6261106" y="650668"/>
            <a:chExt cx="2219232" cy="553697"/>
          </a:xfrm>
        </p:grpSpPr>
        <p:sp>
          <p:nvSpPr>
            <p:cNvPr id="17" name="タイトル 1"/>
            <p:cNvSpPr txBox="1">
              <a:spLocks/>
            </p:cNvSpPr>
            <p:nvPr/>
          </p:nvSpPr>
          <p:spPr>
            <a:xfrm>
              <a:off x="6261106" y="650668"/>
              <a:ext cx="2219232" cy="466139"/>
            </a:xfrm>
            <a:prstGeom prst="rect">
              <a:avLst/>
            </a:prstGeom>
          </p:spPr>
          <p:txBody>
            <a:bodyPr vert="horz" anchor="t">
              <a:normAutofit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1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>
                <a:defRPr/>
              </a:pPr>
              <a:r>
                <a:rPr lang="ja-JP" altLang="en-US" sz="16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（単位：千円／年）</a:t>
              </a:r>
              <a:endPara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3" name="タイトル 1"/>
            <p:cNvSpPr txBox="1">
              <a:spLocks/>
            </p:cNvSpPr>
            <p:nvPr/>
          </p:nvSpPr>
          <p:spPr>
            <a:xfrm>
              <a:off x="7232550" y="851258"/>
              <a:ext cx="1227882" cy="353107"/>
            </a:xfrm>
            <a:prstGeom prst="rect">
              <a:avLst/>
            </a:prstGeom>
          </p:spPr>
          <p:txBody>
            <a:bodyPr vert="horz" anchor="t">
              <a:normAutofit fontScale="92500"/>
            </a:bodyPr>
            <a:lstStyle>
              <a:lvl1pPr algn="l" rtl="0" eaLnBrk="1" latinLnBrk="0" hangingPunct="1">
                <a:spcBef>
                  <a:spcPct val="0"/>
                </a:spcBef>
                <a:buNone/>
                <a:defRPr kumimoji="1" sz="4000" kern="12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defRPr/>
              </a:pPr>
              <a:r>
                <a:rPr lang="ja-JP" altLang="en-US" sz="12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（１０％税込）</a:t>
              </a:r>
              <a:endPara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739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38719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㉝</a:t>
            </a:r>
            <a:endParaRPr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just"/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主な省エネルギー改修内容</a:t>
            </a:r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3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/3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87" name="グループ化 186"/>
          <p:cNvGrpSpPr/>
          <p:nvPr/>
        </p:nvGrpSpPr>
        <p:grpSpPr>
          <a:xfrm>
            <a:off x="-149524" y="521198"/>
            <a:ext cx="9293524" cy="5819217"/>
            <a:chOff x="-149524" y="-59373"/>
            <a:chExt cx="9293524" cy="5819217"/>
          </a:xfrm>
        </p:grpSpPr>
        <p:grpSp>
          <p:nvGrpSpPr>
            <p:cNvPr id="188" name="グループ化 187"/>
            <p:cNvGrpSpPr/>
            <p:nvPr/>
          </p:nvGrpSpPr>
          <p:grpSpPr>
            <a:xfrm>
              <a:off x="-149524" y="-59373"/>
              <a:ext cx="9293524" cy="5593747"/>
              <a:chOff x="-149524" y="-157342"/>
              <a:chExt cx="9293524" cy="5593747"/>
            </a:xfrm>
          </p:grpSpPr>
          <p:pic>
            <p:nvPicPr>
              <p:cNvPr id="194" name="図 193"/>
              <p:cNvPicPr>
                <a:picLocks noChangeAspect="1"/>
              </p:cNvPicPr>
              <p:nvPr/>
            </p:nvPicPr>
            <p:blipFill rotWithShape="1">
              <a:blip r:embed="rId2" cstate="hq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0" y="489398"/>
                <a:ext cx="9144000" cy="4664407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</p:pic>
          <p:grpSp>
            <p:nvGrpSpPr>
              <p:cNvPr id="195" name="グループ化 194"/>
              <p:cNvGrpSpPr>
                <a:grpSpLocks noChangeAspect="1"/>
              </p:cNvGrpSpPr>
              <p:nvPr/>
            </p:nvGrpSpPr>
            <p:grpSpPr>
              <a:xfrm>
                <a:off x="332195" y="4311169"/>
                <a:ext cx="843197" cy="490456"/>
                <a:chOff x="939569" y="2852936"/>
                <a:chExt cx="3786897" cy="2286000"/>
              </a:xfrm>
            </p:grpSpPr>
            <p:pic>
              <p:nvPicPr>
                <p:cNvPr id="300" name="Picture 3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39569" y="2852936"/>
                  <a:ext cx="2200275" cy="22860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01" name="Picture 4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clrChange>
                    <a:clrFrom>
                      <a:srgbClr val="FFFFFF"/>
                    </a:clrFrom>
                    <a:clrTo>
                      <a:srgbClr val="FFFFFF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64291" y="2862461"/>
                  <a:ext cx="2162175" cy="22669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196" name="角丸四角形 195"/>
              <p:cNvSpPr/>
              <p:nvPr/>
            </p:nvSpPr>
            <p:spPr>
              <a:xfrm>
                <a:off x="6695427" y="3321823"/>
                <a:ext cx="318707" cy="39837"/>
              </a:xfrm>
              <a:prstGeom prst="roundRect">
                <a:avLst/>
              </a:prstGeom>
              <a:solidFill>
                <a:srgbClr val="FFFFCC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/>
              </a:p>
            </p:txBody>
          </p:sp>
          <p:sp>
            <p:nvSpPr>
              <p:cNvPr id="197" name="角丸四角形 196"/>
              <p:cNvSpPr/>
              <p:nvPr/>
            </p:nvSpPr>
            <p:spPr>
              <a:xfrm>
                <a:off x="7204665" y="3321823"/>
                <a:ext cx="318707" cy="39837"/>
              </a:xfrm>
              <a:prstGeom prst="roundRect">
                <a:avLst/>
              </a:prstGeom>
              <a:solidFill>
                <a:srgbClr val="FFFFCC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/>
              </a:p>
            </p:txBody>
          </p:sp>
          <p:sp>
            <p:nvSpPr>
              <p:cNvPr id="198" name="角丸四角形 197"/>
              <p:cNvSpPr/>
              <p:nvPr/>
            </p:nvSpPr>
            <p:spPr>
              <a:xfrm>
                <a:off x="7669101" y="3321823"/>
                <a:ext cx="318707" cy="39837"/>
              </a:xfrm>
              <a:prstGeom prst="roundRect">
                <a:avLst/>
              </a:prstGeom>
              <a:solidFill>
                <a:srgbClr val="FFFFCC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/>
              </a:p>
            </p:txBody>
          </p:sp>
          <p:sp>
            <p:nvSpPr>
              <p:cNvPr id="199" name="角丸四角形 198"/>
              <p:cNvSpPr/>
              <p:nvPr/>
            </p:nvSpPr>
            <p:spPr>
              <a:xfrm>
                <a:off x="6740289" y="4131870"/>
                <a:ext cx="318707" cy="39837"/>
              </a:xfrm>
              <a:prstGeom prst="roundRect">
                <a:avLst/>
              </a:prstGeom>
              <a:solidFill>
                <a:srgbClr val="FFFFCC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/>
              </a:p>
            </p:txBody>
          </p:sp>
          <p:sp>
            <p:nvSpPr>
              <p:cNvPr id="200" name="角丸四角形 199"/>
              <p:cNvSpPr/>
              <p:nvPr/>
            </p:nvSpPr>
            <p:spPr>
              <a:xfrm>
                <a:off x="7249526" y="4131869"/>
                <a:ext cx="318707" cy="39837"/>
              </a:xfrm>
              <a:prstGeom prst="roundRect">
                <a:avLst/>
              </a:prstGeom>
              <a:solidFill>
                <a:srgbClr val="FFFFCC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/>
              </a:p>
            </p:txBody>
          </p:sp>
          <p:sp>
            <p:nvSpPr>
              <p:cNvPr id="201" name="角丸四角形 200"/>
              <p:cNvSpPr/>
              <p:nvPr/>
            </p:nvSpPr>
            <p:spPr>
              <a:xfrm>
                <a:off x="7713962" y="4131869"/>
                <a:ext cx="318707" cy="39837"/>
              </a:xfrm>
              <a:prstGeom prst="roundRect">
                <a:avLst/>
              </a:prstGeom>
              <a:solidFill>
                <a:srgbClr val="FFFFCC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/>
              </a:p>
            </p:txBody>
          </p:sp>
          <p:sp>
            <p:nvSpPr>
              <p:cNvPr id="202" name="角丸四角形 201"/>
              <p:cNvSpPr/>
              <p:nvPr/>
            </p:nvSpPr>
            <p:spPr>
              <a:xfrm>
                <a:off x="5047779" y="4474922"/>
                <a:ext cx="318707" cy="39837"/>
              </a:xfrm>
              <a:prstGeom prst="roundRect">
                <a:avLst/>
              </a:prstGeom>
              <a:solidFill>
                <a:srgbClr val="FFFFCC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/>
              </a:p>
            </p:txBody>
          </p:sp>
          <p:grpSp>
            <p:nvGrpSpPr>
              <p:cNvPr id="203" name="グループ化 202"/>
              <p:cNvGrpSpPr/>
              <p:nvPr/>
            </p:nvGrpSpPr>
            <p:grpSpPr>
              <a:xfrm>
                <a:off x="4538541" y="4474923"/>
                <a:ext cx="318707" cy="81475"/>
                <a:chOff x="4538541" y="4474923"/>
                <a:chExt cx="318707" cy="81475"/>
              </a:xfrm>
            </p:grpSpPr>
            <p:sp>
              <p:nvSpPr>
                <p:cNvPr id="293" name="角丸四角形 292"/>
                <p:cNvSpPr/>
                <p:nvPr/>
              </p:nvSpPr>
              <p:spPr>
                <a:xfrm>
                  <a:off x="4538541" y="4474923"/>
                  <a:ext cx="318707" cy="39837"/>
                </a:xfrm>
                <a:prstGeom prst="roundRect">
                  <a:avLst/>
                </a:prstGeom>
                <a:solidFill>
                  <a:srgbClr val="FFFFCC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/>
                </a:p>
              </p:txBody>
            </p:sp>
            <p:cxnSp>
              <p:nvCxnSpPr>
                <p:cNvPr id="294" name="直線コネクタ 293"/>
                <p:cNvCxnSpPr/>
                <p:nvPr/>
              </p:nvCxnSpPr>
              <p:spPr>
                <a:xfrm flipH="1">
                  <a:off x="4538541" y="4529284"/>
                  <a:ext cx="16730" cy="27114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直線コネクタ 294"/>
                <p:cNvCxnSpPr/>
                <p:nvPr/>
              </p:nvCxnSpPr>
              <p:spPr>
                <a:xfrm flipH="1">
                  <a:off x="4600626" y="4529283"/>
                  <a:ext cx="16730" cy="27114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直線コネクタ 295"/>
                <p:cNvCxnSpPr/>
                <p:nvPr/>
              </p:nvCxnSpPr>
              <p:spPr>
                <a:xfrm flipH="1">
                  <a:off x="4662001" y="4529283"/>
                  <a:ext cx="16730" cy="27114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7" name="直線コネクタ 296"/>
                <p:cNvCxnSpPr/>
                <p:nvPr/>
              </p:nvCxnSpPr>
              <p:spPr>
                <a:xfrm>
                  <a:off x="4728800" y="4529283"/>
                  <a:ext cx="20941" cy="27115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直線コネクタ 297"/>
                <p:cNvCxnSpPr/>
                <p:nvPr/>
              </p:nvCxnSpPr>
              <p:spPr>
                <a:xfrm>
                  <a:off x="4779705" y="4529283"/>
                  <a:ext cx="20941" cy="27115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直線コネクタ 298"/>
                <p:cNvCxnSpPr/>
                <p:nvPr/>
              </p:nvCxnSpPr>
              <p:spPr>
                <a:xfrm>
                  <a:off x="4830609" y="4529283"/>
                  <a:ext cx="20941" cy="27115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4" name="直線コネクタ 203"/>
              <p:cNvCxnSpPr/>
              <p:nvPr/>
            </p:nvCxnSpPr>
            <p:spPr>
              <a:xfrm flipH="1">
                <a:off x="5059018" y="4529284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直線コネクタ 204"/>
              <p:cNvCxnSpPr/>
              <p:nvPr/>
            </p:nvCxnSpPr>
            <p:spPr>
              <a:xfrm flipH="1">
                <a:off x="5121103" y="4529283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直線コネクタ 205"/>
              <p:cNvCxnSpPr/>
              <p:nvPr/>
            </p:nvCxnSpPr>
            <p:spPr>
              <a:xfrm flipH="1">
                <a:off x="5182479" y="4529283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直線コネクタ 206"/>
              <p:cNvCxnSpPr/>
              <p:nvPr/>
            </p:nvCxnSpPr>
            <p:spPr>
              <a:xfrm>
                <a:off x="5249278" y="4529283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直線コネクタ 207"/>
              <p:cNvCxnSpPr/>
              <p:nvPr/>
            </p:nvCxnSpPr>
            <p:spPr>
              <a:xfrm>
                <a:off x="5300182" y="4529283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直線コネクタ 208"/>
              <p:cNvCxnSpPr/>
              <p:nvPr/>
            </p:nvCxnSpPr>
            <p:spPr>
              <a:xfrm>
                <a:off x="5351087" y="4529283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直線コネクタ 209"/>
              <p:cNvCxnSpPr/>
              <p:nvPr/>
            </p:nvCxnSpPr>
            <p:spPr>
              <a:xfrm flipH="1">
                <a:off x="6745986" y="4188998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直線コネクタ 210"/>
              <p:cNvCxnSpPr/>
              <p:nvPr/>
            </p:nvCxnSpPr>
            <p:spPr>
              <a:xfrm flipH="1">
                <a:off x="6808071" y="4188997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直線コネクタ 211"/>
              <p:cNvCxnSpPr/>
              <p:nvPr/>
            </p:nvCxnSpPr>
            <p:spPr>
              <a:xfrm flipH="1">
                <a:off x="6869446" y="4188997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直線コネクタ 212"/>
              <p:cNvCxnSpPr/>
              <p:nvPr/>
            </p:nvCxnSpPr>
            <p:spPr>
              <a:xfrm>
                <a:off x="6936245" y="4188997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直線コネクタ 213"/>
              <p:cNvCxnSpPr/>
              <p:nvPr/>
            </p:nvCxnSpPr>
            <p:spPr>
              <a:xfrm>
                <a:off x="6987150" y="4188997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直線コネクタ 214"/>
              <p:cNvCxnSpPr/>
              <p:nvPr/>
            </p:nvCxnSpPr>
            <p:spPr>
              <a:xfrm>
                <a:off x="7038054" y="4188997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直線コネクタ 215"/>
              <p:cNvCxnSpPr/>
              <p:nvPr/>
            </p:nvCxnSpPr>
            <p:spPr>
              <a:xfrm flipH="1">
                <a:off x="7255534" y="4188998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直線コネクタ 216"/>
              <p:cNvCxnSpPr/>
              <p:nvPr/>
            </p:nvCxnSpPr>
            <p:spPr>
              <a:xfrm flipH="1">
                <a:off x="7317619" y="4188997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直線コネクタ 217"/>
              <p:cNvCxnSpPr/>
              <p:nvPr/>
            </p:nvCxnSpPr>
            <p:spPr>
              <a:xfrm flipH="1">
                <a:off x="7378994" y="4188997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直線コネクタ 218"/>
              <p:cNvCxnSpPr/>
              <p:nvPr/>
            </p:nvCxnSpPr>
            <p:spPr>
              <a:xfrm>
                <a:off x="7445794" y="4188997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直線コネクタ 219"/>
              <p:cNvCxnSpPr/>
              <p:nvPr/>
            </p:nvCxnSpPr>
            <p:spPr>
              <a:xfrm>
                <a:off x="7496698" y="4188997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直線コネクタ 220"/>
              <p:cNvCxnSpPr/>
              <p:nvPr/>
            </p:nvCxnSpPr>
            <p:spPr>
              <a:xfrm>
                <a:off x="7547602" y="4188997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直線コネクタ 221"/>
              <p:cNvCxnSpPr/>
              <p:nvPr/>
            </p:nvCxnSpPr>
            <p:spPr>
              <a:xfrm flipH="1">
                <a:off x="7713962" y="4188998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直線コネクタ 222"/>
              <p:cNvCxnSpPr/>
              <p:nvPr/>
            </p:nvCxnSpPr>
            <p:spPr>
              <a:xfrm flipH="1">
                <a:off x="7776047" y="4188997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直線コネクタ 223"/>
              <p:cNvCxnSpPr/>
              <p:nvPr/>
            </p:nvCxnSpPr>
            <p:spPr>
              <a:xfrm flipH="1">
                <a:off x="7837422" y="4188997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直線コネクタ 224"/>
              <p:cNvCxnSpPr/>
              <p:nvPr/>
            </p:nvCxnSpPr>
            <p:spPr>
              <a:xfrm>
                <a:off x="7904222" y="4188997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直線コネクタ 225"/>
              <p:cNvCxnSpPr/>
              <p:nvPr/>
            </p:nvCxnSpPr>
            <p:spPr>
              <a:xfrm>
                <a:off x="7955126" y="4188997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直線コネクタ 226"/>
              <p:cNvCxnSpPr/>
              <p:nvPr/>
            </p:nvCxnSpPr>
            <p:spPr>
              <a:xfrm>
                <a:off x="8006030" y="4188997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直線コネクタ 227"/>
              <p:cNvCxnSpPr/>
              <p:nvPr/>
            </p:nvCxnSpPr>
            <p:spPr>
              <a:xfrm flipH="1">
                <a:off x="7673528" y="3378951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直線コネクタ 228"/>
              <p:cNvCxnSpPr/>
              <p:nvPr/>
            </p:nvCxnSpPr>
            <p:spPr>
              <a:xfrm flipH="1">
                <a:off x="7735613" y="3378950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直線コネクタ 229"/>
              <p:cNvCxnSpPr/>
              <p:nvPr/>
            </p:nvCxnSpPr>
            <p:spPr>
              <a:xfrm flipH="1">
                <a:off x="7796988" y="3378950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直線コネクタ 230"/>
              <p:cNvCxnSpPr/>
              <p:nvPr/>
            </p:nvCxnSpPr>
            <p:spPr>
              <a:xfrm>
                <a:off x="7863787" y="3378950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直線コネクタ 231"/>
              <p:cNvCxnSpPr/>
              <p:nvPr/>
            </p:nvCxnSpPr>
            <p:spPr>
              <a:xfrm>
                <a:off x="7914692" y="3378950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直線コネクタ 232"/>
              <p:cNvCxnSpPr/>
              <p:nvPr/>
            </p:nvCxnSpPr>
            <p:spPr>
              <a:xfrm>
                <a:off x="7965596" y="3378950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直線コネクタ 233"/>
              <p:cNvCxnSpPr/>
              <p:nvPr/>
            </p:nvCxnSpPr>
            <p:spPr>
              <a:xfrm flipH="1">
                <a:off x="7210362" y="3378951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直線コネクタ 234"/>
              <p:cNvCxnSpPr/>
              <p:nvPr/>
            </p:nvCxnSpPr>
            <p:spPr>
              <a:xfrm flipH="1">
                <a:off x="7272447" y="3378950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直線コネクタ 235"/>
              <p:cNvCxnSpPr/>
              <p:nvPr/>
            </p:nvCxnSpPr>
            <p:spPr>
              <a:xfrm flipH="1">
                <a:off x="7333823" y="3378950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直線コネクタ 236"/>
              <p:cNvCxnSpPr/>
              <p:nvPr/>
            </p:nvCxnSpPr>
            <p:spPr>
              <a:xfrm>
                <a:off x="7400622" y="3378950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直線コネクタ 237"/>
              <p:cNvCxnSpPr/>
              <p:nvPr/>
            </p:nvCxnSpPr>
            <p:spPr>
              <a:xfrm>
                <a:off x="7451526" y="3378950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直線コネクタ 238"/>
              <p:cNvCxnSpPr/>
              <p:nvPr/>
            </p:nvCxnSpPr>
            <p:spPr>
              <a:xfrm>
                <a:off x="7502431" y="3378950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直線コネクタ 239"/>
              <p:cNvCxnSpPr/>
              <p:nvPr/>
            </p:nvCxnSpPr>
            <p:spPr>
              <a:xfrm flipH="1">
                <a:off x="6705164" y="3378951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直線コネクタ 240"/>
              <p:cNvCxnSpPr/>
              <p:nvPr/>
            </p:nvCxnSpPr>
            <p:spPr>
              <a:xfrm flipH="1">
                <a:off x="6767249" y="3378950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直線コネクタ 241"/>
              <p:cNvCxnSpPr/>
              <p:nvPr/>
            </p:nvCxnSpPr>
            <p:spPr>
              <a:xfrm flipH="1">
                <a:off x="6828624" y="3378950"/>
                <a:ext cx="16730" cy="2711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直線コネクタ 242"/>
              <p:cNvCxnSpPr/>
              <p:nvPr/>
            </p:nvCxnSpPr>
            <p:spPr>
              <a:xfrm>
                <a:off x="6895424" y="3378950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直線コネクタ 243"/>
              <p:cNvCxnSpPr/>
              <p:nvPr/>
            </p:nvCxnSpPr>
            <p:spPr>
              <a:xfrm>
                <a:off x="6946328" y="3378950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直線コネクタ 244"/>
              <p:cNvCxnSpPr/>
              <p:nvPr/>
            </p:nvCxnSpPr>
            <p:spPr>
              <a:xfrm>
                <a:off x="6997232" y="3378950"/>
                <a:ext cx="20941" cy="27115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46" name="Picture 6"/>
              <p:cNvPicPr>
                <a:picLocks noChangeAspect="1" noChangeArrowheads="1"/>
              </p:cNvPicPr>
              <p:nvPr/>
            </p:nvPicPr>
            <p:blipFill>
              <a:blip r:embed="rId5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41424" y="4556396"/>
                <a:ext cx="309826" cy="213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7" name="図 246"/>
              <p:cNvPicPr>
                <a:picLocks noChangeAspect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059533" y="3444701"/>
                <a:ext cx="212848" cy="359258"/>
              </a:xfrm>
              <a:prstGeom prst="rect">
                <a:avLst/>
              </a:prstGeom>
            </p:spPr>
          </p:pic>
          <p:sp>
            <p:nvSpPr>
              <p:cNvPr id="248" name="AutoShape 2" descr="「便器　イラスト」の画像検索結果"/>
              <p:cNvSpPr>
                <a:spLocks noChangeAspect="1" noChangeArrowheads="1"/>
              </p:cNvSpPr>
              <p:nvPr/>
            </p:nvSpPr>
            <p:spPr bwMode="auto">
              <a:xfrm>
                <a:off x="50621" y="-157342"/>
                <a:ext cx="304800" cy="3048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pic>
            <p:nvPicPr>
              <p:cNvPr id="249" name="図 248"/>
              <p:cNvPicPr>
                <a:picLocks noChangeAspect="1"/>
              </p:cNvPicPr>
              <p:nvPr/>
            </p:nvPicPr>
            <p:blipFill>
              <a:blip r:embed="rId6" cstate="hq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8341107" y="3446345"/>
                <a:ext cx="212848" cy="359258"/>
              </a:xfrm>
              <a:prstGeom prst="rect">
                <a:avLst/>
              </a:prstGeom>
            </p:spPr>
          </p:pic>
          <p:sp>
            <p:nvSpPr>
              <p:cNvPr id="250" name="AutoShape 2" descr="「便器　イラスト」の画像検索結果"/>
              <p:cNvSpPr>
                <a:spLocks noChangeAspect="1" noChangeArrowheads="1"/>
              </p:cNvSpPr>
              <p:nvPr/>
            </p:nvSpPr>
            <p:spPr bwMode="auto">
              <a:xfrm>
                <a:off x="332195" y="-155698"/>
                <a:ext cx="304800" cy="3048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pic>
            <p:nvPicPr>
              <p:cNvPr id="251" name="図 250"/>
              <p:cNvPicPr>
                <a:picLocks noChangeAspect="1"/>
              </p:cNvPicPr>
              <p:nvPr/>
            </p:nvPicPr>
            <p:blipFill>
              <a:blip r:embed="rId7" cstate="hq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397263" y="4098445"/>
                <a:ext cx="547087" cy="352081"/>
              </a:xfrm>
              <a:prstGeom prst="rect">
                <a:avLst/>
              </a:prstGeom>
            </p:spPr>
          </p:pic>
          <p:pic>
            <p:nvPicPr>
              <p:cNvPr id="252" name="図 251"/>
              <p:cNvPicPr>
                <a:picLocks noChangeAspect="1"/>
              </p:cNvPicPr>
              <p:nvPr/>
            </p:nvPicPr>
            <p:blipFill>
              <a:blip r:embed="rId8" cstate="hq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971511" y="3965875"/>
                <a:ext cx="348302" cy="348302"/>
              </a:xfrm>
              <a:prstGeom prst="rect">
                <a:avLst/>
              </a:prstGeom>
            </p:spPr>
          </p:pic>
          <p:pic>
            <p:nvPicPr>
              <p:cNvPr id="253" name="Picture 13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76952" y="818365"/>
                <a:ext cx="1826341" cy="586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4" name="正方形/長方形 253"/>
              <p:cNvSpPr/>
              <p:nvPr/>
            </p:nvSpPr>
            <p:spPr>
              <a:xfrm>
                <a:off x="7293789" y="988124"/>
                <a:ext cx="1808639" cy="246221"/>
              </a:xfrm>
              <a:prstGeom prst="rect">
                <a:avLst/>
              </a:prstGeom>
            </p:spPr>
            <p:txBody>
              <a:bodyPr wrap="square" tIns="0" bIns="0">
                <a:spAutoFit/>
              </a:bodyPr>
              <a:lstStyle/>
              <a:p>
                <a:pPr algn="ctr"/>
                <a:r>
                  <a:rPr lang="ja-JP" altLang="en-US" sz="1600" b="1" dirty="0">
                    <a:solidFill>
                      <a:schemeClr val="tx2">
                        <a:lumMod val="7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節水</a:t>
                </a:r>
                <a:r>
                  <a:rPr lang="ja-JP" altLang="en-US" sz="1600" b="1" dirty="0" smtClean="0">
                    <a:solidFill>
                      <a:schemeClr val="tx2">
                        <a:lumMod val="7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器具</a:t>
                </a:r>
                <a:r>
                  <a:rPr lang="ja-JP" altLang="en-US" sz="1600" b="1" dirty="0">
                    <a:solidFill>
                      <a:schemeClr val="tx2">
                        <a:lumMod val="7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導入</a:t>
                </a:r>
                <a:endParaRPr lang="en-US" altLang="ja-JP" sz="1600" b="1" dirty="0">
                  <a:solidFill>
                    <a:schemeClr val="tx2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cxnSp>
            <p:nvCxnSpPr>
              <p:cNvPr id="255" name="直線コネクタ 254"/>
              <p:cNvCxnSpPr>
                <a:stCxn id="253" idx="2"/>
              </p:cNvCxnSpPr>
              <p:nvPr/>
            </p:nvCxnSpPr>
            <p:spPr>
              <a:xfrm>
                <a:off x="8190123" y="1405315"/>
                <a:ext cx="79052" cy="2067349"/>
              </a:xfrm>
              <a:prstGeom prst="line">
                <a:avLst/>
              </a:prstGeom>
              <a:ln w="34925">
                <a:solidFill>
                  <a:srgbClr val="FF9933"/>
                </a:solidFill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56" name="Picture 13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64376" y="884538"/>
                <a:ext cx="1826341" cy="586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57" name="正方形/長方形 256"/>
              <p:cNvSpPr/>
              <p:nvPr/>
            </p:nvSpPr>
            <p:spPr>
              <a:xfrm>
                <a:off x="4628730" y="1071318"/>
                <a:ext cx="2076434" cy="246221"/>
              </a:xfrm>
              <a:prstGeom prst="rect">
                <a:avLst/>
              </a:prstGeom>
            </p:spPr>
            <p:txBody>
              <a:bodyPr wrap="square" tIns="0" bIns="0">
                <a:spAutoFit/>
              </a:bodyPr>
              <a:lstStyle/>
              <a:p>
                <a:pPr algn="ctr"/>
                <a:r>
                  <a:rPr lang="ja-JP" altLang="en-US" sz="1600" b="1" dirty="0">
                    <a:solidFill>
                      <a:schemeClr val="tx2">
                        <a:lumMod val="7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照明設備</a:t>
                </a:r>
                <a:r>
                  <a:rPr lang="ja-JP" altLang="en-US" sz="1600" b="1" dirty="0" smtClean="0">
                    <a:solidFill>
                      <a:schemeClr val="tx2">
                        <a:lumMod val="7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</a:t>
                </a:r>
                <a:r>
                  <a:rPr lang="en-US" altLang="ja-JP" sz="1600" b="1" dirty="0" smtClean="0">
                    <a:solidFill>
                      <a:schemeClr val="tx2">
                        <a:lumMod val="7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LED</a:t>
                </a:r>
                <a:r>
                  <a:rPr lang="ja-JP" altLang="en-US" sz="1600" b="1" dirty="0" smtClean="0">
                    <a:solidFill>
                      <a:schemeClr val="tx2">
                        <a:lumMod val="7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化</a:t>
                </a:r>
                <a:endParaRPr lang="en-US" altLang="ja-JP" sz="1600" b="1" dirty="0">
                  <a:solidFill>
                    <a:schemeClr val="tx2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cxnSp>
            <p:nvCxnSpPr>
              <p:cNvPr id="258" name="直線コネクタ 257"/>
              <p:cNvCxnSpPr/>
              <p:nvPr/>
            </p:nvCxnSpPr>
            <p:spPr>
              <a:xfrm>
                <a:off x="5557707" y="1468944"/>
                <a:ext cx="1646958" cy="1718756"/>
              </a:xfrm>
              <a:prstGeom prst="line">
                <a:avLst/>
              </a:prstGeom>
              <a:ln w="34925">
                <a:solidFill>
                  <a:srgbClr val="FF9933"/>
                </a:solidFill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59" name="グループ化 258"/>
              <p:cNvGrpSpPr/>
              <p:nvPr/>
            </p:nvGrpSpPr>
            <p:grpSpPr>
              <a:xfrm>
                <a:off x="3726534" y="4474922"/>
                <a:ext cx="318707" cy="81475"/>
                <a:chOff x="4538541" y="4474923"/>
                <a:chExt cx="318707" cy="81475"/>
              </a:xfrm>
            </p:grpSpPr>
            <p:sp>
              <p:nvSpPr>
                <p:cNvPr id="286" name="角丸四角形 285"/>
                <p:cNvSpPr/>
                <p:nvPr/>
              </p:nvSpPr>
              <p:spPr>
                <a:xfrm>
                  <a:off x="4538541" y="4474923"/>
                  <a:ext cx="318707" cy="39837"/>
                </a:xfrm>
                <a:prstGeom prst="roundRect">
                  <a:avLst/>
                </a:prstGeom>
                <a:solidFill>
                  <a:srgbClr val="FFFFCC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/>
                </a:p>
              </p:txBody>
            </p:sp>
            <p:cxnSp>
              <p:nvCxnSpPr>
                <p:cNvPr id="287" name="直線コネクタ 286"/>
                <p:cNvCxnSpPr/>
                <p:nvPr/>
              </p:nvCxnSpPr>
              <p:spPr>
                <a:xfrm flipH="1">
                  <a:off x="4538541" y="4529284"/>
                  <a:ext cx="16730" cy="27114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8" name="直線コネクタ 287"/>
                <p:cNvCxnSpPr/>
                <p:nvPr/>
              </p:nvCxnSpPr>
              <p:spPr>
                <a:xfrm flipH="1">
                  <a:off x="4600626" y="4529283"/>
                  <a:ext cx="16730" cy="27114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9" name="直線コネクタ 288"/>
                <p:cNvCxnSpPr/>
                <p:nvPr/>
              </p:nvCxnSpPr>
              <p:spPr>
                <a:xfrm flipH="1">
                  <a:off x="4662001" y="4529283"/>
                  <a:ext cx="16730" cy="27114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直線コネクタ 289"/>
                <p:cNvCxnSpPr/>
                <p:nvPr/>
              </p:nvCxnSpPr>
              <p:spPr>
                <a:xfrm>
                  <a:off x="4728800" y="4529283"/>
                  <a:ext cx="20941" cy="27115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1" name="直線コネクタ 290"/>
                <p:cNvCxnSpPr/>
                <p:nvPr/>
              </p:nvCxnSpPr>
              <p:spPr>
                <a:xfrm>
                  <a:off x="4779705" y="4529283"/>
                  <a:ext cx="20941" cy="27115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2" name="直線コネクタ 291"/>
                <p:cNvCxnSpPr/>
                <p:nvPr/>
              </p:nvCxnSpPr>
              <p:spPr>
                <a:xfrm>
                  <a:off x="4830609" y="4529283"/>
                  <a:ext cx="20941" cy="27115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0" name="グループ化 259"/>
              <p:cNvGrpSpPr/>
              <p:nvPr/>
            </p:nvGrpSpPr>
            <p:grpSpPr>
              <a:xfrm rot="20873154">
                <a:off x="3600518" y="3576208"/>
                <a:ext cx="159238" cy="96242"/>
                <a:chOff x="4538542" y="4469041"/>
                <a:chExt cx="159238" cy="96242"/>
              </a:xfrm>
            </p:grpSpPr>
            <p:sp>
              <p:nvSpPr>
                <p:cNvPr id="282" name="角丸四角形 281"/>
                <p:cNvSpPr/>
                <p:nvPr/>
              </p:nvSpPr>
              <p:spPr>
                <a:xfrm>
                  <a:off x="4538542" y="4469041"/>
                  <a:ext cx="159238" cy="45719"/>
                </a:xfrm>
                <a:prstGeom prst="roundRect">
                  <a:avLst/>
                </a:prstGeom>
                <a:solidFill>
                  <a:srgbClr val="FFFFCC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/>
                </a:p>
              </p:txBody>
            </p:sp>
            <p:cxnSp>
              <p:nvCxnSpPr>
                <p:cNvPr id="283" name="直線コネクタ 282"/>
                <p:cNvCxnSpPr/>
                <p:nvPr/>
              </p:nvCxnSpPr>
              <p:spPr>
                <a:xfrm flipH="1">
                  <a:off x="4545684" y="4529284"/>
                  <a:ext cx="16730" cy="27114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4" name="直線コネクタ 283"/>
                <p:cNvCxnSpPr/>
                <p:nvPr/>
              </p:nvCxnSpPr>
              <p:spPr>
                <a:xfrm flipH="1">
                  <a:off x="4617148" y="4529283"/>
                  <a:ext cx="0" cy="36000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5" name="直線コネクタ 284"/>
                <p:cNvCxnSpPr/>
                <p:nvPr/>
              </p:nvCxnSpPr>
              <p:spPr>
                <a:xfrm>
                  <a:off x="4673969" y="4529283"/>
                  <a:ext cx="19164" cy="27114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1" name="グループ化 260"/>
              <p:cNvGrpSpPr/>
              <p:nvPr/>
            </p:nvGrpSpPr>
            <p:grpSpPr>
              <a:xfrm rot="20873154">
                <a:off x="3131411" y="3678571"/>
                <a:ext cx="159238" cy="96242"/>
                <a:chOff x="4538542" y="4469041"/>
                <a:chExt cx="159238" cy="96242"/>
              </a:xfrm>
            </p:grpSpPr>
            <p:sp>
              <p:nvSpPr>
                <p:cNvPr id="278" name="角丸四角形 277"/>
                <p:cNvSpPr/>
                <p:nvPr/>
              </p:nvSpPr>
              <p:spPr>
                <a:xfrm>
                  <a:off x="4538542" y="4469041"/>
                  <a:ext cx="159238" cy="45719"/>
                </a:xfrm>
                <a:prstGeom prst="roundRect">
                  <a:avLst/>
                </a:prstGeom>
                <a:solidFill>
                  <a:srgbClr val="FFFFCC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/>
                </a:p>
              </p:txBody>
            </p:sp>
            <p:cxnSp>
              <p:nvCxnSpPr>
                <p:cNvPr id="279" name="直線コネクタ 278"/>
                <p:cNvCxnSpPr/>
                <p:nvPr/>
              </p:nvCxnSpPr>
              <p:spPr>
                <a:xfrm flipH="1">
                  <a:off x="4545684" y="4529284"/>
                  <a:ext cx="16730" cy="27114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0" name="直線コネクタ 279"/>
                <p:cNvCxnSpPr/>
                <p:nvPr/>
              </p:nvCxnSpPr>
              <p:spPr>
                <a:xfrm flipH="1">
                  <a:off x="4617148" y="4529283"/>
                  <a:ext cx="0" cy="36000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1" name="直線コネクタ 280"/>
                <p:cNvCxnSpPr/>
                <p:nvPr/>
              </p:nvCxnSpPr>
              <p:spPr>
                <a:xfrm>
                  <a:off x="4673969" y="4529283"/>
                  <a:ext cx="19164" cy="27114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62" name="グループ化 261"/>
              <p:cNvGrpSpPr/>
              <p:nvPr/>
            </p:nvGrpSpPr>
            <p:grpSpPr>
              <a:xfrm rot="20873154">
                <a:off x="2674212" y="3776141"/>
                <a:ext cx="159238" cy="96242"/>
                <a:chOff x="4538542" y="4469041"/>
                <a:chExt cx="159238" cy="96242"/>
              </a:xfrm>
            </p:grpSpPr>
            <p:sp>
              <p:nvSpPr>
                <p:cNvPr id="274" name="角丸四角形 273"/>
                <p:cNvSpPr/>
                <p:nvPr/>
              </p:nvSpPr>
              <p:spPr>
                <a:xfrm>
                  <a:off x="4538542" y="4469041"/>
                  <a:ext cx="159238" cy="45719"/>
                </a:xfrm>
                <a:prstGeom prst="roundRect">
                  <a:avLst/>
                </a:prstGeom>
                <a:solidFill>
                  <a:srgbClr val="FFFFCC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ja-JP" altLang="en-US"/>
                </a:p>
              </p:txBody>
            </p:sp>
            <p:cxnSp>
              <p:nvCxnSpPr>
                <p:cNvPr id="275" name="直線コネクタ 274"/>
                <p:cNvCxnSpPr/>
                <p:nvPr/>
              </p:nvCxnSpPr>
              <p:spPr>
                <a:xfrm flipH="1">
                  <a:off x="4545684" y="4529284"/>
                  <a:ext cx="16730" cy="27114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直線コネクタ 275"/>
                <p:cNvCxnSpPr/>
                <p:nvPr/>
              </p:nvCxnSpPr>
              <p:spPr>
                <a:xfrm flipH="1">
                  <a:off x="4617148" y="4529283"/>
                  <a:ext cx="0" cy="36000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直線コネクタ 276"/>
                <p:cNvCxnSpPr/>
                <p:nvPr/>
              </p:nvCxnSpPr>
              <p:spPr>
                <a:xfrm>
                  <a:off x="4673969" y="4529283"/>
                  <a:ext cx="19164" cy="27114"/>
                </a:xfrm>
                <a:prstGeom prst="line">
                  <a:avLst/>
                </a:prstGeom>
                <a:ln>
                  <a:solidFill>
                    <a:srgbClr val="FFC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263" name="Picture 13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67375" y="2114153"/>
                <a:ext cx="1975592" cy="586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264" name="直線コネクタ 263"/>
              <p:cNvCxnSpPr/>
              <p:nvPr/>
            </p:nvCxnSpPr>
            <p:spPr>
              <a:xfrm flipH="1">
                <a:off x="1692824" y="2701103"/>
                <a:ext cx="983199" cy="1366290"/>
              </a:xfrm>
              <a:prstGeom prst="line">
                <a:avLst/>
              </a:prstGeom>
              <a:ln w="34925">
                <a:solidFill>
                  <a:srgbClr val="FF9933"/>
                </a:solidFill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直線コネクタ 264"/>
              <p:cNvCxnSpPr/>
              <p:nvPr/>
            </p:nvCxnSpPr>
            <p:spPr>
              <a:xfrm flipH="1">
                <a:off x="3633867" y="1471417"/>
                <a:ext cx="1923840" cy="2056578"/>
              </a:xfrm>
              <a:prstGeom prst="line">
                <a:avLst/>
              </a:prstGeom>
              <a:ln w="34925">
                <a:solidFill>
                  <a:srgbClr val="FF9933"/>
                </a:solidFill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6" name="正方形/長方形 265"/>
              <p:cNvSpPr/>
              <p:nvPr/>
            </p:nvSpPr>
            <p:spPr>
              <a:xfrm>
                <a:off x="1806177" y="2289394"/>
                <a:ext cx="2076434" cy="246221"/>
              </a:xfrm>
              <a:prstGeom prst="rect">
                <a:avLst/>
              </a:prstGeom>
            </p:spPr>
            <p:txBody>
              <a:bodyPr wrap="square" tIns="0" bIns="0">
                <a:spAutoFit/>
              </a:bodyPr>
              <a:lstStyle/>
              <a:p>
                <a:pPr algn="ctr"/>
                <a:r>
                  <a:rPr lang="ja-JP" altLang="en-US" sz="1600" b="1" dirty="0" smtClean="0">
                    <a:solidFill>
                      <a:schemeClr val="tx2">
                        <a:lumMod val="7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空調</a:t>
                </a:r>
                <a:r>
                  <a:rPr lang="ja-JP" altLang="en-US" sz="1600" b="1" dirty="0">
                    <a:solidFill>
                      <a:schemeClr val="tx2">
                        <a:lumMod val="7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機</a:t>
                </a:r>
                <a:r>
                  <a:rPr lang="ja-JP" altLang="en-US" sz="1600" b="1" dirty="0" smtClean="0">
                    <a:solidFill>
                      <a:schemeClr val="tx2">
                        <a:lumMod val="7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のインバータ化</a:t>
                </a:r>
                <a:endParaRPr lang="en-US" altLang="ja-JP" sz="1600" b="1" dirty="0">
                  <a:solidFill>
                    <a:schemeClr val="tx2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67" name="正方形/長方形 266"/>
              <p:cNvSpPr/>
              <p:nvPr/>
            </p:nvSpPr>
            <p:spPr>
              <a:xfrm>
                <a:off x="1570678" y="4133576"/>
                <a:ext cx="203200" cy="285750"/>
              </a:xfrm>
              <a:prstGeom prst="rect">
                <a:avLst/>
              </a:prstGeom>
              <a:solidFill>
                <a:schemeClr val="accent1">
                  <a:alpha val="4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268" name="Picture 13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62467" y="4849455"/>
                <a:ext cx="1975592" cy="586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9" name="正方形/長方形 268"/>
              <p:cNvSpPr/>
              <p:nvPr/>
            </p:nvSpPr>
            <p:spPr>
              <a:xfrm>
                <a:off x="1749170" y="5011476"/>
                <a:ext cx="2076434" cy="246221"/>
              </a:xfrm>
              <a:prstGeom prst="rect">
                <a:avLst/>
              </a:prstGeom>
            </p:spPr>
            <p:txBody>
              <a:bodyPr wrap="square" tIns="0" bIns="0">
                <a:spAutoFit/>
              </a:bodyPr>
              <a:lstStyle/>
              <a:p>
                <a:pPr algn="ctr"/>
                <a:r>
                  <a:rPr lang="ja-JP" altLang="en-US" sz="1600" b="1" dirty="0" smtClean="0">
                    <a:solidFill>
                      <a:schemeClr val="tx2">
                        <a:lumMod val="7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空調熱源の更新</a:t>
                </a:r>
                <a:endParaRPr lang="en-US" altLang="ja-JP" sz="1600" b="1" dirty="0">
                  <a:solidFill>
                    <a:schemeClr val="tx2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cxnSp>
            <p:nvCxnSpPr>
              <p:cNvPr id="270" name="直線コネクタ 269"/>
              <p:cNvCxnSpPr>
                <a:stCxn id="268" idx="1"/>
                <a:endCxn id="301" idx="2"/>
              </p:cNvCxnSpPr>
              <p:nvPr/>
            </p:nvCxnSpPr>
            <p:spPr>
              <a:xfrm flipH="1" flipV="1">
                <a:off x="934675" y="4799582"/>
                <a:ext cx="927792" cy="343348"/>
              </a:xfrm>
              <a:prstGeom prst="line">
                <a:avLst/>
              </a:prstGeom>
              <a:ln w="34925">
                <a:solidFill>
                  <a:srgbClr val="FF9933"/>
                </a:solidFill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71" name="Picture 13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780" y="2506525"/>
                <a:ext cx="1826341" cy="5869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272" name="直線コネクタ 271"/>
              <p:cNvCxnSpPr>
                <a:stCxn id="271" idx="2"/>
                <a:endCxn id="252" idx="0"/>
              </p:cNvCxnSpPr>
              <p:nvPr/>
            </p:nvCxnSpPr>
            <p:spPr>
              <a:xfrm>
                <a:off x="937951" y="3093475"/>
                <a:ext cx="207711" cy="872400"/>
              </a:xfrm>
              <a:prstGeom prst="line">
                <a:avLst/>
              </a:prstGeom>
              <a:ln w="34925">
                <a:solidFill>
                  <a:srgbClr val="FF9933"/>
                </a:solidFill>
                <a:tailEnd type="oval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3" name="正方形/長方形 272"/>
              <p:cNvSpPr/>
              <p:nvPr/>
            </p:nvSpPr>
            <p:spPr>
              <a:xfrm>
                <a:off x="-149524" y="2680068"/>
                <a:ext cx="2076434" cy="246221"/>
              </a:xfrm>
              <a:prstGeom prst="rect">
                <a:avLst/>
              </a:prstGeom>
            </p:spPr>
            <p:txBody>
              <a:bodyPr wrap="square" tIns="0" bIns="0">
                <a:spAutoFit/>
              </a:bodyPr>
              <a:lstStyle/>
              <a:p>
                <a:pPr algn="ctr"/>
                <a:r>
                  <a:rPr lang="ja-JP" altLang="en-US" sz="1600" b="1" dirty="0" smtClean="0">
                    <a:solidFill>
                      <a:schemeClr val="tx2">
                        <a:lumMod val="7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エアコン空調更新</a:t>
                </a:r>
                <a:endParaRPr lang="en-US" altLang="ja-JP" sz="1600" b="1" dirty="0">
                  <a:solidFill>
                    <a:schemeClr val="tx2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189" name="テキスト ボックス 188"/>
            <p:cNvSpPr txBox="1"/>
            <p:nvPr/>
          </p:nvSpPr>
          <p:spPr>
            <a:xfrm>
              <a:off x="7867470" y="4384666"/>
              <a:ext cx="1137002" cy="1642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7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BEMS</a:t>
              </a:r>
              <a:endParaRPr kumimoji="1" lang="ja-JP" altLang="en-US" sz="7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190" name="irc_mi" descr="「フリーイラスト パソコン」の画像検索結果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69174" y="4587328"/>
              <a:ext cx="368029" cy="2296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1" name="Picture 13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8071" y="5172894"/>
              <a:ext cx="1826341" cy="586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92" name="直線コネクタ 191"/>
            <p:cNvCxnSpPr>
              <a:stCxn id="191" idx="3"/>
            </p:cNvCxnSpPr>
            <p:nvPr/>
          </p:nvCxnSpPr>
          <p:spPr>
            <a:xfrm flipV="1">
              <a:off x="7784412" y="4883447"/>
              <a:ext cx="556695" cy="582922"/>
            </a:xfrm>
            <a:prstGeom prst="line">
              <a:avLst/>
            </a:prstGeom>
            <a:ln w="34925">
              <a:solidFill>
                <a:srgbClr val="FF9933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正方形/長方形 192"/>
            <p:cNvSpPr/>
            <p:nvPr/>
          </p:nvSpPr>
          <p:spPr>
            <a:xfrm>
              <a:off x="5847959" y="5345848"/>
              <a:ext cx="2076434" cy="246221"/>
            </a:xfrm>
            <a:prstGeom prst="rect">
              <a:avLst/>
            </a:prstGeom>
          </p:spPr>
          <p:txBody>
            <a:bodyPr wrap="square" tIns="0" bIns="0">
              <a:spAutoFit/>
            </a:bodyPr>
            <a:lstStyle/>
            <a:p>
              <a:pPr algn="ctr"/>
              <a:r>
                <a:rPr lang="en-US" altLang="ja-JP" sz="1600" b="1" dirty="0" smtClean="0">
                  <a:solidFill>
                    <a:schemeClr val="tx2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BEMS</a:t>
              </a:r>
              <a:r>
                <a:rPr lang="ja-JP" altLang="en-US" sz="1600" b="1" dirty="0" smtClean="0">
                  <a:solidFill>
                    <a:schemeClr val="tx2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装置導入</a:t>
              </a:r>
              <a:endParaRPr lang="en-US" altLang="ja-JP" sz="16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302" name="グループ化 301"/>
          <p:cNvGrpSpPr>
            <a:grpSpLocks noChangeAspect="1"/>
          </p:cNvGrpSpPr>
          <p:nvPr/>
        </p:nvGrpSpPr>
        <p:grpSpPr>
          <a:xfrm>
            <a:off x="73896" y="974802"/>
            <a:ext cx="1197478" cy="1148400"/>
            <a:chOff x="482817" y="872580"/>
            <a:chExt cx="1162050" cy="1114425"/>
          </a:xfrm>
        </p:grpSpPr>
        <p:pic>
          <p:nvPicPr>
            <p:cNvPr id="303" name="Picture 14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817" y="872580"/>
              <a:ext cx="1162050" cy="1114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4" name="Picture 15"/>
            <p:cNvPicPr>
              <a:picLocks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061" y="1250253"/>
              <a:ext cx="871907" cy="378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5" name="Picture 15"/>
            <p:cNvPicPr>
              <a:picLocks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7585" y="1047532"/>
              <a:ext cx="648000" cy="39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6" name="Picture 15"/>
            <p:cNvPicPr>
              <a:picLocks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129" y="1412762"/>
              <a:ext cx="612000" cy="39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07" name="グループ化 306"/>
          <p:cNvGrpSpPr>
            <a:grpSpLocks noChangeAspect="1"/>
          </p:cNvGrpSpPr>
          <p:nvPr/>
        </p:nvGrpSpPr>
        <p:grpSpPr>
          <a:xfrm>
            <a:off x="1254443" y="974802"/>
            <a:ext cx="1197478" cy="1148400"/>
            <a:chOff x="482817" y="872580"/>
            <a:chExt cx="1162050" cy="1114425"/>
          </a:xfrm>
        </p:grpSpPr>
        <p:pic>
          <p:nvPicPr>
            <p:cNvPr id="308" name="Picture 14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817" y="872580"/>
              <a:ext cx="1162050" cy="1114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" name="Picture 15"/>
            <p:cNvPicPr>
              <a:picLocks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061" y="1250253"/>
              <a:ext cx="871907" cy="378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0" name="Picture 15"/>
            <p:cNvPicPr>
              <a:picLocks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7585" y="1047532"/>
              <a:ext cx="648000" cy="39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1" name="Picture 15"/>
            <p:cNvPicPr>
              <a:picLocks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129" y="1412762"/>
              <a:ext cx="612000" cy="39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12" name="グループ化 311"/>
          <p:cNvGrpSpPr>
            <a:grpSpLocks noChangeAspect="1"/>
          </p:cNvGrpSpPr>
          <p:nvPr/>
        </p:nvGrpSpPr>
        <p:grpSpPr>
          <a:xfrm>
            <a:off x="2419840" y="959018"/>
            <a:ext cx="1197478" cy="1148400"/>
            <a:chOff x="482817" y="872580"/>
            <a:chExt cx="1162050" cy="1114425"/>
          </a:xfrm>
        </p:grpSpPr>
        <p:pic>
          <p:nvPicPr>
            <p:cNvPr id="313" name="Picture 14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817" y="872580"/>
              <a:ext cx="1162050" cy="1114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4" name="Picture 15"/>
            <p:cNvPicPr>
              <a:picLocks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061" y="1250253"/>
              <a:ext cx="871907" cy="378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5" name="Picture 15"/>
            <p:cNvPicPr>
              <a:picLocks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7585" y="1047532"/>
              <a:ext cx="648000" cy="39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6" name="Picture 15"/>
            <p:cNvPicPr>
              <a:picLocks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129" y="1412762"/>
              <a:ext cx="612000" cy="39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7" name="正方形/長方形 316"/>
          <p:cNvSpPr/>
          <p:nvPr/>
        </p:nvSpPr>
        <p:spPr>
          <a:xfrm>
            <a:off x="2362119" y="1171264"/>
            <a:ext cx="1296144" cy="738664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pPr algn="ctr"/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lang="en-US" altLang="ja-JP" sz="1600" b="1" baseline="-25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削減率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26.9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3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（計画値）</a:t>
            </a:r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sz="1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8" name="正方形/長方形 317"/>
          <p:cNvSpPr/>
          <p:nvPr/>
        </p:nvSpPr>
        <p:spPr>
          <a:xfrm>
            <a:off x="1196351" y="1159703"/>
            <a:ext cx="1296144" cy="738664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省エネ量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 panose="020B0604020202020204" pitchFamily="50" charset="-128"/>
              </a:rPr>
              <a:t>61.2kl</a:t>
            </a:r>
          </a:p>
          <a:p>
            <a:pPr algn="ctr"/>
            <a:r>
              <a:rPr lang="ja-JP" altLang="en-US" sz="13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原油換算</a:t>
            </a:r>
            <a:r>
              <a:rPr lang="ja-JP" altLang="en-US" sz="13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sz="1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9" name="正方形/長方形 318"/>
          <p:cNvSpPr/>
          <p:nvPr/>
        </p:nvSpPr>
        <p:spPr>
          <a:xfrm>
            <a:off x="15793" y="1159703"/>
            <a:ext cx="1296144" cy="738664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省エネ率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26.9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3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（計画値）</a:t>
            </a:r>
            <a:r>
              <a:rPr lang="ja-JP" altLang="en-US" sz="1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ja-JP" altLang="en-US" sz="1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20" name="グループ化 319"/>
          <p:cNvGrpSpPr/>
          <p:nvPr/>
        </p:nvGrpSpPr>
        <p:grpSpPr>
          <a:xfrm>
            <a:off x="2865124" y="5943236"/>
            <a:ext cx="1307885" cy="837618"/>
            <a:chOff x="3510087" y="650507"/>
            <a:chExt cx="1417685" cy="621081"/>
          </a:xfrm>
        </p:grpSpPr>
        <p:pic>
          <p:nvPicPr>
            <p:cNvPr id="321" name="Picture 4"/>
            <p:cNvPicPr>
              <a:picLocks noChangeAspect="1" noChangeArrowheads="1"/>
            </p:cNvPicPr>
            <p:nvPr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0087" y="650507"/>
              <a:ext cx="1417685" cy="621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2" name="正方形/長方形 321"/>
            <p:cNvSpPr/>
            <p:nvPr/>
          </p:nvSpPr>
          <p:spPr>
            <a:xfrm>
              <a:off x="3579117" y="750741"/>
              <a:ext cx="1296144" cy="365139"/>
            </a:xfrm>
            <a:prstGeom prst="rect">
              <a:avLst/>
            </a:prstGeom>
          </p:spPr>
          <p:txBody>
            <a:bodyPr wrap="square" tIns="0" bIns="0">
              <a:spAutoFit/>
            </a:bodyPr>
            <a:lstStyle/>
            <a:p>
              <a:pPr algn="ctr"/>
              <a:r>
                <a:rPr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省エネ率</a:t>
              </a:r>
              <a:endPara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9.3</a:t>
              </a:r>
              <a:r>
                <a:rPr lang="en-US" altLang="ja-JP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r>
                <a:rPr lang="ja-JP" altLang="en-US" sz="1600" b="1" dirty="0" smtClean="0">
                  <a:solidFill>
                    <a:schemeClr val="tx2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ja-JP" altLang="en-US" sz="16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323" name="グループ化 322"/>
          <p:cNvGrpSpPr/>
          <p:nvPr/>
        </p:nvGrpSpPr>
        <p:grpSpPr>
          <a:xfrm>
            <a:off x="7336393" y="6068135"/>
            <a:ext cx="1307885" cy="837618"/>
            <a:chOff x="3510087" y="650507"/>
            <a:chExt cx="1417685" cy="621081"/>
          </a:xfrm>
        </p:grpSpPr>
        <p:pic>
          <p:nvPicPr>
            <p:cNvPr id="324" name="Picture 4"/>
            <p:cNvPicPr>
              <a:picLocks noChangeAspect="1" noChangeArrowheads="1"/>
            </p:cNvPicPr>
            <p:nvPr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0087" y="650507"/>
              <a:ext cx="1417685" cy="621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5" name="正方形/長方形 324"/>
            <p:cNvSpPr/>
            <p:nvPr/>
          </p:nvSpPr>
          <p:spPr>
            <a:xfrm>
              <a:off x="3579117" y="750741"/>
              <a:ext cx="1296144" cy="365139"/>
            </a:xfrm>
            <a:prstGeom prst="rect">
              <a:avLst/>
            </a:prstGeom>
          </p:spPr>
          <p:txBody>
            <a:bodyPr wrap="square" tIns="0" bIns="0">
              <a:spAutoFit/>
            </a:bodyPr>
            <a:lstStyle/>
            <a:p>
              <a:pPr algn="ctr"/>
              <a:r>
                <a:rPr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省エネ率</a:t>
              </a:r>
              <a:endPara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1.9</a:t>
              </a:r>
              <a:r>
                <a:rPr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r>
                <a:rPr lang="ja-JP" altLang="en-US" sz="1600" b="1" dirty="0" smtClean="0">
                  <a:solidFill>
                    <a:schemeClr val="tx2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ja-JP" altLang="en-US" sz="16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326" name="グループ化 325"/>
          <p:cNvGrpSpPr/>
          <p:nvPr/>
        </p:nvGrpSpPr>
        <p:grpSpPr>
          <a:xfrm>
            <a:off x="5810834" y="954252"/>
            <a:ext cx="1307885" cy="837618"/>
            <a:chOff x="3510087" y="650507"/>
            <a:chExt cx="1417685" cy="621081"/>
          </a:xfrm>
        </p:grpSpPr>
        <p:pic>
          <p:nvPicPr>
            <p:cNvPr id="327" name="Picture 4"/>
            <p:cNvPicPr>
              <a:picLocks noChangeAspect="1" noChangeArrowheads="1"/>
            </p:cNvPicPr>
            <p:nvPr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0087" y="650507"/>
              <a:ext cx="1417685" cy="621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8" name="正方形/長方形 327"/>
            <p:cNvSpPr/>
            <p:nvPr/>
          </p:nvSpPr>
          <p:spPr>
            <a:xfrm>
              <a:off x="3579117" y="750741"/>
              <a:ext cx="1296144" cy="365139"/>
            </a:xfrm>
            <a:prstGeom prst="rect">
              <a:avLst/>
            </a:prstGeom>
          </p:spPr>
          <p:txBody>
            <a:bodyPr wrap="square" tIns="0" bIns="0">
              <a:spAutoFit/>
            </a:bodyPr>
            <a:lstStyle/>
            <a:p>
              <a:pPr algn="ctr"/>
              <a:r>
                <a:rPr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省エネ率</a:t>
              </a:r>
              <a:endPara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4.2 </a:t>
              </a:r>
              <a:r>
                <a:rPr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r>
                <a:rPr lang="ja-JP" altLang="en-US" sz="1600" b="1" dirty="0" smtClean="0">
                  <a:solidFill>
                    <a:schemeClr val="tx2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ja-JP" altLang="en-US" sz="16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329" name="グループ化 328"/>
          <p:cNvGrpSpPr/>
          <p:nvPr/>
        </p:nvGrpSpPr>
        <p:grpSpPr>
          <a:xfrm>
            <a:off x="135793" y="2549125"/>
            <a:ext cx="1307885" cy="837618"/>
            <a:chOff x="3510087" y="650507"/>
            <a:chExt cx="1417685" cy="621081"/>
          </a:xfrm>
        </p:grpSpPr>
        <p:pic>
          <p:nvPicPr>
            <p:cNvPr id="330" name="Picture 4"/>
            <p:cNvPicPr>
              <a:picLocks noChangeAspect="1" noChangeArrowheads="1"/>
            </p:cNvPicPr>
            <p:nvPr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0087" y="650507"/>
              <a:ext cx="1417685" cy="621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1" name="正方形/長方形 330"/>
            <p:cNvSpPr/>
            <p:nvPr/>
          </p:nvSpPr>
          <p:spPr>
            <a:xfrm>
              <a:off x="3579117" y="750741"/>
              <a:ext cx="1296144" cy="365139"/>
            </a:xfrm>
            <a:prstGeom prst="rect">
              <a:avLst/>
            </a:prstGeom>
          </p:spPr>
          <p:txBody>
            <a:bodyPr wrap="square" tIns="0" bIns="0">
              <a:spAutoFit/>
            </a:bodyPr>
            <a:lstStyle/>
            <a:p>
              <a:pPr algn="ctr"/>
              <a:r>
                <a:rPr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省エネ率</a:t>
              </a:r>
              <a:endPara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0.9 </a:t>
              </a:r>
              <a:r>
                <a:rPr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r>
                <a:rPr lang="ja-JP" altLang="en-US" sz="1600" b="1" dirty="0" smtClean="0">
                  <a:solidFill>
                    <a:schemeClr val="tx2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ja-JP" altLang="en-US" sz="16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332" name="グループ化 331"/>
          <p:cNvGrpSpPr/>
          <p:nvPr/>
        </p:nvGrpSpPr>
        <p:grpSpPr>
          <a:xfrm>
            <a:off x="2510816" y="2123859"/>
            <a:ext cx="1307885" cy="837618"/>
            <a:chOff x="3510087" y="650507"/>
            <a:chExt cx="1417685" cy="621081"/>
          </a:xfrm>
        </p:grpSpPr>
        <p:pic>
          <p:nvPicPr>
            <p:cNvPr id="333" name="Picture 4"/>
            <p:cNvPicPr>
              <a:picLocks noChangeAspect="1" noChangeArrowheads="1"/>
            </p:cNvPicPr>
            <p:nvPr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0087" y="650507"/>
              <a:ext cx="1417685" cy="621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4" name="正方形/長方形 333"/>
            <p:cNvSpPr/>
            <p:nvPr/>
          </p:nvSpPr>
          <p:spPr>
            <a:xfrm>
              <a:off x="3579117" y="750741"/>
              <a:ext cx="1296144" cy="365139"/>
            </a:xfrm>
            <a:prstGeom prst="rect">
              <a:avLst/>
            </a:prstGeom>
          </p:spPr>
          <p:txBody>
            <a:bodyPr wrap="square" tIns="0" bIns="0">
              <a:spAutoFit/>
            </a:bodyPr>
            <a:lstStyle/>
            <a:p>
              <a:pPr algn="ctr"/>
              <a:r>
                <a:rPr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省エネ率</a:t>
              </a:r>
              <a:endPara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en-US" altLang="ja-JP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10.6 </a:t>
              </a:r>
              <a:r>
                <a:rPr lang="ja-JP" altLang="en-US" sz="16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</a:t>
              </a:r>
              <a:r>
                <a:rPr lang="ja-JP" altLang="en-US" sz="1600" b="1" dirty="0" smtClean="0">
                  <a:solidFill>
                    <a:schemeClr val="tx2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endParaRPr lang="ja-JP" altLang="en-US" sz="16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836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画面に合わせる (4:3)</PresentationFormat>
  <Paragraphs>98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Arial Unicode MS</vt:lpstr>
      <vt:lpstr>Meiryo UI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2017-09-22T06:25:26Z</dcterms:created>
  <dcterms:modified xsi:type="dcterms:W3CDTF">2020-03-26T00:05:27Z</dcterms:modified>
</cp:coreProperties>
</file>