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6" r:id="rId1"/>
  </p:sldMasterIdLst>
  <p:notesMasterIdLst>
    <p:notesMasterId r:id="rId5"/>
  </p:notesMasterIdLst>
  <p:handoutMasterIdLst>
    <p:handoutMasterId r:id="rId6"/>
  </p:handoutMasterIdLst>
  <p:sldIdLst>
    <p:sldId id="497" r:id="rId2"/>
    <p:sldId id="498" r:id="rId3"/>
    <p:sldId id="499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CC"/>
    <a:srgbClr val="3333FF"/>
    <a:srgbClr val="6699FF"/>
    <a:srgbClr val="FFFFCC"/>
    <a:srgbClr val="CCFFFF"/>
    <a:srgbClr val="FFFF99"/>
    <a:srgbClr val="99CC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524-AC90-4E3B-8179-9C7CACEA1A0D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0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3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6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4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7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E2EC-8DCB-4244-B8D1-17249A78974C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9701-534F-4C63-8046-DACAB7884691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2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9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2020/3/26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3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事例㉜</a:t>
            </a:r>
            <a:endParaRPr lang="ja-JP" altLang="en-US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614188"/>
              </p:ext>
            </p:extLst>
          </p:nvPr>
        </p:nvGraphicFramePr>
        <p:xfrm>
          <a:off x="124920" y="602129"/>
          <a:ext cx="8884305" cy="6075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7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大阪府立国際会議場ＥＳＣＯ事業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アズビル株式会社、三井住友ファイナンス＆リース株式会社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令和元年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令和２年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 令和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788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空調熱源の更新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zh-TW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空調機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変風量制御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</a:t>
                      </a: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zh-TW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空調機節電運転制御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空調機最適運転制御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蒸気配管への断熱ジャケット導入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照明の</a:t>
                      </a:r>
                      <a:r>
                        <a:rPr kumimoji="1" lang="en-US" altLang="ja-JP" sz="18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節水器具の導入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33.7%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34.4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会議場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大阪市北区中之島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1999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67,546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造・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SRC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9"/>
          <a:stretch/>
        </p:blipFill>
        <p:spPr bwMode="auto">
          <a:xfrm>
            <a:off x="7164288" y="4554355"/>
            <a:ext cx="1728192" cy="2092106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8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事例㉜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4961171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67544" y="1268760"/>
            <a:ext cx="8236250" cy="5256584"/>
            <a:chOff x="338702" y="1186821"/>
            <a:chExt cx="8452274" cy="5355955"/>
          </a:xfrm>
        </p:grpSpPr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338702" y="6338815"/>
              <a:ext cx="845227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AutoShape 42"/>
            <p:cNvSpPr>
              <a:spLocks noChangeArrowheads="1"/>
            </p:cNvSpPr>
            <p:nvPr/>
          </p:nvSpPr>
          <p:spPr bwMode="auto">
            <a:xfrm>
              <a:off x="366933" y="6207163"/>
              <a:ext cx="2086865" cy="33561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auto">
            <a:xfrm>
              <a:off x="5200535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169,557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1444081" y="1211500"/>
              <a:ext cx="2232246" cy="512731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245,105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Rectangle 39"/>
            <p:cNvSpPr>
              <a:spLocks noChangeArrowheads="1"/>
            </p:cNvSpPr>
            <p:nvPr/>
          </p:nvSpPr>
          <p:spPr bwMode="auto">
            <a:xfrm>
              <a:off x="5200534" y="1186821"/>
              <a:ext cx="1116000" cy="207213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【75,548】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6308419" y="1723196"/>
              <a:ext cx="1124363" cy="1535756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【65,835】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Rectangle 38"/>
            <p:cNvSpPr>
              <a:spLocks noChangeArrowheads="1"/>
            </p:cNvSpPr>
            <p:nvPr/>
          </p:nvSpPr>
          <p:spPr bwMode="auto">
            <a:xfrm>
              <a:off x="6308419" y="1186821"/>
              <a:ext cx="1124363" cy="660323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【9,713】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932040" y="836712"/>
            <a:ext cx="2692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他、行政財産使用料　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2,393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千円／年が加算される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7033288" y="531264"/>
            <a:ext cx="2219232" cy="593480"/>
            <a:chOff x="6241200" y="620688"/>
            <a:chExt cx="2219232" cy="593480"/>
          </a:xfrm>
        </p:grpSpPr>
        <p:sp>
          <p:nvSpPr>
            <p:cNvPr id="17" name="タイトル 1"/>
            <p:cNvSpPr txBox="1">
              <a:spLocks/>
            </p:cNvSpPr>
            <p:nvPr/>
          </p:nvSpPr>
          <p:spPr>
            <a:xfrm>
              <a:off x="6241200" y="620688"/>
              <a:ext cx="2219232" cy="466139"/>
            </a:xfrm>
            <a:prstGeom prst="rect">
              <a:avLst/>
            </a:prstGeom>
          </p:spPr>
          <p:txBody>
            <a:bodyPr vert="horz" anchor="t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1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>
                <a:defRPr/>
              </a:pPr>
              <a:r>
                <a:rPr lang="ja-JP" altLang="en-US" sz="1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（単位：千円／年）</a:t>
              </a:r>
              <a:endPara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タイトル 1"/>
            <p:cNvSpPr txBox="1">
              <a:spLocks/>
            </p:cNvSpPr>
            <p:nvPr/>
          </p:nvSpPr>
          <p:spPr>
            <a:xfrm>
              <a:off x="7218902" y="861061"/>
              <a:ext cx="1227882" cy="353107"/>
            </a:xfrm>
            <a:prstGeom prst="rect">
              <a:avLst/>
            </a:prstGeom>
          </p:spPr>
          <p:txBody>
            <a:bodyPr vert="horz" anchor="t">
              <a:normAutofit fontScale="92500"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1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defRPr/>
              </a:pPr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（１０％税込）</a:t>
              </a:r>
              <a:endPara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0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38719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</a:t>
            </a:r>
            <a:r>
              <a:rPr lang="ja-JP" altLang="en-US" sz="2400" b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r>
              <a:rPr lang="ja-JP" altLang="en-US" sz="2400" b="1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事例㉜</a:t>
            </a:r>
            <a:endParaRPr lang="en-US" altLang="ja-JP" sz="24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主な省エネルギー改修内容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3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/3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8" name="図 7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9128" t="3126" r="31146" b="10890"/>
          <a:stretch/>
        </p:blipFill>
        <p:spPr>
          <a:xfrm>
            <a:off x="3604129" y="453896"/>
            <a:ext cx="5262559" cy="6404103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929" y="4731113"/>
            <a:ext cx="210055" cy="210055"/>
          </a:xfrm>
          <a:prstGeom prst="rect">
            <a:avLst/>
          </a:prstGeom>
        </p:spPr>
      </p:pic>
      <p:cxnSp>
        <p:nvCxnSpPr>
          <p:cNvPr id="80" name="直線コネクタ 79"/>
          <p:cNvCxnSpPr>
            <a:stCxn id="110" idx="3"/>
          </p:cNvCxnSpPr>
          <p:nvPr/>
        </p:nvCxnSpPr>
        <p:spPr>
          <a:xfrm flipV="1">
            <a:off x="3434284" y="6262760"/>
            <a:ext cx="1101730" cy="16020"/>
          </a:xfrm>
          <a:prstGeom prst="line">
            <a:avLst/>
          </a:prstGeom>
          <a:ln w="38100">
            <a:solidFill>
              <a:srgbClr val="FF9933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2523994" y="1260826"/>
            <a:ext cx="1296144" cy="754053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2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42.7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（計画値）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3" name="グループ化 82"/>
          <p:cNvGrpSpPr>
            <a:grpSpLocks noChangeAspect="1"/>
          </p:cNvGrpSpPr>
          <p:nvPr/>
        </p:nvGrpSpPr>
        <p:grpSpPr>
          <a:xfrm>
            <a:off x="133825" y="1052736"/>
            <a:ext cx="1197478" cy="1148400"/>
            <a:chOff x="482817" y="872580"/>
            <a:chExt cx="1162050" cy="1114425"/>
          </a:xfrm>
        </p:grpSpPr>
        <p:pic>
          <p:nvPicPr>
            <p:cNvPr id="84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7" y="872580"/>
              <a:ext cx="11620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5" name="Picture 1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61" y="1250253"/>
              <a:ext cx="871907" cy="37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" name="Picture 1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85" y="1047532"/>
              <a:ext cx="648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Picture 1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129" y="1412762"/>
              <a:ext cx="612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8" name="グループ化 87"/>
          <p:cNvGrpSpPr>
            <a:grpSpLocks noChangeAspect="1"/>
          </p:cNvGrpSpPr>
          <p:nvPr/>
        </p:nvGrpSpPr>
        <p:grpSpPr>
          <a:xfrm>
            <a:off x="1350329" y="1083534"/>
            <a:ext cx="1197478" cy="1148400"/>
            <a:chOff x="482817" y="872580"/>
            <a:chExt cx="1162050" cy="1114425"/>
          </a:xfrm>
        </p:grpSpPr>
        <p:pic>
          <p:nvPicPr>
            <p:cNvPr id="89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7" y="872580"/>
              <a:ext cx="11620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1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61" y="1250253"/>
              <a:ext cx="871907" cy="37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" name="Picture 1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85" y="1047532"/>
              <a:ext cx="648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" name="Picture 1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129" y="1412762"/>
              <a:ext cx="612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" name="グループ化 92"/>
          <p:cNvGrpSpPr>
            <a:grpSpLocks noChangeAspect="1"/>
          </p:cNvGrpSpPr>
          <p:nvPr/>
        </p:nvGrpSpPr>
        <p:grpSpPr>
          <a:xfrm>
            <a:off x="2541489" y="1055148"/>
            <a:ext cx="1197478" cy="1148400"/>
            <a:chOff x="482817" y="872580"/>
            <a:chExt cx="1162050" cy="1114425"/>
          </a:xfrm>
        </p:grpSpPr>
        <p:pic>
          <p:nvPicPr>
            <p:cNvPr id="94" name="Picture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7" y="872580"/>
              <a:ext cx="1162050" cy="111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Picture 1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061" y="1250253"/>
              <a:ext cx="871907" cy="37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" name="Picture 15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85" y="1047532"/>
              <a:ext cx="648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7" name="Picture 15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129" y="1412762"/>
              <a:ext cx="612000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8" name="正方形/長方形 97"/>
          <p:cNvSpPr/>
          <p:nvPr/>
        </p:nvSpPr>
        <p:spPr>
          <a:xfrm>
            <a:off x="2483768" y="1241636"/>
            <a:ext cx="1296144" cy="754053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en-US" altLang="ja-JP" sz="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</a:t>
            </a:r>
            <a:endParaRPr lang="en-US" altLang="ja-JP" sz="1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2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34.4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（計画値）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217940" y="1277540"/>
            <a:ext cx="1481852" cy="707886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量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1209.</a:t>
            </a:r>
            <a:r>
              <a:rPr lang="en-US" altLang="ja-JP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b="1" smtClean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kl</a:t>
            </a:r>
            <a:endParaRPr lang="en-US" altLang="ja-JP" b="1" dirty="0" smtClean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原油換算</a:t>
            </a:r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75722" y="1237637"/>
            <a:ext cx="1296144" cy="7694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省エネ率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2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33.7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（計画値）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368525" y="2868633"/>
            <a:ext cx="2692566" cy="43658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照明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2087533" y="2266548"/>
            <a:ext cx="1307885" cy="837618"/>
            <a:chOff x="3510087" y="650507"/>
            <a:chExt cx="1417685" cy="621081"/>
          </a:xfrm>
        </p:grpSpPr>
        <p:pic>
          <p:nvPicPr>
            <p:cNvPr id="103" name="Picture 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正方形/長方形 103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10.0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5" name="角丸四角形 104"/>
          <p:cNvSpPr/>
          <p:nvPr/>
        </p:nvSpPr>
        <p:spPr>
          <a:xfrm>
            <a:off x="539552" y="4085497"/>
            <a:ext cx="3202859" cy="43658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空調機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VAV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kumimoji="1" lang="en-US" altLang="ja-JP" b="1" baseline="-25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 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6" name="グループ化 105"/>
          <p:cNvGrpSpPr/>
          <p:nvPr/>
        </p:nvGrpSpPr>
        <p:grpSpPr>
          <a:xfrm>
            <a:off x="12393" y="3470218"/>
            <a:ext cx="1307885" cy="837618"/>
            <a:chOff x="3510087" y="650507"/>
            <a:chExt cx="1417685" cy="621081"/>
          </a:xfrm>
        </p:grpSpPr>
        <p:pic>
          <p:nvPicPr>
            <p:cNvPr id="107" name="Picture 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" name="正方形/長方形 107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7.7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09" name="角丸四角形 108"/>
          <p:cNvSpPr/>
          <p:nvPr/>
        </p:nvSpPr>
        <p:spPr>
          <a:xfrm>
            <a:off x="1275189" y="4928379"/>
            <a:ext cx="1882998" cy="43658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節水器具の取付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539552" y="5816190"/>
            <a:ext cx="2894732" cy="92517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熱源システムの更新</a:t>
            </a:r>
            <a:endParaRPr kumimoji="1"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（ターボ冷凍機・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スクリューヒートポンプチラー）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11" name="グループ化 110"/>
          <p:cNvGrpSpPr/>
          <p:nvPr/>
        </p:nvGrpSpPr>
        <p:grpSpPr>
          <a:xfrm>
            <a:off x="133825" y="5302361"/>
            <a:ext cx="1307885" cy="837618"/>
            <a:chOff x="3510087" y="650507"/>
            <a:chExt cx="1417685" cy="621081"/>
          </a:xfrm>
        </p:grpSpPr>
        <p:pic>
          <p:nvPicPr>
            <p:cNvPr id="112" name="Picture 4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087" y="650507"/>
              <a:ext cx="1417685" cy="621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" name="正方形/長方形 112"/>
            <p:cNvSpPr/>
            <p:nvPr/>
          </p:nvSpPr>
          <p:spPr>
            <a:xfrm>
              <a:off x="3579117" y="750741"/>
              <a:ext cx="1296144" cy="365139"/>
            </a:xfrm>
            <a:prstGeom prst="rect">
              <a:avLst/>
            </a:prstGeom>
          </p:spPr>
          <p:txBody>
            <a:bodyPr wrap="square" tIns="0" bIns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省エネ率</a:t>
              </a:r>
              <a:endPara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16.0 </a:t>
              </a:r>
              <a:r>
                <a:rPr lang="ja-JP" altLang="en-US" sz="16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</a:t>
              </a:r>
              <a:r>
                <a:rPr lang="ja-JP" alt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ja-JP" altLang="en-US" sz="16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114" name="直線コネクタ 113"/>
          <p:cNvCxnSpPr>
            <a:stCxn id="109" idx="3"/>
          </p:cNvCxnSpPr>
          <p:nvPr/>
        </p:nvCxnSpPr>
        <p:spPr>
          <a:xfrm flipV="1">
            <a:off x="3158187" y="4841299"/>
            <a:ext cx="1035913" cy="305371"/>
          </a:xfrm>
          <a:prstGeom prst="line">
            <a:avLst/>
          </a:prstGeom>
          <a:ln w="38100">
            <a:solidFill>
              <a:srgbClr val="FF9933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角丸四角形 114"/>
          <p:cNvSpPr/>
          <p:nvPr/>
        </p:nvSpPr>
        <p:spPr>
          <a:xfrm>
            <a:off x="3640258" y="1376975"/>
            <a:ext cx="5329152" cy="536439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6" name="直線コネクタ 115"/>
          <p:cNvCxnSpPr/>
          <p:nvPr/>
        </p:nvCxnSpPr>
        <p:spPr>
          <a:xfrm>
            <a:off x="3089293" y="3103499"/>
            <a:ext cx="2706843" cy="148652"/>
          </a:xfrm>
          <a:prstGeom prst="line">
            <a:avLst/>
          </a:prstGeom>
          <a:ln w="34925">
            <a:solidFill>
              <a:srgbClr val="FF9933"/>
            </a:solidFill>
            <a:headEnd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>
            <a:stCxn id="105" idx="3"/>
          </p:cNvCxnSpPr>
          <p:nvPr/>
        </p:nvCxnSpPr>
        <p:spPr>
          <a:xfrm flipV="1">
            <a:off x="3742411" y="4093105"/>
            <a:ext cx="2053725" cy="210683"/>
          </a:xfrm>
          <a:prstGeom prst="line">
            <a:avLst/>
          </a:prstGeom>
          <a:ln w="34925">
            <a:solidFill>
              <a:srgbClr val="FF993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333</Words>
  <Application>Microsoft Office PowerPoint</Application>
  <PresentationFormat>画面に合わせる (4:3)</PresentationFormat>
  <Paragraphs>106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 Unicode MS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2017-09-22T06:23:48Z</dcterms:created>
  <dcterms:modified xsi:type="dcterms:W3CDTF">2020-03-26T00:06:39Z</dcterms:modified>
</cp:coreProperties>
</file>