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4464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0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164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2454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8572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1062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042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8257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901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9286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66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823B2C-B7C3-4A5E-ACD1-E47213AA4EF7}" type="datetimeFigureOut">
              <a:rPr kumimoji="1" lang="ja-JP" altLang="en-US" smtClean="0"/>
              <a:t>2018/10/5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73559-9A67-4EB8-8B59-D4648ACE0B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7036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369332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事例㉙</a:t>
            </a: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061799"/>
              </p:ext>
            </p:extLst>
          </p:nvPr>
        </p:nvGraphicFramePr>
        <p:xfrm>
          <a:off x="135970" y="568863"/>
          <a:ext cx="8884305" cy="61877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8728"/>
                <a:gridCol w="1296144"/>
                <a:gridCol w="2232248"/>
                <a:gridCol w="4077185"/>
              </a:tblGrid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事業名</a:t>
                      </a:r>
                      <a:endParaRPr kumimoji="1" lang="en-US" altLang="ja-JP" sz="18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大阪府立四條畷高等学校外５件ＥＳＣＯ事業</a:t>
                      </a:r>
                      <a:endParaRPr kumimoji="1" lang="en-US" altLang="ja-JP" sz="1800" b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契約者名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96838" indent="0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東芝エレベータ株式会社、</a:t>
                      </a:r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IBJL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東芝リース株式会社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73123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契約期間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30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27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40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ESCO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サービス期間は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 ～ 平成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44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日（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年間）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契約方式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en-US" altLang="ja-JP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シェアード・セイビングス契約（民間資金活用型）</a:t>
                      </a:r>
                      <a:endParaRPr kumimoji="1" lang="en-US" altLang="ja-JP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6857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主な省エネ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改修内容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照明器具の</a:t>
                      </a:r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LED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化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プールろ過ポンプインバータ導入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空調機器の更新（城東工科）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・ 節水栓の導入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</a:t>
                      </a:r>
                      <a:r>
                        <a:rPr kumimoji="1" lang="zh-TW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太陽光発電導入</a:t>
                      </a:r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3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・ 蓄電池の設置</a:t>
                      </a:r>
                      <a:r>
                        <a:rPr kumimoji="1" lang="zh-TW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（城東工科）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90000" marB="90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導入効果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省エネルギー率：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17.6%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CO</a:t>
                      </a:r>
                      <a:r>
                        <a:rPr kumimoji="1" lang="en-US" altLang="ja-JP" sz="14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削減率</a:t>
                      </a:r>
                      <a:r>
                        <a:rPr kumimoji="1" lang="ja-JP" altLang="en-US" sz="2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： </a:t>
                      </a:r>
                      <a:r>
                        <a:rPr kumimoji="1" lang="en-US" altLang="ja-JP" sz="1800" baseline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17.6</a:t>
                      </a:r>
                      <a:r>
                        <a:rPr kumimoji="1" lang="ja-JP" altLang="en-US" sz="18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％</a:t>
                      </a:r>
                      <a:r>
                        <a:rPr kumimoji="1" lang="ja-JP" altLang="en-US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（計画値）</a:t>
                      </a:r>
                      <a:r>
                        <a:rPr kumimoji="1" lang="en-US" altLang="ja-JP" sz="140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3200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sz="18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対象施設</a:t>
                      </a:r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四條畷、富田林、日根野、大冠</a:t>
                      </a:r>
                      <a:r>
                        <a:rPr kumimoji="1" lang="ja-JP" altLang="en-US" sz="1800" b="0" baseline="0" dirty="0" err="1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、</a:t>
                      </a:r>
                      <a:r>
                        <a:rPr kumimoji="1" lang="zh-TW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佐野工科、城東工科</a:t>
                      </a:r>
                      <a:r>
                        <a:rPr kumimoji="1" lang="ja-JP" altLang="en-US" sz="1800" b="0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高校</a:t>
                      </a:r>
                      <a:endParaRPr kumimoji="1" lang="zh-TW" altLang="en-US" sz="1800" b="0" baseline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marT="54000" marB="54000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60240"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施設概要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四條畷高校</a:t>
                      </a:r>
                      <a:r>
                        <a:rPr kumimoji="1" lang="en-US" altLang="ja-JP" sz="14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)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dist"/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用途</a:t>
                      </a:r>
                      <a:endParaRPr kumimoji="1" lang="en-US" altLang="ja-JP" sz="6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l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所在地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延床面積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pPr algn="dist"/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構造・階数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高等学校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四条畷</a:t>
                      </a:r>
                      <a:r>
                        <a:rPr kumimoji="1" lang="zh-TW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市雁屋北町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16,681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㎡</a:t>
                      </a:r>
                      <a:endParaRPr kumimoji="1" lang="en-US" altLang="ja-JP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endParaRPr kumimoji="1" lang="en-US" altLang="ja-JP" sz="4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: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　鉄筋コンクリート造</a:t>
                      </a:r>
                      <a:r>
                        <a:rPr kumimoji="1" lang="ja-JP" altLang="en-US" baseline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 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地上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Meiryo UI" panose="020B0604030504040204" pitchFamily="50" charset="-128"/>
                        </a:rPr>
                        <a:t>階</a:t>
                      </a:r>
                      <a:endParaRPr kumimoji="1" lang="en-US" altLang="ja-JP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dist"/>
                      <a:endParaRPr kumimoji="1" lang="en-US" altLang="ja-JP" sz="18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  <a:cs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0" name="正方形/長方形 19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1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9" r="2550" b="6036"/>
          <a:stretch/>
        </p:blipFill>
        <p:spPr>
          <a:xfrm>
            <a:off x="5900391" y="4653136"/>
            <a:ext cx="2992089" cy="2009621"/>
          </a:xfrm>
          <a:prstGeom prst="rect">
            <a:avLst/>
          </a:prstGeom>
          <a:ln w="3175">
            <a:solidFill>
              <a:schemeClr val="bg1">
                <a:lumMod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191910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コネクタ 5"/>
          <p:cNvCxnSpPr/>
          <p:nvPr/>
        </p:nvCxnSpPr>
        <p:spPr>
          <a:xfrm>
            <a:off x="113410" y="416516"/>
            <a:ext cx="88920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7" name="正方形/長方形 6"/>
          <p:cNvSpPr/>
          <p:nvPr/>
        </p:nvSpPr>
        <p:spPr>
          <a:xfrm>
            <a:off x="86106" y="22516"/>
            <a:ext cx="8883304" cy="754053"/>
          </a:xfrm>
          <a:prstGeom prst="rect">
            <a:avLst/>
          </a:prstGeom>
        </p:spPr>
        <p:txBody>
          <a:bodyPr wrap="square" tIns="0" bIns="0">
            <a:spAutoFit/>
          </a:bodyPr>
          <a:lstStyle/>
          <a:p>
            <a:r>
              <a:rPr lang="ja-JP" altLang="en-US" sz="1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大阪府</a:t>
            </a:r>
            <a:r>
              <a:rPr lang="en-US" altLang="ja-JP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24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事業の導入</a:t>
            </a:r>
            <a:r>
              <a:rPr lang="ja-JP" altLang="en-US" sz="24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事例㉙</a:t>
            </a:r>
            <a:endParaRPr lang="en-US" altLang="ja-JP" sz="1000" b="1" dirty="0" smtClean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2000" b="1" dirty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契約に基づく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</a:t>
            </a:r>
            <a:r>
              <a:rPr lang="ja-JP" altLang="en-US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Ｏ事業の経費と利益配分</a:t>
            </a:r>
            <a:r>
              <a:rPr lang="en-US" altLang="ja-JP" sz="2000" b="1" dirty="0" smtClean="0">
                <a:solidFill>
                  <a:schemeClr val="tx2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2000" b="1" dirty="0">
              <a:solidFill>
                <a:schemeClr val="tx2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8172400" y="46692"/>
            <a:ext cx="949752" cy="317860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6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fld id="{C8692C38-0430-4F61-A0D4-4C5C3C1314F7}" type="slidenum">
              <a:rPr lang="ja-JP" altLang="en-US" sz="160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algn="ctr"/>
              <a:t>2</a:t>
            </a:fld>
            <a:r>
              <a:rPr lang="en-US" altLang="ja-JP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/2</a:t>
            </a:r>
            <a:r>
              <a:rPr lang="ja-JP" altLang="en-US" sz="1600" dirty="0" smtClean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altLang="en-US" sz="16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AutoShape 42"/>
          <p:cNvSpPr>
            <a:spLocks noChangeArrowheads="1"/>
          </p:cNvSpPr>
          <p:nvPr/>
        </p:nvSpPr>
        <p:spPr bwMode="auto">
          <a:xfrm>
            <a:off x="366933" y="6207163"/>
            <a:ext cx="2086865" cy="335613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AutoShape 42"/>
          <p:cNvSpPr>
            <a:spLocks noChangeArrowheads="1"/>
          </p:cNvSpPr>
          <p:nvPr/>
        </p:nvSpPr>
        <p:spPr bwMode="auto">
          <a:xfrm>
            <a:off x="3189100" y="6063800"/>
            <a:ext cx="2779181" cy="659021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サービス期間（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年間）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2" name="AutoShape 42"/>
          <p:cNvSpPr>
            <a:spLocks noChangeArrowheads="1"/>
          </p:cNvSpPr>
          <p:nvPr/>
        </p:nvSpPr>
        <p:spPr bwMode="auto">
          <a:xfrm>
            <a:off x="6445575" y="6063800"/>
            <a:ext cx="2086865" cy="6628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契約期間満了後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AutoShape 42"/>
          <p:cNvSpPr>
            <a:spLocks noChangeArrowheads="1"/>
          </p:cNvSpPr>
          <p:nvPr/>
        </p:nvSpPr>
        <p:spPr bwMode="auto">
          <a:xfrm>
            <a:off x="708967" y="6061700"/>
            <a:ext cx="1760642" cy="664920"/>
          </a:xfrm>
          <a:prstGeom prst="roundRect">
            <a:avLst>
              <a:gd name="adj" fmla="val 16667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66"/>
                </a:solidFill>
              </a14:hiddenFill>
            </a:ext>
            <a:ext uri="{91240B29-F687-4F45-9708-019B960494DF}">
              <a14:hiddenLine xmlns:a14="http://schemas.microsoft.com/office/drawing/2010/main" w="222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/>
            <a:r>
              <a:rPr lang="en-US" altLang="ja-JP" sz="16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実施前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Rectangle 8"/>
          <p:cNvSpPr>
            <a:spLocks noChangeArrowheads="1"/>
          </p:cNvSpPr>
          <p:nvPr/>
        </p:nvSpPr>
        <p:spPr bwMode="auto">
          <a:xfrm>
            <a:off x="3434621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75,168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498772" y="1211500"/>
            <a:ext cx="2232246" cy="5137644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90,887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タイトル 1"/>
          <p:cNvSpPr txBox="1">
            <a:spLocks/>
          </p:cNvSpPr>
          <p:nvPr/>
        </p:nvSpPr>
        <p:spPr>
          <a:xfrm>
            <a:off x="6243174" y="650668"/>
            <a:ext cx="2219232" cy="466139"/>
          </a:xfrm>
          <a:prstGeom prst="rect">
            <a:avLst/>
          </a:prstGeom>
        </p:spPr>
        <p:txBody>
          <a:bodyPr vert="horz" anchor="t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1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（単位：千円／年）</a:t>
            </a:r>
            <a:endParaRPr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Rectangle 39"/>
          <p:cNvSpPr>
            <a:spLocks noChangeArrowheads="1"/>
          </p:cNvSpPr>
          <p:nvPr/>
        </p:nvSpPr>
        <p:spPr bwMode="auto">
          <a:xfrm>
            <a:off x="3434620" y="1211500"/>
            <a:ext cx="1116000" cy="2047452"/>
          </a:xfrm>
          <a:prstGeom prst="rect">
            <a:avLst/>
          </a:prstGeom>
          <a:gradFill flip="none" rotWithShape="1">
            <a:gsLst>
              <a:gs pos="0">
                <a:srgbClr val="92D050"/>
              </a:gs>
              <a:gs pos="50000">
                <a:schemeClr val="accent3">
                  <a:lumMod val="20000"/>
                  <a:lumOff val="80000"/>
                </a:schemeClr>
              </a:gs>
              <a:gs pos="100000">
                <a:srgbClr val="92D05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vert="horz" wrap="none" anchor="ctr"/>
          <a:lstStyle/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削減額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15,719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1" name="Rectangle 39"/>
          <p:cNvSpPr>
            <a:spLocks noChangeArrowheads="1"/>
          </p:cNvSpPr>
          <p:nvPr/>
        </p:nvSpPr>
        <p:spPr bwMode="auto">
          <a:xfrm>
            <a:off x="4542504" y="1931580"/>
            <a:ext cx="1116000" cy="1327372"/>
          </a:xfrm>
          <a:prstGeom prst="rect">
            <a:avLst/>
          </a:prstGeom>
          <a:gradFill flip="none" rotWithShape="1">
            <a:gsLst>
              <a:gs pos="0">
                <a:srgbClr val="FFFF00"/>
              </a:gs>
              <a:gs pos="50000">
                <a:srgbClr val="FFFFCC"/>
              </a:gs>
              <a:gs pos="100000">
                <a:srgbClr val="FFFF00"/>
              </a:gs>
            </a:gsLst>
            <a:lin ang="0" scaled="1"/>
            <a:tileRect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ESCO</a:t>
            </a:r>
          </a:p>
          <a:p>
            <a:pPr algn="ct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サービス料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15,703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2" name="Rectangle 38"/>
          <p:cNvSpPr>
            <a:spLocks noChangeArrowheads="1"/>
          </p:cNvSpPr>
          <p:nvPr/>
        </p:nvSpPr>
        <p:spPr bwMode="auto">
          <a:xfrm>
            <a:off x="4542504" y="1211500"/>
            <a:ext cx="1116000" cy="749576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6357454" y="3258952"/>
            <a:ext cx="2232246" cy="3081596"/>
          </a:xfrm>
          <a:prstGeom prst="rect">
            <a:avLst/>
          </a:prstGeom>
          <a:gradFill rotWithShape="1">
            <a:gsLst>
              <a:gs pos="0">
                <a:srgbClr val="FF9900"/>
              </a:gs>
              <a:gs pos="50000">
                <a:srgbClr val="FF9900">
                  <a:gamma/>
                  <a:tint val="33725"/>
                  <a:invGamma/>
                </a:srgbClr>
              </a:gs>
              <a:gs pos="100000">
                <a:srgbClr val="FF990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光熱水費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10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75,168</a:t>
            </a:r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4" name="Rectangle 38"/>
          <p:cNvSpPr>
            <a:spLocks noChangeArrowheads="1"/>
          </p:cNvSpPr>
          <p:nvPr/>
        </p:nvSpPr>
        <p:spPr bwMode="auto">
          <a:xfrm>
            <a:off x="6357453" y="1211500"/>
            <a:ext cx="2232000" cy="2047452"/>
          </a:xfrm>
          <a:prstGeom prst="rect">
            <a:avLst/>
          </a:prstGeom>
          <a:gradFill rotWithShape="1">
            <a:gsLst>
              <a:gs pos="0">
                <a:srgbClr val="00B0F0"/>
              </a:gs>
              <a:gs pos="50000">
                <a:srgbClr val="82DEFE"/>
              </a:gs>
              <a:gs pos="100000">
                <a:srgbClr val="00B0F0"/>
              </a:gs>
            </a:gsLst>
            <a:lin ang="0" scaled="1"/>
          </a:gradFill>
          <a:ln w="222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ja-JP" altLang="en-US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府の利益</a:t>
            </a:r>
            <a:endParaRPr lang="en-US" altLang="ja-JP" sz="16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endParaRPr lang="en-US" altLang="ja-JP" sz="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ctr"/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15,719</a:t>
            </a:r>
            <a:r>
              <a:rPr lang="en-US" altLang="ja-JP" sz="8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6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】</a:t>
            </a:r>
            <a:endParaRPr lang="ja-JP" altLang="en-US" sz="16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0" name="Line 6"/>
          <p:cNvSpPr>
            <a:spLocks noChangeShapeType="1"/>
          </p:cNvSpPr>
          <p:nvPr/>
        </p:nvSpPr>
        <p:spPr bwMode="auto">
          <a:xfrm>
            <a:off x="338702" y="6353805"/>
            <a:ext cx="8452274" cy="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 sz="100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5412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268</Words>
  <Application>Microsoft Office PowerPoint</Application>
  <PresentationFormat>画面に合わせる (4:3)</PresentationFormat>
  <Paragraphs>78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2017-09-22T06:22:50Z</dcterms:created>
  <dcterms:modified xsi:type="dcterms:W3CDTF">2018-10-05T01:55:28Z</dcterms:modified>
</cp:coreProperties>
</file>