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58" r:id="rId3"/>
    <p:sldId id="260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FF3300"/>
    <a:srgbClr val="009999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41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76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5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37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19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54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65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9A85-4925-47D7-92E5-86ABE2C68706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55B0-AC2E-4EC0-8C99-2FE23F302C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8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事業の導入事例㉖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42063"/>
              </p:ext>
            </p:extLst>
          </p:nvPr>
        </p:nvGraphicFramePr>
        <p:xfrm>
          <a:off x="124921" y="616197"/>
          <a:ext cx="8880489" cy="606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79"/>
                <a:gridCol w="1295587"/>
                <a:gridCol w="2231289"/>
                <a:gridCol w="4075434"/>
              </a:tblGrid>
              <a:tr h="56008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事業名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6838" indent="0"/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大阪府立狭山池博物館</a:t>
                      </a:r>
                      <a:r>
                        <a:rPr kumimoji="1" lang="en-US" altLang="zh-TW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zh-TW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076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契約者名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東芝エレベータ株式会社、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IBJL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東芝リース株式会社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1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契約期間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 ～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40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サービス期間は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年間）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08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契約方式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シェアード・セイビングス契約（民間資金活用型）</a:t>
                      </a:r>
                      <a:endParaRPr kumimoji="1" lang="en-US" altLang="ja-JP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0511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主な省エネ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改修内容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熱源システムの更新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個別空調の更新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照明設備の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LED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化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BEMS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の導入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081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導入効果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省エネルギー率：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43.2%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CO</a:t>
                      </a:r>
                      <a:r>
                        <a:rPr kumimoji="1" lang="en-US" altLang="ja-JP" sz="1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削減率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 </a:t>
                      </a:r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42.7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167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施設概要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用途</a:t>
                      </a:r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所在地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竣工時期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延床面積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構造・階数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6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博物館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大阪狭山市池尻中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1999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4,948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</a:t>
                      </a:r>
                      <a:r>
                        <a:rPr kumimoji="1" lang="en-US" altLang="ja-JP" baseline="30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  <a:p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鉄筋コンクリート造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2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地上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1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D:\TakayamaNa\Desktop\写真\狭山池博物館\180120\IMG_57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24356" r="26604" b="19259"/>
          <a:stretch/>
        </p:blipFill>
        <p:spPr bwMode="auto">
          <a:xfrm>
            <a:off x="5731606" y="4509120"/>
            <a:ext cx="3214072" cy="20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9079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㉖</a:t>
            </a: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契約に基づく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Ｏ事業の経費と利益配分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2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6261106" y="650668"/>
            <a:ext cx="2219232" cy="46613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（単位：千円／年）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AutoShape 42"/>
          <p:cNvSpPr>
            <a:spLocks noChangeArrowheads="1"/>
          </p:cNvSpPr>
          <p:nvPr/>
        </p:nvSpPr>
        <p:spPr bwMode="auto">
          <a:xfrm>
            <a:off x="3285504" y="6063800"/>
            <a:ext cx="2779181" cy="659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サービス期間（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AutoShape 42"/>
          <p:cNvSpPr>
            <a:spLocks noChangeArrowheads="1"/>
          </p:cNvSpPr>
          <p:nvPr/>
        </p:nvSpPr>
        <p:spPr bwMode="auto">
          <a:xfrm>
            <a:off x="6407069" y="6063800"/>
            <a:ext cx="2086865" cy="6628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契約期間満了後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AutoShape 42"/>
          <p:cNvSpPr>
            <a:spLocks noChangeArrowheads="1"/>
          </p:cNvSpPr>
          <p:nvPr/>
        </p:nvSpPr>
        <p:spPr bwMode="auto">
          <a:xfrm>
            <a:off x="880321" y="6061700"/>
            <a:ext cx="1760642" cy="6649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実施前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95053" y="1268761"/>
            <a:ext cx="8012609" cy="5256584"/>
            <a:chOff x="366933" y="1204488"/>
            <a:chExt cx="8222767" cy="5338288"/>
          </a:xfrm>
        </p:grpSpPr>
        <p:sp>
          <p:nvSpPr>
            <p:cNvPr id="29" name="AutoShape 42"/>
            <p:cNvSpPr>
              <a:spLocks noChangeArrowheads="1"/>
            </p:cNvSpPr>
            <p:nvPr/>
          </p:nvSpPr>
          <p:spPr bwMode="auto">
            <a:xfrm>
              <a:off x="366933" y="6207163"/>
              <a:ext cx="2086865" cy="3356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434621" y="3244882"/>
              <a:ext cx="2232246" cy="308159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16,710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98772" y="1211500"/>
              <a:ext cx="2232246" cy="5127315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27,061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3434620" y="1211500"/>
              <a:ext cx="1116000" cy="2047452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50000">
                  <a:schemeClr val="accent3">
                    <a:lumMod val="20000"/>
                    <a:lumOff val="80000"/>
                  </a:schemeClr>
                </a:gs>
                <a:gs pos="100000">
                  <a:srgbClr val="92D050"/>
                </a:gs>
              </a:gsLst>
              <a:lin ang="0" scaled="1"/>
              <a:tileRect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anchor="ctr"/>
            <a:lstStyle/>
            <a:p>
              <a:pPr algn="ctr"/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削減額</a:t>
              </a:r>
              <a:endPara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10,351</a:t>
              </a:r>
              <a:r>
                <a:rPr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4542503" y="1723196"/>
              <a:ext cx="1124364" cy="1535756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rgbClr val="FFFF00"/>
                </a:gs>
              </a:gsLst>
              <a:lin ang="0" scaled="1"/>
              <a:tileRect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ESCO</a:t>
              </a:r>
            </a:p>
            <a:p>
              <a:pPr algn="ctr"/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サービス料</a:t>
              </a:r>
              <a:endPara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10,316</a:t>
              </a:r>
              <a:r>
                <a:rPr lang="en-US" altLang="ja-JP" sz="7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4542503" y="1211500"/>
              <a:ext cx="1124364" cy="511696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82DEFE"/>
                </a:gs>
                <a:gs pos="100000">
                  <a:srgbClr val="00B0F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4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府の利益</a:t>
              </a:r>
              <a:endParaRPr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4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35</a:t>
              </a:r>
              <a:r>
                <a:rPr lang="en-US" altLang="ja-JP" sz="7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6357454" y="3258952"/>
              <a:ext cx="2232246" cy="308159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3372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光熱水費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16,710</a:t>
              </a:r>
              <a:r>
                <a:rPr lang="en-US" altLang="ja-JP" sz="8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6357453" y="1204488"/>
              <a:ext cx="2232000" cy="2054464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82DEFE"/>
                </a:gs>
                <a:gs pos="100000">
                  <a:srgbClr val="00B0F0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府の利益</a:t>
              </a:r>
              <a:endPara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en-US" altLang="ja-JP" sz="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en-US" altLang="ja-JP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10,351</a:t>
              </a:r>
              <a:r>
                <a:rPr lang="en-US" altLang="ja-JP" sz="8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6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467544" y="6324506"/>
            <a:ext cx="82362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319931"/>
            <a:ext cx="9186863" cy="645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106" y="22516"/>
            <a:ext cx="8883304" cy="6001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事業の導入事例㉖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3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画面に合わせる (4:3)</PresentationFormat>
  <Paragraphs>74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2017-09-22T06:25:26Z</dcterms:created>
  <dcterms:modified xsi:type="dcterms:W3CDTF">2018-03-20T10:05:40Z</dcterms:modified>
</cp:coreProperties>
</file>