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9" r:id="rId2"/>
    <p:sldId id="258" r:id="rId3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89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2020/8/18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4417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2020/8/18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8769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2020/8/18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4095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2020/8/18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2158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2020/8/18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8374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2020/8/18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562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2020/8/18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9199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2020/8/18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7542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2020/8/18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24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2020/8/18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204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2020/8/18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3656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C9A85-4925-47D7-92E5-86ABE2C68706}" type="datetimeFigureOut">
              <a:rPr kumimoji="1" lang="ja-JP" altLang="en-US" smtClean="0"/>
              <a:t>2020/8/18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7780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/>
          <p:cNvCxnSpPr/>
          <p:nvPr/>
        </p:nvCxnSpPr>
        <p:spPr>
          <a:xfrm>
            <a:off x="113410" y="416516"/>
            <a:ext cx="88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86106" y="22516"/>
            <a:ext cx="8883304" cy="369332"/>
          </a:xfrm>
          <a:prstGeom prst="rect">
            <a:avLst/>
          </a:prstGeom>
        </p:spPr>
        <p:txBody>
          <a:bodyPr wrap="square" tIns="0" bIns="0">
            <a:spAutoFit/>
          </a:bodyPr>
          <a:lstStyle/>
          <a:p>
            <a:r>
              <a:rPr lang="ja-JP" altLang="en-US" sz="10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</a:t>
            </a:r>
            <a:r>
              <a:rPr lang="en-US" altLang="ja-JP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事業の導入</a:t>
            </a:r>
            <a:r>
              <a:rPr lang="ja-JP" altLang="en-US" sz="24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事例㉓</a:t>
            </a: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7222441"/>
              </p:ext>
            </p:extLst>
          </p:nvPr>
        </p:nvGraphicFramePr>
        <p:xfrm>
          <a:off x="124921" y="602129"/>
          <a:ext cx="8880489" cy="613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81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5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12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754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8921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事業名</a:t>
                      </a:r>
                      <a:endParaRPr kumimoji="1" lang="en-US" altLang="ja-JP" sz="18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96838" indent="0"/>
                      <a:r>
                        <a:rPr kumimoji="1" lang="ja-JP" altLang="en-US" sz="18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大阪府東成</a:t>
                      </a:r>
                      <a:r>
                        <a:rPr kumimoji="1" lang="zh-TW" altLang="en-US" sz="18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警察署外</a:t>
                      </a:r>
                      <a:r>
                        <a:rPr kumimoji="1" lang="ja-JP" altLang="en-US" sz="18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４</a:t>
                      </a:r>
                      <a:r>
                        <a:rPr kumimoji="1" lang="zh-TW" altLang="en-US" sz="18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件</a:t>
                      </a:r>
                      <a:r>
                        <a:rPr kumimoji="1" lang="en-US" altLang="zh-TW" sz="18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ESCO</a:t>
                      </a:r>
                      <a:r>
                        <a:rPr kumimoji="1" lang="zh-TW" altLang="en-US" sz="18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事業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921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契約者名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東芝エレベータ株式会社、</a:t>
                      </a:r>
                      <a:r>
                        <a:rPr kumimoji="1" lang="en-US" altLang="ja-JP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IBJL</a:t>
                      </a:r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東芝リース株式会社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1302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契約期間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平成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28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30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 ～ 平成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41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31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4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kumimoji="1" lang="en-US" altLang="ja-JP" sz="400" baseline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ESCO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サービス期間は</a:t>
                      </a:r>
                      <a:r>
                        <a:rPr kumimoji="1" lang="ja-JP" altLang="en-US" sz="10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平成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29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日～平成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41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31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日（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12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年間）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8921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契約方式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en-US" altLang="ja-JP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シェアード・セイビングス契約（民間資金活用型）</a:t>
                      </a:r>
                      <a:endParaRPr kumimoji="1" lang="en-US" altLang="ja-JP" baseline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8473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主な省エネ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改修内容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sz="500" baseline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熱源システムの更新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3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90000" marB="90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sz="5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 照明器具の</a:t>
                      </a: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LED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化</a:t>
                      </a:r>
                    </a:p>
                  </a:txBody>
                  <a:tcPr marT="90000" marB="90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8921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導入効果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省エネルギー率：</a:t>
                      </a:r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40.7%</a:t>
                      </a:r>
                      <a:r>
                        <a:rPr kumimoji="1" lang="ja-JP" altLang="en-US" sz="14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（計画値）</a:t>
                      </a:r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CO</a:t>
                      </a:r>
                      <a:r>
                        <a:rPr kumimoji="1" lang="en-US" altLang="ja-JP" sz="14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2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削減率</a:t>
                      </a:r>
                      <a:r>
                        <a:rPr kumimoji="1" lang="ja-JP" altLang="en-US" sz="2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： </a:t>
                      </a:r>
                      <a:r>
                        <a:rPr kumimoji="1" lang="en-US" altLang="ja-JP" sz="1800" baseline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40.6</a:t>
                      </a:r>
                      <a:r>
                        <a:rPr kumimoji="1" lang="ja-JP" altLang="en-US" sz="1800" baseline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％</a:t>
                      </a:r>
                      <a:r>
                        <a:rPr kumimoji="1" lang="ja-JP" altLang="en-US" sz="14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（計画値）</a:t>
                      </a:r>
                      <a:r>
                        <a:rPr kumimoji="1" lang="en-US" altLang="ja-JP" sz="14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8921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対象施設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8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東成、阿倍野、箕面、富田林、黒山警察署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9486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施設概要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東成警察署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用途</a:t>
                      </a:r>
                      <a:endParaRPr kumimoji="1" lang="en-US" altLang="ja-JP" sz="6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所在地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竣工時期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延床面積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構造・階数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警察署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大阪市東成区大今里西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1991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3,538</a:t>
                      </a:r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m</a:t>
                      </a:r>
                      <a:r>
                        <a:rPr kumimoji="1" lang="en-US" altLang="ja-JP" baseline="30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</a:p>
                    <a:p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鉄筋コンクリート造</a:t>
                      </a:r>
                      <a:r>
                        <a:rPr kumimoji="1" lang="en-US" altLang="ja-JP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2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地上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階</a:t>
                      </a:r>
                      <a:r>
                        <a:rPr kumimoji="1" lang="ja-JP" altLang="en-US" sz="4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dist"/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0" name="正方形/長方形 19"/>
          <p:cNvSpPr/>
          <p:nvPr/>
        </p:nvSpPr>
        <p:spPr>
          <a:xfrm>
            <a:off x="8172400" y="46692"/>
            <a:ext cx="949752" cy="31786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fld id="{C8692C38-0430-4F61-A0D4-4C5C3C1314F7}" type="slidenum">
              <a:rPr lang="ja-JP" altLang="en-US" sz="160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algn="ctr"/>
              <a:t>1</a:t>
            </a:fld>
            <a:r>
              <a:rPr lang="en-US" altLang="ja-JP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</a:t>
            </a:r>
            <a:r>
              <a:rPr lang="en-US" altLang="ja-JP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en-US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606"/>
          <a:stretch/>
        </p:blipFill>
        <p:spPr>
          <a:xfrm>
            <a:off x="7076489" y="4524110"/>
            <a:ext cx="1811444" cy="21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9952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/>
          <p:cNvCxnSpPr/>
          <p:nvPr/>
        </p:nvCxnSpPr>
        <p:spPr>
          <a:xfrm>
            <a:off x="113410" y="416516"/>
            <a:ext cx="88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86106" y="22516"/>
            <a:ext cx="8883304" cy="907941"/>
          </a:xfrm>
          <a:prstGeom prst="rect">
            <a:avLst/>
          </a:prstGeom>
        </p:spPr>
        <p:txBody>
          <a:bodyPr wrap="square" tIns="0" bIns="0">
            <a:spAutoFit/>
          </a:bodyPr>
          <a:lstStyle/>
          <a:p>
            <a:r>
              <a:rPr lang="ja-JP" altLang="en-US" sz="1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</a:t>
            </a:r>
            <a:r>
              <a:rPr lang="en-US" altLang="ja-JP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事業の導入事例</a:t>
            </a:r>
            <a:r>
              <a:rPr lang="en-US" altLang="ja-JP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㉓</a:t>
            </a:r>
          </a:p>
          <a:p>
            <a:endParaRPr lang="en-US" altLang="ja-JP" sz="1000" b="1" dirty="0" smtClean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5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20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2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契約に基づく</a:t>
            </a:r>
            <a:r>
              <a:rPr lang="en-US" altLang="ja-JP" sz="2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</a:t>
            </a:r>
            <a:r>
              <a:rPr lang="ja-JP" altLang="en-US" sz="2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Ｏ事業の経費と利益配分</a:t>
            </a:r>
            <a:r>
              <a:rPr lang="en-US" altLang="ja-JP" sz="2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20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8172400" y="46692"/>
            <a:ext cx="949752" cy="31786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fld id="{C8692C38-0430-4F61-A0D4-4C5C3C1314F7}" type="slidenum">
              <a:rPr lang="ja-JP" altLang="en-US" sz="160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algn="ctr"/>
              <a:t>2</a:t>
            </a:fld>
            <a:r>
              <a:rPr lang="en-US" altLang="ja-JP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/2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en-US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" name="タイトル 1"/>
          <p:cNvSpPr txBox="1">
            <a:spLocks/>
          </p:cNvSpPr>
          <p:nvPr/>
        </p:nvSpPr>
        <p:spPr>
          <a:xfrm>
            <a:off x="6261106" y="650668"/>
            <a:ext cx="2219232" cy="466139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1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defRPr/>
            </a:pP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（単位：千円／年）</a:t>
            </a:r>
            <a:endParaRPr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" name="AutoShape 42"/>
          <p:cNvSpPr>
            <a:spLocks noChangeArrowheads="1"/>
          </p:cNvSpPr>
          <p:nvPr/>
        </p:nvSpPr>
        <p:spPr bwMode="auto">
          <a:xfrm>
            <a:off x="3285504" y="6063800"/>
            <a:ext cx="2779181" cy="659021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/>
          <a:lstStyle/>
          <a:p>
            <a:pPr algn="ctr"/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サービス期間（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年間）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" name="AutoShape 42"/>
          <p:cNvSpPr>
            <a:spLocks noChangeArrowheads="1"/>
          </p:cNvSpPr>
          <p:nvPr/>
        </p:nvSpPr>
        <p:spPr bwMode="auto">
          <a:xfrm>
            <a:off x="6407069" y="6063800"/>
            <a:ext cx="2086865" cy="66282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/>
          <a:lstStyle/>
          <a:p>
            <a:pPr algn="ctr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契約期間満了後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6" name="AutoShape 42"/>
          <p:cNvSpPr>
            <a:spLocks noChangeArrowheads="1"/>
          </p:cNvSpPr>
          <p:nvPr/>
        </p:nvSpPr>
        <p:spPr bwMode="auto">
          <a:xfrm>
            <a:off x="880321" y="6061700"/>
            <a:ext cx="1760642" cy="66492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/>
          <a:lstStyle/>
          <a:p>
            <a:pPr algn="ctr"/>
            <a:r>
              <a:rPr lang="en-US" altLang="ja-JP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実施前</a:t>
            </a:r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27" name="グループ化 26"/>
          <p:cNvGrpSpPr/>
          <p:nvPr/>
        </p:nvGrpSpPr>
        <p:grpSpPr>
          <a:xfrm>
            <a:off x="495053" y="1268761"/>
            <a:ext cx="8012609" cy="5256584"/>
            <a:chOff x="366933" y="1204488"/>
            <a:chExt cx="8222767" cy="5338288"/>
          </a:xfrm>
        </p:grpSpPr>
        <p:sp>
          <p:nvSpPr>
            <p:cNvPr id="29" name="AutoShape 42"/>
            <p:cNvSpPr>
              <a:spLocks noChangeArrowheads="1"/>
            </p:cNvSpPr>
            <p:nvPr/>
          </p:nvSpPr>
          <p:spPr bwMode="auto">
            <a:xfrm>
              <a:off x="366933" y="6207163"/>
              <a:ext cx="2086865" cy="335613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66"/>
                  </a:solidFill>
                </a14:hiddenFill>
              </a:ext>
              <a:ext uri="{91240B29-F687-4F45-9708-019B960494DF}">
                <a14:hiddenLine xmlns:a14="http://schemas.microsoft.com/office/drawing/2010/main" w="222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0" name="Rectangle 8"/>
            <p:cNvSpPr>
              <a:spLocks noChangeArrowheads="1"/>
            </p:cNvSpPr>
            <p:nvPr/>
          </p:nvSpPr>
          <p:spPr bwMode="auto">
            <a:xfrm>
              <a:off x="3434621" y="3258952"/>
              <a:ext cx="2232246" cy="3081596"/>
            </a:xfrm>
            <a:prstGeom prst="rect">
              <a:avLst/>
            </a:prstGeom>
            <a:gradFill rotWithShape="1">
              <a:gsLst>
                <a:gs pos="0">
                  <a:srgbClr val="FF9900"/>
                </a:gs>
                <a:gs pos="50000">
                  <a:srgbClr val="FF9900">
                    <a:gamma/>
                    <a:tint val="33725"/>
                    <a:invGamma/>
                  </a:srgbClr>
                </a:gs>
                <a:gs pos="100000">
                  <a:srgbClr val="FF9900"/>
                </a:gs>
              </a:gsLst>
              <a:lin ang="0" scaled="1"/>
            </a:gradFill>
            <a:ln w="222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ja-JP" altLang="en-US" sz="16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光熱水費</a:t>
              </a:r>
              <a:endPara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endParaRPr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en-US" altLang="ja-JP" sz="1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【</a:t>
              </a:r>
              <a:r>
                <a:rPr lang="ja-JP" altLang="en-US" sz="16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en-US" altLang="ja-JP" sz="1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61,905</a:t>
              </a:r>
              <a:r>
                <a:rPr lang="en-US" altLang="ja-JP" sz="8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en-US" altLang="ja-JP" sz="1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】</a:t>
              </a:r>
              <a:endPara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1" name="Rectangle 8"/>
            <p:cNvSpPr>
              <a:spLocks noChangeArrowheads="1"/>
            </p:cNvSpPr>
            <p:nvPr/>
          </p:nvSpPr>
          <p:spPr bwMode="auto">
            <a:xfrm>
              <a:off x="498772" y="1211500"/>
              <a:ext cx="2232246" cy="5127315"/>
            </a:xfrm>
            <a:prstGeom prst="rect">
              <a:avLst/>
            </a:prstGeom>
            <a:gradFill rotWithShape="1">
              <a:gsLst>
                <a:gs pos="0">
                  <a:srgbClr val="FF9900"/>
                </a:gs>
                <a:gs pos="50000">
                  <a:srgbClr val="FF9900">
                    <a:gamma/>
                    <a:tint val="33725"/>
                    <a:invGamma/>
                  </a:srgbClr>
                </a:gs>
                <a:gs pos="100000">
                  <a:srgbClr val="FF9900"/>
                </a:gs>
              </a:gsLst>
              <a:lin ang="0" scaled="1"/>
            </a:gradFill>
            <a:ln w="222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ja-JP" altLang="en-US" sz="16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光熱水費</a:t>
              </a:r>
              <a:endPara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endParaRPr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en-US" altLang="ja-JP" sz="16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【</a:t>
              </a:r>
              <a:r>
                <a:rPr lang="en-US" altLang="ja-JP" sz="8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en-US" altLang="ja-JP" sz="1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83,844</a:t>
              </a:r>
              <a:r>
                <a:rPr lang="en-US" altLang="ja-JP" sz="8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en-US" altLang="ja-JP" sz="1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】</a:t>
              </a:r>
              <a:endPara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2" name="Rectangle 39"/>
            <p:cNvSpPr>
              <a:spLocks noChangeArrowheads="1"/>
            </p:cNvSpPr>
            <p:nvPr/>
          </p:nvSpPr>
          <p:spPr bwMode="auto">
            <a:xfrm>
              <a:off x="3434620" y="1211500"/>
              <a:ext cx="1116000" cy="2047452"/>
            </a:xfrm>
            <a:prstGeom prst="rect">
              <a:avLst/>
            </a:prstGeom>
            <a:gradFill flip="none" rotWithShape="1">
              <a:gsLst>
                <a:gs pos="0">
                  <a:srgbClr val="92D050"/>
                </a:gs>
                <a:gs pos="50000">
                  <a:schemeClr val="accent3">
                    <a:lumMod val="20000"/>
                    <a:lumOff val="80000"/>
                  </a:schemeClr>
                </a:gs>
                <a:gs pos="100000">
                  <a:srgbClr val="92D050"/>
                </a:gs>
              </a:gsLst>
              <a:lin ang="0" scaled="1"/>
              <a:tileRect/>
            </a:gradFill>
            <a:ln w="222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vert="horz" wrap="none" anchor="ctr"/>
            <a:lstStyle/>
            <a:p>
              <a:pPr algn="ctr"/>
              <a:r>
                <a:rPr lang="ja-JP" altLang="en-US" sz="14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光熱水費</a:t>
              </a:r>
              <a:endPara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4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削減額</a:t>
              </a:r>
              <a:endPara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endParaRPr lang="en-US" altLang="ja-JP" sz="9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en-US" altLang="ja-JP" sz="14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【</a:t>
              </a:r>
              <a:r>
                <a:rPr lang="en-US" altLang="ja-JP" sz="7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en-US" altLang="ja-JP" sz="14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21,939</a:t>
              </a:r>
              <a:r>
                <a:rPr lang="en-US" altLang="ja-JP" sz="7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en-US" altLang="ja-JP" sz="14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】</a:t>
              </a:r>
              <a:endPara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3" name="Rectangle 39"/>
            <p:cNvSpPr>
              <a:spLocks noChangeArrowheads="1"/>
            </p:cNvSpPr>
            <p:nvPr/>
          </p:nvSpPr>
          <p:spPr bwMode="auto">
            <a:xfrm>
              <a:off x="4542503" y="1723196"/>
              <a:ext cx="1124364" cy="1535756"/>
            </a:xfrm>
            <a:prstGeom prst="rect">
              <a:avLst/>
            </a:prstGeom>
            <a:gradFill flip="none" rotWithShape="1">
              <a:gsLst>
                <a:gs pos="0">
                  <a:srgbClr val="FFFF00"/>
                </a:gs>
                <a:gs pos="50000">
                  <a:srgbClr val="FFFFCC"/>
                </a:gs>
                <a:gs pos="100000">
                  <a:srgbClr val="FFFF00"/>
                </a:gs>
              </a:gsLst>
              <a:lin ang="0" scaled="1"/>
              <a:tileRect/>
            </a:gradFill>
            <a:ln w="222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sz="14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ESCO</a:t>
              </a:r>
            </a:p>
            <a:p>
              <a:pPr algn="ctr"/>
              <a:r>
                <a:rPr lang="ja-JP" altLang="en-US" sz="14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サービス料</a:t>
              </a:r>
              <a:endPara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en-US" altLang="ja-JP" sz="14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【</a:t>
              </a:r>
              <a:r>
                <a:rPr lang="en-US" altLang="ja-JP" sz="7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en-US" altLang="ja-JP" sz="14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21,663</a:t>
              </a:r>
              <a:r>
                <a:rPr lang="en-US" altLang="ja-JP" sz="7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en-US" altLang="ja-JP" sz="14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】</a:t>
              </a:r>
              <a:endPara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4" name="Rectangle 38"/>
            <p:cNvSpPr>
              <a:spLocks noChangeArrowheads="1"/>
            </p:cNvSpPr>
            <p:nvPr/>
          </p:nvSpPr>
          <p:spPr bwMode="auto">
            <a:xfrm>
              <a:off x="4542503" y="1211500"/>
              <a:ext cx="1124364" cy="511696"/>
            </a:xfrm>
            <a:prstGeom prst="rect">
              <a:avLst/>
            </a:prstGeom>
            <a:gradFill rotWithShape="1">
              <a:gsLst>
                <a:gs pos="0">
                  <a:srgbClr val="00B0F0"/>
                </a:gs>
                <a:gs pos="50000">
                  <a:srgbClr val="82DEFE"/>
                </a:gs>
                <a:gs pos="100000">
                  <a:srgbClr val="00B0F0"/>
                </a:gs>
              </a:gsLst>
              <a:lin ang="0" scaled="1"/>
            </a:gradFill>
            <a:ln w="222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ja-JP" altLang="en-US" sz="14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府の利益</a:t>
              </a:r>
              <a:endParaRPr lang="en-US" altLang="ja-JP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en-US" altLang="ja-JP" sz="14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【</a:t>
              </a:r>
              <a:r>
                <a:rPr lang="en-US" altLang="ja-JP" sz="7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en-US" altLang="ja-JP" sz="14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276</a:t>
              </a:r>
              <a:r>
                <a:rPr lang="en-US" altLang="ja-JP" sz="7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en-US" altLang="ja-JP" sz="14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】</a:t>
              </a:r>
              <a:endPara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5" name="Rectangle 8"/>
            <p:cNvSpPr>
              <a:spLocks noChangeArrowheads="1"/>
            </p:cNvSpPr>
            <p:nvPr/>
          </p:nvSpPr>
          <p:spPr bwMode="auto">
            <a:xfrm>
              <a:off x="6357454" y="3258952"/>
              <a:ext cx="2232246" cy="3081596"/>
            </a:xfrm>
            <a:prstGeom prst="rect">
              <a:avLst/>
            </a:prstGeom>
            <a:gradFill rotWithShape="1">
              <a:gsLst>
                <a:gs pos="0">
                  <a:srgbClr val="FF9900"/>
                </a:gs>
                <a:gs pos="50000">
                  <a:srgbClr val="FF9900">
                    <a:gamma/>
                    <a:tint val="33725"/>
                    <a:invGamma/>
                  </a:srgbClr>
                </a:gs>
                <a:gs pos="100000">
                  <a:srgbClr val="FF9900"/>
                </a:gs>
              </a:gsLst>
              <a:lin ang="0" scaled="1"/>
            </a:gradFill>
            <a:ln w="222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ja-JP" altLang="en-US" sz="16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光熱水費</a:t>
              </a:r>
              <a:endPara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endParaRPr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en-US" altLang="ja-JP" sz="16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【</a:t>
              </a:r>
              <a:r>
                <a:rPr lang="en-US" altLang="ja-JP" sz="8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en-US" altLang="ja-JP" sz="1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61,905</a:t>
              </a:r>
              <a:r>
                <a:rPr lang="en-US" altLang="ja-JP" sz="8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en-US" altLang="ja-JP" sz="1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】</a:t>
              </a:r>
              <a:endPara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6" name="Rectangle 38"/>
            <p:cNvSpPr>
              <a:spLocks noChangeArrowheads="1"/>
            </p:cNvSpPr>
            <p:nvPr/>
          </p:nvSpPr>
          <p:spPr bwMode="auto">
            <a:xfrm>
              <a:off x="6357453" y="1204488"/>
              <a:ext cx="2232000" cy="2054464"/>
            </a:xfrm>
            <a:prstGeom prst="rect">
              <a:avLst/>
            </a:prstGeom>
            <a:gradFill rotWithShape="1">
              <a:gsLst>
                <a:gs pos="0">
                  <a:srgbClr val="00B0F0"/>
                </a:gs>
                <a:gs pos="50000">
                  <a:srgbClr val="82DEFE"/>
                </a:gs>
                <a:gs pos="100000">
                  <a:srgbClr val="00B0F0"/>
                </a:gs>
              </a:gsLst>
              <a:lin ang="0" scaled="1"/>
            </a:gradFill>
            <a:ln w="222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ja-JP" altLang="en-US" sz="16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府の利益</a:t>
              </a:r>
              <a:endParaRPr lang="en-US" altLang="ja-JP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endParaRPr lang="en-US" altLang="ja-JP" sz="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en-US" altLang="ja-JP" sz="16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【</a:t>
              </a:r>
              <a:r>
                <a:rPr lang="en-US" altLang="ja-JP" sz="8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en-US" altLang="ja-JP" sz="1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21,939</a:t>
              </a:r>
              <a:r>
                <a:rPr lang="en-US" altLang="ja-JP" sz="8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en-US" altLang="ja-JP" sz="16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】</a:t>
              </a:r>
              <a:endPara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21" name="Line 6"/>
          <p:cNvSpPr>
            <a:spLocks noChangeShapeType="1"/>
          </p:cNvSpPr>
          <p:nvPr/>
        </p:nvSpPr>
        <p:spPr bwMode="auto">
          <a:xfrm>
            <a:off x="467544" y="6324506"/>
            <a:ext cx="823625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100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07392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265</Words>
  <Application>Microsoft Office PowerPoint</Application>
  <PresentationFormat>画面に合わせる (4:3)</PresentationFormat>
  <Paragraphs>75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2017-09-22T06:25:26Z</dcterms:created>
  <dcterms:modified xsi:type="dcterms:W3CDTF">2020-08-18T01:06:47Z</dcterms:modified>
</cp:coreProperties>
</file>