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9" r:id="rId2"/>
    <p:sldId id="260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A16B-029C-4DE7-9E95-67221E3DDDA0}" type="datetimeFigureOut">
              <a:rPr kumimoji="1" lang="ja-JP" altLang="en-US" smtClean="0"/>
              <a:t>2017/9/25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116B-9CE0-4BF8-9DE0-FD77D43612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5959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A16B-029C-4DE7-9E95-67221E3DDDA0}" type="datetimeFigureOut">
              <a:rPr kumimoji="1" lang="ja-JP" altLang="en-US" smtClean="0"/>
              <a:t>2017/9/25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116B-9CE0-4BF8-9DE0-FD77D43612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0704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A16B-029C-4DE7-9E95-67221E3DDDA0}" type="datetimeFigureOut">
              <a:rPr kumimoji="1" lang="ja-JP" altLang="en-US" smtClean="0"/>
              <a:t>2017/9/25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116B-9CE0-4BF8-9DE0-FD77D43612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65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A16B-029C-4DE7-9E95-67221E3DDDA0}" type="datetimeFigureOut">
              <a:rPr kumimoji="1" lang="ja-JP" altLang="en-US" smtClean="0"/>
              <a:t>2017/9/25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116B-9CE0-4BF8-9DE0-FD77D43612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4599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A16B-029C-4DE7-9E95-67221E3DDDA0}" type="datetimeFigureOut">
              <a:rPr kumimoji="1" lang="ja-JP" altLang="en-US" smtClean="0"/>
              <a:t>2017/9/25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116B-9CE0-4BF8-9DE0-FD77D43612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3418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A16B-029C-4DE7-9E95-67221E3DDDA0}" type="datetimeFigureOut">
              <a:rPr kumimoji="1" lang="ja-JP" altLang="en-US" smtClean="0"/>
              <a:t>2017/9/25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116B-9CE0-4BF8-9DE0-FD77D43612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1689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A16B-029C-4DE7-9E95-67221E3DDDA0}" type="datetimeFigureOut">
              <a:rPr kumimoji="1" lang="ja-JP" altLang="en-US" smtClean="0"/>
              <a:t>2017/9/25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116B-9CE0-4BF8-9DE0-FD77D43612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8207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A16B-029C-4DE7-9E95-67221E3DDDA0}" type="datetimeFigureOut">
              <a:rPr kumimoji="1" lang="ja-JP" altLang="en-US" smtClean="0"/>
              <a:t>2017/9/25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116B-9CE0-4BF8-9DE0-FD77D43612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75293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A16B-029C-4DE7-9E95-67221E3DDDA0}" type="datetimeFigureOut">
              <a:rPr kumimoji="1" lang="ja-JP" altLang="en-US" smtClean="0"/>
              <a:t>2017/9/25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116B-9CE0-4BF8-9DE0-FD77D43612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5945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A16B-029C-4DE7-9E95-67221E3DDDA0}" type="datetimeFigureOut">
              <a:rPr kumimoji="1" lang="ja-JP" altLang="en-US" smtClean="0"/>
              <a:t>2017/9/25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116B-9CE0-4BF8-9DE0-FD77D43612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2217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A4A16B-029C-4DE7-9E95-67221E3DDDA0}" type="datetimeFigureOut">
              <a:rPr kumimoji="1" lang="ja-JP" altLang="en-US" smtClean="0"/>
              <a:t>2017/9/25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68116B-9CE0-4BF8-9DE0-FD77D43612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0441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A4A16B-029C-4DE7-9E95-67221E3DDDA0}" type="datetimeFigureOut">
              <a:rPr kumimoji="1" lang="ja-JP" altLang="en-US" smtClean="0"/>
              <a:t>2017/9/25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68116B-9CE0-4BF8-9DE0-FD77D436124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5241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113410" y="416516"/>
            <a:ext cx="88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86106" y="22516"/>
            <a:ext cx="8883304" cy="369332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r>
              <a:rPr lang="ja-JP" altLang="en-US" sz="1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</a:t>
            </a:r>
            <a:r>
              <a:rPr lang="en-US" altLang="ja-JP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事業の導入事例</a:t>
            </a:r>
            <a:r>
              <a:rPr lang="ja-JP" altLang="en-US" sz="24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⑳</a:t>
            </a: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394867"/>
              </p:ext>
            </p:extLst>
          </p:nvPr>
        </p:nvGraphicFramePr>
        <p:xfrm>
          <a:off x="124921" y="623331"/>
          <a:ext cx="8880490" cy="60610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8179"/>
                <a:gridCol w="1295587"/>
                <a:gridCol w="2519198"/>
                <a:gridCol w="3787526"/>
              </a:tblGrid>
              <a:tr h="483172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事業名</a:t>
                      </a:r>
                      <a:endParaRPr kumimoji="1" lang="en-US" altLang="ja-JP" sz="18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sz="1800" b="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大阪府泉北府民センタービル</a:t>
                      </a:r>
                      <a:r>
                        <a:rPr kumimoji="1" lang="en-US" altLang="ja-JP" sz="1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ESCO</a:t>
                      </a:r>
                      <a:r>
                        <a:rPr kumimoji="1" lang="ja-JP" altLang="en-US" sz="1800" b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事業</a:t>
                      </a:r>
                      <a:endParaRPr kumimoji="1" lang="en-US" altLang="ja-JP" sz="1400" b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3172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契約者名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東芝エレベータ株式会社、</a:t>
                      </a:r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IBJL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東芝リース株式会社　　</a:t>
                      </a:r>
                      <a:endParaRPr kumimoji="1" lang="ja-JP" altLang="en-US" sz="16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64701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契約期間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平成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28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 ～ 平成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43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en-US" altLang="ja-JP" sz="400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ESCO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サービス期間は平成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28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 ～ 平成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43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日（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15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年間）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3172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契約方式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シェアード・セイビングス契約（民間資金活用型）</a:t>
                      </a:r>
                      <a:endParaRPr kumimoji="1" lang="en-US" altLang="ja-JP" baseline="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</a:tr>
              <a:tr h="847505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主な省エネ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改修内容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・ 照明器具の</a:t>
                      </a:r>
                      <a:r>
                        <a:rPr kumimoji="1" lang="en-US" altLang="ja-JP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LED</a:t>
                      </a:r>
                      <a:r>
                        <a:rPr kumimoji="1" lang="ja-JP" altLang="en-US" sz="180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化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90000" marB="90000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90000" marB="90000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3172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8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導入効果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省エネルギー率：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18.3%</a:t>
                      </a:r>
                      <a:r>
                        <a:rPr kumimoji="1" lang="ja-JP" altLang="en-US" sz="1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（計画値）</a:t>
                      </a:r>
                      <a:r>
                        <a:rPr kumimoji="1" lang="en-US" altLang="ja-JP" sz="18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CO</a:t>
                      </a:r>
                      <a:r>
                        <a:rPr kumimoji="1" lang="en-US" altLang="ja-JP" sz="14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2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削減率</a:t>
                      </a:r>
                      <a:r>
                        <a:rPr kumimoji="1" lang="ja-JP" altLang="en-US" sz="2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1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： </a:t>
                      </a:r>
                      <a:r>
                        <a:rPr kumimoji="1" lang="en-US" altLang="ja-JP" sz="1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17.9</a:t>
                      </a:r>
                      <a:r>
                        <a:rPr kumimoji="1" lang="ja-JP" altLang="en-US" sz="1800" baseline="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％</a:t>
                      </a:r>
                      <a:r>
                        <a:rPr kumimoji="1" lang="ja-JP" altLang="en-US" sz="1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（計画値）</a:t>
                      </a:r>
                      <a:r>
                        <a:rPr kumimoji="1" lang="en-US" altLang="ja-JP" sz="1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endParaRPr kumimoji="1" lang="ja-JP" altLang="en-US" sz="14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T="54000" marB="54000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416126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施設概要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用途</a:t>
                      </a:r>
                      <a:endParaRPr kumimoji="1" lang="en-US" altLang="ja-JP" sz="6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en-US" altLang="ja-JP" sz="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所在地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竣工時期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延床面積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構造・階数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dist"/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事務庁舎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堺市西区鳳東町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1974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年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7,314</a:t>
                      </a:r>
                      <a:r>
                        <a:rPr kumimoji="1" lang="ja-JP" altLang="en-US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m</a:t>
                      </a:r>
                      <a:r>
                        <a:rPr kumimoji="1" lang="en-US" altLang="ja-JP" baseline="300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2</a:t>
                      </a: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: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鉄骨鉄筋コンクリート造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endParaRPr kumimoji="1" lang="en-US" altLang="ja-JP" sz="4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r>
                        <a:rPr kumimoji="1" lang="en-US" altLang="ja-JP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2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地上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3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階</a:t>
                      </a:r>
                      <a:r>
                        <a:rPr kumimoji="1" lang="ja-JP" altLang="en-US" sz="400" baseline="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/</a:t>
                      </a:r>
                      <a:r>
                        <a:rPr kumimoji="1" lang="en-US" altLang="ja-JP" sz="400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地下</a:t>
                      </a:r>
                      <a:r>
                        <a:rPr kumimoji="1" lang="en-US" altLang="ja-JP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dirty="0" smtClean="0">
                          <a:solidFill>
                            <a:schemeClr val="tx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階</a:t>
                      </a:r>
                      <a:endParaRPr kumimoji="1" lang="en-US" altLang="ja-JP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dist"/>
                      <a:endParaRPr kumimoji="1" lang="en-US" altLang="ja-JP" sz="1800" dirty="0" smtClean="0">
                        <a:solidFill>
                          <a:schemeClr val="tx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0" name="正方形/長方形 19"/>
          <p:cNvSpPr/>
          <p:nvPr/>
        </p:nvSpPr>
        <p:spPr>
          <a:xfrm>
            <a:off x="8172400" y="46692"/>
            <a:ext cx="949752" cy="31786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fld id="{C8692C38-0430-4F61-A0D4-4C5C3C1314F7}" type="slidenum">
              <a:rPr lang="ja-JP" altLang="en-US" sz="160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algn="ctr"/>
              <a:t>1</a:t>
            </a:fld>
            <a:r>
              <a:rPr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/2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9" name="Picture 2" descr="D:\TakayamaNa\Desktop\DSC03079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270" r="5179" b="20086"/>
          <a:stretch/>
        </p:blipFill>
        <p:spPr bwMode="auto">
          <a:xfrm>
            <a:off x="5580113" y="4365104"/>
            <a:ext cx="3324044" cy="2249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375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113410" y="416516"/>
            <a:ext cx="88920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86106" y="22516"/>
            <a:ext cx="8883304" cy="907941"/>
          </a:xfrm>
          <a:prstGeom prst="rect">
            <a:avLst/>
          </a:prstGeom>
        </p:spPr>
        <p:txBody>
          <a:bodyPr wrap="square" tIns="0" bIns="0">
            <a:spAutoFit/>
          </a:bodyPr>
          <a:lstStyle/>
          <a:p>
            <a:r>
              <a:rPr lang="ja-JP" altLang="en-US" sz="1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大阪府</a:t>
            </a:r>
            <a:r>
              <a:rPr lang="en-US" altLang="ja-JP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24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事業の導入</a:t>
            </a:r>
            <a:r>
              <a:rPr lang="ja-JP" altLang="en-US" sz="24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事例⑳</a:t>
            </a:r>
            <a:endParaRPr lang="en-US" altLang="ja-JP" sz="24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1000" b="1" dirty="0" smtClean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endParaRPr lang="en-US" altLang="ja-JP" sz="5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en-US" altLang="ja-JP" sz="2000" b="1" dirty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ja-JP" altLang="en-US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契約に基づく</a:t>
            </a:r>
            <a:r>
              <a:rPr lang="en-US" altLang="ja-JP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</a:t>
            </a:r>
            <a:r>
              <a:rPr lang="ja-JP" altLang="en-US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Ｏ事業の経費と利益配分</a:t>
            </a:r>
            <a:r>
              <a:rPr lang="en-US" altLang="ja-JP" sz="2000" b="1" dirty="0" smtClean="0">
                <a:solidFill>
                  <a:schemeClr val="tx2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2000" b="1" dirty="0">
              <a:solidFill>
                <a:schemeClr val="tx2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8172400" y="46692"/>
            <a:ext cx="949752" cy="31786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ja-JP" altLang="en-US" sz="1600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fld id="{C8692C38-0430-4F61-A0D4-4C5C3C1314F7}" type="slidenum">
              <a:rPr lang="ja-JP" altLang="en-US" sz="160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pPr algn="ctr"/>
              <a:t>2</a:t>
            </a:fld>
            <a:r>
              <a:rPr lang="en-US" altLang="ja-JP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/2</a:t>
            </a:r>
            <a:r>
              <a:rPr lang="ja-JP" altLang="en-US" sz="1600" dirty="0" smtClean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ja-JP" altLang="en-US" sz="16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AutoShape 42"/>
          <p:cNvSpPr>
            <a:spLocks noChangeArrowheads="1"/>
          </p:cNvSpPr>
          <p:nvPr/>
        </p:nvSpPr>
        <p:spPr bwMode="auto">
          <a:xfrm>
            <a:off x="366933" y="6207163"/>
            <a:ext cx="2086865" cy="335613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1" name="AutoShape 42"/>
          <p:cNvSpPr>
            <a:spLocks noChangeArrowheads="1"/>
          </p:cNvSpPr>
          <p:nvPr/>
        </p:nvSpPr>
        <p:spPr bwMode="auto">
          <a:xfrm>
            <a:off x="5321211" y="6063800"/>
            <a:ext cx="2779181" cy="659021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サービス期間（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</a:t>
            </a:r>
            <a:r>
              <a:rPr lang="ja-JP" altLang="en-US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年間）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3" name="AutoShape 42"/>
          <p:cNvSpPr>
            <a:spLocks noChangeArrowheads="1"/>
          </p:cNvSpPr>
          <p:nvPr/>
        </p:nvSpPr>
        <p:spPr bwMode="auto">
          <a:xfrm>
            <a:off x="1835696" y="6061700"/>
            <a:ext cx="1760642" cy="664920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66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/>
          <a:lstStyle/>
          <a:p>
            <a:pPr algn="ctr"/>
            <a:r>
              <a:rPr lang="en-US" altLang="ja-JP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ESCO</a:t>
            </a:r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実施前</a:t>
            </a:r>
            <a:endParaRPr lang="en-US" altLang="ja-JP" sz="1600" b="1" dirty="0" smtClean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1547664" y="1211500"/>
            <a:ext cx="2232246" cy="5137644"/>
          </a:xfrm>
          <a:prstGeom prst="rect">
            <a:avLst/>
          </a:prstGeom>
          <a:gradFill rotWithShape="1">
            <a:gsLst>
              <a:gs pos="0">
                <a:srgbClr val="FF9900"/>
              </a:gs>
              <a:gs pos="50000">
                <a:srgbClr val="FF9900">
                  <a:gamma/>
                  <a:tint val="33725"/>
                  <a:invGamma/>
                </a:srgbClr>
              </a:gs>
              <a:gs pos="100000">
                <a:srgbClr val="FF9900"/>
              </a:gs>
            </a:gsLst>
            <a:lin ang="0" scaled="1"/>
          </a:gradFill>
          <a:ln w="222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ja-JP" altLang="en-US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光熱水費</a:t>
            </a:r>
            <a:endParaRPr lang="en-US" altLang="ja-JP" sz="1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endParaRPr lang="en-US" altLang="ja-JP" sz="10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ctr"/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【</a:t>
            </a:r>
            <a:r>
              <a:rPr lang="en-US" altLang="ja-JP" sz="8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15,427</a:t>
            </a:r>
            <a:r>
              <a:rPr lang="en-US" altLang="ja-JP" sz="8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】</a:t>
            </a:r>
            <a:endParaRPr lang="ja-JP" altLang="en-US" sz="16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7" name="タイトル 1"/>
          <p:cNvSpPr txBox="1">
            <a:spLocks/>
          </p:cNvSpPr>
          <p:nvPr/>
        </p:nvSpPr>
        <p:spPr>
          <a:xfrm>
            <a:off x="6889272" y="620688"/>
            <a:ext cx="2219232" cy="466139"/>
          </a:xfrm>
          <a:prstGeom prst="rect">
            <a:avLst/>
          </a:prstGeom>
        </p:spPr>
        <p:txBody>
          <a:bodyPr vert="horz" anchor="t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1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defRPr/>
            </a:pPr>
            <a:r>
              <a:rPr lang="ja-JP" altLang="en-US" sz="1600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（単位：千円／年）</a:t>
            </a:r>
            <a:endParaRPr lang="ja-JP" altLang="en-US" sz="16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5580113" y="1211500"/>
            <a:ext cx="2232247" cy="5129048"/>
            <a:chOff x="3434620" y="1211500"/>
            <a:chExt cx="2232247" cy="5129048"/>
          </a:xfrm>
        </p:grpSpPr>
        <p:sp>
          <p:nvSpPr>
            <p:cNvPr id="14" name="Rectangle 8"/>
            <p:cNvSpPr>
              <a:spLocks noChangeArrowheads="1"/>
            </p:cNvSpPr>
            <p:nvPr/>
          </p:nvSpPr>
          <p:spPr bwMode="auto">
            <a:xfrm>
              <a:off x="3434621" y="3258952"/>
              <a:ext cx="2232246" cy="3081596"/>
            </a:xfrm>
            <a:prstGeom prst="rect">
              <a:avLst/>
            </a:prstGeom>
            <a:gradFill rotWithShape="1">
              <a:gsLst>
                <a:gs pos="0">
                  <a:srgbClr val="FF9900"/>
                </a:gs>
                <a:gs pos="50000">
                  <a:srgbClr val="FF9900">
                    <a:gamma/>
                    <a:tint val="33725"/>
                    <a:invGamma/>
                  </a:srgbClr>
                </a:gs>
                <a:gs pos="100000">
                  <a:srgbClr val="FF9900"/>
                </a:gs>
              </a:gsLst>
              <a:lin ang="0" scaled="1"/>
            </a:gradFill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 sz="16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光熱水費</a:t>
              </a:r>
              <a:endPara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endParaRPr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en-US" altLang="ja-JP" sz="16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【</a:t>
              </a:r>
              <a:r>
                <a:rPr lang="en-US" altLang="ja-JP" sz="800" b="1" dirty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13</a:t>
              </a:r>
              <a:r>
                <a: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,728</a:t>
              </a:r>
              <a:r>
                <a:rPr lang="en-US" altLang="ja-JP" sz="8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】</a:t>
              </a:r>
              <a:endPara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18" name="Rectangle 39"/>
            <p:cNvSpPr>
              <a:spLocks noChangeArrowheads="1"/>
            </p:cNvSpPr>
            <p:nvPr/>
          </p:nvSpPr>
          <p:spPr bwMode="auto">
            <a:xfrm>
              <a:off x="3434620" y="1211500"/>
              <a:ext cx="1116000" cy="2047452"/>
            </a:xfrm>
            <a:prstGeom prst="rect">
              <a:avLst/>
            </a:prstGeom>
            <a:gradFill flip="none" rotWithShape="1">
              <a:gsLst>
                <a:gs pos="0">
                  <a:srgbClr val="92D050"/>
                </a:gs>
                <a:gs pos="50000">
                  <a:schemeClr val="accent3">
                    <a:lumMod val="20000"/>
                    <a:lumOff val="80000"/>
                  </a:schemeClr>
                </a:gs>
                <a:gs pos="100000">
                  <a:srgbClr val="92D050"/>
                </a:gs>
              </a:gsLst>
              <a:lin ang="0" scaled="1"/>
              <a:tileRect/>
            </a:gradFill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vert="horz" wrap="none" anchor="ctr"/>
            <a:lstStyle/>
            <a:p>
              <a:pPr algn="ctr"/>
              <a:r>
                <a:rPr lang="ja-JP" altLang="en-US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光熱水費</a:t>
              </a:r>
              <a:endPara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ja-JP" altLang="en-US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削減額</a:t>
              </a:r>
              <a:endPara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endParaRPr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【</a:t>
              </a:r>
              <a:r>
                <a:rPr lang="en-US" altLang="ja-JP" sz="8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</a:t>
              </a:r>
              <a:r>
                <a: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,699</a:t>
              </a:r>
              <a:r>
                <a:rPr lang="en-US" altLang="ja-JP" sz="8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】</a:t>
              </a:r>
              <a:endPara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1" name="Rectangle 39"/>
            <p:cNvSpPr>
              <a:spLocks noChangeArrowheads="1"/>
            </p:cNvSpPr>
            <p:nvPr/>
          </p:nvSpPr>
          <p:spPr bwMode="auto">
            <a:xfrm>
              <a:off x="4542504" y="1931580"/>
              <a:ext cx="1116000" cy="1327372"/>
            </a:xfrm>
            <a:prstGeom prst="rect">
              <a:avLst/>
            </a:prstGeom>
            <a:gradFill flip="none" rotWithShape="1">
              <a:gsLst>
                <a:gs pos="0">
                  <a:srgbClr val="FFFF00"/>
                </a:gs>
                <a:gs pos="50000">
                  <a:srgbClr val="FFFFCC"/>
                </a:gs>
                <a:gs pos="100000">
                  <a:srgbClr val="FFFF00"/>
                </a:gs>
              </a:gsLst>
              <a:lin ang="0" scaled="1"/>
              <a:tileRect/>
            </a:gradFill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ESCO</a:t>
              </a:r>
            </a:p>
            <a:p>
              <a:pPr algn="ctr"/>
              <a:r>
                <a:rPr lang="ja-JP" altLang="en-US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サービス料</a:t>
              </a:r>
              <a:endParaRPr lang="en-US" altLang="ja-JP" sz="1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endParaRPr lang="en-US" altLang="ja-JP" sz="1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【</a:t>
              </a:r>
              <a:r>
                <a:rPr lang="en-US" altLang="ja-JP" sz="8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1</a:t>
              </a:r>
              <a:r>
                <a: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,331</a:t>
              </a:r>
              <a:r>
                <a:rPr lang="en-US" altLang="ja-JP" sz="8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】</a:t>
              </a:r>
              <a:endPara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22" name="Rectangle 38"/>
            <p:cNvSpPr>
              <a:spLocks noChangeArrowheads="1"/>
            </p:cNvSpPr>
            <p:nvPr/>
          </p:nvSpPr>
          <p:spPr bwMode="auto">
            <a:xfrm>
              <a:off x="4542504" y="1219478"/>
              <a:ext cx="1116000" cy="756588"/>
            </a:xfrm>
            <a:prstGeom prst="rect">
              <a:avLst/>
            </a:prstGeom>
            <a:gradFill rotWithShape="1">
              <a:gsLst>
                <a:gs pos="0">
                  <a:srgbClr val="00B0F0"/>
                </a:gs>
                <a:gs pos="50000">
                  <a:srgbClr val="82DEFE"/>
                </a:gs>
                <a:gs pos="100000">
                  <a:srgbClr val="00B0F0"/>
                </a:gs>
              </a:gsLst>
              <a:lin ang="0" scaled="1"/>
            </a:gradFill>
            <a:ln w="222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 sz="16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府の利益</a:t>
              </a:r>
              <a:endParaRPr lang="en-US" altLang="ja-JP" sz="1600" b="1" dirty="0" smtClean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endParaRPr lang="en-US" altLang="ja-JP" sz="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  <a:p>
              <a:pPr algn="ctr"/>
              <a:r>
                <a:rPr lang="en-US" altLang="ja-JP" sz="16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【</a:t>
              </a:r>
              <a:r>
                <a:rPr lang="en-US" altLang="ja-JP" sz="8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1600" b="1" dirty="0" smtClean="0"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368</a:t>
              </a:r>
              <a:r>
                <a:rPr lang="en-US" altLang="ja-JP" sz="8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 </a:t>
              </a:r>
              <a:r>
                <a:rPr lang="en-US" altLang="ja-JP" sz="1600" b="1" dirty="0" smtClean="0">
                  <a:solidFill>
                    <a:schemeClr val="tx1"/>
                  </a:solidFill>
                  <a:latin typeface="Meiryo UI" panose="020B0604030504040204" pitchFamily="50" charset="-128"/>
                  <a:ea typeface="Meiryo UI" panose="020B0604030504040204" pitchFamily="50" charset="-128"/>
                  <a:cs typeface="Meiryo UI" panose="020B0604030504040204" pitchFamily="50" charset="-128"/>
                </a:rPr>
                <a:t>】</a:t>
              </a:r>
              <a:endParaRPr lang="ja-JP" altLang="en-US" sz="1600" b="1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</p:grpSp>
      <p:sp>
        <p:nvSpPr>
          <p:cNvPr id="23" name="Line 6"/>
          <p:cNvSpPr>
            <a:spLocks noChangeShapeType="1"/>
          </p:cNvSpPr>
          <p:nvPr/>
        </p:nvSpPr>
        <p:spPr bwMode="auto">
          <a:xfrm>
            <a:off x="338702" y="6353805"/>
            <a:ext cx="8452274" cy="0"/>
          </a:xfrm>
          <a:prstGeom prst="line">
            <a:avLst/>
          </a:prstGeom>
          <a:noFill/>
          <a:ln w="317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ja-JP" altLang="en-US" sz="100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1922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202</Words>
  <Application>Microsoft Office PowerPoint</Application>
  <PresentationFormat>画面に合わせる (4:3)</PresentationFormat>
  <Paragraphs>65</Paragraphs>
  <Slides>2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3" baseType="lpstr">
      <vt:lpstr>Office ​​テーマ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2017-09-22T06:21:53Z</dcterms:created>
  <dcterms:modified xsi:type="dcterms:W3CDTF">2017-09-25T00:20:13Z</dcterms:modified>
</cp:coreProperties>
</file>