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36" r:id="rId1"/>
  </p:sldMasterIdLst>
  <p:notesMasterIdLst>
    <p:notesMasterId r:id="rId4"/>
  </p:notesMasterIdLst>
  <p:handoutMasterIdLst>
    <p:handoutMasterId r:id="rId5"/>
  </p:handoutMasterIdLst>
  <p:sldIdLst>
    <p:sldId id="497" r:id="rId2"/>
    <p:sldId id="498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333FF"/>
    <a:srgbClr val="3366FF"/>
    <a:srgbClr val="6699FF"/>
    <a:srgbClr val="FFFFCC"/>
    <a:srgbClr val="CCFFFF"/>
    <a:srgbClr val="FFFF99"/>
    <a:srgbClr val="99CCFF"/>
    <a:srgbClr val="FFCC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04" autoAdjust="0"/>
  </p:normalViewPr>
  <p:slideViewPr>
    <p:cSldViewPr>
      <p:cViewPr varScale="1">
        <p:scale>
          <a:sx n="62" d="100"/>
          <a:sy n="62" d="100"/>
        </p:scale>
        <p:origin x="89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199FB6C1-B92C-4719-A163-F0AF8F982334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DC6AC9B6-5613-4627-A2C2-548BD0794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5476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B77C7B7B-FFF4-42BE-9F52-EEC8B680A53E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5851141E-478A-4E51-BAF5-41475249C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5064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E0524-AC90-4E3B-8179-9C7CACEA1A0D}" type="datetime1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7404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DDB0-3F8B-4872-8C1C-870D70CF4FFE}" type="datetime1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730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03F6D-5C60-4A17-8C7E-B9833CA7D620}" type="datetime1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641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157EF-1939-4CC1-A76D-7EABA8D0105C}" type="datetime1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44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1B893-ECC7-4B81-B7F8-FD78B654D840}" type="datetime1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979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55F24-6F09-4D64-A340-3D2B511B40C8}" type="datetime1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558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E2EC-8DCB-4244-B8D1-17249A78974C}" type="datetime1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914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69701-534F-4C63-8046-DACAB7884691}" type="datetime1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8021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0C8E-A9DE-49E5-9EB4-785950631589}" type="datetime1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9590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BBD5E-0687-4E73-BD47-D9918748A2E9}" type="datetime1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501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34D7-42A1-4354-90AA-F99E83CBA79A}" type="datetime1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87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CA17D-51A7-4C7A-A5C7-E8459419C79F}" type="datetime1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32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369332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事業の導入事例⑯</a:t>
            </a:r>
            <a:endParaRPr lang="ja-JP" altLang="en-US" sz="24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17773"/>
              </p:ext>
            </p:extLst>
          </p:nvPr>
        </p:nvGraphicFramePr>
        <p:xfrm>
          <a:off x="135970" y="554825"/>
          <a:ext cx="8884305" cy="6244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7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大阪府池田保健所外</a:t>
                      </a:r>
                      <a:r>
                        <a:rPr kumimoji="1" lang="en-US" altLang="ja-JP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  <a:r>
                        <a:rPr kumimoji="1" lang="en-US" altLang="ja-JP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</a:t>
                      </a:r>
                      <a:endParaRPr kumimoji="1" lang="en-US" altLang="ja-JP" sz="1800" b="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契約者名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ダイキンエアテクノ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株式会社 関西支店、 </a:t>
                      </a:r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JA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三井リース株式会社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31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契約期間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 ～ 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4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サービス期間は 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26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日～平成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年間）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契約方式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シェアード・セイビングス契約（民間資金活用型）</a:t>
                      </a:r>
                      <a:endParaRPr kumimoji="1" lang="en-US" altLang="ja-JP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7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主な省エネ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改修内容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LED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照明への更新</a:t>
                      </a:r>
                    </a:p>
                    <a:p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節水器具の導入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空調システムの更新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（守口・岸和田保健所）</a:t>
                      </a:r>
                    </a:p>
                    <a:p>
                      <a:endParaRPr kumimoji="1" lang="ja-JP" altLang="en-US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導入効果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省エネルギー率：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7.7%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CO</a:t>
                      </a:r>
                      <a:r>
                        <a:rPr kumimoji="1" lang="en-US" altLang="ja-JP" sz="14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削減率</a:t>
                      </a:r>
                      <a:r>
                        <a:rPr kumimoji="1" lang="ja-JP" altLang="en-US" sz="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： </a:t>
                      </a:r>
                      <a:r>
                        <a:rPr kumimoji="1" lang="en-US" altLang="ja-JP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7.9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対象施設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en-US" altLang="ja-JP" sz="3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池田、茨木、寝屋川、守口、四條畷、八尾、藤井寺、富田林、和泉、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岸和田、泉佐野保健所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3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2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池田保健所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用途</a:t>
                      </a:r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所在地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en-US" altLang="ja-JP" sz="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竣工時期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延床面積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構造・階数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保健所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池田市満寿美町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1960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1,399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㎡</a:t>
                      </a:r>
                      <a:endParaRPr kumimoji="1" lang="en-US" altLang="ja-JP" baseline="30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鉄筋コンクリート造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地上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階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1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6" name="Picture 2" descr="E:\LIB\★設備計画G\32_研修資料\H29年度インターンシップ研修\★ESCO導入マニュアル\導入事例\添付用写真\1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3711" y="4720050"/>
            <a:ext cx="2376264" cy="200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38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907941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事業の導入事例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⑯</a:t>
            </a:r>
            <a:endParaRPr lang="en-US" altLang="ja-JP" sz="24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契約に基づく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Ｏ事業の経費と利益配分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2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AutoShape 42"/>
          <p:cNvSpPr>
            <a:spLocks noChangeArrowheads="1"/>
          </p:cNvSpPr>
          <p:nvPr/>
        </p:nvSpPr>
        <p:spPr bwMode="auto">
          <a:xfrm>
            <a:off x="3273370" y="6063800"/>
            <a:ext cx="2779181" cy="659021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サービス期間（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14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年間）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AutoShape 42"/>
          <p:cNvSpPr>
            <a:spLocks noChangeArrowheads="1"/>
          </p:cNvSpPr>
          <p:nvPr/>
        </p:nvSpPr>
        <p:spPr bwMode="auto">
          <a:xfrm>
            <a:off x="6428247" y="6063800"/>
            <a:ext cx="2086865" cy="6628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契約期間満了後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AutoShape 42"/>
          <p:cNvSpPr>
            <a:spLocks noChangeArrowheads="1"/>
          </p:cNvSpPr>
          <p:nvPr/>
        </p:nvSpPr>
        <p:spPr bwMode="auto">
          <a:xfrm>
            <a:off x="793237" y="6061700"/>
            <a:ext cx="1760642" cy="6649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実施前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6208367" y="620688"/>
            <a:ext cx="2219232" cy="46613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（単位：千円／年）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467544" y="1340769"/>
            <a:ext cx="8236250" cy="5184576"/>
            <a:chOff x="338702" y="1204488"/>
            <a:chExt cx="8452274" cy="5338288"/>
          </a:xfrm>
        </p:grpSpPr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338702" y="6338815"/>
              <a:ext cx="8452274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" name="AutoShape 42"/>
            <p:cNvSpPr>
              <a:spLocks noChangeArrowheads="1"/>
            </p:cNvSpPr>
            <p:nvPr/>
          </p:nvSpPr>
          <p:spPr bwMode="auto">
            <a:xfrm>
              <a:off x="366933" y="6207163"/>
              <a:ext cx="2086865" cy="335613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66"/>
                  </a:solidFill>
                </a14:hiddenFill>
              </a:ex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3434621" y="3258952"/>
              <a:ext cx="2232246" cy="3081596"/>
            </a:xfrm>
            <a:prstGeom prst="rect">
              <a:avLst/>
            </a:prstGeom>
            <a:gradFill rotWithShape="1">
              <a:gsLst>
                <a:gs pos="0">
                  <a:srgbClr val="FF9900"/>
                </a:gs>
                <a:gs pos="50000">
                  <a:srgbClr val="FF9900">
                    <a:gamma/>
                    <a:tint val="33725"/>
                    <a:invGamma/>
                  </a:srgbClr>
                </a:gs>
                <a:gs pos="100000">
                  <a:srgbClr val="FF9900"/>
                </a:gs>
              </a:gsLst>
              <a:lin ang="0" scaled="1"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光熱水費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60,401</a:t>
              </a:r>
              <a:r>
                <a:rPr lang="en-US" altLang="ja-JP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6" name="Rectangle 8"/>
            <p:cNvSpPr>
              <a:spLocks noChangeArrowheads="1"/>
            </p:cNvSpPr>
            <p:nvPr/>
          </p:nvSpPr>
          <p:spPr bwMode="auto">
            <a:xfrm>
              <a:off x="498772" y="1211500"/>
              <a:ext cx="2232246" cy="5127315"/>
            </a:xfrm>
            <a:prstGeom prst="rect">
              <a:avLst/>
            </a:prstGeom>
            <a:gradFill rotWithShape="1">
              <a:gsLst>
                <a:gs pos="0">
                  <a:srgbClr val="FF9900"/>
                </a:gs>
                <a:gs pos="50000">
                  <a:srgbClr val="FF9900">
                    <a:gamma/>
                    <a:tint val="33725"/>
                    <a:invGamma/>
                  </a:srgbClr>
                </a:gs>
                <a:gs pos="100000">
                  <a:srgbClr val="FF9900"/>
                </a:gs>
              </a:gsLst>
              <a:lin ang="0" scaled="1"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光熱水費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en-US" altLang="ja-JP" sz="8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64,969</a:t>
              </a:r>
              <a:r>
                <a:rPr lang="en-US" altLang="ja-JP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8" name="Rectangle 39"/>
            <p:cNvSpPr>
              <a:spLocks noChangeArrowheads="1"/>
            </p:cNvSpPr>
            <p:nvPr/>
          </p:nvSpPr>
          <p:spPr bwMode="auto">
            <a:xfrm>
              <a:off x="3434620" y="1211500"/>
              <a:ext cx="1116000" cy="2047452"/>
            </a:xfrm>
            <a:prstGeom prst="rect">
              <a:avLst/>
            </a:prstGeom>
            <a:gradFill flip="none" rotWithShape="1">
              <a:gsLst>
                <a:gs pos="0">
                  <a:srgbClr val="92D050"/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rgbClr val="92D050"/>
                </a:gs>
              </a:gsLst>
              <a:lin ang="0" scaled="1"/>
              <a:tileRect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vert="horz" wrap="none" anchor="ctr"/>
            <a:lstStyle/>
            <a:p>
              <a:pPr algn="ctr"/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光熱水費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削減額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 4,568 】</a:t>
              </a:r>
              <a:endPara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1" name="Rectangle 39"/>
            <p:cNvSpPr>
              <a:spLocks noChangeArrowheads="1"/>
            </p:cNvSpPr>
            <p:nvPr/>
          </p:nvSpPr>
          <p:spPr bwMode="auto">
            <a:xfrm>
              <a:off x="4542504" y="1723196"/>
              <a:ext cx="1124363" cy="1535756"/>
            </a:xfrm>
            <a:prstGeom prst="rect">
              <a:avLst/>
            </a:prstGeom>
            <a:gradFill flip="none" rotWithShape="1">
              <a:gsLst>
                <a:gs pos="0">
                  <a:srgbClr val="FFFF00"/>
                </a:gs>
                <a:gs pos="50000">
                  <a:srgbClr val="FFFFCC"/>
                </a:gs>
                <a:gs pos="100000">
                  <a:srgbClr val="FFFF00"/>
                </a:gs>
              </a:gsLst>
              <a:lin ang="0" scaled="1"/>
              <a:tileRect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ESCO</a:t>
              </a:r>
            </a:p>
            <a:p>
              <a:pPr algn="ctr"/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サービス料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 4,064 】</a:t>
              </a:r>
              <a:endPara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2" name="Rectangle 38"/>
            <p:cNvSpPr>
              <a:spLocks noChangeArrowheads="1"/>
            </p:cNvSpPr>
            <p:nvPr/>
          </p:nvSpPr>
          <p:spPr bwMode="auto">
            <a:xfrm>
              <a:off x="4542504" y="1211499"/>
              <a:ext cx="1124363" cy="511697"/>
            </a:xfrm>
            <a:prstGeom prst="rect">
              <a:avLst/>
            </a:prstGeom>
            <a:gradFill rotWithShape="1">
              <a:gsLst>
                <a:gs pos="0">
                  <a:srgbClr val="00B0F0"/>
                </a:gs>
                <a:gs pos="50000">
                  <a:srgbClr val="82DEFE"/>
                </a:gs>
                <a:gs pos="100000">
                  <a:srgbClr val="00B0F0"/>
                </a:gs>
              </a:gsLst>
              <a:lin ang="0" scaled="1"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府の利益</a:t>
              </a:r>
              <a:endPara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 504 】</a:t>
              </a:r>
              <a:endPara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3" name="Rectangle 8"/>
            <p:cNvSpPr>
              <a:spLocks noChangeArrowheads="1"/>
            </p:cNvSpPr>
            <p:nvPr/>
          </p:nvSpPr>
          <p:spPr bwMode="auto">
            <a:xfrm>
              <a:off x="6357454" y="3258952"/>
              <a:ext cx="2232246" cy="3081596"/>
            </a:xfrm>
            <a:prstGeom prst="rect">
              <a:avLst/>
            </a:prstGeom>
            <a:gradFill rotWithShape="1">
              <a:gsLst>
                <a:gs pos="0">
                  <a:srgbClr val="FF9900"/>
                </a:gs>
                <a:gs pos="50000">
                  <a:srgbClr val="FF9900">
                    <a:gamma/>
                    <a:tint val="33725"/>
                    <a:invGamma/>
                  </a:srgbClr>
                </a:gs>
                <a:gs pos="100000">
                  <a:srgbClr val="FF9900"/>
                </a:gs>
              </a:gsLst>
              <a:lin ang="0" scaled="1"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光熱水費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en-US" altLang="ja-JP" sz="8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6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0,401</a:t>
              </a:r>
              <a:r>
                <a:rPr lang="en-US" altLang="ja-JP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4" name="Rectangle 38"/>
            <p:cNvSpPr>
              <a:spLocks noChangeArrowheads="1"/>
            </p:cNvSpPr>
            <p:nvPr/>
          </p:nvSpPr>
          <p:spPr bwMode="auto">
            <a:xfrm>
              <a:off x="6357453" y="1204488"/>
              <a:ext cx="2232000" cy="2054464"/>
            </a:xfrm>
            <a:prstGeom prst="rect">
              <a:avLst/>
            </a:prstGeom>
            <a:gradFill rotWithShape="1">
              <a:gsLst>
                <a:gs pos="0">
                  <a:srgbClr val="00B0F0"/>
                </a:gs>
                <a:gs pos="50000">
                  <a:srgbClr val="82DEFE"/>
                </a:gs>
                <a:gs pos="100000">
                  <a:srgbClr val="00B0F0"/>
                </a:gs>
              </a:gsLst>
              <a:lin ang="0" scaled="1"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府の利益</a:t>
              </a:r>
              <a:endPara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en-US" altLang="ja-JP" sz="8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4,568</a:t>
              </a:r>
              <a:r>
                <a:rPr lang="en-US" altLang="ja-JP" sz="8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4507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293</Words>
  <Application>Microsoft Office PowerPoint</Application>
  <PresentationFormat>画面に合わせる (4:3)</PresentationFormat>
  <Paragraphs>80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2017-09-22T06:17:49Z</dcterms:created>
  <dcterms:modified xsi:type="dcterms:W3CDTF">2020-06-16T01:24:56Z</dcterms:modified>
</cp:coreProperties>
</file>