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36" r:id="rId1"/>
  </p:sldMasterIdLst>
  <p:notesMasterIdLst>
    <p:notesMasterId r:id="rId5"/>
  </p:notesMasterIdLst>
  <p:handoutMasterIdLst>
    <p:handoutMasterId r:id="rId6"/>
  </p:handoutMasterIdLst>
  <p:sldIdLst>
    <p:sldId id="497" r:id="rId2"/>
    <p:sldId id="498" r:id="rId3"/>
    <p:sldId id="505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3333FF"/>
    <a:srgbClr val="3366FF"/>
    <a:srgbClr val="6699FF"/>
    <a:srgbClr val="FFFFCC"/>
    <a:srgbClr val="CCFFFF"/>
    <a:srgbClr val="FFFF99"/>
    <a:srgbClr val="99CCFF"/>
    <a:srgbClr val="FFCC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49" autoAdjust="0"/>
    <p:restoredTop sz="86331" autoAdjust="0"/>
  </p:normalViewPr>
  <p:slideViewPr>
    <p:cSldViewPr>
      <p:cViewPr varScale="1">
        <p:scale>
          <a:sx n="67" d="100"/>
          <a:sy n="67" d="100"/>
        </p:scale>
        <p:origin x="-71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199FB6C1-B92C-4719-A163-F0AF8F982334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863"/>
            <a:ext cx="2949575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9" y="9440863"/>
            <a:ext cx="2949575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DC6AC9B6-5613-4627-A2C2-548BD07945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55476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B77C7B7B-FFF4-42BE-9F52-EEC8B680A53E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3"/>
            <a:ext cx="2949575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3"/>
            <a:ext cx="2949575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5851141E-478A-4E51-BAF5-41475249C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5064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649F1-F12C-48A6-977A-E56D6E80690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5966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0524-AC90-4E3B-8179-9C7CACEA1A0D}" type="datetime1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7404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DDB0-3F8B-4872-8C1C-870D70CF4FFE}" type="datetime1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3730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3F6D-5C60-4A17-8C7E-B9833CA7D620}" type="datetime1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9641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157EF-1939-4CC1-A76D-7EABA8D0105C}" type="datetime1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444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1B893-ECC7-4B81-B7F8-FD78B654D840}" type="datetime1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5979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55F24-6F09-4D64-A340-3D2B511B40C8}" type="datetime1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0558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E2EC-8DCB-4244-B8D1-17249A78974C}" type="datetime1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142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9701-534F-4C63-8046-DACAB7884691}" type="datetime1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8021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0C8E-A9DE-49E5-9EB4-785950631589}" type="datetime1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9590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BBD5E-0687-4E73-BD47-D9918748A2E9}" type="datetime1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50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34D7-42A1-4354-90AA-F99E83CBA79A}" type="datetime1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787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CA17D-51A7-4C7A-A5C7-E8459419C79F}" type="datetime1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CCE75-96CE-4693-9D68-DB546D8131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32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/>
        </p:nvCxnSpPr>
        <p:spPr>
          <a:xfrm>
            <a:off x="113410" y="416516"/>
            <a:ext cx="88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6106" y="22516"/>
            <a:ext cx="8883304" cy="369332"/>
          </a:xfrm>
          <a:prstGeom prst="rect">
            <a:avLst/>
          </a:prstGeom>
        </p:spPr>
        <p:txBody>
          <a:bodyPr wrap="square" tIns="0" bIns="0">
            <a:spAutoFit/>
          </a:bodyPr>
          <a:lstStyle/>
          <a:p>
            <a:r>
              <a:rPr lang="ja-JP" altLang="en-US" sz="1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</a:t>
            </a:r>
            <a:r>
              <a:rPr lang="en-US" altLang="ja-JP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事業の</a:t>
            </a:r>
            <a:r>
              <a:rPr lang="ja-JP" altLang="en-US" sz="2400" b="1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導入事例⑭</a:t>
            </a:r>
            <a:endParaRPr lang="ja-JP" altLang="en-US" sz="24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164209"/>
              </p:ext>
            </p:extLst>
          </p:nvPr>
        </p:nvGraphicFramePr>
        <p:xfrm>
          <a:off x="124481" y="593557"/>
          <a:ext cx="8884305" cy="60758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8728"/>
                <a:gridCol w="1296144"/>
                <a:gridCol w="2232248"/>
                <a:gridCol w="4077185"/>
              </a:tblGrid>
              <a:tr h="432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事業名</a:t>
                      </a:r>
                      <a:endParaRPr kumimoji="1" lang="en-US" altLang="ja-JP" sz="18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800" b="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大阪府立青少年海洋センター</a:t>
                      </a:r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ESCO</a:t>
                      </a: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事業</a:t>
                      </a:r>
                      <a:endParaRPr kumimoji="1" lang="en-US" altLang="ja-JP" sz="18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契約者名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株式会社山</a:t>
                      </a:r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武、 株式会社日本流通リース</a:t>
                      </a: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73123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契約期間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平成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18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25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 ～ 平成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34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400" baseline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ESCO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サービス期間は</a:t>
                      </a:r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平成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日～平成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34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年間）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契約方式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en-US" altLang="ja-JP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シェアード・セイビングス契約（民間資金活用型）</a:t>
                      </a:r>
                      <a:endParaRPr kumimoji="1" lang="en-US" altLang="ja-JP" baseline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829756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主な省エネ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改修内容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 冷水槽の有効利用による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3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冷凍機最適運転制御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3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冷水</a:t>
                      </a:r>
                      <a:r>
                        <a:rPr kumimoji="1" lang="en-US" altLang="ja-JP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次ポンプ変流量制御</a:t>
                      </a:r>
                      <a:endParaRPr kumimoji="1" lang="en-US" altLang="ja-JP" sz="3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3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 温水ポンプ変流量制御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90000" marB="90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 空調機の制御改善</a:t>
                      </a:r>
                      <a:endParaRPr kumimoji="1" lang="en-US" altLang="ja-JP" sz="1800" baseline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300" baseline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 節水装置の導入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3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・ 高効率空冷ヒートポンプエアコンの導入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3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・ 蛍光灯電子安定器の導入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導入効果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省エネルギー率：</a:t>
                      </a:r>
                      <a:r>
                        <a:rPr kumimoji="1" lang="en-US" altLang="ja-JP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17.3%</a:t>
                      </a:r>
                      <a:r>
                        <a:rPr kumimoji="1" lang="ja-JP" altLang="en-US" sz="1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（計画値）</a:t>
                      </a:r>
                      <a:r>
                        <a:rPr kumimoji="1" lang="en-US" altLang="ja-JP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54000" marB="54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CO</a:t>
                      </a:r>
                      <a:r>
                        <a:rPr kumimoji="1" lang="en-US" altLang="ja-JP" sz="14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2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削減率</a:t>
                      </a:r>
                      <a:r>
                        <a:rPr kumimoji="1" lang="ja-JP" altLang="en-US" sz="2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： </a:t>
                      </a:r>
                      <a:r>
                        <a:rPr kumimoji="1" lang="en-US" altLang="ja-JP" sz="18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15.5</a:t>
                      </a:r>
                      <a:r>
                        <a:rPr kumimoji="1" lang="ja-JP" altLang="en-US" sz="18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％</a:t>
                      </a:r>
                      <a:r>
                        <a:rPr kumimoji="1" lang="ja-JP" altLang="en-US" sz="1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（計画値）</a:t>
                      </a:r>
                      <a:r>
                        <a:rPr kumimoji="1" lang="en-US" altLang="ja-JP" sz="1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54000" marB="54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6024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施設概要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用途</a:t>
                      </a:r>
                      <a:endParaRPr kumimoji="1" lang="en-US" altLang="ja-JP" sz="6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所在地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竣工時期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延床面積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構造・階数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宿泊施設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泉南郡岬町淡輪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1974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16,911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㎡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鉄筋コンクリート造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地上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階、地上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階</a:t>
                      </a:r>
                      <a:r>
                        <a:rPr kumimoji="1" lang="ja-JP" altLang="en-US" sz="5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/</a:t>
                      </a:r>
                      <a:r>
                        <a:rPr kumimoji="1" lang="en-US" altLang="ja-JP" sz="5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地下１階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dist"/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0" name="正方形/長方形 19"/>
          <p:cNvSpPr/>
          <p:nvPr/>
        </p:nvSpPr>
        <p:spPr>
          <a:xfrm>
            <a:off x="8172400" y="46692"/>
            <a:ext cx="949752" cy="3178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fld id="{C8692C38-0430-4F61-A0D4-4C5C3C1314F7}" type="slidenum">
              <a:rPr lang="ja-JP" altLang="en-US" sz="160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/>
              <a:t>1</a:t>
            </a:fld>
            <a:r>
              <a:rPr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/3</a:t>
            </a:r>
            <a:r>
              <a:rPr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ja-JP" altLang="en-US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026" name="Picture 2" descr="E:\LIB\★設備計画G\32_研修資料\H29年度インターンシップ研修\★ESCO導入マニュアル\導入事例\添付用写真\14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17"/>
          <a:stretch/>
        </p:blipFill>
        <p:spPr bwMode="auto">
          <a:xfrm>
            <a:off x="6056458" y="4567851"/>
            <a:ext cx="2882238" cy="20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38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/>
        </p:nvCxnSpPr>
        <p:spPr>
          <a:xfrm>
            <a:off x="113410" y="416516"/>
            <a:ext cx="88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6106" y="22516"/>
            <a:ext cx="8883304" cy="907941"/>
          </a:xfrm>
          <a:prstGeom prst="rect">
            <a:avLst/>
          </a:prstGeom>
        </p:spPr>
        <p:txBody>
          <a:bodyPr wrap="square" tIns="0" bIns="0">
            <a:spAutoFit/>
          </a:bodyPr>
          <a:lstStyle/>
          <a:p>
            <a:r>
              <a:rPr lang="ja-JP" altLang="en-US" sz="1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</a:t>
            </a:r>
            <a:r>
              <a:rPr lang="en-US" altLang="ja-JP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事業の導入事例</a:t>
            </a:r>
            <a:r>
              <a:rPr lang="ja-JP" altLang="en-US" sz="24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⑭</a:t>
            </a:r>
            <a:endParaRPr lang="en-US" altLang="ja-JP" sz="2400" b="1" dirty="0" smtClean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000" b="1" dirty="0" smtClean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5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2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契約に基づく</a:t>
            </a:r>
            <a:r>
              <a:rPr lang="en-US" altLang="ja-JP" sz="2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</a:t>
            </a:r>
            <a:r>
              <a:rPr lang="ja-JP" altLang="en-US" sz="2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Ｏ事業の経費と利益配分</a:t>
            </a:r>
            <a:r>
              <a:rPr lang="en-US" altLang="ja-JP" sz="2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20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8172400" y="46692"/>
            <a:ext cx="949752" cy="3178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fld id="{C8692C38-0430-4F61-A0D4-4C5C3C1314F7}" type="slidenum">
              <a:rPr lang="ja-JP" altLang="en-US" sz="160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/>
              <a:t>2</a:t>
            </a:fld>
            <a:r>
              <a:rPr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/3</a:t>
            </a:r>
            <a:r>
              <a:rPr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ja-JP" altLang="en-US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AutoShape 42"/>
          <p:cNvSpPr>
            <a:spLocks noChangeArrowheads="1"/>
          </p:cNvSpPr>
          <p:nvPr/>
        </p:nvSpPr>
        <p:spPr bwMode="auto">
          <a:xfrm>
            <a:off x="366933" y="6207163"/>
            <a:ext cx="2086865" cy="335613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en-US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AutoShape 42"/>
          <p:cNvSpPr>
            <a:spLocks noChangeArrowheads="1"/>
          </p:cNvSpPr>
          <p:nvPr/>
        </p:nvSpPr>
        <p:spPr bwMode="auto">
          <a:xfrm>
            <a:off x="5321211" y="6063800"/>
            <a:ext cx="2779181" cy="659021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/>
          <a:lstStyle/>
          <a:p>
            <a:pPr algn="ctr"/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サービス期間（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年間）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AutoShape 42"/>
          <p:cNvSpPr>
            <a:spLocks noChangeArrowheads="1"/>
          </p:cNvSpPr>
          <p:nvPr/>
        </p:nvSpPr>
        <p:spPr bwMode="auto">
          <a:xfrm>
            <a:off x="1835696" y="6061700"/>
            <a:ext cx="1760642" cy="66492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/>
          <a:lstStyle/>
          <a:p>
            <a:pPr algn="ctr"/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実施前</a:t>
            </a:r>
            <a:endParaRPr lang="en-US" altLang="ja-JP" sz="16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1547664" y="1211500"/>
            <a:ext cx="2232246" cy="5137644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50000">
                <a:srgbClr val="FF9900">
                  <a:gamma/>
                  <a:tint val="3372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光熱水費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en-US" altLang="ja-JP" sz="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71,950</a:t>
            </a:r>
            <a:r>
              <a:rPr lang="en-US" altLang="ja-JP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6889272" y="620688"/>
            <a:ext cx="2219232" cy="46613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1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（単位：千円／年）</a:t>
            </a:r>
            <a:endParaRPr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5580113" y="1204488"/>
            <a:ext cx="2232247" cy="5136060"/>
            <a:chOff x="3434620" y="1204488"/>
            <a:chExt cx="2232247" cy="5136060"/>
          </a:xfrm>
        </p:grpSpPr>
        <p:sp>
          <p:nvSpPr>
            <p:cNvPr id="14" name="Rectangle 8"/>
            <p:cNvSpPr>
              <a:spLocks noChangeArrowheads="1"/>
            </p:cNvSpPr>
            <p:nvPr/>
          </p:nvSpPr>
          <p:spPr bwMode="auto">
            <a:xfrm>
              <a:off x="3434621" y="3258952"/>
              <a:ext cx="2232246" cy="3081596"/>
            </a:xfrm>
            <a:prstGeom prst="rect">
              <a:avLst/>
            </a:prstGeom>
            <a:gradFill rotWithShape="1">
              <a:gsLst>
                <a:gs pos="0">
                  <a:srgbClr val="FF9900"/>
                </a:gs>
                <a:gs pos="50000">
                  <a:srgbClr val="FF9900">
                    <a:gamma/>
                    <a:tint val="33725"/>
                    <a:invGamma/>
                  </a:srgbClr>
                </a:gs>
                <a:gs pos="100000">
                  <a:srgbClr val="FF9900"/>
                </a:gs>
              </a:gsLst>
              <a:lin ang="0" scaled="1"/>
            </a:gradFill>
            <a:ln w="222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ja-JP" altLang="en-US" sz="16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光熱水費</a:t>
              </a:r>
              <a:endPara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endPara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en-US" altLang="ja-JP" sz="16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【</a:t>
              </a:r>
              <a:r>
                <a:rPr lang="en-US" altLang="ja-JP" sz="8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16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66</a:t>
              </a:r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,302</a:t>
              </a:r>
              <a:r>
                <a:rPr lang="en-US" altLang="ja-JP" sz="8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】</a:t>
              </a:r>
              <a:endPara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8" name="Rectangle 39"/>
            <p:cNvSpPr>
              <a:spLocks noChangeArrowheads="1"/>
            </p:cNvSpPr>
            <p:nvPr/>
          </p:nvSpPr>
          <p:spPr bwMode="auto">
            <a:xfrm>
              <a:off x="3434620" y="1211500"/>
              <a:ext cx="1116000" cy="2047452"/>
            </a:xfrm>
            <a:prstGeom prst="rect">
              <a:avLst/>
            </a:prstGeom>
            <a:gradFill flip="none" rotWithShape="1">
              <a:gsLst>
                <a:gs pos="0">
                  <a:srgbClr val="92D050"/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rgbClr val="92D050"/>
                </a:gs>
              </a:gsLst>
              <a:lin ang="0" scaled="1"/>
              <a:tileRect/>
            </a:gradFill>
            <a:ln w="222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vert="horz" wrap="none" anchor="ctr"/>
            <a:lstStyle/>
            <a:p>
              <a:pPr algn="ctr"/>
              <a:r>
                <a:rPr lang="ja-JP" altLang="en-US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光熱水費</a:t>
              </a:r>
              <a:endPara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ja-JP" altLang="en-US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削減額</a:t>
              </a:r>
              <a:endPara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endPara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【</a:t>
              </a:r>
              <a:r>
                <a:rPr lang="en-US" altLang="ja-JP" sz="8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16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5</a:t>
              </a:r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,648</a:t>
              </a:r>
              <a:r>
                <a:rPr lang="en-US" altLang="ja-JP" sz="8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】</a:t>
              </a:r>
              <a:endPara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1" name="Rectangle 39"/>
            <p:cNvSpPr>
              <a:spLocks noChangeArrowheads="1"/>
            </p:cNvSpPr>
            <p:nvPr/>
          </p:nvSpPr>
          <p:spPr bwMode="auto">
            <a:xfrm>
              <a:off x="4542504" y="1931580"/>
              <a:ext cx="1116000" cy="1327372"/>
            </a:xfrm>
            <a:prstGeom prst="rect">
              <a:avLst/>
            </a:prstGeom>
            <a:gradFill flip="none" rotWithShape="1">
              <a:gsLst>
                <a:gs pos="0">
                  <a:srgbClr val="FFFF00"/>
                </a:gs>
                <a:gs pos="50000">
                  <a:srgbClr val="FFFFCC"/>
                </a:gs>
                <a:gs pos="100000">
                  <a:srgbClr val="FFFF00"/>
                </a:gs>
              </a:gsLst>
              <a:lin ang="0" scaled="1"/>
              <a:tileRect/>
            </a:gradFill>
            <a:ln w="222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ESCO</a:t>
              </a:r>
            </a:p>
            <a:p>
              <a:pPr algn="ctr"/>
              <a:r>
                <a:rPr lang="ja-JP" altLang="en-US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サービス料</a:t>
              </a:r>
              <a:endPara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endPara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【</a:t>
              </a:r>
              <a:r>
                <a:rPr lang="en-US" altLang="ja-JP" sz="8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3,007</a:t>
              </a:r>
              <a:r>
                <a:rPr lang="en-US" altLang="ja-JP" sz="8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】</a:t>
              </a:r>
              <a:endPara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2" name="Rectangle 38"/>
            <p:cNvSpPr>
              <a:spLocks noChangeArrowheads="1"/>
            </p:cNvSpPr>
            <p:nvPr/>
          </p:nvSpPr>
          <p:spPr bwMode="auto">
            <a:xfrm>
              <a:off x="4542504" y="1204488"/>
              <a:ext cx="1116000" cy="756588"/>
            </a:xfrm>
            <a:prstGeom prst="rect">
              <a:avLst/>
            </a:prstGeom>
            <a:gradFill rotWithShape="1">
              <a:gsLst>
                <a:gs pos="0">
                  <a:srgbClr val="00B0F0"/>
                </a:gs>
                <a:gs pos="50000">
                  <a:srgbClr val="82DEFE"/>
                </a:gs>
                <a:gs pos="100000">
                  <a:srgbClr val="00B0F0"/>
                </a:gs>
              </a:gsLst>
              <a:lin ang="0" scaled="1"/>
            </a:gradFill>
            <a:ln w="222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ja-JP" altLang="en-US" sz="16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府の利益</a:t>
              </a:r>
              <a:endParaRPr lang="en-US" altLang="ja-JP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endParaRPr lang="en-US" altLang="ja-JP" sz="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en-US" altLang="ja-JP" sz="16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【</a:t>
              </a:r>
              <a:r>
                <a:rPr lang="en-US" altLang="ja-JP" sz="8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2</a:t>
              </a:r>
              <a:r>
                <a:rPr lang="en-US" altLang="ja-JP" sz="16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,641</a:t>
              </a:r>
              <a:r>
                <a:rPr lang="en-US" altLang="ja-JP" sz="8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16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】</a:t>
              </a:r>
              <a:endPara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20" name="Line 6"/>
          <p:cNvSpPr>
            <a:spLocks noChangeShapeType="1"/>
          </p:cNvSpPr>
          <p:nvPr/>
        </p:nvSpPr>
        <p:spPr bwMode="auto">
          <a:xfrm>
            <a:off x="338702" y="6338815"/>
            <a:ext cx="8452274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00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507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541" y="546497"/>
            <a:ext cx="9077325" cy="635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8" name="正方形/長方形 67"/>
          <p:cNvSpPr/>
          <p:nvPr/>
        </p:nvSpPr>
        <p:spPr>
          <a:xfrm>
            <a:off x="86106" y="22516"/>
            <a:ext cx="8883304" cy="369332"/>
          </a:xfrm>
          <a:prstGeom prst="rect">
            <a:avLst/>
          </a:prstGeom>
        </p:spPr>
        <p:txBody>
          <a:bodyPr wrap="square" tIns="0" bIns="0">
            <a:spAutoFit/>
          </a:bodyPr>
          <a:lstStyle/>
          <a:p>
            <a:r>
              <a:rPr lang="ja-JP" altLang="en-US" sz="1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</a:t>
            </a:r>
            <a:r>
              <a:rPr lang="en-US" altLang="ja-JP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事業の導入事例</a:t>
            </a:r>
            <a:r>
              <a:rPr lang="ja-JP" altLang="en-US" sz="24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⑭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8172400" y="46692"/>
            <a:ext cx="949752" cy="3178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fld id="{C8692C38-0430-4F61-A0D4-4C5C3C1314F7}" type="slidenum">
              <a:rPr lang="ja-JP" altLang="en-US" sz="160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/>
              <a:t>3</a:t>
            </a:fld>
            <a:r>
              <a:rPr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/3</a:t>
            </a:r>
            <a:r>
              <a:rPr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ja-JP" altLang="en-US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02" name="直線コネクタ 101"/>
          <p:cNvCxnSpPr/>
          <p:nvPr/>
        </p:nvCxnSpPr>
        <p:spPr>
          <a:xfrm>
            <a:off x="113410" y="416516"/>
            <a:ext cx="88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6335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262</Words>
  <Application>Microsoft Office PowerPoint</Application>
  <PresentationFormat>画面に合わせる (4:3)</PresentationFormat>
  <Paragraphs>80</Paragraphs>
  <Slides>3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2017-09-22T06:16:03Z</dcterms:created>
  <dcterms:modified xsi:type="dcterms:W3CDTF">2018-03-20T10:00:32Z</dcterms:modified>
</cp:coreProperties>
</file>