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36" r:id="rId1"/>
  </p:sldMasterIdLst>
  <p:notesMasterIdLst>
    <p:notesMasterId r:id="rId5"/>
  </p:notesMasterIdLst>
  <p:handoutMasterIdLst>
    <p:handoutMasterId r:id="rId6"/>
  </p:handoutMasterIdLst>
  <p:sldIdLst>
    <p:sldId id="499" r:id="rId2"/>
    <p:sldId id="500" r:id="rId3"/>
    <p:sldId id="501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3366FF"/>
    <a:srgbClr val="6699FF"/>
    <a:srgbClr val="FFFFCC"/>
    <a:srgbClr val="CCFFFF"/>
    <a:srgbClr val="FFFF99"/>
    <a:srgbClr val="99CCFF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4" autoAdjust="0"/>
  </p:normalViewPr>
  <p:slideViewPr>
    <p:cSldViewPr>
      <p:cViewPr varScale="1">
        <p:scale>
          <a:sx n="63" d="100"/>
          <a:sy n="63" d="100"/>
        </p:scale>
        <p:origin x="-86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141E-478A-4E51-BAF5-41475249CC5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458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649F1-F12C-48A6-977A-E56D6E80690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6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0524-AC90-4E3B-8179-9C7CACEA1A0D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0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3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64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44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7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55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E2EC-8DCB-4244-B8D1-17249A78974C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4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9701-534F-4C63-8046-DACAB7884691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02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9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0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3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事業の導入事例⑬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362757"/>
              </p:ext>
            </p:extLst>
          </p:nvPr>
        </p:nvGraphicFramePr>
        <p:xfrm>
          <a:off x="139666" y="563143"/>
          <a:ext cx="8865742" cy="613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056"/>
                <a:gridCol w="1293435"/>
                <a:gridCol w="2227584"/>
                <a:gridCol w="4068667"/>
              </a:tblGrid>
              <a:tr h="43126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大阪府立体育会館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899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富士電機システムズ株式会社　西日本支社、　株式会社関電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L&amp;A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181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　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日～平成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26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6106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競技場系統熱源の更新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熱源ポンプの更新</a:t>
                      </a:r>
                      <a:endParaRPr kumimoji="1" lang="en-US" altLang="ja-JP" sz="18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競技場系統空調機の台数制御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諸室系統空調機ファンのインバータ制御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節水装置の導入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26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16.1%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17.2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689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スポーツ施設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大阪市浪速区難波中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1987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28,206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鉄骨鉄筋コンクリート造　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E:\LIB\★設備計画G\32_研修資料\H29年度インターンシップ研修\★ESCO導入マニュアル\導入事例\添付用写真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908" y="4479624"/>
            <a:ext cx="2895068" cy="215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</a:t>
            </a:r>
            <a:r>
              <a:rPr lang="ja-JP" altLang="en-US" sz="2400" b="1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導入事例⑬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143160" y="650184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654072" y="1254010"/>
            <a:ext cx="8094836" cy="5400602"/>
            <a:chOff x="797644" y="1052734"/>
            <a:chExt cx="8094836" cy="5400602"/>
          </a:xfrm>
        </p:grpSpPr>
        <p:sp>
          <p:nvSpPr>
            <p:cNvPr id="26" name="AutoShape 42"/>
            <p:cNvSpPr>
              <a:spLocks noChangeArrowheads="1"/>
            </p:cNvSpPr>
            <p:nvPr/>
          </p:nvSpPr>
          <p:spPr bwMode="auto">
            <a:xfrm>
              <a:off x="3449003" y="5853376"/>
              <a:ext cx="2779181" cy="599960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/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サービス期間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初年度</a:t>
              </a: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年間）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AutoShape 42"/>
            <p:cNvSpPr>
              <a:spLocks noChangeArrowheads="1"/>
            </p:cNvSpPr>
            <p:nvPr/>
          </p:nvSpPr>
          <p:spPr bwMode="auto">
            <a:xfrm>
              <a:off x="1043608" y="5949280"/>
              <a:ext cx="1760642" cy="331410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/>
            <a:p>
              <a:pPr algn="ctr"/>
              <a:r>
                <a:rPr lang="en-US" altLang="ja-JP" sz="16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実施前</a:t>
              </a:r>
              <a:endPara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797644" y="1052734"/>
              <a:ext cx="7806804" cy="4924147"/>
              <a:chOff x="633854" y="1052734"/>
              <a:chExt cx="8114610" cy="5118296"/>
            </a:xfrm>
          </p:grpSpPr>
          <p:sp>
            <p:nvSpPr>
              <p:cNvPr id="41" name="Line 6"/>
              <p:cNvSpPr>
                <a:spLocks noChangeShapeType="1"/>
              </p:cNvSpPr>
              <p:nvPr/>
            </p:nvSpPr>
            <p:spPr bwMode="auto">
              <a:xfrm>
                <a:off x="633854" y="5975683"/>
                <a:ext cx="8114610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0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2" name="AutoShape 42"/>
              <p:cNvSpPr>
                <a:spLocks noChangeArrowheads="1"/>
              </p:cNvSpPr>
              <p:nvPr/>
            </p:nvSpPr>
            <p:spPr bwMode="auto">
              <a:xfrm>
                <a:off x="660957" y="5848825"/>
                <a:ext cx="2003496" cy="322205"/>
              </a:xfrm>
              <a:prstGeom prst="roundRect">
                <a:avLst>
                  <a:gd name="adj" fmla="val 16667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66"/>
                    </a:solidFill>
                  </a14:hiddenFill>
                </a:ext>
                <a:ext uri="{91240B29-F687-4F45-9708-019B960494DF}">
                  <a14:hiddenLine xmlns:a14="http://schemas.microsoft.com/office/drawing/2010/main" w="222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6495450" y="3018393"/>
                <a:ext cx="2143069" cy="2958488"/>
              </a:xfrm>
              <a:prstGeom prst="rect">
                <a:avLst/>
              </a:prstGeom>
              <a:gradFill rotWithShape="1">
                <a:gsLst>
                  <a:gs pos="0">
                    <a:srgbClr val="FF9900"/>
                  </a:gs>
                  <a:gs pos="50000">
                    <a:srgbClr val="FF9900">
                      <a:gamma/>
                      <a:tint val="33725"/>
                      <a:invGamma/>
                    </a:srgbClr>
                  </a:gs>
                  <a:gs pos="100000">
                    <a:srgbClr val="FF9900"/>
                  </a:gs>
                </a:gsLst>
                <a:lin ang="0" scaled="1"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ja-JP" altLang="en-US" sz="16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光熱水費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en-US" altLang="ja-JP" sz="8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52,807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4" name="Rectangle 8"/>
              <p:cNvSpPr>
                <a:spLocks noChangeArrowheads="1"/>
              </p:cNvSpPr>
              <p:nvPr/>
            </p:nvSpPr>
            <p:spPr bwMode="auto">
              <a:xfrm>
                <a:off x="787529" y="1052736"/>
                <a:ext cx="2143069" cy="4924145"/>
              </a:xfrm>
              <a:prstGeom prst="rect">
                <a:avLst/>
              </a:prstGeom>
              <a:gradFill rotWithShape="1">
                <a:gsLst>
                  <a:gs pos="0">
                    <a:srgbClr val="FF9900"/>
                  </a:gs>
                  <a:gs pos="50000">
                    <a:srgbClr val="FF9900">
                      <a:gamma/>
                      <a:tint val="33725"/>
                      <a:invGamma/>
                    </a:srgbClr>
                  </a:gs>
                  <a:gs pos="100000">
                    <a:srgbClr val="FF9900"/>
                  </a:gs>
                </a:gsLst>
                <a:lin ang="0" scaled="1"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ja-JP" altLang="en-US" sz="16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光熱水費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61.832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5" name="Rectangle 39"/>
              <p:cNvSpPr>
                <a:spLocks noChangeArrowheads="1"/>
              </p:cNvSpPr>
              <p:nvPr/>
            </p:nvSpPr>
            <p:spPr bwMode="auto">
              <a:xfrm>
                <a:off x="6495449" y="1052736"/>
                <a:ext cx="1071416" cy="2095720"/>
              </a:xfrm>
              <a:prstGeom prst="rect">
                <a:avLst/>
              </a:prstGeom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92D050"/>
                  </a:gs>
                </a:gsLst>
                <a:lin ang="0" scaled="1"/>
                <a:tileRect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none" anchor="ctr"/>
              <a:lstStyle/>
              <a:p>
                <a:pPr algn="ctr"/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光熱水費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削減額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9,025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6" name="Rectangle 39"/>
              <p:cNvSpPr>
                <a:spLocks noChangeArrowheads="1"/>
              </p:cNvSpPr>
              <p:nvPr/>
            </p:nvSpPr>
            <p:spPr bwMode="auto">
              <a:xfrm>
                <a:off x="7559073" y="1744049"/>
                <a:ext cx="1079445" cy="1404406"/>
              </a:xfrm>
              <a:prstGeom prst="rect">
                <a:avLst/>
              </a:prstGeom>
              <a:gradFill flip="none" rotWithShape="1">
                <a:gsLst>
                  <a:gs pos="0">
                    <a:srgbClr val="FFFF00"/>
                  </a:gs>
                  <a:gs pos="50000">
                    <a:srgbClr val="FFFFCC"/>
                  </a:gs>
                  <a:gs pos="100000">
                    <a:srgbClr val="FFFF00"/>
                  </a:gs>
                </a:gsLst>
                <a:lin ang="0" scaled="1"/>
                <a:tileRect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ESCO</a:t>
                </a:r>
              </a:p>
              <a:p>
                <a:pPr algn="ctr"/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サービス料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6,613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7" name="Rectangle 38"/>
              <p:cNvSpPr>
                <a:spLocks noChangeArrowheads="1"/>
              </p:cNvSpPr>
              <p:nvPr/>
            </p:nvSpPr>
            <p:spPr bwMode="auto">
              <a:xfrm>
                <a:off x="7559073" y="1052736"/>
                <a:ext cx="1079445" cy="846483"/>
              </a:xfrm>
              <a:prstGeom prst="rect">
                <a:avLst/>
              </a:prstGeom>
              <a:gradFill rotWithShape="1">
                <a:gsLst>
                  <a:gs pos="0">
                    <a:srgbClr val="00B0F0"/>
                  </a:gs>
                  <a:gs pos="50000">
                    <a:srgbClr val="82DEFE"/>
                  </a:gs>
                  <a:gs pos="100000">
                    <a:srgbClr val="00B0F0"/>
                  </a:gs>
                </a:gsLst>
                <a:lin ang="0" scaled="1"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ja-JP" altLang="en-US" sz="16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府の利益</a:t>
                </a:r>
                <a:endPara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en-US" altLang="ja-JP" sz="8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2,412</a:t>
                </a:r>
                <a:r>
                  <a:rPr lang="en-US" altLang="ja-JP" sz="8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8" name="Rectangle 8"/>
              <p:cNvSpPr>
                <a:spLocks noChangeArrowheads="1"/>
              </p:cNvSpPr>
              <p:nvPr/>
            </p:nvSpPr>
            <p:spPr bwMode="auto">
              <a:xfrm>
                <a:off x="3730196" y="2745702"/>
                <a:ext cx="2143069" cy="3220854"/>
              </a:xfrm>
              <a:prstGeom prst="rect">
                <a:avLst/>
              </a:prstGeom>
              <a:gradFill rotWithShape="1">
                <a:gsLst>
                  <a:gs pos="0">
                    <a:srgbClr val="FF9900"/>
                  </a:gs>
                  <a:gs pos="50000">
                    <a:srgbClr val="FF9900">
                      <a:gamma/>
                      <a:tint val="33725"/>
                      <a:invGamma/>
                    </a:srgbClr>
                  </a:gs>
                  <a:gs pos="100000">
                    <a:srgbClr val="FF9900"/>
                  </a:gs>
                </a:gsLst>
                <a:lin ang="0" scaled="1"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ja-JP" altLang="en-US" sz="16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光熱水費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en-US" altLang="ja-JP" sz="8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54,841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9" name="Rectangle 39"/>
              <p:cNvSpPr>
                <a:spLocks noChangeArrowheads="1"/>
              </p:cNvSpPr>
              <p:nvPr/>
            </p:nvSpPr>
            <p:spPr bwMode="auto">
              <a:xfrm>
                <a:off x="3730315" y="1052736"/>
                <a:ext cx="1071416" cy="1692966"/>
              </a:xfrm>
              <a:prstGeom prst="rect">
                <a:avLst/>
              </a:prstGeom>
              <a:gradFill flip="none" rotWithShape="1">
                <a:gsLst>
                  <a:gs pos="0">
                    <a:srgbClr val="92D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92D050"/>
                  </a:gs>
                </a:gsLst>
                <a:lin ang="0" scaled="1"/>
                <a:tileRect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none" anchor="ctr"/>
              <a:lstStyle/>
              <a:p>
                <a:pPr algn="ctr"/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光熱水費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削減額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6,991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50" name="Rectangle 39"/>
              <p:cNvSpPr>
                <a:spLocks noChangeArrowheads="1"/>
              </p:cNvSpPr>
              <p:nvPr/>
            </p:nvSpPr>
            <p:spPr bwMode="auto">
              <a:xfrm>
                <a:off x="4793819" y="1471358"/>
                <a:ext cx="1079445" cy="1274344"/>
              </a:xfrm>
              <a:prstGeom prst="rect">
                <a:avLst/>
              </a:prstGeom>
              <a:gradFill flip="none" rotWithShape="1">
                <a:gsLst>
                  <a:gs pos="0">
                    <a:srgbClr val="FFFF00"/>
                  </a:gs>
                  <a:gs pos="50000">
                    <a:srgbClr val="FFFFCC"/>
                  </a:gs>
                  <a:gs pos="100000">
                    <a:srgbClr val="FFFF00"/>
                  </a:gs>
                </a:gsLst>
                <a:lin ang="0" scaled="1"/>
                <a:tileRect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ESCO</a:t>
                </a:r>
              </a:p>
              <a:p>
                <a:pPr algn="ctr"/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サービス料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6,302</a:t>
                </a:r>
                <a:r>
                  <a:rPr lang="en-US" altLang="ja-JP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51" name="Rectangle 38"/>
              <p:cNvSpPr>
                <a:spLocks noChangeArrowheads="1"/>
              </p:cNvSpPr>
              <p:nvPr/>
            </p:nvSpPr>
            <p:spPr bwMode="auto">
              <a:xfrm>
                <a:off x="4793819" y="1052734"/>
                <a:ext cx="1079445" cy="598778"/>
              </a:xfrm>
              <a:prstGeom prst="rect">
                <a:avLst/>
              </a:prstGeom>
              <a:gradFill rotWithShape="1">
                <a:gsLst>
                  <a:gs pos="0">
                    <a:srgbClr val="00B0F0"/>
                  </a:gs>
                  <a:gs pos="50000">
                    <a:srgbClr val="82DEFE"/>
                  </a:gs>
                  <a:gs pos="100000">
                    <a:srgbClr val="00B0F0"/>
                  </a:gs>
                </a:gsLst>
                <a:lin ang="0" scaled="1"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ja-JP" altLang="en-US" sz="14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府の利益</a:t>
                </a:r>
                <a:endParaRPr lang="en-US" altLang="ja-JP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en-US" altLang="ja-JP" sz="14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en-US" altLang="ja-JP" sz="7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4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689</a:t>
                </a:r>
                <a:r>
                  <a:rPr lang="en-US" altLang="ja-JP" sz="7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  <a:r>
                  <a:rPr lang="en-US" altLang="ja-JP" sz="14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39" name="AutoShape 42"/>
            <p:cNvSpPr>
              <a:spLocks noChangeArrowheads="1"/>
            </p:cNvSpPr>
            <p:nvPr/>
          </p:nvSpPr>
          <p:spPr bwMode="auto">
            <a:xfrm>
              <a:off x="6113299" y="5853376"/>
              <a:ext cx="2779181" cy="599960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/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サービス期間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（２年目から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14</a:t>
              </a: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年間）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33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17" y="545231"/>
            <a:ext cx="9132887" cy="598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正方形/長方形 67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事業の導入事例⑬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3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295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253</Words>
  <Application>Microsoft Office PowerPoint</Application>
  <PresentationFormat>画面に合わせる (4:3)</PresentationFormat>
  <Paragraphs>91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2017-09-22T06:14:24Z</dcterms:created>
  <dcterms:modified xsi:type="dcterms:W3CDTF">2018-03-20T09:59:48Z</dcterms:modified>
</cp:coreProperties>
</file>