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36" r:id="rId1"/>
  </p:sldMasterIdLst>
  <p:notesMasterIdLst>
    <p:notesMasterId r:id="rId5"/>
  </p:notesMasterIdLst>
  <p:handoutMasterIdLst>
    <p:handoutMasterId r:id="rId6"/>
  </p:handoutMasterIdLst>
  <p:sldIdLst>
    <p:sldId id="497" r:id="rId2"/>
    <p:sldId id="498" r:id="rId3"/>
    <p:sldId id="503" r:id="rId4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FFFF"/>
    <a:srgbClr val="3333CC"/>
    <a:srgbClr val="3333FF"/>
    <a:srgbClr val="3366FF"/>
    <a:srgbClr val="6699FF"/>
    <a:srgbClr val="FFFFCC"/>
    <a:srgbClr val="FFFF99"/>
    <a:srgbClr val="99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濃色スタイル 2 - アクセント 1/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04" autoAdjust="0"/>
  </p:normalViewPr>
  <p:slideViewPr>
    <p:cSldViewPr>
      <p:cViewPr varScale="1">
        <p:scale>
          <a:sx n="63" d="100"/>
          <a:sy n="63" d="100"/>
        </p:scale>
        <p:origin x="-86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9" y="0"/>
            <a:ext cx="2949575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199FB6C1-B92C-4719-A163-F0AF8F982334}" type="datetimeFigureOut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40863"/>
            <a:ext cx="2949575" cy="496887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9" y="9440863"/>
            <a:ext cx="2949575" cy="496887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DC6AC9B6-5613-4627-A2C2-548BD07945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55476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9" y="0"/>
            <a:ext cx="2949575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B77C7B7B-FFF4-42BE-9F52-EEC8B680A53E}" type="datetimeFigureOut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3"/>
            <a:ext cx="2949575" cy="496887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9" y="9440863"/>
            <a:ext cx="2949575" cy="496887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5851141E-478A-4E51-BAF5-41475249CC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45064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0524-AC90-4E3B-8179-9C7CACEA1A0D}" type="datetime1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CE75-96CE-4693-9D68-DB546D813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7404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DDB0-3F8B-4872-8C1C-870D70CF4FFE}" type="datetime1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CE75-96CE-4693-9D68-DB546D813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73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3F6D-5C60-4A17-8C7E-B9833CA7D620}" type="datetime1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CE75-96CE-4693-9D68-DB546D813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64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57EF-1939-4CC1-A76D-7EABA8D0105C}" type="datetime1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CE75-96CE-4693-9D68-DB546D813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444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B893-ECC7-4B81-B7F8-FD78B654D840}" type="datetime1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CE75-96CE-4693-9D68-DB546D813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5979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5F24-6F09-4D64-A340-3D2B511B40C8}" type="datetime1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CE75-96CE-4693-9D68-DB546D813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0558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E2EC-8DCB-4244-B8D1-17249A78974C}" type="datetime1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CE75-96CE-4693-9D68-DB546D813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9142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9701-534F-4C63-8046-DACAB7884691}" type="datetime1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CE75-96CE-4693-9D68-DB546D813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8021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B0C8E-A9DE-49E5-9EB4-785950631589}" type="datetime1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CE75-96CE-4693-9D68-DB546D813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959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BD5E-0687-4E73-BD47-D9918748A2E9}" type="datetime1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CE75-96CE-4693-9D68-DB546D813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501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34D7-42A1-4354-90AA-F99E83CBA79A}" type="datetime1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CE75-96CE-4693-9D68-DB546D813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787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CA17D-51A7-4C7A-A5C7-E8459419C79F}" type="datetime1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CCE75-96CE-4693-9D68-DB546D813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63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113410" y="416516"/>
            <a:ext cx="889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86106" y="22516"/>
            <a:ext cx="8883304" cy="369332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r>
              <a:rPr lang="ja-JP" altLang="en-US" sz="10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2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</a:t>
            </a:r>
            <a:r>
              <a:rPr lang="en-US" altLang="ja-JP" sz="2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ESCO</a:t>
            </a:r>
            <a:r>
              <a:rPr lang="ja-JP" altLang="en-US" sz="2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事業の</a:t>
            </a:r>
            <a:r>
              <a:rPr lang="ja-JP" altLang="en-US" sz="2400" b="1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導入事例⑫</a:t>
            </a:r>
            <a:endParaRPr lang="ja-JP" altLang="en-US" sz="24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739989"/>
              </p:ext>
            </p:extLst>
          </p:nvPr>
        </p:nvGraphicFramePr>
        <p:xfrm>
          <a:off x="124921" y="561744"/>
          <a:ext cx="8880490" cy="6194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179"/>
                <a:gridCol w="1295587"/>
                <a:gridCol w="2591175"/>
                <a:gridCol w="3715549"/>
              </a:tblGrid>
              <a:tr h="438261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事業名</a:t>
                      </a:r>
                      <a:endParaRPr kumimoji="1" lang="en-US" altLang="ja-JP" sz="18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1" lang="ja-JP" altLang="en-US" sz="1800" b="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sz="1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大阪府庁舎本館・別館</a:t>
                      </a:r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ESCO</a:t>
                      </a:r>
                      <a:r>
                        <a:rPr kumimoji="1" lang="ja-JP" altLang="en-US" sz="1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事業</a:t>
                      </a:r>
                      <a:endParaRPr kumimoji="1" lang="en-US" altLang="ja-JP" sz="18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8261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契約者名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1" lang="ja-JP" altLang="en-US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株式会社ガスアンドパワー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4327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契約期間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平成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17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月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21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日 ～ 平成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29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月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31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日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4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endParaRPr kumimoji="1" lang="en-US" altLang="ja-JP" sz="400" baseline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ESCO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サービス</a:t>
                      </a:r>
                      <a:r>
                        <a:rPr kumimoji="1" lang="ja-JP" altLang="en-US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期間は 平成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19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月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日～平成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29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月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31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日（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年間）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8261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契約方式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ギャランティード・セイビングス契約（自己資金型）</a:t>
                      </a:r>
                      <a:endParaRPr kumimoji="1" lang="en-US" altLang="ja-JP" baseline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465455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主な省エネ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改修内容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18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 熱源システムの再構築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en-US" altLang="ja-JP" sz="3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・ 高効率ｺｰｼﾞｮﾈﾚｰｼｮﾝｼｽﾃﾑの導入</a:t>
                      </a:r>
                      <a:endParaRPr kumimoji="1" lang="en-US" altLang="ja-JP" sz="3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・ 空調機の高効率化</a:t>
                      </a:r>
                    </a:p>
                    <a:p>
                      <a:endParaRPr kumimoji="1" lang="en-US" altLang="ja-JP" sz="3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・ パッケージの圧縮機制御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90000" marB="9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・ 太陽光発電システムの導入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en-US" altLang="ja-JP" sz="3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・ 高効率照明の導入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en-US" altLang="ja-JP" sz="3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 節水装置の設置</a:t>
                      </a:r>
                      <a:endParaRPr kumimoji="1" lang="en-US" altLang="ja-JP" sz="3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90000" marB="90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8261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導入効果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8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sz="18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省エネルギー率：</a:t>
                      </a:r>
                      <a:r>
                        <a:rPr kumimoji="1" lang="en-US" altLang="ja-JP" sz="18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8.3%</a:t>
                      </a:r>
                      <a:r>
                        <a:rPr kumimoji="1" lang="ja-JP" altLang="en-US" sz="14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（計画値）</a:t>
                      </a:r>
                      <a:r>
                        <a:rPr kumimoji="1" lang="en-US" altLang="ja-JP" sz="18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54000" marB="54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CO</a:t>
                      </a:r>
                      <a:r>
                        <a:rPr kumimoji="1" lang="en-US" altLang="ja-JP" sz="14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</a:t>
                      </a:r>
                      <a:r>
                        <a:rPr kumimoji="1" lang="ja-JP" altLang="en-US" sz="2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sz="18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削減率</a:t>
                      </a:r>
                      <a:r>
                        <a:rPr kumimoji="1" lang="ja-JP" altLang="en-US" sz="2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sz="18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： </a:t>
                      </a:r>
                      <a:r>
                        <a:rPr kumimoji="1" lang="en-US" altLang="ja-JP" sz="18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18.4</a:t>
                      </a:r>
                      <a:r>
                        <a:rPr kumimoji="1" lang="ja-JP" altLang="en-US" sz="18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％</a:t>
                      </a:r>
                      <a:r>
                        <a:rPr kumimoji="1" lang="ja-JP" altLang="en-US" sz="14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（計画値）</a:t>
                      </a:r>
                      <a:r>
                        <a:rPr kumimoji="1" lang="en-US" altLang="ja-JP" sz="14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54000" marB="54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546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施設概要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用途</a:t>
                      </a:r>
                      <a:endParaRPr kumimoji="1" lang="en-US" altLang="ja-JP" sz="6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l"/>
                      <a:endParaRPr kumimoji="1" lang="en-US" altLang="ja-JP" sz="4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所在地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endParaRPr kumimoji="1" lang="en-US" altLang="ja-JP" sz="4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竣工時期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endParaRPr kumimoji="1" lang="en-US" altLang="ja-JP" sz="4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延床面積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endParaRPr kumimoji="1" lang="en-US" altLang="ja-JP" sz="4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構造・階数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endParaRPr kumimoji="1" lang="en-US" altLang="ja-JP" sz="4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:</a:t>
                      </a:r>
                      <a:r>
                        <a:rPr kumimoji="1" lang="ja-JP" altLang="en-US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事務庁舎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en-US" altLang="ja-JP" sz="4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: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大阪市中央区大手前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en-US" altLang="ja-JP" sz="4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: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1926</a:t>
                      </a:r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年（本館）</a:t>
                      </a: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1964</a:t>
                      </a:r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年（別館）</a:t>
                      </a:r>
                    </a:p>
                    <a:p>
                      <a:endParaRPr kumimoji="1" lang="en-US" altLang="ja-JP" sz="4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: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33,967</a:t>
                      </a:r>
                      <a:r>
                        <a:rPr kumimoji="1" lang="ja-JP" altLang="en-US" sz="18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㎡（本館）</a:t>
                      </a:r>
                      <a:r>
                        <a:rPr kumimoji="1" lang="en-US" altLang="ja-JP" sz="180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30,127</a:t>
                      </a:r>
                      <a:r>
                        <a:rPr kumimoji="1" lang="ja-JP" altLang="en-US" sz="18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㎡（別館）</a:t>
                      </a:r>
                      <a:endParaRPr kumimoji="1" lang="en-US" altLang="ja-JP" sz="1800" baseline="300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en-US" altLang="ja-JP" sz="4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: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鉄筋コンクリート造　地上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階</a:t>
                      </a:r>
                      <a:r>
                        <a:rPr kumimoji="1" lang="ja-JP" altLang="en-US" sz="4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/</a:t>
                      </a:r>
                      <a:r>
                        <a:rPr kumimoji="1" lang="en-US" altLang="ja-JP" sz="4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地下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階（本館）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3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kumimoji="1" lang="ja-JP" altLang="en-US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sz="2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鉄筋コンクリート造　地上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8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階</a:t>
                      </a:r>
                      <a:r>
                        <a:rPr kumimoji="1" lang="ja-JP" altLang="en-US" sz="4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/</a:t>
                      </a:r>
                      <a:r>
                        <a:rPr kumimoji="1" lang="en-US" altLang="ja-JP" sz="4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地下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階（別館）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dist"/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正方形/長方形 19"/>
          <p:cNvSpPr/>
          <p:nvPr/>
        </p:nvSpPr>
        <p:spPr>
          <a:xfrm>
            <a:off x="8172400" y="46692"/>
            <a:ext cx="949752" cy="3178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fld id="{C8692C38-0430-4F61-A0D4-4C5C3C1314F7}" type="slidenum">
              <a:rPr lang="ja-JP" altLang="en-US" sz="160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 algn="ctr"/>
              <a:t>1</a:t>
            </a:fld>
            <a:r>
              <a:rPr lang="en-US" altLang="ja-JP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/3</a:t>
            </a:r>
            <a:r>
              <a:rPr lang="ja-JP" altLang="en-US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6" name="Picture 2" descr="E:\LIB\★設備計画G\32_研修資料\H29年度インターンシップ研修\★ESCO導入マニュアル\導入事例\添付用写真\12本館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776" y="4617412"/>
            <a:ext cx="1813058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8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113410" y="416516"/>
            <a:ext cx="889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86106" y="22516"/>
            <a:ext cx="8883304" cy="907941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r>
              <a:rPr lang="ja-JP" altLang="en-US" sz="10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2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</a:t>
            </a:r>
            <a:r>
              <a:rPr lang="en-US" altLang="ja-JP" sz="2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ESCO</a:t>
            </a:r>
            <a:r>
              <a:rPr lang="ja-JP" altLang="en-US" sz="2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事業の導入事例⑫</a:t>
            </a:r>
            <a:endParaRPr lang="en-US" altLang="ja-JP" sz="2400" b="1" dirty="0" smtClean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000" b="1" dirty="0" smtClean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5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20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20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契約に基づく</a:t>
            </a:r>
            <a:r>
              <a:rPr lang="en-US" altLang="ja-JP" sz="20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ESC</a:t>
            </a:r>
            <a:r>
              <a:rPr lang="ja-JP" altLang="en-US" sz="20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Ｏ事業の経費と利益配分</a:t>
            </a:r>
            <a:r>
              <a:rPr lang="en-US" altLang="ja-JP" sz="20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ja-JP" altLang="en-US" sz="20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8172400" y="46692"/>
            <a:ext cx="949752" cy="3178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fld id="{C8692C38-0430-4F61-A0D4-4C5C3C1314F7}" type="slidenum">
              <a:rPr lang="ja-JP" altLang="en-US" sz="160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 algn="ctr"/>
              <a:t>2</a:t>
            </a:fld>
            <a:r>
              <a:rPr lang="en-US" altLang="ja-JP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/3</a:t>
            </a:r>
            <a:r>
              <a:rPr lang="ja-JP" altLang="en-US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AutoShape 42"/>
          <p:cNvSpPr>
            <a:spLocks noChangeArrowheads="1"/>
          </p:cNvSpPr>
          <p:nvPr/>
        </p:nvSpPr>
        <p:spPr bwMode="auto">
          <a:xfrm>
            <a:off x="366933" y="5935979"/>
            <a:ext cx="2086865" cy="3356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AutoShape 42"/>
          <p:cNvSpPr>
            <a:spLocks noChangeArrowheads="1"/>
          </p:cNvSpPr>
          <p:nvPr/>
        </p:nvSpPr>
        <p:spPr bwMode="auto">
          <a:xfrm>
            <a:off x="3189100" y="5792616"/>
            <a:ext cx="2779181" cy="65902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pPr algn="ctr"/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提案時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AutoShape 42"/>
          <p:cNvSpPr>
            <a:spLocks noChangeArrowheads="1"/>
          </p:cNvSpPr>
          <p:nvPr/>
        </p:nvSpPr>
        <p:spPr bwMode="auto">
          <a:xfrm>
            <a:off x="6475071" y="5792616"/>
            <a:ext cx="2086865" cy="66282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pPr algn="ctr"/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ESCO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事業実施後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AutoShape 42"/>
          <p:cNvSpPr>
            <a:spLocks noChangeArrowheads="1"/>
          </p:cNvSpPr>
          <p:nvPr/>
        </p:nvSpPr>
        <p:spPr bwMode="auto">
          <a:xfrm>
            <a:off x="708967" y="5790516"/>
            <a:ext cx="1760642" cy="66492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pPr algn="ctr"/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公募時</a:t>
            </a:r>
            <a:endParaRPr lang="en-US" altLang="ja-JP" sz="16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5866412" y="635436"/>
            <a:ext cx="2751050" cy="466139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（単位：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	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千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円／年）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546741" y="1072079"/>
            <a:ext cx="8052114" cy="4976973"/>
            <a:chOff x="498772" y="1195887"/>
            <a:chExt cx="8524190" cy="5144662"/>
          </a:xfrm>
        </p:grpSpPr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3747451" y="2360527"/>
              <a:ext cx="2232246" cy="3980022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50000">
                  <a:srgbClr val="FF9900">
                    <a:gamma/>
                    <a:tint val="33725"/>
                    <a:invGamma/>
                  </a:srgbClr>
                </a:gs>
                <a:gs pos="100000">
                  <a:srgbClr val="FF9900"/>
                </a:gs>
              </a:gsLst>
              <a:lin ang="0" scaled="1"/>
            </a:gradFill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提案に</a:t>
              </a:r>
              <a:r>
                <a:rPr lang="ja-JP" altLang="en-US" sz="16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よる設計</a:t>
              </a:r>
              <a:endPara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ja-JP" altLang="en-US" sz="16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工事費相当額</a:t>
              </a:r>
              <a:endPara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endPara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en-US" altLang="ja-JP" sz="16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【</a:t>
              </a:r>
              <a:r>
                <a:rPr lang="en-US" altLang="ja-JP" sz="8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lang="en-US" altLang="ja-JP" sz="16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569,783</a:t>
              </a:r>
              <a:r>
                <a:rPr lang="en-US" altLang="ja-JP" sz="8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lang="en-US" altLang="ja-JP" sz="16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】</a:t>
              </a:r>
              <a:endPara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498772" y="1195887"/>
              <a:ext cx="2232246" cy="5137644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50000">
                  <a:srgbClr val="FF9900">
                    <a:gamma/>
                    <a:tint val="33725"/>
                    <a:invGamma/>
                  </a:srgbClr>
                </a:gs>
                <a:gs pos="100000">
                  <a:srgbClr val="FF9900"/>
                </a:gs>
              </a:gsLst>
              <a:lin ang="0" scaled="1"/>
            </a:gradFill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公募</a:t>
              </a:r>
              <a:r>
                <a:rPr lang="ja-JP" altLang="en-US" sz="16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時設定上限設計</a:t>
              </a:r>
              <a:endPara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ja-JP" altLang="en-US" sz="16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工事費相当額</a:t>
              </a:r>
              <a:endPara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endPara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en-US" altLang="ja-JP" sz="16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【</a:t>
              </a:r>
              <a:r>
                <a:rPr lang="en-US" altLang="ja-JP" sz="8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lang="en-US" altLang="ja-JP" sz="16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675,000</a:t>
              </a:r>
              <a:r>
                <a:rPr lang="en-US" altLang="ja-JP" sz="8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lang="en-US" altLang="ja-JP" sz="16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】</a:t>
              </a:r>
              <a:endPara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4" name="Rectangle 38"/>
            <p:cNvSpPr>
              <a:spLocks noChangeArrowheads="1"/>
            </p:cNvSpPr>
            <p:nvPr/>
          </p:nvSpPr>
          <p:spPr bwMode="auto">
            <a:xfrm>
              <a:off x="6790962" y="2924944"/>
              <a:ext cx="2232000" cy="2376264"/>
            </a:xfrm>
            <a:prstGeom prst="rect">
              <a:avLst/>
            </a:prstGeom>
            <a:gradFill rotWithShape="1">
              <a:gsLst>
                <a:gs pos="0">
                  <a:srgbClr val="00B0F0"/>
                </a:gs>
                <a:gs pos="50000">
                  <a:srgbClr val="82DEFE"/>
                </a:gs>
                <a:gs pos="100000">
                  <a:srgbClr val="00B0F0"/>
                </a:gs>
              </a:gsLst>
              <a:lin ang="0" scaled="1"/>
            </a:gradFill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光</a:t>
              </a:r>
              <a:r>
                <a:rPr lang="ja-JP" altLang="en-US" sz="16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熱水費削減額</a:t>
              </a:r>
              <a:endPara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ja-JP" altLang="en-US" sz="16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（</a:t>
              </a:r>
              <a:r>
                <a:rPr lang="en-US" altLang="ja-JP" sz="16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15</a:t>
              </a:r>
              <a:r>
                <a:rPr lang="ja-JP" altLang="en-US" sz="16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年）</a:t>
              </a:r>
              <a:endParaRPr lang="en-US" altLang="ja-JP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endParaRPr lang="en-US" altLang="ja-JP" sz="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en-US" altLang="ja-JP" sz="16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【</a:t>
              </a:r>
              <a:r>
                <a:rPr lang="en-US" altLang="ja-JP" sz="8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lang="en-US" altLang="ja-JP" sz="16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332,773</a:t>
              </a:r>
              <a:r>
                <a:rPr lang="en-US" altLang="ja-JP" sz="8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lang="en-US" altLang="ja-JP" sz="16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】</a:t>
              </a:r>
              <a:endPara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20" name="Line 44"/>
          <p:cNvSpPr>
            <a:spLocks noChangeShapeType="1"/>
          </p:cNvSpPr>
          <p:nvPr/>
        </p:nvSpPr>
        <p:spPr bwMode="auto">
          <a:xfrm>
            <a:off x="2655363" y="1067484"/>
            <a:ext cx="960143" cy="119464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Line 44"/>
          <p:cNvSpPr>
            <a:spLocks noChangeShapeType="1"/>
          </p:cNvSpPr>
          <p:nvPr/>
        </p:nvSpPr>
        <p:spPr bwMode="auto">
          <a:xfrm>
            <a:off x="5724128" y="2262124"/>
            <a:ext cx="771698" cy="25922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Rectangle 39"/>
          <p:cNvSpPr>
            <a:spLocks noChangeArrowheads="1"/>
          </p:cNvSpPr>
          <p:nvPr/>
        </p:nvSpPr>
        <p:spPr bwMode="auto">
          <a:xfrm>
            <a:off x="6495826" y="2262124"/>
            <a:ext cx="2108622" cy="72007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CC"/>
              </a:gs>
              <a:gs pos="100000">
                <a:srgbClr val="FFFF00"/>
              </a:gs>
            </a:gsLst>
            <a:lin ang="0" scaled="1"/>
            <a:tileRect/>
          </a:gra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補助金</a:t>
            </a:r>
            <a:endParaRPr lang="zh-TW" altLang="en-US" sz="1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zh-TW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en-US" altLang="zh-TW" sz="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zh-TW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91</a:t>
            </a:r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,585</a:t>
            </a:r>
            <a:r>
              <a:rPr lang="en-US" altLang="zh-TW" sz="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zh-TW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6495826" y="4854412"/>
            <a:ext cx="2108622" cy="1191515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33725"/>
                  <a:invGamma/>
                </a:srgbClr>
              </a:gs>
              <a:gs pos="100000">
                <a:srgbClr val="FF9900"/>
              </a:gs>
            </a:gsLst>
            <a:lin ang="0" scaled="1"/>
          </a:gra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実質的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な設計・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工事相当額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en-US" altLang="ja-JP" sz="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145,425</a:t>
            </a:r>
            <a:r>
              <a:rPr lang="en-US" altLang="ja-JP" sz="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>
            <a:off x="395536" y="6049052"/>
            <a:ext cx="8573874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AutoShape 42"/>
          <p:cNvSpPr>
            <a:spLocks noChangeArrowheads="1"/>
          </p:cNvSpPr>
          <p:nvPr/>
        </p:nvSpPr>
        <p:spPr bwMode="auto">
          <a:xfrm>
            <a:off x="-29496" y="6366580"/>
            <a:ext cx="9122152" cy="4384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pPr algn="ctr"/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上記に加えて、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ESCO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サービス期間中は定期点検・計測検証サービス料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7,699,650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年）を支払い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507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451311"/>
            <a:ext cx="9223376" cy="634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3" name="直線コネクタ 92"/>
          <p:cNvCxnSpPr/>
          <p:nvPr/>
        </p:nvCxnSpPr>
        <p:spPr>
          <a:xfrm>
            <a:off x="113410" y="416516"/>
            <a:ext cx="889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4" name="正方形/長方形 93"/>
          <p:cNvSpPr/>
          <p:nvPr/>
        </p:nvSpPr>
        <p:spPr>
          <a:xfrm>
            <a:off x="86106" y="22516"/>
            <a:ext cx="8883304" cy="369332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r>
              <a:rPr lang="ja-JP" altLang="en-US" sz="10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2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</a:t>
            </a:r>
            <a:r>
              <a:rPr lang="en-US" altLang="ja-JP" sz="2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ESCO</a:t>
            </a:r>
            <a:r>
              <a:rPr lang="ja-JP" altLang="en-US" sz="2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事業の</a:t>
            </a:r>
            <a:r>
              <a:rPr lang="ja-JP" altLang="en-US" sz="2400" b="1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導入事例⑫</a:t>
            </a:r>
            <a:endParaRPr lang="ja-JP" altLang="en-US" sz="24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5" name="正方形/長方形 94"/>
          <p:cNvSpPr/>
          <p:nvPr/>
        </p:nvSpPr>
        <p:spPr>
          <a:xfrm>
            <a:off x="8172400" y="46692"/>
            <a:ext cx="949752" cy="3178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fld id="{C8692C38-0430-4F61-A0D4-4C5C3C1314F7}" type="slidenum">
              <a:rPr lang="ja-JP" altLang="en-US" sz="160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 algn="ctr"/>
              <a:t>3</a:t>
            </a:fld>
            <a:r>
              <a:rPr lang="en-US" altLang="ja-JP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/3</a:t>
            </a:r>
            <a:r>
              <a:rPr lang="ja-JP" altLang="en-US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0227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280</Words>
  <Application>Microsoft Office PowerPoint</Application>
  <PresentationFormat>画面に合わせる (4:3)</PresentationFormat>
  <Paragraphs>80</Paragraphs>
  <Slides>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4" baseType="lpstr">
      <vt:lpstr>Office ​​テーマ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2017-09-22T06:13:02Z</dcterms:created>
  <dcterms:modified xsi:type="dcterms:W3CDTF">2018-03-20T09:58:37Z</dcterms:modified>
</cp:coreProperties>
</file>