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36" r:id="rId1"/>
  </p:sldMasterIdLst>
  <p:notesMasterIdLst>
    <p:notesMasterId r:id="rId5"/>
  </p:notesMasterIdLst>
  <p:handoutMasterIdLst>
    <p:handoutMasterId r:id="rId6"/>
  </p:handoutMasterIdLst>
  <p:sldIdLst>
    <p:sldId id="499" r:id="rId2"/>
    <p:sldId id="500" r:id="rId3"/>
    <p:sldId id="504"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333FF"/>
    <a:srgbClr val="3366FF"/>
    <a:srgbClr val="6699FF"/>
    <a:srgbClr val="FFFFCC"/>
    <a:srgbClr val="CCFFFF"/>
    <a:srgbClr val="FFFF99"/>
    <a:srgbClr val="99CCFF"/>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65" autoAdjust="0"/>
  </p:normalViewPr>
  <p:slideViewPr>
    <p:cSldViewPr>
      <p:cViewPr varScale="1">
        <p:scale>
          <a:sx n="62" d="100"/>
          <a:sy n="62" d="100"/>
        </p:scale>
        <p:origin x="-864" y="-102"/>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defRPr sz="1200"/>
            </a:lvl1pPr>
          </a:lstStyle>
          <a:p>
            <a:fld id="{199FB6C1-B92C-4719-A163-F0AF8F982334}" type="datetimeFigureOut">
              <a:rPr kumimoji="1" lang="ja-JP" altLang="en-US" smtClean="0"/>
              <a:t>2018/3/20</a:t>
            </a:fld>
            <a:endParaRPr kumimoji="1"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defRPr sz="1200"/>
            </a:lvl1pPr>
          </a:lstStyle>
          <a:p>
            <a:fld id="{DC6AC9B6-5613-4627-A2C2-548BD07945D6}" type="slidenum">
              <a:rPr kumimoji="1" lang="ja-JP" altLang="en-US" smtClean="0"/>
              <a:t>‹#›</a:t>
            </a:fld>
            <a:endParaRPr kumimoji="1" lang="ja-JP" altLang="en-US"/>
          </a:p>
        </p:txBody>
      </p:sp>
    </p:spTree>
    <p:extLst>
      <p:ext uri="{BB962C8B-B14F-4D97-AF65-F5344CB8AC3E}">
        <p14:creationId xmlns:p14="http://schemas.microsoft.com/office/powerpoint/2010/main" val="30255476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B77C7B7B-FFF4-42BE-9F52-EEC8B680A53E}" type="datetimeFigureOut">
              <a:rPr kumimoji="1" lang="ja-JP" altLang="en-US" smtClean="0"/>
              <a:t>2018/3/20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5851141E-478A-4E51-BAF5-41475249CC58}" type="slidenum">
              <a:rPr kumimoji="1" lang="ja-JP" altLang="en-US" smtClean="0"/>
              <a:t>‹#›</a:t>
            </a:fld>
            <a:endParaRPr kumimoji="1" lang="ja-JP" altLang="en-US"/>
          </a:p>
        </p:txBody>
      </p:sp>
    </p:spTree>
    <p:extLst>
      <p:ext uri="{BB962C8B-B14F-4D97-AF65-F5344CB8AC3E}">
        <p14:creationId xmlns:p14="http://schemas.microsoft.com/office/powerpoint/2010/main" val="4945064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851141E-478A-4E51-BAF5-41475249CC58}" type="slidenum">
              <a:rPr kumimoji="1" lang="ja-JP" altLang="en-US" smtClean="0"/>
              <a:t>2</a:t>
            </a:fld>
            <a:endParaRPr kumimoji="1" lang="ja-JP" altLang="en-US"/>
          </a:p>
        </p:txBody>
      </p:sp>
    </p:spTree>
    <p:extLst>
      <p:ext uri="{BB962C8B-B14F-4D97-AF65-F5344CB8AC3E}">
        <p14:creationId xmlns:p14="http://schemas.microsoft.com/office/powerpoint/2010/main" val="3727458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4BE0524-AC90-4E3B-8179-9C7CACEA1A0D}" type="datetime1">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409740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F6DDB0-3F8B-4872-8C1C-870D70CF4FFE}" type="datetime1">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3883730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503F6D-5C60-4A17-8C7E-B9833CA7D620}" type="datetime1">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233964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DC157EF-1939-4CC1-A76D-7EABA8D0105C}" type="datetime1">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294444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11B893-ECC7-4B81-B7F8-FD78B654D840}" type="datetime1">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2445979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8055F24-6F09-4D64-A340-3D2B511B40C8}" type="datetime1">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2190558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777E2EC-8DCB-4244-B8D1-17249A78974C}" type="datetime1">
              <a:rPr kumimoji="1" lang="ja-JP" altLang="en-US" smtClean="0"/>
              <a:t>2018/3/20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2169142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0C69701-534F-4C63-8046-DACAB7884691}" type="datetime1">
              <a:rPr kumimoji="1" lang="ja-JP" altLang="en-US" smtClean="0"/>
              <a:t>2018/3/20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3408021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40B0C8E-A9DE-49E5-9EB4-785950631589}" type="datetime1">
              <a:rPr kumimoji="1" lang="ja-JP" altLang="en-US" smtClean="0"/>
              <a:t>2018/3/20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739590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FBBD5E-0687-4E73-BD47-D9918748A2E9}" type="datetime1">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845010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1534D7-42A1-4354-90AA-F99E83CBA79A}" type="datetime1">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141787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CA17D-51A7-4C7A-A5C7-E8459419C79F}" type="datetime1">
              <a:rPr kumimoji="1" lang="ja-JP" altLang="en-US" smtClean="0"/>
              <a:t>2018/3/20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BCCE75-96CE-4693-9D68-DB546D813132}" type="slidenum">
              <a:rPr kumimoji="1" lang="ja-JP" altLang="en-US" smtClean="0"/>
              <a:t>‹#›</a:t>
            </a:fld>
            <a:endParaRPr kumimoji="1" lang="ja-JP" altLang="en-US"/>
          </a:p>
        </p:txBody>
      </p:sp>
    </p:spTree>
    <p:extLst>
      <p:ext uri="{BB962C8B-B14F-4D97-AF65-F5344CB8AC3E}">
        <p14:creationId xmlns:p14="http://schemas.microsoft.com/office/powerpoint/2010/main" val="44632193"/>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13410" y="416516"/>
            <a:ext cx="8892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6106" y="22516"/>
            <a:ext cx="8883304" cy="369332"/>
          </a:xfrm>
          <a:prstGeom prst="rect">
            <a:avLst/>
          </a:prstGeom>
        </p:spPr>
        <p:txBody>
          <a:bodyPr wrap="square" tIns="0" bIns="0">
            <a:spAutoFit/>
          </a:bodyPr>
          <a:lstStyle/>
          <a:p>
            <a:r>
              <a:rPr lang="ja-JP" altLang="en-US" sz="1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事業の導入事例⑪</a:t>
            </a:r>
            <a:endParaRPr lang="ja-JP" altLang="en-US" sz="24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585056322"/>
              </p:ext>
            </p:extLst>
          </p:nvPr>
        </p:nvGraphicFramePr>
        <p:xfrm>
          <a:off x="124921" y="602129"/>
          <a:ext cx="8880489" cy="6139240"/>
        </p:xfrm>
        <a:graphic>
          <a:graphicData uri="http://schemas.openxmlformats.org/drawingml/2006/table">
            <a:tbl>
              <a:tblPr firstRow="1" bandRow="1">
                <a:tableStyleId>{5C22544A-7EE6-4342-B048-85BDC9FD1C3A}</a:tableStyleId>
              </a:tblPr>
              <a:tblGrid>
                <a:gridCol w="1278179"/>
                <a:gridCol w="1295587"/>
                <a:gridCol w="2231289"/>
                <a:gridCol w="4075434"/>
              </a:tblGrid>
              <a:tr h="416836">
                <a:tc>
                  <a:txBody>
                    <a:bodyPr/>
                    <a:lstStyle/>
                    <a:p>
                      <a:pPr algn="dist"/>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sz="18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大阪府中河内府民センター</a:t>
                      </a:r>
                      <a:r>
                        <a:rPr kumimoji="1"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kumimoji="1"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617612">
                <a:tc>
                  <a:txBody>
                    <a:bodyPr/>
                    <a:lstStyle/>
                    <a:p>
                      <a:pPr algn="dist"/>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契約者名</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富士電機システムズ㈱　関西支社、　東京リース㈱</a:t>
                      </a:r>
                      <a:endParaRPr kumimoji="1" lang="en-US" altLang="ja-JP"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745985">
                <a:tc>
                  <a:txBody>
                    <a:bodyPr/>
                    <a:lstStyle/>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契約期間</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 ～ 平成</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a:t>
                      </a:r>
                      <a:r>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期間は 平成</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日～平成</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16836">
                <a:tc>
                  <a:txBody>
                    <a:bodyPr/>
                    <a:lstStyle/>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契約方式</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en-US" altLang="ja-JP"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シェアード・セイビングス契約（民間資金活用型）</a:t>
                      </a:r>
                      <a:endParaRPr kumimoji="1" lang="en-US" altLang="ja-JP"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1440723">
                <a:tc>
                  <a:txBody>
                    <a:bodyPr/>
                    <a:lstStyle/>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主な省エネ</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改修内容</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空調機送風方式の改善</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冷却水、冷温水ポンプ及び</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空調機ファンのインバータ制御化</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節水装置の導入</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90000" marB="90000">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空調機ウォーミングアップ制御の導入</a:t>
                      </a:r>
                    </a:p>
                    <a:p>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外気量の適正化及び居室内気流改善</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による温度設定の見直し</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蛍光灯の高効率化</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90000" marB="90000">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16836">
                <a:tc>
                  <a:txBody>
                    <a:bodyPr/>
                    <a:lstStyle/>
                    <a:p>
                      <a:pPr algn="dist"/>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導入効果</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r>
                        <a:rPr kumimoji="1" lang="en-US" altLang="ja-JP"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省エネルギー率：</a:t>
                      </a:r>
                      <a:r>
                        <a:rPr kumimoji="1" lang="en-US" altLang="ja-JP"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17.3%</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（計画値）</a:t>
                      </a:r>
                      <a:r>
                        <a:rPr kumimoji="1" lang="en-US" altLang="ja-JP"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54000" marB="5400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en-US" altLang="ja-JP" sz="1800" baseline="0" dirty="0" smtClean="0">
                          <a:latin typeface="Meiryo UI" panose="020B0604030504040204" pitchFamily="50" charset="-128"/>
                          <a:ea typeface="Meiryo UI" panose="020B0604030504040204" pitchFamily="50" charset="-128"/>
                          <a:cs typeface="Meiryo UI" panose="020B0604030504040204" pitchFamily="50" charset="-128"/>
                        </a:rPr>
                        <a:t> CO</a:t>
                      </a:r>
                      <a:r>
                        <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aseline="0" dirty="0" smtClean="0">
                          <a:latin typeface="Meiryo UI" panose="020B0604030504040204" pitchFamily="50" charset="-128"/>
                          <a:ea typeface="Meiryo UI" panose="020B0604030504040204" pitchFamily="50" charset="-128"/>
                          <a:cs typeface="Meiryo UI" panose="020B0604030504040204" pitchFamily="50" charset="-128"/>
                        </a:rPr>
                        <a:t>削減率</a:t>
                      </a:r>
                      <a:r>
                        <a:rPr kumimoji="1" lang="ja-JP" altLang="en-US" sz="2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aseline="0" dirty="0" smtClean="0">
                          <a:latin typeface="Meiryo UI" panose="020B0604030504040204" pitchFamily="50" charset="-128"/>
                          <a:ea typeface="Meiryo UI" panose="020B0604030504040204" pitchFamily="50" charset="-128"/>
                          <a:cs typeface="Meiryo UI" panose="020B0604030504040204" pitchFamily="50" charset="-128"/>
                        </a:rPr>
                        <a:t>17.5</a:t>
                      </a:r>
                      <a:r>
                        <a:rPr kumimoji="1" lang="ja-JP" altLang="en-US" sz="18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（計画値）</a:t>
                      </a:r>
                      <a:r>
                        <a:rPr kumimoji="1" lang="en-US" altLang="ja-JP"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T="54000" marB="5400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2084412">
                <a:tc>
                  <a:txBody>
                    <a:bodyPr/>
                    <a:lstStyle/>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dist"/>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用途</a:t>
                      </a: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所在地</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竣工時期</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延床面積</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構造</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・階数</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事務庁舎</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八尾市荘内町</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1974</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6,367</a:t>
                      </a:r>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a:t>
                      </a:r>
                      <a:r>
                        <a:rPr kumimoji="1" lang="en-US" altLang="ja-JP" baseline="30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鉄骨鉄筋コンクリート造　</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地上</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r>
                        <a:rPr kumimoji="1" lang="ja-JP" altLang="en-US" sz="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地下</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dist"/>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20" name="正方形/長方形 19"/>
          <p:cNvSpPr/>
          <p:nvPr/>
        </p:nvSpPr>
        <p:spPr>
          <a:xfrm>
            <a:off x="8172400" y="46692"/>
            <a:ext cx="949752" cy="317860"/>
          </a:xfrm>
          <a:prstGeom prst="rect">
            <a:avLst/>
          </a:prstGeom>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fld id="{C8692C38-0430-4F61-A0D4-4C5C3C1314F7}" type="slidenum">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ctr"/>
              <a:t>1</a:t>
            </a:fld>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descr="E:\LIB\★設備計画G\32_研修資料\H29年度インターンシップ研修\★ESCO導入マニュアル\導入事例\添付用写真\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5185" y="4735382"/>
            <a:ext cx="2772000" cy="1931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2284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13410" y="416516"/>
            <a:ext cx="8892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6106" y="22516"/>
            <a:ext cx="8883304" cy="907941"/>
          </a:xfrm>
          <a:prstGeom prst="rect">
            <a:avLst/>
          </a:prstGeom>
        </p:spPr>
        <p:txBody>
          <a:bodyPr wrap="square" tIns="0" bIns="0">
            <a:spAutoFit/>
          </a:bodyPr>
          <a:lstStyle/>
          <a:p>
            <a:r>
              <a:rPr lang="ja-JP" altLang="en-US" sz="1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事業の</a:t>
            </a:r>
            <a:r>
              <a:rPr lang="ja-JP" altLang="en-US" sz="2400" b="1"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導入事例⑪</a:t>
            </a:r>
            <a:endParaRPr lang="en-US" altLang="ja-JP"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契約に基づく</a:t>
            </a:r>
            <a:r>
              <a:rPr lang="en-US" altLang="ja-JP" sz="2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a:t>
            </a:r>
            <a:r>
              <a:rPr lang="ja-JP" altLang="en-US" sz="2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Ｏ事業の経費と利益配分</a:t>
            </a:r>
            <a:r>
              <a:rPr lang="en-US" altLang="ja-JP" sz="2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8172400" y="46692"/>
            <a:ext cx="949752" cy="317860"/>
          </a:xfrm>
          <a:prstGeom prst="rect">
            <a:avLst/>
          </a:prstGeom>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fld id="{C8692C38-0430-4F61-A0D4-4C5C3C1314F7}" type="slidenum">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ctr"/>
              <a:t>2</a:t>
            </a:fld>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タイトル 1"/>
          <p:cNvSpPr txBox="1">
            <a:spLocks/>
          </p:cNvSpPr>
          <p:nvPr/>
        </p:nvSpPr>
        <p:spPr>
          <a:xfrm>
            <a:off x="6171166" y="665658"/>
            <a:ext cx="2219232" cy="466139"/>
          </a:xfrm>
          <a:prstGeom prst="rect">
            <a:avLst/>
          </a:prstGeom>
        </p:spPr>
        <p:txBody>
          <a:bodyPr vert="horz"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lgn="r">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（単位：千円／年）</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702719" y="1106812"/>
            <a:ext cx="8068761" cy="5400600"/>
            <a:chOff x="823719" y="1052736"/>
            <a:chExt cx="8068761" cy="5400600"/>
          </a:xfrm>
        </p:grpSpPr>
        <p:sp>
          <p:nvSpPr>
            <p:cNvPr id="26" name="AutoShape 42"/>
            <p:cNvSpPr>
              <a:spLocks noChangeArrowheads="1"/>
            </p:cNvSpPr>
            <p:nvPr/>
          </p:nvSpPr>
          <p:spPr bwMode="auto">
            <a:xfrm>
              <a:off x="3449003" y="5853376"/>
              <a:ext cx="2779181" cy="59996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サービス期間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初年度</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AutoShape 42"/>
            <p:cNvSpPr>
              <a:spLocks noChangeArrowheads="1"/>
            </p:cNvSpPr>
            <p:nvPr/>
          </p:nvSpPr>
          <p:spPr bwMode="auto">
            <a:xfrm>
              <a:off x="1043608" y="5949280"/>
              <a:ext cx="1760642" cy="33141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実施前</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8" name="グループ化 37"/>
            <p:cNvGrpSpPr/>
            <p:nvPr/>
          </p:nvGrpSpPr>
          <p:grpSpPr>
            <a:xfrm>
              <a:off x="823719" y="1052736"/>
              <a:ext cx="7674955" cy="4924145"/>
              <a:chOff x="660957" y="1052736"/>
              <a:chExt cx="7977562" cy="5118294"/>
            </a:xfrm>
          </p:grpSpPr>
          <p:sp>
            <p:nvSpPr>
              <p:cNvPr id="42" name="AutoShape 42"/>
              <p:cNvSpPr>
                <a:spLocks noChangeArrowheads="1"/>
              </p:cNvSpPr>
              <p:nvPr/>
            </p:nvSpPr>
            <p:spPr bwMode="auto">
              <a:xfrm>
                <a:off x="660957" y="5848825"/>
                <a:ext cx="2003496" cy="322205"/>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8"/>
              <p:cNvSpPr>
                <a:spLocks noChangeArrowheads="1"/>
              </p:cNvSpPr>
              <p:nvPr/>
            </p:nvSpPr>
            <p:spPr bwMode="auto">
              <a:xfrm>
                <a:off x="6495450" y="3018393"/>
                <a:ext cx="2143069" cy="2958488"/>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11,254</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Rectangle 8"/>
              <p:cNvSpPr>
                <a:spLocks noChangeArrowheads="1"/>
              </p:cNvSpPr>
              <p:nvPr/>
            </p:nvSpPr>
            <p:spPr bwMode="auto">
              <a:xfrm>
                <a:off x="787529" y="1052736"/>
                <a:ext cx="2143069" cy="4924145"/>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12.936</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Rectangle 39"/>
              <p:cNvSpPr>
                <a:spLocks noChangeArrowheads="1"/>
              </p:cNvSpPr>
              <p:nvPr/>
            </p:nvSpPr>
            <p:spPr bwMode="auto">
              <a:xfrm>
                <a:off x="6495449" y="1052736"/>
                <a:ext cx="1071416" cy="1965657"/>
              </a:xfrm>
              <a:prstGeom prst="rect">
                <a:avLst/>
              </a:prstGeom>
              <a:gradFill flip="none" rotWithShape="1">
                <a:gsLst>
                  <a:gs pos="0">
                    <a:srgbClr val="92D050"/>
                  </a:gs>
                  <a:gs pos="50000">
                    <a:schemeClr val="accent3">
                      <a:lumMod val="20000"/>
                      <a:lumOff val="80000"/>
                    </a:schemeClr>
                  </a:gs>
                  <a:gs pos="100000">
                    <a:srgbClr val="92D050"/>
                  </a:gs>
                </a:gsLst>
                <a:lin ang="0" scaled="1"/>
                <a:tileRect/>
              </a:gradFill>
              <a:ln w="22225">
                <a:solidFill>
                  <a:schemeClr val="tx1"/>
                </a:solidFill>
                <a:miter lim="800000"/>
                <a:headEnd/>
                <a:tailEnd/>
              </a:ln>
              <a:effectLst/>
              <a:extLst/>
            </p:spPr>
            <p:txBody>
              <a:bodyPr vert="horz" wrap="none"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削減額</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1,682</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Rectangle 39"/>
              <p:cNvSpPr>
                <a:spLocks noChangeArrowheads="1"/>
              </p:cNvSpPr>
              <p:nvPr/>
            </p:nvSpPr>
            <p:spPr bwMode="auto">
              <a:xfrm>
                <a:off x="7559073" y="1744049"/>
                <a:ext cx="1079445" cy="1274344"/>
              </a:xfrm>
              <a:prstGeom prst="rect">
                <a:avLst/>
              </a:prstGeom>
              <a:gradFill flip="none" rotWithShape="1">
                <a:gsLst>
                  <a:gs pos="0">
                    <a:srgbClr val="FFFF00"/>
                  </a:gs>
                  <a:gs pos="50000">
                    <a:srgbClr val="FFFFCC"/>
                  </a:gs>
                  <a:gs pos="100000">
                    <a:srgbClr val="FFFF00"/>
                  </a:gs>
                </a:gsLst>
                <a:lin ang="0" scaled="1"/>
                <a:tileRect/>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サービス料</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1,482</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Rectangle 38"/>
              <p:cNvSpPr>
                <a:spLocks noChangeArrowheads="1"/>
              </p:cNvSpPr>
              <p:nvPr/>
            </p:nvSpPr>
            <p:spPr bwMode="auto">
              <a:xfrm>
                <a:off x="7559073" y="1052736"/>
                <a:ext cx="1079445" cy="719631"/>
              </a:xfrm>
              <a:prstGeom prst="rect">
                <a:avLst/>
              </a:prstGeom>
              <a:gradFill rotWithShape="1">
                <a:gsLst>
                  <a:gs pos="0">
                    <a:srgbClr val="00B0F0"/>
                  </a:gs>
                  <a:gs pos="50000">
                    <a:srgbClr val="82DEFE"/>
                  </a:gs>
                  <a:gs pos="100000">
                    <a:srgbClr val="00B0F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府の利益</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6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200</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Rectangle 8"/>
              <p:cNvSpPr>
                <a:spLocks noChangeArrowheads="1"/>
              </p:cNvSpPr>
              <p:nvPr/>
            </p:nvSpPr>
            <p:spPr bwMode="auto">
              <a:xfrm>
                <a:off x="3730196" y="2745702"/>
                <a:ext cx="2143069" cy="3220854"/>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11,372</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Rectangle 39"/>
              <p:cNvSpPr>
                <a:spLocks noChangeArrowheads="1"/>
              </p:cNvSpPr>
              <p:nvPr/>
            </p:nvSpPr>
            <p:spPr bwMode="auto">
              <a:xfrm>
                <a:off x="3730315" y="1052736"/>
                <a:ext cx="1071416" cy="1692966"/>
              </a:xfrm>
              <a:prstGeom prst="rect">
                <a:avLst/>
              </a:prstGeom>
              <a:gradFill flip="none" rotWithShape="1">
                <a:gsLst>
                  <a:gs pos="0">
                    <a:srgbClr val="92D050"/>
                  </a:gs>
                  <a:gs pos="50000">
                    <a:schemeClr val="accent3">
                      <a:lumMod val="20000"/>
                      <a:lumOff val="80000"/>
                    </a:schemeClr>
                  </a:gs>
                  <a:gs pos="100000">
                    <a:srgbClr val="92D050"/>
                  </a:gs>
                </a:gsLst>
                <a:lin ang="0" scaled="1"/>
                <a:tileRect/>
              </a:gradFill>
              <a:ln w="22225">
                <a:solidFill>
                  <a:schemeClr val="tx1"/>
                </a:solidFill>
                <a:miter lim="800000"/>
                <a:headEnd/>
                <a:tailEnd/>
              </a:ln>
              <a:effectLst/>
              <a:extLst/>
            </p:spPr>
            <p:txBody>
              <a:bodyPr vert="horz" wrap="none"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削減額</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1,564</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Rectangle 39"/>
              <p:cNvSpPr>
                <a:spLocks noChangeArrowheads="1"/>
              </p:cNvSpPr>
              <p:nvPr/>
            </p:nvSpPr>
            <p:spPr bwMode="auto">
              <a:xfrm>
                <a:off x="4793819" y="1471358"/>
                <a:ext cx="1079445" cy="1274344"/>
              </a:xfrm>
              <a:prstGeom prst="rect">
                <a:avLst/>
              </a:prstGeom>
              <a:gradFill flip="none" rotWithShape="1">
                <a:gsLst>
                  <a:gs pos="0">
                    <a:srgbClr val="FFFF00"/>
                  </a:gs>
                  <a:gs pos="50000">
                    <a:srgbClr val="FFFFCC"/>
                  </a:gs>
                  <a:gs pos="100000">
                    <a:srgbClr val="FFFF00"/>
                  </a:gs>
                </a:gsLst>
                <a:lin ang="0" scaled="1"/>
                <a:tileRect/>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サービス料</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1,482</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Rectangle 38"/>
              <p:cNvSpPr>
                <a:spLocks noChangeArrowheads="1"/>
              </p:cNvSpPr>
              <p:nvPr/>
            </p:nvSpPr>
            <p:spPr bwMode="auto">
              <a:xfrm>
                <a:off x="4793819" y="1052736"/>
                <a:ext cx="1079445" cy="414788"/>
              </a:xfrm>
              <a:prstGeom prst="rect">
                <a:avLst/>
              </a:prstGeom>
              <a:gradFill rotWithShape="1">
                <a:gsLst>
                  <a:gs pos="0">
                    <a:srgbClr val="00B0F0"/>
                  </a:gs>
                  <a:gs pos="50000">
                    <a:srgbClr val="82DEFE"/>
                  </a:gs>
                  <a:gs pos="100000">
                    <a:srgbClr val="00B0F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府の利益</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82</a:t>
                </a:r>
                <a:r>
                  <a:rPr lang="en-US" altLang="ja-JP"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AutoShape 42"/>
            <p:cNvSpPr>
              <a:spLocks noChangeArrowheads="1"/>
            </p:cNvSpPr>
            <p:nvPr/>
          </p:nvSpPr>
          <p:spPr bwMode="auto">
            <a:xfrm>
              <a:off x="6113299" y="5853376"/>
              <a:ext cx="2779181" cy="59996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サービス期間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（２年目から</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3" name="AutoShape 42"/>
          <p:cNvSpPr>
            <a:spLocks noChangeArrowheads="1"/>
          </p:cNvSpPr>
          <p:nvPr/>
        </p:nvSpPr>
        <p:spPr bwMode="auto">
          <a:xfrm>
            <a:off x="626550" y="6374926"/>
            <a:ext cx="7848872" cy="43845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初年度の経費削減効果については、契約電力の削減効果が年度途中から生じる見込みのため低くなっている。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Line 6"/>
          <p:cNvSpPr>
            <a:spLocks noChangeShapeType="1"/>
          </p:cNvSpPr>
          <p:nvPr/>
        </p:nvSpPr>
        <p:spPr bwMode="auto">
          <a:xfrm>
            <a:off x="676644" y="5848904"/>
            <a:ext cx="7806804"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00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7289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476672"/>
            <a:ext cx="9077325" cy="6237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正方形/長方形 49"/>
          <p:cNvSpPr/>
          <p:nvPr/>
        </p:nvSpPr>
        <p:spPr>
          <a:xfrm>
            <a:off x="86106" y="22516"/>
            <a:ext cx="8883304" cy="369332"/>
          </a:xfrm>
          <a:prstGeom prst="rect">
            <a:avLst/>
          </a:prstGeom>
        </p:spPr>
        <p:txBody>
          <a:bodyPr wrap="square" tIns="0" bIns="0">
            <a:spAutoFit/>
          </a:bodyPr>
          <a:lstStyle/>
          <a:p>
            <a:r>
              <a:rPr lang="ja-JP" altLang="en-US" sz="1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事業の導入事例⑪</a:t>
            </a:r>
            <a:endParaRPr lang="ja-JP" altLang="en-US"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3" name="直線コネクタ 52"/>
          <p:cNvCxnSpPr/>
          <p:nvPr/>
        </p:nvCxnSpPr>
        <p:spPr>
          <a:xfrm>
            <a:off x="113410" y="416516"/>
            <a:ext cx="8892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54" name="正方形/長方形 53"/>
          <p:cNvSpPr/>
          <p:nvPr/>
        </p:nvSpPr>
        <p:spPr>
          <a:xfrm>
            <a:off x="8172400" y="46692"/>
            <a:ext cx="949752" cy="317860"/>
          </a:xfrm>
          <a:prstGeom prst="rect">
            <a:avLst/>
          </a:prstGeom>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fld id="{C8692C38-0430-4F61-A0D4-4C5C3C1314F7}" type="slidenum">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ctr"/>
              <a:t>3</a:t>
            </a:fld>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43986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294</Words>
  <Application>Microsoft Office PowerPoint</Application>
  <PresentationFormat>画面に合わせる (4:3)</PresentationFormat>
  <Paragraphs>96</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created xsi:type="dcterms:W3CDTF">2017-09-22T06:00:14Z</dcterms:created>
  <dcterms:modified xsi:type="dcterms:W3CDTF">2018-03-20T09:57:41Z</dcterms:modified>
</cp:coreProperties>
</file>