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BAAF2-767F-4E81-B374-C8FF45C167CE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99BD8-3649-46A7-84D7-7E916D4B92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3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65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410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4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04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3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2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13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79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66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93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7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1CA5C-CB26-478F-B74D-6D39D72681AA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5171C-DE2E-4DFA-B9E8-CE790E3F0B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19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369332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事業の導入事例⑩</a:t>
            </a:r>
            <a:endParaRPr lang="ja-JP" altLang="en-US" sz="24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466890"/>
              </p:ext>
            </p:extLst>
          </p:nvPr>
        </p:nvGraphicFramePr>
        <p:xfrm>
          <a:off x="124920" y="550522"/>
          <a:ext cx="8884305" cy="6241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8728"/>
                <a:gridCol w="1296144"/>
                <a:gridCol w="2232248"/>
                <a:gridCol w="4077185"/>
              </a:tblGrid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事業名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800" b="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大阪府警察門真運転免許試験場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契約者名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株式会社東芝　関西支社、東芝ファイナンス株式会社</a:t>
                      </a: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664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契約期間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 ～ 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4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ESCO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サービス期間は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18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日～平成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29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日（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年間）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契約方式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シェアード・セイビングス契約（民間資金活用型）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704144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主な省エネ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改修内容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二次冷温水ポンプインバータ化</a:t>
                      </a:r>
                      <a:endParaRPr kumimoji="1" lang="en-US" altLang="ja-JP" sz="18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冷却水ポンプインバータ化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空調機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</a:t>
                      </a:r>
                      <a:r>
                        <a:rPr kumimoji="1" lang="en-US" altLang="ja-JP" sz="1800" baseline="-25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制御</a:t>
                      </a:r>
                      <a:endParaRPr kumimoji="1" lang="en-US" altLang="ja-JP" sz="18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照明安定器インバータ化</a:t>
                      </a:r>
                      <a:endParaRPr kumimoji="1" lang="en-US" altLang="zh-TW" sz="1800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3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誘導灯高輝度化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90000" marB="90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擬音装置設置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自動水洗設置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別館熱源設備更新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3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・ 空調機更新及びインバータ化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/>
                        <a:t> </a:t>
                      </a:r>
                      <a:r>
                        <a:rPr kumimoji="1" lang="ja-JP" altLang="en-US" baseline="0" dirty="0" smtClean="0"/>
                        <a:t> </a:t>
                      </a:r>
                      <a:endParaRPr kumimoji="1" lang="ja-JP" altLang="en-US" dirty="0"/>
                    </a:p>
                  </a:txBody>
                  <a:tcPr marT="90000" marB="90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599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導入効果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省エネルギー率：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19.4%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8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CO</a:t>
                      </a:r>
                      <a:r>
                        <a:rPr kumimoji="1" lang="en-US" altLang="ja-JP" sz="14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削減率</a:t>
                      </a:r>
                      <a:r>
                        <a:rPr kumimoji="1" lang="ja-JP" altLang="en-US" sz="2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： </a:t>
                      </a:r>
                      <a:r>
                        <a:rPr kumimoji="1" lang="en-US" altLang="ja-JP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20.9</a:t>
                      </a:r>
                      <a:r>
                        <a:rPr kumimoji="1" lang="ja-JP" altLang="en-US" sz="1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％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（計画値）</a:t>
                      </a:r>
                      <a:r>
                        <a:rPr kumimoji="1" lang="en-US" altLang="ja-JP" sz="1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T="54000" marB="54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80211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施設概要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用途</a:t>
                      </a:r>
                      <a:endParaRPr kumimoji="1" lang="en-US" altLang="ja-JP" sz="6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所在地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竣工時期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延床面積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構造・階数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運転免許試験場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門真市一番町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1994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年（本館）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1982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年（別館）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28,044</a:t>
                      </a:r>
                      <a:r>
                        <a:rPr kumimoji="1" lang="ja-JP" altLang="en-US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m</a:t>
                      </a:r>
                      <a:r>
                        <a:rPr kumimoji="1" lang="en-US" altLang="ja-JP" baseline="30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</a:t>
                      </a:r>
                      <a:endParaRPr kumimoji="1" lang="en-US" altLang="ja-JP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: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鉄骨鉄筋コンクリート造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地上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r>
                        <a:rPr kumimoji="1" lang="ja-JP" altLang="en-US" sz="40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en-US" altLang="ja-JP" sz="4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地下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階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正方形/長方形 19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1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 descr="E:\LIB\★設備計画G\32_研修資料\H29年度インターンシップ研修\★ESCO導入マニュアル\導入事例\添付用写真\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869160"/>
            <a:ext cx="2532658" cy="177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79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907941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事業の導入事例⑩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2000" b="1" dirty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契約に基づく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</a:t>
            </a:r>
            <a:r>
              <a:rPr lang="ja-JP" altLang="en-US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Ｏ事業の経費と利益配分</a:t>
            </a:r>
            <a:r>
              <a:rPr lang="en-US" altLang="ja-JP" sz="2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2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338702" y="6338815"/>
            <a:ext cx="84522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AutoShape 42"/>
          <p:cNvSpPr>
            <a:spLocks noChangeArrowheads="1"/>
          </p:cNvSpPr>
          <p:nvPr/>
        </p:nvSpPr>
        <p:spPr bwMode="auto">
          <a:xfrm>
            <a:off x="366933" y="6207163"/>
            <a:ext cx="2086865" cy="33561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AutoShape 42"/>
          <p:cNvSpPr>
            <a:spLocks noChangeArrowheads="1"/>
          </p:cNvSpPr>
          <p:nvPr/>
        </p:nvSpPr>
        <p:spPr bwMode="auto">
          <a:xfrm>
            <a:off x="3189100" y="6136370"/>
            <a:ext cx="2779181" cy="659021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サービス期間（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年間）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AutoShape 42"/>
          <p:cNvSpPr>
            <a:spLocks noChangeArrowheads="1"/>
          </p:cNvSpPr>
          <p:nvPr/>
        </p:nvSpPr>
        <p:spPr bwMode="auto">
          <a:xfrm>
            <a:off x="6445575" y="6136370"/>
            <a:ext cx="2086865" cy="6628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契約期間満了後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AutoShape 42"/>
          <p:cNvSpPr>
            <a:spLocks noChangeArrowheads="1"/>
          </p:cNvSpPr>
          <p:nvPr/>
        </p:nvSpPr>
        <p:spPr bwMode="auto">
          <a:xfrm>
            <a:off x="708967" y="6134270"/>
            <a:ext cx="1760642" cy="66492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実施前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3434621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88,153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498772" y="1211500"/>
            <a:ext cx="2232246" cy="5137644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107,516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タイトル 1"/>
          <p:cNvSpPr txBox="1">
            <a:spLocks/>
          </p:cNvSpPr>
          <p:nvPr/>
        </p:nvSpPr>
        <p:spPr>
          <a:xfrm>
            <a:off x="6257774" y="635202"/>
            <a:ext cx="2219232" cy="466139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（単位：千円／年）</a:t>
            </a:r>
            <a:endParaRPr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3434620" y="1211500"/>
            <a:ext cx="1116000" cy="2047452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50000">
                <a:schemeClr val="accent3">
                  <a:lumMod val="20000"/>
                  <a:lumOff val="80000"/>
                </a:schemeClr>
              </a:gs>
              <a:gs pos="100000">
                <a:srgbClr val="92D05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none" anchor="ctr"/>
          <a:lstStyle/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削減額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19,363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4542504" y="1931580"/>
            <a:ext cx="1116000" cy="1327372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0" scaled="1"/>
            <a:tileRect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</a:p>
          <a:p>
            <a:pPr algn="ctr"/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サービス料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11,685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Rectangle 38"/>
          <p:cNvSpPr>
            <a:spLocks noChangeArrowheads="1"/>
          </p:cNvSpPr>
          <p:nvPr/>
        </p:nvSpPr>
        <p:spPr bwMode="auto">
          <a:xfrm>
            <a:off x="4542504" y="1206016"/>
            <a:ext cx="1116000" cy="756588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7,678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6357454" y="3258952"/>
            <a:ext cx="2232246" cy="3081596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3372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光熱水費</a:t>
            </a:r>
            <a:endParaRPr lang="en-US" altLang="ja-JP" sz="16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88,153</a:t>
            </a:r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Rectangle 38"/>
          <p:cNvSpPr>
            <a:spLocks noChangeArrowheads="1"/>
          </p:cNvSpPr>
          <p:nvPr/>
        </p:nvSpPr>
        <p:spPr bwMode="auto">
          <a:xfrm>
            <a:off x="6357453" y="1204488"/>
            <a:ext cx="2232000" cy="2054464"/>
          </a:xfrm>
          <a:prstGeom prst="rect">
            <a:avLst/>
          </a:prstGeom>
          <a:gradFill rotWithShape="1">
            <a:gsLst>
              <a:gs pos="0">
                <a:srgbClr val="00B0F0"/>
              </a:gs>
              <a:gs pos="50000">
                <a:srgbClr val="82DEFE"/>
              </a:gs>
              <a:gs pos="100000">
                <a:srgbClr val="00B0F0"/>
              </a:gs>
            </a:gsLst>
            <a:lin ang="0" scaled="1"/>
          </a:gradFill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ja-JP" altLang="en-US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府の利益</a:t>
            </a:r>
            <a:endParaRPr lang="en-US" altLang="ja-JP" sz="16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19,363</a:t>
            </a:r>
            <a:r>
              <a:rPr lang="en-US" altLang="ja-JP" sz="8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6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55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3" y="527705"/>
            <a:ext cx="8937625" cy="608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直線コネクタ 5"/>
          <p:cNvCxnSpPr/>
          <p:nvPr/>
        </p:nvCxnSpPr>
        <p:spPr>
          <a:xfrm>
            <a:off x="113410" y="416516"/>
            <a:ext cx="8892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86106" y="22516"/>
            <a:ext cx="8883304" cy="600164"/>
          </a:xfrm>
          <a:prstGeom prst="rect">
            <a:avLst/>
          </a:prstGeom>
        </p:spPr>
        <p:txBody>
          <a:bodyPr wrap="square" tIns="0" bIns="0">
            <a:spAutoFit/>
          </a:bodyPr>
          <a:lstStyle/>
          <a:p>
            <a:r>
              <a:rPr lang="ja-JP" altLang="en-US" sz="10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</a:t>
            </a:r>
            <a:r>
              <a:rPr lang="en-US" altLang="ja-JP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ESCO</a:t>
            </a:r>
            <a:r>
              <a:rPr lang="ja-JP" altLang="en-US" sz="2400" b="1" dirty="0" smtClean="0">
                <a:solidFill>
                  <a:schemeClr val="tx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事業の導入事例⑩</a:t>
            </a:r>
            <a:endParaRPr lang="en-US" altLang="ja-JP" sz="24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b="1" dirty="0" smtClean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500" b="1" dirty="0">
              <a:solidFill>
                <a:schemeClr val="tx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172400" y="46692"/>
            <a:ext cx="949752" cy="3178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fld id="{C8692C38-0430-4F61-A0D4-4C5C3C1314F7}" type="slidenum">
              <a:rPr lang="ja-JP" altLang="en-US" sz="16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3</a:t>
            </a:fld>
            <a:r>
              <a:rPr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</a:t>
            </a:r>
            <a:r>
              <a:rPr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270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画面に合わせる (4:3)</PresentationFormat>
  <Paragraphs>89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2017-09-22T05:59:29Z</dcterms:created>
  <dcterms:modified xsi:type="dcterms:W3CDTF">2018-03-20T09:56:55Z</dcterms:modified>
</cp:coreProperties>
</file>