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9" r:id="rId2"/>
    <p:sldId id="260" r:id="rId3"/>
    <p:sldId id="263" r:id="rId4"/>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86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3726925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37651813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36482522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617566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28905253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1879020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29959949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10881943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1982538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5299013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A0A2EFE-2114-45B4-A013-5CEDC10A72BF}" type="datetimeFigureOut">
              <a:rPr kumimoji="1" lang="ja-JP" altLang="en-US" smtClean="0"/>
              <a:t>2018/3/20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1054268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A2EFE-2114-45B4-A013-5CEDC10A72BF}" type="datetimeFigureOut">
              <a:rPr kumimoji="1" lang="ja-JP" altLang="en-US" smtClean="0"/>
              <a:t>2018/3/20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CD9BC4-D8E7-4C6C-A2A5-C68CAEB9C90F}" type="slidenum">
              <a:rPr kumimoji="1" lang="ja-JP" altLang="en-US" smtClean="0"/>
              <a:t>‹#›</a:t>
            </a:fld>
            <a:endParaRPr kumimoji="1" lang="ja-JP" altLang="en-US"/>
          </a:p>
        </p:txBody>
      </p:sp>
    </p:spTree>
    <p:extLst>
      <p:ext uri="{BB962C8B-B14F-4D97-AF65-F5344CB8AC3E}">
        <p14:creationId xmlns:p14="http://schemas.microsoft.com/office/powerpoint/2010/main" val="17909541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13410" y="416516"/>
            <a:ext cx="8892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6106" y="22516"/>
            <a:ext cx="8883304" cy="369332"/>
          </a:xfrm>
          <a:prstGeom prst="rect">
            <a:avLst/>
          </a:prstGeom>
        </p:spPr>
        <p:txBody>
          <a:bodyPr wrap="square" tIns="0" bIns="0">
            <a:spAutoFit/>
          </a:bodyPr>
          <a:lstStyle/>
          <a:p>
            <a:r>
              <a:rPr lang="ja-JP" altLang="en-US" sz="1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ja-JP"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事業の導入事例</a:t>
            </a:r>
            <a:r>
              <a:rPr lang="ja-JP" altLang="en-US" sz="24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⑧</a:t>
            </a:r>
          </a:p>
        </p:txBody>
      </p:sp>
      <p:graphicFrame>
        <p:nvGraphicFramePr>
          <p:cNvPr id="8" name="表 7"/>
          <p:cNvGraphicFramePr>
            <a:graphicFrameLocks noGrp="1"/>
          </p:cNvGraphicFramePr>
          <p:nvPr>
            <p:extLst>
              <p:ext uri="{D42A27DB-BD31-4B8C-83A1-F6EECF244321}">
                <p14:modId xmlns:p14="http://schemas.microsoft.com/office/powerpoint/2010/main" val="1448218041"/>
              </p:ext>
            </p:extLst>
          </p:nvPr>
        </p:nvGraphicFramePr>
        <p:xfrm>
          <a:off x="124921" y="590708"/>
          <a:ext cx="8880489" cy="6150658"/>
        </p:xfrm>
        <a:graphic>
          <a:graphicData uri="http://schemas.openxmlformats.org/drawingml/2006/table">
            <a:tbl>
              <a:tblPr firstRow="1" bandRow="1">
                <a:tableStyleId>{5C22544A-7EE6-4342-B048-85BDC9FD1C3A}</a:tableStyleId>
              </a:tblPr>
              <a:tblGrid>
                <a:gridCol w="1278179"/>
                <a:gridCol w="1295587"/>
                <a:gridCol w="2231289"/>
                <a:gridCol w="4075434"/>
              </a:tblGrid>
              <a:tr h="458641">
                <a:tc>
                  <a:txBody>
                    <a:bodyPr/>
                    <a:lstStyle/>
                    <a:p>
                      <a:pPr algn="dist"/>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事業名</a:t>
                      </a:r>
                      <a:endParaRPr kumimoji="1"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マイドームおおさか</a:t>
                      </a:r>
                      <a:r>
                        <a:rPr kumimoji="1"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kumimoji="1" lang="en-US" altLang="ja-JP"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58641">
                <a:tc>
                  <a:txBody>
                    <a:bodyPr/>
                    <a:lstStyle/>
                    <a:p>
                      <a:pPr algn="dist"/>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契約者名</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富士電機システムズ株式会社関西支社、 東京リース株式会社</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860741">
                <a:tc>
                  <a:txBody>
                    <a:bodyPr/>
                    <a:lstStyle/>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契約期間</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 ～ 平成</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サービス</a:t>
                      </a:r>
                      <a:r>
                        <a:rPr kumimoji="1" lang="ja-JP" altLang="en-US"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期間は 平成</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日～平成</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年間）</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58641">
                <a:tc>
                  <a:txBody>
                    <a:bodyPr/>
                    <a:lstStyle/>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契約方式</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3">
                  <a:txBody>
                    <a:bodyPr/>
                    <a:lstStyle/>
                    <a:p>
                      <a:r>
                        <a:rPr kumimoji="1" lang="en-US" altLang="ja-JP"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シェアード・セイビングス契約（民間資金活用型）</a:t>
                      </a:r>
                      <a:endParaRPr kumimoji="1" lang="en-US" altLang="ja-JP"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hMerge="1">
                  <a:txBody>
                    <a:bodyPr/>
                    <a:lstStyle/>
                    <a:p>
                      <a:endParaRPr kumimoji="1" lang="ja-JP" altLang="en-US"/>
                    </a:p>
                  </a:txBody>
                  <a:tcPr/>
                </a:tc>
              </a:tr>
              <a:tr h="1161892">
                <a:tc>
                  <a:txBody>
                    <a:bodyPr/>
                    <a:lstStyle/>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主な省エネ</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改修内容</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r>
                        <a:rPr kumimoji="1" lang="ja-JP" altLang="en-US"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熱源システムの変更</a:t>
                      </a:r>
                    </a:p>
                    <a:p>
                      <a:r>
                        <a:rPr kumimoji="1" lang="ja-JP" altLang="en-US"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空調設備の適正運転</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ファン・ポンプ類へのインバータ適用</a:t>
                      </a:r>
                    </a:p>
                  </a:txBody>
                  <a:tcPr marT="90000" marB="9000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高効率照明の採用</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 エスカレーターに人感センサーの設置</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90000" marB="9000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458641">
                <a:tc>
                  <a:txBody>
                    <a:bodyPr/>
                    <a:lstStyle/>
                    <a:p>
                      <a:pPr algn="dist"/>
                      <a:r>
                        <a:rPr kumimoji="1" lang="ja-JP" altLang="en-US"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導入効果</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r>
                        <a:rPr kumimoji="1" lang="en-US" altLang="ja-JP"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省エネルギー率：</a:t>
                      </a:r>
                      <a:r>
                        <a:rPr kumimoji="1" lang="en-US" altLang="ja-JP"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29.4%</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（計画値）</a:t>
                      </a:r>
                      <a:r>
                        <a:rPr kumimoji="1" lang="en-US" altLang="ja-JP" sz="18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T="54000" marB="54000" anchor="ctr">
                    <a:lnL w="9525"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r>
                        <a:rPr kumimoji="1" lang="en-US" altLang="ja-JP" sz="1800" baseline="0" dirty="0" smtClean="0">
                          <a:latin typeface="Meiryo UI" panose="020B0604030504040204" pitchFamily="50" charset="-128"/>
                          <a:ea typeface="Meiryo UI" panose="020B0604030504040204" pitchFamily="50" charset="-128"/>
                          <a:cs typeface="Meiryo UI" panose="020B0604030504040204" pitchFamily="50" charset="-128"/>
                        </a:rPr>
                        <a:t> CO</a:t>
                      </a:r>
                      <a:r>
                        <a:rPr kumimoji="1" lang="en-US" altLang="ja-JP" sz="1400" baseline="0" dirty="0" smtClean="0">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baseline="0" dirty="0" smtClean="0">
                          <a:latin typeface="Meiryo UI" panose="020B0604030504040204" pitchFamily="50" charset="-128"/>
                          <a:ea typeface="Meiryo UI" panose="020B0604030504040204" pitchFamily="50" charset="-128"/>
                          <a:cs typeface="Meiryo UI" panose="020B0604030504040204" pitchFamily="50" charset="-128"/>
                        </a:rPr>
                        <a:t>削減率</a:t>
                      </a:r>
                      <a:r>
                        <a:rPr kumimoji="1" lang="ja-JP" altLang="en-US" sz="2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8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800" baseline="0" dirty="0" smtClean="0">
                          <a:latin typeface="Meiryo UI" panose="020B0604030504040204" pitchFamily="50" charset="-128"/>
                          <a:ea typeface="Meiryo UI" panose="020B0604030504040204" pitchFamily="50" charset="-128"/>
                          <a:cs typeface="Meiryo UI" panose="020B0604030504040204" pitchFamily="50" charset="-128"/>
                        </a:rPr>
                        <a:t>33.4</a:t>
                      </a:r>
                      <a:r>
                        <a:rPr kumimoji="1" lang="ja-JP" altLang="en-US" sz="18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（計画値）</a:t>
                      </a:r>
                      <a:r>
                        <a:rPr kumimoji="1" lang="en-US" altLang="ja-JP" sz="1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a:txBody>
                  <a:tcPr marT="54000" marB="54000" anchor="ctr">
                    <a:lnL w="12700"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r h="2293461">
                <a:tc>
                  <a:txBody>
                    <a:bodyPr/>
                    <a:lstStyle/>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施設概要</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a:txBody>
                    <a:bodyPr/>
                    <a:lstStyle/>
                    <a:p>
                      <a:pPr algn="dist"/>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用途</a:t>
                      </a:r>
                      <a:endParaRPr kumimoji="1" lang="en-US" altLang="ja-JP" sz="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所在地</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竣工時期</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延床面積</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構造・階数</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dist"/>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gridSpan="2">
                  <a:txBody>
                    <a:bodyPr/>
                    <a:lstStyle/>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展示場</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大阪市中央区本町橋</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1987</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31,180m</a:t>
                      </a:r>
                      <a:r>
                        <a:rPr kumimoji="1" lang="en-US" altLang="ja-JP" baseline="30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鉄骨鉄筋コンクリート造</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地上</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a:t>
                      </a:r>
                      <a:r>
                        <a:rPr kumimoji="1" lang="ja-JP" altLang="en-US" sz="4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地下</a:t>
                      </a:r>
                      <a:r>
                        <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階</a:t>
                      </a:r>
                      <a:endParaRPr kumimoji="1"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bg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c hMerge="1">
                  <a:txBody>
                    <a:bodyPr/>
                    <a:lstStyle/>
                    <a:p>
                      <a:pPr algn="dist"/>
                      <a:endParaRPr kumimoji="1" lang="en-US" altLang="ja-JP" sz="1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bg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bg1"/>
                    </a:solidFill>
                  </a:tcPr>
                </a:tc>
              </a:tr>
            </a:tbl>
          </a:graphicData>
        </a:graphic>
      </p:graphicFrame>
      <p:sp>
        <p:nvSpPr>
          <p:cNvPr id="20" name="正方形/長方形 19"/>
          <p:cNvSpPr/>
          <p:nvPr/>
        </p:nvSpPr>
        <p:spPr>
          <a:xfrm>
            <a:off x="8172400" y="46692"/>
            <a:ext cx="949752" cy="317860"/>
          </a:xfrm>
          <a:prstGeom prst="rect">
            <a:avLst/>
          </a:prstGeom>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fld id="{C8692C38-0430-4F61-A0D4-4C5C3C1314F7}" type="slidenum">
              <a:rPr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lgn="ctr"/>
              <a:t>1</a:t>
            </a:fld>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026" name="Picture 2" descr="E:\LIB\★設備計画G\32_研修資料\H29年度インターンシップ研修\★ESCO導入マニュアル\導入事例\添付用写真\08.jpg"/>
          <p:cNvPicPr>
            <a:picLocks noChangeAspect="1" noChangeArrowheads="1"/>
          </p:cNvPicPr>
          <p:nvPr/>
        </p:nvPicPr>
        <p:blipFill rotWithShape="1">
          <a:blip r:embed="rId2">
            <a:extLst>
              <a:ext uri="{28A0092B-C50C-407E-A947-70E740481C1C}">
                <a14:useLocalDpi xmlns:a14="http://schemas.microsoft.com/office/drawing/2010/main" val="0"/>
              </a:ext>
            </a:extLst>
          </a:blip>
          <a:srcRect r="1070"/>
          <a:stretch/>
        </p:blipFill>
        <p:spPr bwMode="auto">
          <a:xfrm>
            <a:off x="6225404" y="4482082"/>
            <a:ext cx="2697056" cy="22240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577316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直線コネクタ 5"/>
          <p:cNvCxnSpPr/>
          <p:nvPr/>
        </p:nvCxnSpPr>
        <p:spPr>
          <a:xfrm>
            <a:off x="113410" y="416516"/>
            <a:ext cx="8892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
        <p:nvSpPr>
          <p:cNvPr id="7" name="正方形/長方形 6"/>
          <p:cNvSpPr/>
          <p:nvPr/>
        </p:nvSpPr>
        <p:spPr>
          <a:xfrm>
            <a:off x="86106" y="22516"/>
            <a:ext cx="8883304" cy="907941"/>
          </a:xfrm>
          <a:prstGeom prst="rect">
            <a:avLst/>
          </a:prstGeom>
        </p:spPr>
        <p:txBody>
          <a:bodyPr wrap="square" tIns="0" bIns="0">
            <a:spAutoFit/>
          </a:bodyPr>
          <a:lstStyle/>
          <a:p>
            <a:r>
              <a:rPr lang="ja-JP" altLang="en-US" sz="1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ja-JP"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事業の導入事例</a:t>
            </a:r>
            <a:r>
              <a:rPr lang="ja-JP" altLang="en-US" sz="24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⑧</a:t>
            </a:r>
            <a:endParaRPr lang="en-US" altLang="ja-JP"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契約に基づく</a:t>
            </a:r>
            <a:r>
              <a:rPr lang="en-US" altLang="ja-JP" sz="2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a:t>
            </a:r>
            <a:r>
              <a:rPr lang="ja-JP" altLang="en-US" sz="2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Ｏ事業の経費と利益配分</a:t>
            </a:r>
            <a:r>
              <a:rPr lang="en-US" altLang="ja-JP" sz="2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8172400" y="46692"/>
            <a:ext cx="949752" cy="317860"/>
          </a:xfrm>
          <a:prstGeom prst="rect">
            <a:avLst/>
          </a:prstGeom>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fld id="{C8692C38-0430-4F61-A0D4-4C5C3C1314F7}" type="slidenum">
              <a:rPr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lgn="ctr"/>
              <a:t>2</a:t>
            </a:fld>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タイトル 1"/>
          <p:cNvSpPr txBox="1">
            <a:spLocks/>
          </p:cNvSpPr>
          <p:nvPr/>
        </p:nvSpPr>
        <p:spPr>
          <a:xfrm>
            <a:off x="6171166" y="635678"/>
            <a:ext cx="2219232" cy="466139"/>
          </a:xfrm>
          <a:prstGeom prst="rect">
            <a:avLst/>
          </a:prstGeom>
        </p:spPr>
        <p:txBody>
          <a:bodyPr vert="horz" anchor="t">
            <a:normAutofit/>
          </a:bodyPr>
          <a:lstStyle>
            <a:lvl1pPr algn="l" rtl="0" eaLnBrk="1" latinLnBrk="0" hangingPunct="1">
              <a:spcBef>
                <a:spcPct val="0"/>
              </a:spcBef>
              <a:buNone/>
              <a:defRPr kumimoji="1" sz="4000" kern="1200">
                <a:solidFill>
                  <a:schemeClr val="tx2"/>
                </a:solidFill>
                <a:latin typeface="+mj-lt"/>
                <a:ea typeface="+mj-ea"/>
                <a:cs typeface="+mj-cs"/>
              </a:defRPr>
            </a:lvl1pPr>
          </a:lstStyle>
          <a:p>
            <a:pPr algn="r">
              <a:defRPr/>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（単位：千円／年）</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AutoShape 42"/>
          <p:cNvSpPr>
            <a:spLocks noChangeArrowheads="1"/>
          </p:cNvSpPr>
          <p:nvPr/>
        </p:nvSpPr>
        <p:spPr bwMode="auto">
          <a:xfrm>
            <a:off x="3359063" y="5898346"/>
            <a:ext cx="2779181" cy="59996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サービス期間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初年度</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AutoShape 42"/>
          <p:cNvSpPr>
            <a:spLocks noChangeArrowheads="1"/>
          </p:cNvSpPr>
          <p:nvPr/>
        </p:nvSpPr>
        <p:spPr bwMode="auto">
          <a:xfrm>
            <a:off x="953668" y="5994250"/>
            <a:ext cx="1760642" cy="33141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実施前</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733779" y="1127686"/>
            <a:ext cx="7674955" cy="4924145"/>
            <a:chOff x="660957" y="1052736"/>
            <a:chExt cx="7977562" cy="5118294"/>
          </a:xfrm>
        </p:grpSpPr>
        <p:sp>
          <p:nvSpPr>
            <p:cNvPr id="10" name="AutoShape 42"/>
            <p:cNvSpPr>
              <a:spLocks noChangeArrowheads="1"/>
            </p:cNvSpPr>
            <p:nvPr/>
          </p:nvSpPr>
          <p:spPr bwMode="auto">
            <a:xfrm>
              <a:off x="660957" y="5848825"/>
              <a:ext cx="2003496" cy="322205"/>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Rectangle 8"/>
            <p:cNvSpPr>
              <a:spLocks noChangeArrowheads="1"/>
            </p:cNvSpPr>
            <p:nvPr/>
          </p:nvSpPr>
          <p:spPr bwMode="auto">
            <a:xfrm>
              <a:off x="6495450" y="3018393"/>
              <a:ext cx="2143069" cy="2958488"/>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66,776</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Rectangle 8"/>
            <p:cNvSpPr>
              <a:spLocks noChangeArrowheads="1"/>
            </p:cNvSpPr>
            <p:nvPr/>
          </p:nvSpPr>
          <p:spPr bwMode="auto">
            <a:xfrm>
              <a:off x="787529" y="1052736"/>
              <a:ext cx="2143069" cy="4924145"/>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83.928</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Rectangle 39"/>
            <p:cNvSpPr>
              <a:spLocks noChangeArrowheads="1"/>
            </p:cNvSpPr>
            <p:nvPr/>
          </p:nvSpPr>
          <p:spPr bwMode="auto">
            <a:xfrm>
              <a:off x="6495449" y="1052736"/>
              <a:ext cx="1071416" cy="1965657"/>
            </a:xfrm>
            <a:prstGeom prst="rect">
              <a:avLst/>
            </a:prstGeom>
            <a:gradFill flip="none" rotWithShape="1">
              <a:gsLst>
                <a:gs pos="0">
                  <a:srgbClr val="92D050"/>
                </a:gs>
                <a:gs pos="50000">
                  <a:schemeClr val="accent3">
                    <a:lumMod val="20000"/>
                    <a:lumOff val="80000"/>
                  </a:schemeClr>
                </a:gs>
                <a:gs pos="100000">
                  <a:srgbClr val="92D050"/>
                </a:gs>
              </a:gsLst>
              <a:lin ang="0" scaled="1"/>
              <a:tileRect/>
            </a:gradFill>
            <a:ln w="22225">
              <a:solidFill>
                <a:schemeClr val="tx1"/>
              </a:solidFill>
              <a:miter lim="800000"/>
              <a:headEnd/>
              <a:tailEnd/>
            </a:ln>
            <a:effectLst/>
            <a:extLst/>
          </p:spPr>
          <p:txBody>
            <a:bodyPr vert="horz" wrap="none"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削減額</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【17,152】</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Rectangle 39"/>
            <p:cNvSpPr>
              <a:spLocks noChangeArrowheads="1"/>
            </p:cNvSpPr>
            <p:nvPr/>
          </p:nvSpPr>
          <p:spPr bwMode="auto">
            <a:xfrm>
              <a:off x="7559073" y="1744049"/>
              <a:ext cx="1079445" cy="1274344"/>
            </a:xfrm>
            <a:prstGeom prst="rect">
              <a:avLst/>
            </a:prstGeom>
            <a:gradFill flip="none" rotWithShape="1">
              <a:gsLst>
                <a:gs pos="0">
                  <a:srgbClr val="FFFF00"/>
                </a:gs>
                <a:gs pos="50000">
                  <a:srgbClr val="FFFFCC"/>
                </a:gs>
                <a:gs pos="100000">
                  <a:srgbClr val="FFFF00"/>
                </a:gs>
              </a:gsLst>
              <a:lin ang="0" scaled="1"/>
              <a:tileRect/>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ESCO</a:t>
              </a: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サービス料</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【13,233】</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Rectangle 38"/>
            <p:cNvSpPr>
              <a:spLocks noChangeArrowheads="1"/>
            </p:cNvSpPr>
            <p:nvPr/>
          </p:nvSpPr>
          <p:spPr bwMode="auto">
            <a:xfrm>
              <a:off x="7559073" y="1052736"/>
              <a:ext cx="1079445" cy="719631"/>
            </a:xfrm>
            <a:prstGeom prst="rect">
              <a:avLst/>
            </a:prstGeom>
            <a:gradFill rotWithShape="1">
              <a:gsLst>
                <a:gs pos="0">
                  <a:srgbClr val="00B0F0"/>
                </a:gs>
                <a:gs pos="50000">
                  <a:srgbClr val="82DEFE"/>
                </a:gs>
                <a:gs pos="100000">
                  <a:srgbClr val="00B0F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府の利益</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3,919</a:t>
              </a:r>
              <a:r>
                <a:rPr lang="en-US" altLang="ja-JP" sz="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Rectangle 8"/>
            <p:cNvSpPr>
              <a:spLocks noChangeArrowheads="1"/>
            </p:cNvSpPr>
            <p:nvPr/>
          </p:nvSpPr>
          <p:spPr bwMode="auto">
            <a:xfrm>
              <a:off x="3730196" y="2745702"/>
              <a:ext cx="2143069" cy="3220854"/>
            </a:xfrm>
            <a:prstGeom prst="rect">
              <a:avLst/>
            </a:prstGeom>
            <a:gradFill rotWithShape="1">
              <a:gsLst>
                <a:gs pos="0">
                  <a:srgbClr val="FF9900"/>
                </a:gs>
                <a:gs pos="50000">
                  <a:srgbClr val="FF9900">
                    <a:gamma/>
                    <a:tint val="33725"/>
                    <a:invGamma/>
                  </a:srgbClr>
                </a:gs>
                <a:gs pos="100000">
                  <a:srgbClr val="FF990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68,230</a:t>
              </a:r>
              <a:r>
                <a:rPr lang="en-US" altLang="ja-JP" sz="800" b="1"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Rectangle 39"/>
            <p:cNvSpPr>
              <a:spLocks noChangeArrowheads="1"/>
            </p:cNvSpPr>
            <p:nvPr/>
          </p:nvSpPr>
          <p:spPr bwMode="auto">
            <a:xfrm>
              <a:off x="3730315" y="1052736"/>
              <a:ext cx="1071416" cy="1793273"/>
            </a:xfrm>
            <a:prstGeom prst="rect">
              <a:avLst/>
            </a:prstGeom>
            <a:gradFill flip="none" rotWithShape="1">
              <a:gsLst>
                <a:gs pos="0">
                  <a:srgbClr val="92D050"/>
                </a:gs>
                <a:gs pos="50000">
                  <a:schemeClr val="accent3">
                    <a:lumMod val="20000"/>
                    <a:lumOff val="80000"/>
                  </a:schemeClr>
                </a:gs>
                <a:gs pos="100000">
                  <a:srgbClr val="92D050"/>
                </a:gs>
              </a:gsLst>
              <a:lin ang="0" scaled="1"/>
              <a:tileRect/>
            </a:gradFill>
            <a:ln w="22225">
              <a:solidFill>
                <a:schemeClr val="tx1"/>
              </a:solidFill>
              <a:miter lim="800000"/>
              <a:headEnd/>
              <a:tailEnd/>
            </a:ln>
            <a:effectLst/>
            <a:extLst/>
          </p:spPr>
          <p:txBody>
            <a:bodyPr vert="horz" wrap="none" anchor="ctr"/>
            <a:lstStyle/>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光熱水費</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削減額</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【15,698】</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Rectangle 39"/>
            <p:cNvSpPr>
              <a:spLocks noChangeArrowheads="1"/>
            </p:cNvSpPr>
            <p:nvPr/>
          </p:nvSpPr>
          <p:spPr bwMode="auto">
            <a:xfrm>
              <a:off x="4793819" y="1471358"/>
              <a:ext cx="1079445" cy="1374651"/>
            </a:xfrm>
            <a:prstGeom prst="rect">
              <a:avLst/>
            </a:prstGeom>
            <a:gradFill flip="none" rotWithShape="1">
              <a:gsLst>
                <a:gs pos="0">
                  <a:srgbClr val="FFFF00"/>
                </a:gs>
                <a:gs pos="50000">
                  <a:srgbClr val="FFFFCC"/>
                </a:gs>
                <a:gs pos="100000">
                  <a:srgbClr val="FFFF00"/>
                </a:gs>
              </a:gsLst>
              <a:lin ang="0" scaled="1"/>
              <a:tileRect/>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ESCO</a:t>
              </a: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サービス料</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0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【13,233】</a:t>
              </a:r>
              <a:endParaRPr lang="ja-JP" altLang="en-US" sz="1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Rectangle 38"/>
            <p:cNvSpPr>
              <a:spLocks noChangeArrowheads="1"/>
            </p:cNvSpPr>
            <p:nvPr/>
          </p:nvSpPr>
          <p:spPr bwMode="auto">
            <a:xfrm>
              <a:off x="4793819" y="1052736"/>
              <a:ext cx="1079445" cy="520872"/>
            </a:xfrm>
            <a:prstGeom prst="rect">
              <a:avLst/>
            </a:prstGeom>
            <a:gradFill rotWithShape="1">
              <a:gsLst>
                <a:gs pos="0">
                  <a:srgbClr val="00B0F0"/>
                </a:gs>
                <a:gs pos="50000">
                  <a:srgbClr val="82DEFE"/>
                </a:gs>
                <a:gs pos="100000">
                  <a:srgbClr val="00B0F0"/>
                </a:gs>
              </a:gsLst>
              <a:lin ang="0" scaled="1"/>
            </a:gradFill>
            <a:ln w="222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府の利益</a:t>
              </a:r>
              <a:endPar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2,465</a:t>
              </a:r>
              <a:r>
                <a:rPr lang="en-US" altLang="ja-JP"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8" name="AutoShape 42"/>
          <p:cNvSpPr>
            <a:spLocks noChangeArrowheads="1"/>
          </p:cNvSpPr>
          <p:nvPr/>
        </p:nvSpPr>
        <p:spPr bwMode="auto">
          <a:xfrm>
            <a:off x="6023359" y="5898346"/>
            <a:ext cx="2779181" cy="59996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ESCO</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サービス期間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（２年目から</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14</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AutoShape 42"/>
          <p:cNvSpPr>
            <a:spLocks noChangeArrowheads="1"/>
          </p:cNvSpPr>
          <p:nvPr/>
        </p:nvSpPr>
        <p:spPr bwMode="auto">
          <a:xfrm>
            <a:off x="738444" y="6374926"/>
            <a:ext cx="7848872" cy="438450"/>
          </a:xfrm>
          <a:prstGeom prst="roundRect">
            <a:avLst>
              <a:gd name="adj" fmla="val 16667"/>
            </a:avLst>
          </a:prstGeom>
          <a:noFill/>
          <a:ln>
            <a:noFill/>
          </a:ln>
          <a:effectLst/>
          <a:extLst>
            <a:ext uri="{909E8E84-426E-40DD-AFC4-6F175D3DCCD1}">
              <a14:hiddenFill xmlns:a14="http://schemas.microsoft.com/office/drawing/2010/main">
                <a:solidFill>
                  <a:srgbClr val="FFFF66"/>
                </a:solidFill>
              </a14:hiddenFill>
            </a:ext>
            <a:ext uri="{91240B29-F687-4F45-9708-019B960494DF}">
              <a14:hiddenLine xmlns:a14="http://schemas.microsoft.com/office/drawing/2010/main" w="222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初年度の経費削減効果については、契約電力の削減効果が年度途中から生じる見込みのため低くなっている。</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Line 6"/>
          <p:cNvSpPr>
            <a:spLocks noChangeShapeType="1"/>
          </p:cNvSpPr>
          <p:nvPr/>
        </p:nvSpPr>
        <p:spPr bwMode="auto">
          <a:xfrm>
            <a:off x="707704" y="5863894"/>
            <a:ext cx="7806804" cy="0"/>
          </a:xfrm>
          <a:prstGeom prst="line">
            <a:avLst/>
          </a:prstGeom>
          <a:noFill/>
          <a:ln w="317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100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2868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12" y="455439"/>
            <a:ext cx="9139237" cy="63579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0" name="正方形/長方形 49"/>
          <p:cNvSpPr/>
          <p:nvPr/>
        </p:nvSpPr>
        <p:spPr>
          <a:xfrm>
            <a:off x="86106" y="22516"/>
            <a:ext cx="8883304" cy="369332"/>
          </a:xfrm>
          <a:prstGeom prst="rect">
            <a:avLst/>
          </a:prstGeom>
        </p:spPr>
        <p:txBody>
          <a:bodyPr wrap="square" tIns="0" bIns="0">
            <a:spAutoFit/>
          </a:bodyPr>
          <a:lstStyle/>
          <a:p>
            <a:r>
              <a:rPr lang="ja-JP" altLang="en-US" sz="10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大阪府</a:t>
            </a:r>
            <a:r>
              <a:rPr lang="en-US" altLang="ja-JP"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ESCO</a:t>
            </a:r>
            <a:r>
              <a:rPr lang="ja-JP" altLang="en-US" sz="2400" b="1" dirty="0" smtClean="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事業の導入事例</a:t>
            </a:r>
            <a:r>
              <a:rPr lang="ja-JP" altLang="en-US" sz="24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rPr>
              <a:t>⑧</a:t>
            </a:r>
            <a:endParaRPr lang="ja-JP" altLang="en-US" sz="2000" b="1" dirty="0">
              <a:solidFill>
                <a:schemeClr val="tx2">
                  <a:lumMod val="7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8172400" y="46692"/>
            <a:ext cx="949752" cy="317860"/>
          </a:xfrm>
          <a:prstGeom prst="rect">
            <a:avLst/>
          </a:prstGeom>
          <a:ln>
            <a:noFill/>
          </a:ln>
        </p:spPr>
        <p:style>
          <a:lnRef idx="2">
            <a:schemeClr val="accent1"/>
          </a:lnRef>
          <a:fillRef idx="1">
            <a:schemeClr val="lt1"/>
          </a:fillRef>
          <a:effectRef idx="0">
            <a:schemeClr val="accent1"/>
          </a:effectRef>
          <a:fontRef idx="minor">
            <a:schemeClr val="dk1"/>
          </a:fontRef>
        </p:style>
        <p:txBody>
          <a:bodyPr lIns="0" tIns="0" rIns="0" bIns="0" rtlCol="0" anchor="ctr"/>
          <a:lstStyle/>
          <a:p>
            <a:pPr algn="ct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fld id="{C8692C38-0430-4F61-A0D4-4C5C3C1314F7}" type="slidenum">
              <a:rPr lang="ja-JP" altLang="en-US" sz="160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pPr algn="ctr"/>
              <a:t>3</a:t>
            </a:fld>
            <a:r>
              <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3" name="直線コネクタ 82"/>
          <p:cNvCxnSpPr/>
          <p:nvPr/>
        </p:nvCxnSpPr>
        <p:spPr>
          <a:xfrm>
            <a:off x="113410" y="416516"/>
            <a:ext cx="8892000" cy="0"/>
          </a:xfrm>
          <a:prstGeom prst="line">
            <a:avLst/>
          </a:prstGeom>
          <a:ln>
            <a:solidFill>
              <a:schemeClr val="tx2"/>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467113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288</Words>
  <Application>Microsoft Office PowerPoint</Application>
  <PresentationFormat>画面に合わせる (4:3)</PresentationFormat>
  <Paragraphs>89</Paragraphs>
  <Slides>3</Slides>
  <Notes>0</Notes>
  <HiddenSlides>0</HiddenSlides>
  <MMClips>0</MMClips>
  <ScaleCrop>false</ScaleCrop>
  <HeadingPairs>
    <vt:vector size="4" baseType="variant">
      <vt:variant>
        <vt:lpstr>テーマ</vt:lpstr>
      </vt:variant>
      <vt:variant>
        <vt:i4>1</vt:i4>
      </vt:variant>
      <vt:variant>
        <vt:lpstr>スライド タイトル</vt:lpstr>
      </vt:variant>
      <vt:variant>
        <vt:i4>3</vt:i4>
      </vt:variant>
    </vt:vector>
  </HeadingPairs>
  <TitlesOfParts>
    <vt:vector size="4" baseType="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
  <cp:revision>1</cp:revision>
  <dcterms:created xsi:type="dcterms:W3CDTF">2017-09-22T05:57:14Z</dcterms:created>
  <dcterms:modified xsi:type="dcterms:W3CDTF">2018-03-20T09:54:09Z</dcterms:modified>
</cp:coreProperties>
</file>