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5"/>
  </p:notesMasterIdLst>
  <p:sldIdLst>
    <p:sldId id="257" r:id="rId2"/>
    <p:sldId id="258" r:id="rId3"/>
    <p:sldId id="261" r:id="rId4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8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F416A1-C5AD-4AD1-8E03-D13E05ADBBD7}" type="datetimeFigureOut">
              <a:rPr kumimoji="1" lang="ja-JP" altLang="en-US" smtClean="0"/>
              <a:t>2018/3/20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87D7F3-6482-4452-AA33-E9C9F7DE42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6444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649F1-F12C-48A6-977A-E56D6E80690F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5966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45EE5-4F74-4C7C-8DB2-0330C98F25CF}" type="datetimeFigureOut">
              <a:rPr kumimoji="1" lang="ja-JP" altLang="en-US" smtClean="0"/>
              <a:t>2018/3/20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48458-7D9C-422B-B315-812B7CF105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5624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45EE5-4F74-4C7C-8DB2-0330C98F25CF}" type="datetimeFigureOut">
              <a:rPr kumimoji="1" lang="ja-JP" altLang="en-US" smtClean="0"/>
              <a:t>2018/3/20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48458-7D9C-422B-B315-812B7CF105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0627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45EE5-4F74-4C7C-8DB2-0330C98F25CF}" type="datetimeFigureOut">
              <a:rPr kumimoji="1" lang="ja-JP" altLang="en-US" smtClean="0"/>
              <a:t>2018/3/20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48458-7D9C-422B-B315-812B7CF105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3111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45EE5-4F74-4C7C-8DB2-0330C98F25CF}" type="datetimeFigureOut">
              <a:rPr kumimoji="1" lang="ja-JP" altLang="en-US" smtClean="0"/>
              <a:t>2018/3/20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48458-7D9C-422B-B315-812B7CF105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7831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45EE5-4F74-4C7C-8DB2-0330C98F25CF}" type="datetimeFigureOut">
              <a:rPr kumimoji="1" lang="ja-JP" altLang="en-US" smtClean="0"/>
              <a:t>2018/3/20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48458-7D9C-422B-B315-812B7CF105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1166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45EE5-4F74-4C7C-8DB2-0330C98F25CF}" type="datetimeFigureOut">
              <a:rPr kumimoji="1" lang="ja-JP" altLang="en-US" smtClean="0"/>
              <a:t>2018/3/20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48458-7D9C-422B-B315-812B7CF105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2708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45EE5-4F74-4C7C-8DB2-0330C98F25CF}" type="datetimeFigureOut">
              <a:rPr kumimoji="1" lang="ja-JP" altLang="en-US" smtClean="0"/>
              <a:t>2018/3/20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48458-7D9C-422B-B315-812B7CF105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4061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45EE5-4F74-4C7C-8DB2-0330C98F25CF}" type="datetimeFigureOut">
              <a:rPr kumimoji="1" lang="ja-JP" altLang="en-US" smtClean="0"/>
              <a:t>2018/3/20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48458-7D9C-422B-B315-812B7CF105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8562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45EE5-4F74-4C7C-8DB2-0330C98F25CF}" type="datetimeFigureOut">
              <a:rPr kumimoji="1" lang="ja-JP" altLang="en-US" smtClean="0"/>
              <a:t>2018/3/20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48458-7D9C-422B-B315-812B7CF105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1765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45EE5-4F74-4C7C-8DB2-0330C98F25CF}" type="datetimeFigureOut">
              <a:rPr kumimoji="1" lang="ja-JP" altLang="en-US" smtClean="0"/>
              <a:t>2018/3/20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48458-7D9C-422B-B315-812B7CF105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0691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45EE5-4F74-4C7C-8DB2-0330C98F25CF}" type="datetimeFigureOut">
              <a:rPr kumimoji="1" lang="ja-JP" altLang="en-US" smtClean="0"/>
              <a:t>2018/3/20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48458-7D9C-422B-B315-812B7CF105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2650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45EE5-4F74-4C7C-8DB2-0330C98F25CF}" type="datetimeFigureOut">
              <a:rPr kumimoji="1" lang="ja-JP" altLang="en-US" smtClean="0"/>
              <a:t>2018/3/20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48458-7D9C-422B-B315-812B7CF105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2759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/>
          <p:cNvCxnSpPr/>
          <p:nvPr/>
        </p:nvCxnSpPr>
        <p:spPr>
          <a:xfrm>
            <a:off x="113410" y="416516"/>
            <a:ext cx="8892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正方形/長方形 6"/>
          <p:cNvSpPr/>
          <p:nvPr/>
        </p:nvSpPr>
        <p:spPr>
          <a:xfrm>
            <a:off x="86106" y="22516"/>
            <a:ext cx="8883304" cy="369332"/>
          </a:xfrm>
          <a:prstGeom prst="rect">
            <a:avLst/>
          </a:prstGeom>
        </p:spPr>
        <p:txBody>
          <a:bodyPr wrap="square" tIns="0" bIns="0">
            <a:spAutoFit/>
          </a:bodyPr>
          <a:lstStyle/>
          <a:p>
            <a:r>
              <a:rPr lang="ja-JP" altLang="en-US" sz="1000" b="1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ja-JP" altLang="en-US" sz="2400" b="1" dirty="0" smtClean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大阪府</a:t>
            </a:r>
            <a:r>
              <a:rPr lang="en-US" altLang="ja-JP" sz="2400" b="1" dirty="0" smtClean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ESCO</a:t>
            </a:r>
            <a:r>
              <a:rPr lang="ja-JP" altLang="en-US" sz="2400" b="1" dirty="0" smtClean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事業の導入事例⑦</a:t>
            </a:r>
            <a:endParaRPr lang="ja-JP" altLang="en-US" sz="2400" b="1" dirty="0">
              <a:solidFill>
                <a:schemeClr val="tx2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3300464"/>
              </p:ext>
            </p:extLst>
          </p:nvPr>
        </p:nvGraphicFramePr>
        <p:xfrm>
          <a:off x="139911" y="607212"/>
          <a:ext cx="8844489" cy="60754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2997"/>
                <a:gridCol w="1290335"/>
                <a:gridCol w="2222244"/>
                <a:gridCol w="4058913"/>
              </a:tblGrid>
              <a:tr h="465031">
                <a:tc>
                  <a:txBody>
                    <a:bodyPr/>
                    <a:lstStyle/>
                    <a:p>
                      <a:pPr algn="dist"/>
                      <a:r>
                        <a:rPr kumimoji="1" lang="ja-JP" altLang="en-US" sz="18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事業名</a:t>
                      </a:r>
                      <a:endParaRPr kumimoji="1" lang="en-US" altLang="ja-JP" sz="180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kumimoji="1" lang="ja-JP" altLang="en-US" sz="1800" b="0" baseline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大阪府立呼吸器・アレルギー医療センター</a:t>
                      </a:r>
                      <a:r>
                        <a:rPr kumimoji="1" lang="en-US" altLang="ja-JP" sz="18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ESCO</a:t>
                      </a:r>
                      <a:r>
                        <a:rPr kumimoji="1" lang="ja-JP" altLang="en-US" sz="18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事業</a:t>
                      </a:r>
                      <a:endParaRPr kumimoji="1" lang="en-US" altLang="ja-JP" sz="180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89021">
                <a:tc>
                  <a:txBody>
                    <a:bodyPr/>
                    <a:lstStyle/>
                    <a:p>
                      <a:pPr algn="dist"/>
                      <a:r>
                        <a:rPr kumimoji="1" lang="ja-JP" altLang="en-US" sz="18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契約者名</a:t>
                      </a:r>
                      <a:endParaRPr kumimoji="1" lang="en-US" altLang="ja-JP" sz="18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kumimoji="1" lang="ja-JP" altLang="en-US" sz="1800" baseline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</a:t>
                      </a:r>
                      <a:r>
                        <a:rPr kumimoji="1" lang="ja-JP" altLang="en-US" sz="18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呼吸器・アレルギーセンター</a:t>
                      </a:r>
                      <a:r>
                        <a:rPr kumimoji="1" lang="en-US" altLang="ja-JP" sz="18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ESCO</a:t>
                      </a:r>
                      <a:r>
                        <a:rPr kumimoji="1" lang="ja-JP" altLang="en-US" sz="18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株式会社</a:t>
                      </a:r>
                      <a:endParaRPr kumimoji="1" lang="en-US" altLang="ja-JP" sz="18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endParaRPr kumimoji="1" lang="en-US" altLang="ja-JP" sz="3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1800" baseline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</a:t>
                      </a:r>
                      <a:r>
                        <a:rPr kumimoji="1" lang="en-US" altLang="ja-JP" sz="18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【</a:t>
                      </a:r>
                      <a:r>
                        <a:rPr kumimoji="1" lang="ja-JP" altLang="en-US" sz="18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構成会社</a:t>
                      </a:r>
                      <a:r>
                        <a:rPr kumimoji="1" lang="en-US" altLang="ja-JP" sz="18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】</a:t>
                      </a:r>
                      <a:r>
                        <a:rPr kumimoji="1" lang="ja-JP" altLang="en-US" sz="18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㈱ガスアンドパワー、㈱東芝関西支社、三機工業㈱関西支店</a:t>
                      </a:r>
                      <a:endParaRPr kumimoji="1" lang="ja-JP" altLang="en-US" sz="1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67037">
                <a:tc>
                  <a:txBody>
                    <a:bodyPr/>
                    <a:lstStyle/>
                    <a:p>
                      <a:pPr algn="dist"/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契約期間</a:t>
                      </a:r>
                      <a:endParaRPr kumimoji="1" lang="en-US" altLang="ja-JP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平成</a:t>
                      </a: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17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</a:t>
                      </a: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4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月</a:t>
                      </a: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日 ～ 平成</a:t>
                      </a: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29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</a:t>
                      </a: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月</a:t>
                      </a: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31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日</a:t>
                      </a:r>
                      <a:endParaRPr kumimoji="1" lang="en-US" altLang="ja-JP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400" baseline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</a:t>
                      </a:r>
                      <a:endParaRPr kumimoji="1" lang="en-US" altLang="ja-JP" sz="400" baseline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r>
                        <a:rPr kumimoji="1" lang="ja-JP" altLang="en-US" baseline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</a:t>
                      </a: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ESCO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サービス</a:t>
                      </a:r>
                      <a:r>
                        <a:rPr kumimoji="1" lang="ja-JP" altLang="en-US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期間は 平成</a:t>
                      </a: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17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</a:t>
                      </a: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4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月</a:t>
                      </a: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日～平成</a:t>
                      </a: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29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</a:t>
                      </a: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月</a:t>
                      </a: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31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日（</a:t>
                      </a: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12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年間）</a:t>
                      </a:r>
                      <a:endParaRPr kumimoji="1" lang="en-US" altLang="ja-JP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5031">
                <a:tc>
                  <a:txBody>
                    <a:bodyPr/>
                    <a:lstStyle/>
                    <a:p>
                      <a:pPr algn="dist"/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契約方式</a:t>
                      </a:r>
                      <a:endParaRPr kumimoji="1" lang="en-US" altLang="ja-JP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kumimoji="1" lang="en-US" altLang="ja-JP" baseline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</a:t>
                      </a:r>
                      <a:r>
                        <a:rPr kumimoji="1" lang="ja-JP" altLang="en-US" baseline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シェアード・セイビングス契約（民間資金活用型）</a:t>
                      </a:r>
                      <a:endParaRPr kumimoji="1" lang="en-US" altLang="ja-JP" baseline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1053122">
                <a:tc>
                  <a:txBody>
                    <a:bodyPr/>
                    <a:lstStyle/>
                    <a:p>
                      <a:pPr algn="dist"/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主な省エネ</a:t>
                      </a:r>
                      <a:endParaRPr kumimoji="1" lang="en-US" altLang="ja-JP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dist"/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改修内容</a:t>
                      </a:r>
                      <a:endParaRPr kumimoji="1" lang="en-US" altLang="ja-JP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kumimoji="1" lang="ja-JP" altLang="en-US" sz="1800" baseline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</a:t>
                      </a:r>
                      <a:r>
                        <a:rPr kumimoji="1" lang="ja-JP" altLang="en-US" sz="18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・ 空調熱源システムの効率化</a:t>
                      </a:r>
                      <a:endParaRPr kumimoji="1" lang="en-US" altLang="ja-JP" sz="18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endParaRPr kumimoji="1" lang="en-US" altLang="ja-JP" sz="3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18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・ 高効率コージェネレーションの導入</a:t>
                      </a:r>
                      <a:endParaRPr kumimoji="1" lang="en-US" altLang="ja-JP" sz="18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endParaRPr kumimoji="1" lang="en-US" altLang="ja-JP" sz="3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1800" baseline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</a:t>
                      </a:r>
                      <a:r>
                        <a:rPr kumimoji="1" lang="ja-JP" altLang="en-US" sz="18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・ ポンプのインバータ制御化</a:t>
                      </a:r>
                      <a:endParaRPr kumimoji="1" lang="en-US" altLang="ja-JP" sz="18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T="90000" marB="9000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・ </a:t>
                      </a:r>
                      <a:r>
                        <a:rPr kumimoji="1" lang="ja-JP" altLang="en-US" sz="1800" baseline="0" dirty="0" smtClean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高効率照明の導入</a:t>
                      </a:r>
                      <a:r>
                        <a:rPr kumimoji="1" lang="ja-JP" altLang="en-US" sz="1800" dirty="0" smtClean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</a:t>
                      </a:r>
                      <a:endParaRPr kumimoji="1" lang="en-US" altLang="ja-JP" sz="18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endParaRPr kumimoji="1" lang="en-US" altLang="ja-JP" sz="3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1800" baseline="0" dirty="0" smtClean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</a:t>
                      </a:r>
                      <a:r>
                        <a:rPr kumimoji="1" lang="ja-JP" altLang="en-US" sz="1800" dirty="0" smtClean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・ </a:t>
                      </a:r>
                      <a:r>
                        <a:rPr kumimoji="1" lang="ja-JP" altLang="en-US" sz="18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井戸水の利用</a:t>
                      </a:r>
                      <a:endParaRPr kumimoji="1" lang="en-US" altLang="ja-JP" sz="18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endParaRPr kumimoji="1" lang="en-US" altLang="ja-JP" sz="3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1800" dirty="0" smtClean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</a:t>
                      </a:r>
                      <a:endParaRPr kumimoji="1" lang="en-US" altLang="ja-JP" sz="18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T="90000" marB="90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5031">
                <a:tc>
                  <a:txBody>
                    <a:bodyPr/>
                    <a:lstStyle/>
                    <a:p>
                      <a:pPr algn="dist"/>
                      <a:r>
                        <a:rPr kumimoji="1" lang="ja-JP" altLang="en-US" sz="18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導入効果</a:t>
                      </a:r>
                      <a:endParaRPr kumimoji="1" lang="en-US" altLang="ja-JP" sz="18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kumimoji="1" lang="en-US" altLang="ja-JP" sz="1800" baseline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</a:t>
                      </a:r>
                      <a:r>
                        <a:rPr kumimoji="1" lang="ja-JP" altLang="en-US" sz="1800" baseline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省エネルギー率：</a:t>
                      </a:r>
                      <a:r>
                        <a:rPr kumimoji="1" lang="en-US" altLang="ja-JP" sz="1800" baseline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39.8%</a:t>
                      </a:r>
                      <a:r>
                        <a:rPr kumimoji="1" lang="ja-JP" altLang="en-US" sz="1400" baseline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（計画値）</a:t>
                      </a:r>
                      <a:r>
                        <a:rPr kumimoji="1" lang="en-US" altLang="ja-JP" sz="1800" baseline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</a:t>
                      </a:r>
                      <a:endParaRPr kumimoji="1" lang="en-US" altLang="ja-JP" sz="18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T="54000" marB="54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aseline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CO</a:t>
                      </a:r>
                      <a:r>
                        <a:rPr kumimoji="1" lang="en-US" altLang="ja-JP" sz="1400" baseline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</a:t>
                      </a:r>
                      <a:r>
                        <a:rPr kumimoji="1" lang="ja-JP" altLang="en-US" sz="200" baseline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</a:t>
                      </a:r>
                      <a:r>
                        <a:rPr kumimoji="1" lang="ja-JP" altLang="en-US" sz="1800" baseline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削減率</a:t>
                      </a:r>
                      <a:r>
                        <a:rPr kumimoji="1" lang="ja-JP" altLang="en-US" sz="200" baseline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</a:t>
                      </a:r>
                      <a:r>
                        <a:rPr kumimoji="1" lang="ja-JP" altLang="en-US" sz="1800" baseline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： </a:t>
                      </a:r>
                      <a:r>
                        <a:rPr kumimoji="1" lang="en-US" altLang="ja-JP" sz="1800" baseline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42.8</a:t>
                      </a:r>
                      <a:r>
                        <a:rPr kumimoji="1" lang="ja-JP" altLang="en-US" sz="1800" baseline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％</a:t>
                      </a:r>
                      <a:r>
                        <a:rPr kumimoji="1" lang="ja-JP" altLang="en-US" sz="1400" baseline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（計画値）</a:t>
                      </a:r>
                      <a:r>
                        <a:rPr kumimoji="1" lang="en-US" altLang="ja-JP" sz="1400" baseline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T="54000" marB="54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29916">
                <a:tc>
                  <a:txBody>
                    <a:bodyPr/>
                    <a:lstStyle/>
                    <a:p>
                      <a:pPr algn="dist"/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施設概要</a:t>
                      </a:r>
                      <a:endParaRPr kumimoji="1" lang="en-US" altLang="ja-JP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dist"/>
                      <a:r>
                        <a:rPr kumimoji="1" lang="ja-JP" altLang="en-US" baseline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用途</a:t>
                      </a:r>
                      <a:endParaRPr kumimoji="1" lang="en-US" altLang="ja-JP" sz="6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l"/>
                      <a:endParaRPr kumimoji="1" lang="en-US" altLang="ja-JP" sz="4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dist"/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所在地</a:t>
                      </a:r>
                      <a:endParaRPr kumimoji="1" lang="en-US" altLang="ja-JP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dist"/>
                      <a:endParaRPr kumimoji="1" lang="en-US" altLang="ja-JP" sz="4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dist"/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竣工時期</a:t>
                      </a:r>
                      <a:endParaRPr kumimoji="1" lang="en-US" altLang="ja-JP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dist"/>
                      <a:endParaRPr kumimoji="1" lang="en-US" altLang="ja-JP" sz="4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dist"/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延床面積</a:t>
                      </a:r>
                      <a:endParaRPr kumimoji="1" lang="en-US" altLang="ja-JP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dist"/>
                      <a:endParaRPr kumimoji="1" lang="en-US" altLang="ja-JP" sz="4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dist"/>
                      <a:r>
                        <a:rPr kumimoji="1" lang="ja-JP" altLang="en-US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構造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・階数</a:t>
                      </a:r>
                      <a:endParaRPr kumimoji="1" lang="en-US" altLang="ja-JP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dist"/>
                      <a:endParaRPr kumimoji="1" lang="en-US" altLang="ja-JP" sz="4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dist"/>
                      <a:endParaRPr kumimoji="1" lang="en-US" altLang="ja-JP" sz="18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:</a:t>
                      </a:r>
                      <a:r>
                        <a:rPr kumimoji="1" lang="ja-JP" altLang="en-US" baseline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病 院</a:t>
                      </a:r>
                      <a:endParaRPr kumimoji="1" lang="en-US" altLang="ja-JP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endParaRPr kumimoji="1" lang="en-US" altLang="ja-JP" sz="4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: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羽曳野市はびきの</a:t>
                      </a:r>
                      <a:endParaRPr kumimoji="1" lang="en-US" altLang="ja-JP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endParaRPr kumimoji="1" lang="en-US" altLang="ja-JP" sz="4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: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</a:t>
                      </a: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1973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年（病棟）</a:t>
                      </a:r>
                      <a:endParaRPr kumimoji="1" lang="en-US" altLang="ja-JP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endParaRPr kumimoji="1" lang="en-US" altLang="ja-JP" sz="4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: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</a:t>
                      </a: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43,233m</a:t>
                      </a:r>
                      <a:r>
                        <a:rPr kumimoji="1" lang="en-US" altLang="ja-JP" baseline="300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（病棟他</a:t>
                      </a: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5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棟）</a:t>
                      </a:r>
                      <a:endParaRPr kumimoji="1" lang="en-US" altLang="ja-JP" baseline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endParaRPr kumimoji="1" lang="en-US" altLang="ja-JP" sz="4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: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鉄骨鉄筋コンクリート造・鉄骨造</a:t>
                      </a:r>
                      <a:endParaRPr kumimoji="1" lang="en-US" altLang="ja-JP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endParaRPr kumimoji="1" lang="en-US" altLang="ja-JP" sz="4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r>
                        <a:rPr kumimoji="1" lang="en-US" altLang="ja-JP" baseline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地上</a:t>
                      </a: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12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階</a:t>
                      </a:r>
                      <a:r>
                        <a:rPr kumimoji="1" lang="ja-JP" altLang="en-US" sz="400" baseline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</a:t>
                      </a: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/</a:t>
                      </a:r>
                      <a:r>
                        <a:rPr kumimoji="1" lang="en-US" altLang="ja-JP" sz="4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地下</a:t>
                      </a: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階（病棟）</a:t>
                      </a:r>
                      <a:endParaRPr kumimoji="1" lang="en-US" altLang="ja-JP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dist"/>
                      <a:endParaRPr kumimoji="1" lang="en-US" altLang="ja-JP" sz="18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0" name="正方形/長方形 19"/>
          <p:cNvSpPr/>
          <p:nvPr/>
        </p:nvSpPr>
        <p:spPr>
          <a:xfrm>
            <a:off x="8172400" y="46692"/>
            <a:ext cx="949752" cy="31786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ja-JP" altLang="en-US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fld id="{C8692C38-0430-4F61-A0D4-4C5C3C1314F7}" type="slidenum">
              <a:rPr lang="ja-JP" altLang="en-US" sz="160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 algn="ctr"/>
              <a:t>1</a:t>
            </a:fld>
            <a:r>
              <a:rPr lang="en-US" altLang="ja-JP" sz="16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/3</a:t>
            </a:r>
            <a:r>
              <a:rPr lang="ja-JP" altLang="en-US" sz="16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lang="ja-JP" altLang="en-US" sz="16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026" name="Picture 2" descr="E:\LIB\★設備計画G\32_研修資料\H29年度インターンシップ研修\★ESCO導入マニュアル\導入事例\添付用写真\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4" r="18071"/>
          <a:stretch/>
        </p:blipFill>
        <p:spPr bwMode="auto">
          <a:xfrm>
            <a:off x="6214146" y="4608283"/>
            <a:ext cx="2707276" cy="203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04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/>
          <p:cNvCxnSpPr/>
          <p:nvPr/>
        </p:nvCxnSpPr>
        <p:spPr>
          <a:xfrm>
            <a:off x="113410" y="416516"/>
            <a:ext cx="8892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正方形/長方形 6"/>
          <p:cNvSpPr/>
          <p:nvPr/>
        </p:nvSpPr>
        <p:spPr>
          <a:xfrm>
            <a:off x="86106" y="22516"/>
            <a:ext cx="8883304" cy="907941"/>
          </a:xfrm>
          <a:prstGeom prst="rect">
            <a:avLst/>
          </a:prstGeom>
        </p:spPr>
        <p:txBody>
          <a:bodyPr wrap="square" tIns="0" bIns="0">
            <a:spAutoFit/>
          </a:bodyPr>
          <a:lstStyle/>
          <a:p>
            <a:r>
              <a:rPr lang="ja-JP" altLang="en-US" sz="1000" b="1" dirty="0" smtClean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ja-JP" altLang="en-US" sz="2400" b="1" dirty="0" smtClean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大阪府</a:t>
            </a:r>
            <a:r>
              <a:rPr lang="en-US" altLang="ja-JP" sz="2400" b="1" dirty="0" smtClean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ESCO</a:t>
            </a:r>
            <a:r>
              <a:rPr lang="ja-JP" altLang="en-US" sz="2400" b="1" dirty="0" smtClean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事業の導入事例⑦</a:t>
            </a:r>
            <a:endParaRPr lang="en-US" altLang="ja-JP" sz="2400" b="1" dirty="0" smtClean="0">
              <a:solidFill>
                <a:schemeClr val="tx2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1000" b="1" dirty="0" smtClean="0">
              <a:solidFill>
                <a:schemeClr val="tx2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500" b="1" dirty="0">
              <a:solidFill>
                <a:schemeClr val="tx2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en-US" altLang="ja-JP" sz="2000" b="1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2000" b="1" dirty="0" smtClean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契約に基づく</a:t>
            </a:r>
            <a:r>
              <a:rPr lang="en-US" altLang="ja-JP" sz="2000" b="1" dirty="0" smtClean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ESC</a:t>
            </a:r>
            <a:r>
              <a:rPr lang="ja-JP" altLang="en-US" sz="2000" b="1" dirty="0" smtClean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Ｏ事業の経費と利益配分</a:t>
            </a:r>
            <a:r>
              <a:rPr lang="en-US" altLang="ja-JP" sz="2000" b="1" dirty="0" smtClean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  <a:endParaRPr lang="ja-JP" altLang="en-US" sz="2000" b="1" dirty="0">
              <a:solidFill>
                <a:schemeClr val="tx2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" name="AutoShape 42"/>
          <p:cNvSpPr>
            <a:spLocks noChangeArrowheads="1"/>
          </p:cNvSpPr>
          <p:nvPr/>
        </p:nvSpPr>
        <p:spPr bwMode="auto">
          <a:xfrm>
            <a:off x="366933" y="6073510"/>
            <a:ext cx="2086865" cy="335613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ja-JP" altLang="en-US" sz="1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7" name="タイトル 1"/>
          <p:cNvSpPr txBox="1">
            <a:spLocks/>
          </p:cNvSpPr>
          <p:nvPr/>
        </p:nvSpPr>
        <p:spPr>
          <a:xfrm>
            <a:off x="6715104" y="620688"/>
            <a:ext cx="2219232" cy="466139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1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（単位：千円／年）</a:t>
            </a:r>
            <a:endParaRPr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8172400" y="46692"/>
            <a:ext cx="949752" cy="31786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ja-JP" altLang="en-US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fld id="{C8692C38-0430-4F61-A0D4-4C5C3C1314F7}" type="slidenum">
              <a:rPr lang="ja-JP" altLang="en-US" sz="160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 algn="ctr"/>
              <a:t>2</a:t>
            </a:fld>
            <a:r>
              <a:rPr lang="en-US" altLang="ja-JP" sz="16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/3</a:t>
            </a:r>
            <a:r>
              <a:rPr lang="ja-JP" altLang="en-US" sz="16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lang="ja-JP" altLang="en-US" sz="16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251520" y="1085081"/>
            <a:ext cx="8576565" cy="4713199"/>
            <a:chOff x="-52904" y="1640261"/>
            <a:chExt cx="9064698" cy="4422483"/>
          </a:xfrm>
        </p:grpSpPr>
        <p:sp>
          <p:nvSpPr>
            <p:cNvPr id="14" name="Rectangle 8"/>
            <p:cNvSpPr>
              <a:spLocks noChangeArrowheads="1"/>
            </p:cNvSpPr>
            <p:nvPr/>
          </p:nvSpPr>
          <p:spPr bwMode="auto">
            <a:xfrm>
              <a:off x="4741796" y="3410377"/>
              <a:ext cx="1911528" cy="2637713"/>
            </a:xfrm>
            <a:prstGeom prst="rect">
              <a:avLst/>
            </a:prstGeom>
            <a:gradFill rotWithShape="1">
              <a:gsLst>
                <a:gs pos="0">
                  <a:srgbClr val="FF9900"/>
                </a:gs>
                <a:gs pos="50000">
                  <a:srgbClr val="FF9900">
                    <a:gamma/>
                    <a:tint val="33725"/>
                    <a:invGamma/>
                  </a:srgbClr>
                </a:gs>
                <a:gs pos="100000">
                  <a:srgbClr val="FF9900"/>
                </a:gs>
              </a:gsLst>
              <a:lin ang="0" scaled="1"/>
            </a:gradFill>
            <a:ln w="222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ja-JP" altLang="en-US" sz="1600" b="1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光熱水費</a:t>
              </a:r>
              <a:endParaRPr lang="en-US" altLang="ja-JP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algn="ctr"/>
              <a:endParaRPr lang="en-US" altLang="ja-JP" sz="1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algn="ctr"/>
              <a:r>
                <a:rPr lang="en-US" altLang="ja-JP" sz="1600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【</a:t>
              </a:r>
              <a:r>
                <a:rPr lang="en-US" altLang="ja-JP" sz="800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 </a:t>
              </a:r>
              <a:r>
                <a:rPr lang="en-US" altLang="ja-JP" sz="16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250,840</a:t>
              </a:r>
              <a:r>
                <a:rPr lang="en-US" altLang="ja-JP" sz="8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 </a:t>
              </a:r>
              <a:r>
                <a:rPr lang="en-US" altLang="ja-JP" sz="16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】</a:t>
              </a:r>
              <a:endPara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16" name="Rectangle 8"/>
            <p:cNvSpPr>
              <a:spLocks noChangeArrowheads="1"/>
            </p:cNvSpPr>
            <p:nvPr/>
          </p:nvSpPr>
          <p:spPr bwMode="auto">
            <a:xfrm>
              <a:off x="-52904" y="1665144"/>
              <a:ext cx="1910702" cy="4397600"/>
            </a:xfrm>
            <a:prstGeom prst="rect">
              <a:avLst/>
            </a:prstGeom>
            <a:gradFill rotWithShape="1">
              <a:gsLst>
                <a:gs pos="0">
                  <a:srgbClr val="FF9900"/>
                </a:gs>
                <a:gs pos="50000">
                  <a:srgbClr val="FF9900">
                    <a:gamma/>
                    <a:tint val="33725"/>
                    <a:invGamma/>
                  </a:srgbClr>
                </a:gs>
                <a:gs pos="100000">
                  <a:srgbClr val="FF9900"/>
                </a:gs>
              </a:gsLst>
              <a:lin ang="0" scaled="1"/>
            </a:gradFill>
            <a:ln w="222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ja-JP" altLang="en-US" sz="1600" b="1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光熱水費</a:t>
              </a:r>
              <a:endParaRPr lang="en-US" altLang="ja-JP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algn="ctr"/>
              <a:endParaRPr lang="en-US" altLang="ja-JP" sz="1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algn="ctr"/>
              <a:r>
                <a:rPr lang="en-US" altLang="ja-JP" sz="16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【 377,434</a:t>
              </a:r>
              <a:r>
                <a:rPr lang="en-US" altLang="ja-JP" sz="8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 </a:t>
              </a:r>
              <a:r>
                <a:rPr lang="en-US" altLang="ja-JP" sz="16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】</a:t>
              </a:r>
              <a:endPara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21" name="Rectangle 39"/>
            <p:cNvSpPr>
              <a:spLocks noChangeArrowheads="1"/>
            </p:cNvSpPr>
            <p:nvPr/>
          </p:nvSpPr>
          <p:spPr bwMode="auto">
            <a:xfrm>
              <a:off x="5690093" y="2721170"/>
              <a:ext cx="963231" cy="1145671"/>
            </a:xfrm>
            <a:prstGeom prst="rect">
              <a:avLst/>
            </a:prstGeom>
            <a:gradFill flip="none" rotWithShape="1">
              <a:gsLst>
                <a:gs pos="0">
                  <a:srgbClr val="FFFF00"/>
                </a:gs>
                <a:gs pos="50000">
                  <a:srgbClr val="FFFFCC"/>
                </a:gs>
                <a:gs pos="100000">
                  <a:srgbClr val="FFFF00"/>
                </a:gs>
              </a:gsLst>
              <a:lin ang="0" scaled="1"/>
              <a:tileRect/>
            </a:gradFill>
            <a:ln w="222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ja-JP" sz="16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ESCO</a:t>
              </a:r>
            </a:p>
            <a:p>
              <a:pPr algn="ctr"/>
              <a:r>
                <a:rPr lang="ja-JP" altLang="en-US" sz="16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サービス料</a:t>
              </a:r>
              <a:endParaRPr lang="en-US" altLang="ja-JP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algn="ctr"/>
              <a:r>
                <a:rPr lang="en-US" altLang="ja-JP" sz="14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【78,458】</a:t>
              </a:r>
              <a:endPara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22" name="Rectangle 38"/>
            <p:cNvSpPr>
              <a:spLocks noChangeArrowheads="1"/>
            </p:cNvSpPr>
            <p:nvPr/>
          </p:nvSpPr>
          <p:spPr bwMode="auto">
            <a:xfrm>
              <a:off x="5685184" y="1640261"/>
              <a:ext cx="963231" cy="1080908"/>
            </a:xfrm>
            <a:prstGeom prst="rect">
              <a:avLst/>
            </a:prstGeom>
            <a:gradFill rotWithShape="1">
              <a:gsLst>
                <a:gs pos="0">
                  <a:srgbClr val="00B0F0"/>
                </a:gs>
                <a:gs pos="50000">
                  <a:srgbClr val="82DEFE"/>
                </a:gs>
                <a:gs pos="100000">
                  <a:srgbClr val="00B0F0"/>
                </a:gs>
              </a:gsLst>
              <a:lin ang="0" scaled="1"/>
            </a:gradFill>
            <a:ln w="222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ja-JP" altLang="en-US" sz="1600" b="1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府の利益</a:t>
              </a:r>
              <a:endParaRPr lang="en-US" altLang="ja-JP" sz="16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algn="ctr"/>
              <a:r>
                <a:rPr lang="en-US" altLang="ja-JP" sz="1400" b="1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【50,236】</a:t>
              </a:r>
              <a:endParaRPr lang="ja-JP" altLang="en-US" sz="1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23" name="Rectangle 8"/>
            <p:cNvSpPr>
              <a:spLocks noChangeArrowheads="1"/>
            </p:cNvSpPr>
            <p:nvPr/>
          </p:nvSpPr>
          <p:spPr bwMode="auto">
            <a:xfrm>
              <a:off x="7101090" y="3404032"/>
              <a:ext cx="1910704" cy="2644059"/>
            </a:xfrm>
            <a:prstGeom prst="rect">
              <a:avLst/>
            </a:prstGeom>
            <a:gradFill rotWithShape="1">
              <a:gsLst>
                <a:gs pos="0">
                  <a:srgbClr val="FF9900"/>
                </a:gs>
                <a:gs pos="50000">
                  <a:srgbClr val="FF9900">
                    <a:gamma/>
                    <a:tint val="33725"/>
                    <a:invGamma/>
                  </a:srgbClr>
                </a:gs>
                <a:gs pos="100000">
                  <a:srgbClr val="FF9900"/>
                </a:gs>
              </a:gsLst>
              <a:lin ang="0" scaled="1"/>
            </a:gradFill>
            <a:ln w="222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ja-JP" altLang="en-US" sz="1600" b="1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光熱水費</a:t>
              </a:r>
              <a:endParaRPr lang="en-US" altLang="ja-JP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algn="ctr"/>
              <a:endParaRPr lang="en-US" altLang="ja-JP" sz="1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algn="ctr"/>
              <a:r>
                <a:rPr lang="en-US" altLang="ja-JP" sz="1600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【</a:t>
              </a:r>
              <a:r>
                <a:rPr lang="en-US" altLang="ja-JP" sz="800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 </a:t>
              </a:r>
              <a:r>
                <a:rPr lang="en-US" altLang="ja-JP" sz="16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250,840</a:t>
              </a:r>
              <a:r>
                <a:rPr lang="en-US" altLang="ja-JP" sz="8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 </a:t>
              </a:r>
              <a:r>
                <a:rPr lang="en-US" altLang="ja-JP" sz="16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】</a:t>
              </a:r>
              <a:endPara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24" name="Rectangle 38"/>
            <p:cNvSpPr>
              <a:spLocks noChangeArrowheads="1"/>
            </p:cNvSpPr>
            <p:nvPr/>
          </p:nvSpPr>
          <p:spPr bwMode="auto">
            <a:xfrm>
              <a:off x="7101090" y="1645524"/>
              <a:ext cx="1910491" cy="2218420"/>
            </a:xfrm>
            <a:prstGeom prst="rect">
              <a:avLst/>
            </a:prstGeom>
            <a:gradFill rotWithShape="1">
              <a:gsLst>
                <a:gs pos="0">
                  <a:srgbClr val="00B0F0"/>
                </a:gs>
                <a:gs pos="50000">
                  <a:srgbClr val="82DEFE"/>
                </a:gs>
                <a:gs pos="100000">
                  <a:srgbClr val="00B0F0"/>
                </a:gs>
              </a:gsLst>
              <a:lin ang="0" scaled="1"/>
            </a:gradFill>
            <a:ln w="222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ja-JP" altLang="en-US" sz="1600" b="1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府の利益</a:t>
              </a:r>
              <a:endParaRPr lang="en-US" altLang="ja-JP" sz="16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algn="ctr"/>
              <a:endParaRPr lang="en-US" altLang="ja-JP" sz="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algn="ctr"/>
              <a:r>
                <a:rPr lang="en-US" altLang="ja-JP" sz="1600" b="1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【</a:t>
              </a:r>
              <a:r>
                <a:rPr lang="en-US" altLang="ja-JP" sz="800" b="1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 </a:t>
              </a:r>
              <a:r>
                <a:rPr lang="en-US" altLang="ja-JP" sz="16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128,694</a:t>
              </a:r>
              <a:r>
                <a:rPr lang="en-US" altLang="ja-JP" sz="800" b="1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 </a:t>
              </a:r>
              <a:r>
                <a:rPr lang="en-US" altLang="ja-JP" sz="1600" b="1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】</a:t>
              </a:r>
              <a:endParaRPr lang="ja-JP" altLang="en-US" sz="1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20" name="Rectangle 39"/>
            <p:cNvSpPr>
              <a:spLocks noChangeArrowheads="1"/>
            </p:cNvSpPr>
            <p:nvPr/>
          </p:nvSpPr>
          <p:spPr bwMode="auto">
            <a:xfrm>
              <a:off x="-52903" y="1650137"/>
              <a:ext cx="1910701" cy="410562"/>
            </a:xfrm>
            <a:prstGeom prst="rect">
              <a:avLst/>
            </a:prstGeom>
            <a:gradFill flip="none" rotWithShape="1">
              <a:gsLst>
                <a:gs pos="0">
                  <a:srgbClr val="FFFF00"/>
                </a:gs>
                <a:gs pos="50000">
                  <a:srgbClr val="FFFFCC"/>
                </a:gs>
                <a:gs pos="100000">
                  <a:srgbClr val="FFFF00"/>
                </a:gs>
              </a:gsLst>
              <a:lin ang="0" scaled="1"/>
              <a:tileRect/>
            </a:gradFill>
            <a:ln w="222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ja-JP" altLang="en-US" sz="12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空調熱源保守点検費</a:t>
              </a:r>
              <a:endParaRPr lang="en-US" altLang="ja-JP" sz="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algn="ctr"/>
              <a:r>
                <a:rPr lang="en-US" altLang="ja-JP" sz="12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【 2,100 】</a:t>
              </a:r>
              <a:endPara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29" name="Rectangle 8"/>
            <p:cNvSpPr>
              <a:spLocks noChangeArrowheads="1"/>
            </p:cNvSpPr>
            <p:nvPr/>
          </p:nvSpPr>
          <p:spPr bwMode="auto">
            <a:xfrm>
              <a:off x="2306393" y="3088021"/>
              <a:ext cx="1910703" cy="2974718"/>
            </a:xfrm>
            <a:prstGeom prst="rect">
              <a:avLst/>
            </a:prstGeom>
            <a:gradFill rotWithShape="1">
              <a:gsLst>
                <a:gs pos="0">
                  <a:srgbClr val="FF9900"/>
                </a:gs>
                <a:gs pos="50000">
                  <a:srgbClr val="FF9900">
                    <a:gamma/>
                    <a:tint val="33725"/>
                    <a:invGamma/>
                  </a:srgbClr>
                </a:gs>
                <a:gs pos="100000">
                  <a:srgbClr val="FF9900"/>
                </a:gs>
              </a:gsLst>
              <a:lin ang="0" scaled="1"/>
            </a:gradFill>
            <a:ln w="222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ja-JP" altLang="en-US" sz="1600" b="1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光熱水費</a:t>
              </a:r>
              <a:endParaRPr lang="en-US" altLang="ja-JP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algn="ctr"/>
              <a:endParaRPr lang="en-US" altLang="ja-JP" sz="1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algn="ctr"/>
              <a:r>
                <a:rPr lang="en-US" altLang="ja-JP" sz="1600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【</a:t>
              </a:r>
              <a:r>
                <a:rPr lang="en-US" altLang="ja-JP" sz="800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 </a:t>
              </a:r>
              <a:r>
                <a:rPr lang="en-US" altLang="ja-JP" sz="16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310,966</a:t>
              </a:r>
              <a:r>
                <a:rPr lang="en-US" altLang="ja-JP" sz="8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 </a:t>
              </a:r>
              <a:r>
                <a:rPr lang="en-US" altLang="ja-JP" sz="16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】</a:t>
              </a:r>
              <a:endPara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30" name="Rectangle 39"/>
            <p:cNvSpPr>
              <a:spLocks noChangeArrowheads="1"/>
            </p:cNvSpPr>
            <p:nvPr/>
          </p:nvSpPr>
          <p:spPr bwMode="auto">
            <a:xfrm>
              <a:off x="2306392" y="1657026"/>
              <a:ext cx="955246" cy="1430994"/>
            </a:xfrm>
            <a:prstGeom prst="rect">
              <a:avLst/>
            </a:prstGeom>
            <a:gradFill flip="none" rotWithShape="1">
              <a:gsLst>
                <a:gs pos="0">
                  <a:srgbClr val="92D050"/>
                </a:gs>
                <a:gs pos="50000">
                  <a:schemeClr val="accent3">
                    <a:lumMod val="20000"/>
                    <a:lumOff val="80000"/>
                  </a:schemeClr>
                </a:gs>
                <a:gs pos="100000">
                  <a:srgbClr val="92D050"/>
                </a:gs>
              </a:gsLst>
              <a:lin ang="0" scaled="1"/>
              <a:tileRect/>
            </a:gradFill>
            <a:ln w="222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vert="horz" wrap="none" anchor="ctr"/>
            <a:lstStyle/>
            <a:p>
              <a:pPr algn="ctr"/>
              <a:r>
                <a:rPr lang="ja-JP" altLang="en-US" sz="16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光熱水費</a:t>
              </a:r>
              <a:endParaRPr lang="en-US" altLang="ja-JP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algn="ctr"/>
              <a:r>
                <a:rPr lang="ja-JP" altLang="en-US" sz="16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削減額</a:t>
              </a:r>
              <a:endParaRPr lang="en-US" altLang="ja-JP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algn="ctr"/>
              <a:endParaRPr lang="en-US" altLang="ja-JP" sz="9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algn="ctr"/>
              <a:r>
                <a:rPr lang="en-US" altLang="ja-JP" sz="14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【68,568</a:t>
              </a:r>
              <a:r>
                <a:rPr lang="en-US" altLang="ja-JP" sz="16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】</a:t>
              </a:r>
              <a:endPara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31" name="Rectangle 39"/>
            <p:cNvSpPr>
              <a:spLocks noChangeArrowheads="1"/>
            </p:cNvSpPr>
            <p:nvPr/>
          </p:nvSpPr>
          <p:spPr bwMode="auto">
            <a:xfrm>
              <a:off x="3254691" y="2060699"/>
              <a:ext cx="962410" cy="1027322"/>
            </a:xfrm>
            <a:prstGeom prst="rect">
              <a:avLst/>
            </a:prstGeom>
            <a:gradFill flip="none" rotWithShape="1">
              <a:gsLst>
                <a:gs pos="0">
                  <a:srgbClr val="FFFF00"/>
                </a:gs>
                <a:gs pos="50000">
                  <a:srgbClr val="FFFFCC"/>
                </a:gs>
                <a:gs pos="100000">
                  <a:srgbClr val="FFFF00"/>
                </a:gs>
              </a:gsLst>
              <a:lin ang="0" scaled="1"/>
              <a:tileRect/>
            </a:gradFill>
            <a:ln w="222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ja-JP" sz="16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ESCO</a:t>
              </a:r>
            </a:p>
            <a:p>
              <a:pPr algn="ctr"/>
              <a:r>
                <a:rPr lang="ja-JP" altLang="en-US" sz="16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サービス料</a:t>
              </a:r>
              <a:endParaRPr lang="en-US" altLang="ja-JP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algn="ctr"/>
              <a:r>
                <a:rPr lang="en-US" altLang="ja-JP" sz="14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【41,806】</a:t>
              </a:r>
              <a:endParaRPr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32" name="Rectangle 38"/>
            <p:cNvSpPr>
              <a:spLocks noChangeArrowheads="1"/>
            </p:cNvSpPr>
            <p:nvPr/>
          </p:nvSpPr>
          <p:spPr bwMode="auto">
            <a:xfrm>
              <a:off x="3254691" y="1657026"/>
              <a:ext cx="962410" cy="504104"/>
            </a:xfrm>
            <a:prstGeom prst="rect">
              <a:avLst/>
            </a:prstGeom>
            <a:gradFill rotWithShape="1">
              <a:gsLst>
                <a:gs pos="0">
                  <a:srgbClr val="00B0F0"/>
                </a:gs>
                <a:gs pos="50000">
                  <a:srgbClr val="82DEFE"/>
                </a:gs>
                <a:gs pos="100000">
                  <a:srgbClr val="00B0F0"/>
                </a:gs>
              </a:gsLst>
              <a:lin ang="0" scaled="1"/>
            </a:gradFill>
            <a:ln w="222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ja-JP" altLang="en-US" sz="1400" b="1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府の利益</a:t>
              </a:r>
              <a:endParaRPr lang="en-US" altLang="ja-JP" sz="1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algn="ctr"/>
              <a:r>
                <a:rPr lang="en-US" altLang="ja-JP" sz="1400" b="1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【26,762】</a:t>
              </a:r>
              <a:endParaRPr lang="ja-JP" altLang="en-US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sp>
        <p:nvSpPr>
          <p:cNvPr id="34" name="AutoShape 42"/>
          <p:cNvSpPr>
            <a:spLocks noChangeArrowheads="1"/>
          </p:cNvSpPr>
          <p:nvPr/>
        </p:nvSpPr>
        <p:spPr bwMode="auto">
          <a:xfrm>
            <a:off x="2425441" y="5791874"/>
            <a:ext cx="2017293" cy="659021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/>
          <a:lstStyle/>
          <a:p>
            <a:pPr algn="ctr"/>
            <a:r>
              <a:rPr lang="en-US" altLang="ja-JP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ESCO</a:t>
            </a:r>
            <a:r>
              <a:rPr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サービス期間</a:t>
            </a:r>
            <a:endParaRPr lang="en-US" altLang="ja-JP" sz="16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（初年度）</a:t>
            </a:r>
            <a:endParaRPr lang="en-US" altLang="ja-JP" sz="16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5" name="AutoShape 42"/>
          <p:cNvSpPr>
            <a:spLocks noChangeArrowheads="1"/>
          </p:cNvSpPr>
          <p:nvPr/>
        </p:nvSpPr>
        <p:spPr bwMode="auto">
          <a:xfrm>
            <a:off x="6877623" y="5935890"/>
            <a:ext cx="2086865" cy="36004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/>
          <a:lstStyle/>
          <a:p>
            <a:pPr algn="ctr"/>
            <a:r>
              <a:rPr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契約期間満了後</a:t>
            </a:r>
            <a:endParaRPr lang="en-US" altLang="ja-JP" sz="16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6" name="AutoShape 42"/>
          <p:cNvSpPr>
            <a:spLocks noChangeArrowheads="1"/>
          </p:cNvSpPr>
          <p:nvPr/>
        </p:nvSpPr>
        <p:spPr bwMode="auto">
          <a:xfrm>
            <a:off x="251520" y="5935890"/>
            <a:ext cx="1760642" cy="33246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/>
          <a:lstStyle/>
          <a:p>
            <a:pPr algn="ctr"/>
            <a:r>
              <a:rPr lang="en-US" altLang="ja-JP" sz="1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ESCO</a:t>
            </a:r>
            <a:r>
              <a:rPr lang="ja-JP" altLang="en-US" sz="16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実施前</a:t>
            </a:r>
            <a:endParaRPr lang="en-US" altLang="ja-JP" sz="16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7" name="AutoShape 42"/>
          <p:cNvSpPr>
            <a:spLocks noChangeArrowheads="1"/>
          </p:cNvSpPr>
          <p:nvPr/>
        </p:nvSpPr>
        <p:spPr bwMode="auto">
          <a:xfrm>
            <a:off x="4642939" y="5798276"/>
            <a:ext cx="2017293" cy="659021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/>
          <a:lstStyle/>
          <a:p>
            <a:pPr algn="ctr"/>
            <a:r>
              <a:rPr lang="en-US" altLang="ja-JP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ESCO</a:t>
            </a:r>
            <a:r>
              <a:rPr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サービス期間</a:t>
            </a:r>
            <a:endParaRPr lang="en-US" altLang="ja-JP" sz="16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（２年目以降</a:t>
            </a:r>
            <a:r>
              <a:rPr lang="en-US" altLang="ja-JP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11</a:t>
            </a:r>
            <a:r>
              <a:rPr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年間）</a:t>
            </a:r>
            <a:endParaRPr lang="en-US" altLang="ja-JP" sz="16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8" name="AutoShape 42"/>
          <p:cNvSpPr>
            <a:spLocks noChangeArrowheads="1"/>
          </p:cNvSpPr>
          <p:nvPr/>
        </p:nvSpPr>
        <p:spPr bwMode="auto">
          <a:xfrm>
            <a:off x="251521" y="6367938"/>
            <a:ext cx="8576361" cy="43845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/>
          <a:lstStyle/>
          <a:p>
            <a:pPr algn="ctr"/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初年度の経費削減効果については、コージェネレーション設備の導入が２年目の予定であるため、その分低くなっている。</a:t>
            </a:r>
            <a:endParaRPr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9" name="Line 6"/>
          <p:cNvSpPr>
            <a:spLocks noChangeShapeType="1"/>
          </p:cNvSpPr>
          <p:nvPr/>
        </p:nvSpPr>
        <p:spPr bwMode="auto">
          <a:xfrm flipV="1">
            <a:off x="151968" y="5774448"/>
            <a:ext cx="8812520" cy="1630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00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4788024" y="1086874"/>
            <a:ext cx="904298" cy="2368066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chemeClr val="accent3">
                  <a:lumMod val="20000"/>
                  <a:lumOff val="80000"/>
                </a:schemeClr>
              </a:gs>
              <a:gs pos="100000">
                <a:srgbClr val="92D050"/>
              </a:gs>
            </a:gsLst>
            <a:lin ang="0" scaled="1"/>
            <a:tileRect/>
          </a:gradFill>
          <a:ln w="222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vert="horz" wrap="none" anchor="ctr"/>
          <a:lstStyle/>
          <a:p>
            <a:pPr algn="ctr"/>
            <a:r>
              <a:rPr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光熱水費</a:t>
            </a:r>
            <a:endParaRPr lang="en-US" altLang="ja-JP" sz="16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削減額</a:t>
            </a:r>
            <a:endParaRPr lang="en-US" altLang="ja-JP" sz="16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endParaRPr lang="en-US" altLang="ja-JP" sz="1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en-US" altLang="ja-JP" sz="1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【128,694】</a:t>
            </a:r>
            <a:endParaRPr lang="ja-JP" altLang="en-US" sz="1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6215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1" y="551959"/>
            <a:ext cx="9212263" cy="623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" name="正方形/長方形 67"/>
          <p:cNvSpPr/>
          <p:nvPr/>
        </p:nvSpPr>
        <p:spPr>
          <a:xfrm>
            <a:off x="86106" y="22516"/>
            <a:ext cx="8883304" cy="369332"/>
          </a:xfrm>
          <a:prstGeom prst="rect">
            <a:avLst/>
          </a:prstGeom>
        </p:spPr>
        <p:txBody>
          <a:bodyPr wrap="square" tIns="0" bIns="0">
            <a:spAutoFit/>
          </a:bodyPr>
          <a:lstStyle/>
          <a:p>
            <a:r>
              <a:rPr lang="ja-JP" altLang="en-US" sz="1000" b="1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ja-JP" altLang="en-US" sz="2400" b="1" dirty="0" smtClean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大阪府</a:t>
            </a:r>
            <a:r>
              <a:rPr lang="en-US" altLang="ja-JP" sz="2400" b="1" dirty="0" smtClean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ESCO</a:t>
            </a:r>
            <a:r>
              <a:rPr lang="ja-JP" altLang="en-US" sz="2400" b="1" dirty="0" smtClean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事業の導入事例⑦</a:t>
            </a:r>
            <a:endParaRPr lang="ja-JP" altLang="en-US" sz="2400" b="1" dirty="0">
              <a:solidFill>
                <a:schemeClr val="tx2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2" name="正方形/長方形 71"/>
          <p:cNvSpPr/>
          <p:nvPr/>
        </p:nvSpPr>
        <p:spPr>
          <a:xfrm>
            <a:off x="8172400" y="46692"/>
            <a:ext cx="949752" cy="31786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ja-JP" altLang="en-US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fld id="{C8692C38-0430-4F61-A0D4-4C5C3C1314F7}" type="slidenum">
              <a:rPr lang="ja-JP" altLang="en-US" sz="160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 algn="ctr"/>
              <a:t>3</a:t>
            </a:fld>
            <a:r>
              <a:rPr lang="en-US" altLang="ja-JP" sz="16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/3</a:t>
            </a:r>
            <a:r>
              <a:rPr lang="ja-JP" altLang="en-US" sz="16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lang="ja-JP" altLang="en-US" sz="16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20" name="直線コネクタ 119"/>
          <p:cNvCxnSpPr/>
          <p:nvPr/>
        </p:nvCxnSpPr>
        <p:spPr>
          <a:xfrm>
            <a:off x="113410" y="416516"/>
            <a:ext cx="8892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7470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334</Words>
  <Application>Microsoft Office PowerPoint</Application>
  <PresentationFormat>画面に合わせる (4:3)</PresentationFormat>
  <Paragraphs>101</Paragraphs>
  <Slides>3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4" baseType="lpstr">
      <vt:lpstr>Office ​​テーマ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2017-09-22T05:55:17Z</dcterms:created>
  <dcterms:modified xsi:type="dcterms:W3CDTF">2018-03-20T09:53:05Z</dcterms:modified>
</cp:coreProperties>
</file>