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1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CFBAC0-861C-43FA-832F-536A1E8A6DBF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E202-79E5-4F3E-A44D-6BB0776A3D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416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15D027-672E-4B3F-A738-FB656A061F7E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345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E1C2-CAE6-4C6E-A26B-DC87D46E94DD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27B8-B74C-4DAE-9589-E11189201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230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E1C2-CAE6-4C6E-A26B-DC87D46E94DD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27B8-B74C-4DAE-9589-E11189201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689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E1C2-CAE6-4C6E-A26B-DC87D46E94DD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27B8-B74C-4DAE-9589-E11189201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241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E1C2-CAE6-4C6E-A26B-DC87D46E94DD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27B8-B74C-4DAE-9589-E11189201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354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E1C2-CAE6-4C6E-A26B-DC87D46E94DD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27B8-B74C-4DAE-9589-E11189201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725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E1C2-CAE6-4C6E-A26B-DC87D46E94DD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27B8-B74C-4DAE-9589-E11189201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1581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E1C2-CAE6-4C6E-A26B-DC87D46E94DD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27B8-B74C-4DAE-9589-E11189201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823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E1C2-CAE6-4C6E-A26B-DC87D46E94DD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27B8-B74C-4DAE-9589-E11189201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149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E1C2-CAE6-4C6E-A26B-DC87D46E94DD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27B8-B74C-4DAE-9589-E11189201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1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E1C2-CAE6-4C6E-A26B-DC87D46E94DD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27B8-B74C-4DAE-9589-E11189201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429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E1C2-CAE6-4C6E-A26B-DC87D46E94DD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27B8-B74C-4DAE-9589-E11189201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30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EE1C2-CAE6-4C6E-A26B-DC87D46E94DD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227B8-B74C-4DAE-9589-E11189201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485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86106" y="22516"/>
            <a:ext cx="8883304" cy="369332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r>
              <a:rPr lang="ja-JP" altLang="en-US" sz="1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事業の導入事例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⑥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459690"/>
              </p:ext>
            </p:extLst>
          </p:nvPr>
        </p:nvGraphicFramePr>
        <p:xfrm>
          <a:off x="124921" y="573763"/>
          <a:ext cx="8880489" cy="6152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8179"/>
                <a:gridCol w="1295587"/>
                <a:gridCol w="2231289"/>
                <a:gridCol w="4075434"/>
              </a:tblGrid>
              <a:tr h="458787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事業名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800" b="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池田・府市合同庁舎</a:t>
                      </a: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ESCO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8787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契約者名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株式会社大林組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61015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契約期間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 ～ 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28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400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ESCO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サービス</a:t>
                      </a:r>
                      <a:r>
                        <a:rPr kumimoji="1" lang="ja-JP" altLang="en-US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期間は 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16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日～平成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28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年間）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8787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契約方式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シェアード・セイビングス契約（民間資金活用型）</a:t>
                      </a:r>
                      <a:endParaRPr kumimoji="1" lang="en-US" altLang="ja-JP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162261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主な省エネ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改修内容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6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ガス吸収式冷温水機の更新</a:t>
                      </a:r>
                    </a:p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・</a:t>
                      </a:r>
                      <a:r>
                        <a:rPr kumimoji="1" lang="ja-JP" altLang="en-US" sz="6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ポンプ類へのインバータ設置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・</a:t>
                      </a:r>
                      <a:r>
                        <a:rPr kumimoji="1" lang="ja-JP" altLang="en-US" sz="6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ファン類へのインバータ設置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90000" marB="90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・</a:t>
                      </a:r>
                      <a:r>
                        <a:rPr kumimoji="1" lang="ja-JP" altLang="en-US" sz="6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照明器具の高効率化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300" strike="noStrike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90000" marB="90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8787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導入効果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省エネルギー率：</a:t>
                      </a:r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29.1%</a:t>
                      </a:r>
                      <a:r>
                        <a:rPr kumimoji="1" lang="ja-JP" altLang="en-US" sz="1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（計画値）</a:t>
                      </a:r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CO</a:t>
                      </a:r>
                      <a:r>
                        <a:rPr kumimoji="1" lang="en-US" altLang="ja-JP" sz="14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2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削減率</a:t>
                      </a:r>
                      <a:r>
                        <a:rPr kumimoji="1" lang="ja-JP" altLang="en-US" sz="2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： </a:t>
                      </a:r>
                      <a:r>
                        <a:rPr kumimoji="1" lang="en-US" altLang="ja-JP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30.8</a:t>
                      </a:r>
                      <a:r>
                        <a:rPr kumimoji="1" lang="ja-JP" altLang="en-US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％</a:t>
                      </a:r>
                      <a:r>
                        <a:rPr kumimoji="1" lang="ja-JP" altLang="en-US" sz="1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（計画値）</a:t>
                      </a:r>
                      <a:r>
                        <a:rPr kumimoji="1" lang="en-US" altLang="ja-JP" sz="1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4191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施設概要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用途</a:t>
                      </a:r>
                      <a:endParaRPr kumimoji="1" lang="en-US" altLang="ja-JP" sz="6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所在地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竣工時期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延床面積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構造・階数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庁舎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池田市城南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1973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21,083</a:t>
                      </a:r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</a:t>
                      </a:r>
                      <a:r>
                        <a:rPr kumimoji="1" lang="en-US" altLang="ja-JP" baseline="30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鉄骨鉄筋・鉄筋コンクリート造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地上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階</a:t>
                      </a:r>
                      <a:r>
                        <a:rPr kumimoji="1" lang="ja-JP" altLang="en-US" sz="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en-US" altLang="ja-JP" sz="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地下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階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" name="正方形/長方形 19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1</a:t>
            </a:fld>
            <a:r>
              <a:rPr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/3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26" name="Picture 2" descr="E:\LIB\★設備計画G\32_研修資料\H29年度インターンシップ研修\★ESCO導入マニュアル\導入事例\添付用写真\0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196" y="4551148"/>
            <a:ext cx="2759133" cy="2069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直線コネクタ 8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110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6106" y="22516"/>
            <a:ext cx="8883304" cy="907941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r>
              <a:rPr lang="ja-JP" altLang="en-US" sz="1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事業の導入事例⑥</a:t>
            </a:r>
            <a:endParaRPr lang="en-US" altLang="ja-JP" sz="2400" b="1" dirty="0" smtClean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000" b="1" dirty="0" smtClean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5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契約に基づく</a:t>
            </a:r>
            <a:r>
              <a:rPr lang="en-US" altLang="ja-JP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</a:t>
            </a:r>
            <a:r>
              <a:rPr lang="ja-JP" altLang="en-US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Ｏ事業の経費と利益配分</a:t>
            </a:r>
            <a:r>
              <a:rPr lang="en-US" altLang="ja-JP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20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2</a:t>
            </a:fld>
            <a:r>
              <a:rPr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/3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AutoShape 42"/>
          <p:cNvSpPr>
            <a:spLocks noChangeArrowheads="1"/>
          </p:cNvSpPr>
          <p:nvPr/>
        </p:nvSpPr>
        <p:spPr bwMode="auto">
          <a:xfrm>
            <a:off x="366933" y="6117223"/>
            <a:ext cx="2086865" cy="335613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AutoShape 42"/>
          <p:cNvSpPr>
            <a:spLocks noChangeArrowheads="1"/>
          </p:cNvSpPr>
          <p:nvPr/>
        </p:nvSpPr>
        <p:spPr bwMode="auto">
          <a:xfrm>
            <a:off x="3275856" y="6033820"/>
            <a:ext cx="2779181" cy="659021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サービス期間（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年間）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AutoShape 42"/>
          <p:cNvSpPr>
            <a:spLocks noChangeArrowheads="1"/>
          </p:cNvSpPr>
          <p:nvPr/>
        </p:nvSpPr>
        <p:spPr bwMode="auto">
          <a:xfrm>
            <a:off x="6355635" y="6033820"/>
            <a:ext cx="2086865" cy="66282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契約期間満了後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AutoShape 42"/>
          <p:cNvSpPr>
            <a:spLocks noChangeArrowheads="1"/>
          </p:cNvSpPr>
          <p:nvPr/>
        </p:nvSpPr>
        <p:spPr bwMode="auto">
          <a:xfrm>
            <a:off x="909170" y="6016730"/>
            <a:ext cx="1760642" cy="66492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実施前</a:t>
            </a:r>
            <a:endParaRPr lang="en-US" altLang="ja-JP" sz="16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6201146" y="635678"/>
            <a:ext cx="2219232" cy="46613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1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（単位：千円／年）</a:t>
            </a:r>
            <a:endParaRPr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745627" y="1185788"/>
            <a:ext cx="7709853" cy="5105177"/>
            <a:chOff x="498772" y="1211500"/>
            <a:chExt cx="8090928" cy="5137644"/>
          </a:xfrm>
        </p:grpSpPr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3434621" y="3258952"/>
              <a:ext cx="2232246" cy="3081596"/>
            </a:xfrm>
            <a:prstGeom prst="rect">
              <a:avLst/>
            </a:prstGeom>
            <a:gradFill rotWithShape="1">
              <a:gsLst>
                <a:gs pos="0">
                  <a:srgbClr val="FF9900"/>
                </a:gs>
                <a:gs pos="50000">
                  <a:srgbClr val="FF9900">
                    <a:gamma/>
                    <a:tint val="33725"/>
                    <a:invGamma/>
                  </a:srgbClr>
                </a:gs>
                <a:gs pos="100000">
                  <a:srgbClr val="FF9900"/>
                </a:gs>
              </a:gsLst>
              <a:lin ang="0" scaled="1"/>
            </a:gradFill>
            <a:ln w="222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ja-JP" altLang="en-US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光熱水費</a:t>
              </a:r>
              <a:endPara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endPara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en-US" altLang="ja-JP" sz="16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en-US" altLang="ja-JP" sz="8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43,052</a:t>
              </a:r>
              <a:r>
                <a:rPr lang="en-US" altLang="ja-JP" sz="8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endPara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6" name="Rectangle 8"/>
            <p:cNvSpPr>
              <a:spLocks noChangeArrowheads="1"/>
            </p:cNvSpPr>
            <p:nvPr/>
          </p:nvSpPr>
          <p:spPr bwMode="auto">
            <a:xfrm>
              <a:off x="498772" y="1211500"/>
              <a:ext cx="2232246" cy="5137644"/>
            </a:xfrm>
            <a:prstGeom prst="rect">
              <a:avLst/>
            </a:prstGeom>
            <a:gradFill rotWithShape="1">
              <a:gsLst>
                <a:gs pos="0">
                  <a:srgbClr val="FF9900"/>
                </a:gs>
                <a:gs pos="50000">
                  <a:srgbClr val="FF9900">
                    <a:gamma/>
                    <a:tint val="33725"/>
                    <a:invGamma/>
                  </a:srgbClr>
                </a:gs>
                <a:gs pos="100000">
                  <a:srgbClr val="FF9900"/>
                </a:gs>
              </a:gsLst>
              <a:lin ang="0" scaled="1"/>
            </a:gradFill>
            <a:ln w="222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ja-JP" altLang="en-US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光熱水費</a:t>
              </a:r>
              <a:endPara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endPara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en-US" altLang="ja-JP" sz="16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en-US" altLang="ja-JP" sz="8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57,678</a:t>
              </a:r>
              <a:r>
                <a:rPr lang="en-US" altLang="ja-JP" sz="8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endPara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8" name="Rectangle 39"/>
            <p:cNvSpPr>
              <a:spLocks noChangeArrowheads="1"/>
            </p:cNvSpPr>
            <p:nvPr/>
          </p:nvSpPr>
          <p:spPr bwMode="auto">
            <a:xfrm>
              <a:off x="3434620" y="1211500"/>
              <a:ext cx="1116000" cy="2047452"/>
            </a:xfrm>
            <a:prstGeom prst="rect">
              <a:avLst/>
            </a:prstGeom>
            <a:gradFill flip="none" rotWithShape="1">
              <a:gsLst>
                <a:gs pos="0">
                  <a:srgbClr val="92D050"/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rgbClr val="92D050"/>
                </a:gs>
              </a:gsLst>
              <a:lin ang="0" scaled="1"/>
              <a:tileRect/>
            </a:gradFill>
            <a:ln w="222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vert="horz" wrap="none" anchor="ctr"/>
            <a:lstStyle/>
            <a:p>
              <a:pPr algn="ctr"/>
              <a:r>
                <a:rPr lang="ja-JP" altLang="en-US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光熱水費</a:t>
              </a:r>
              <a:endPara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ja-JP" altLang="en-US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削減額</a:t>
              </a:r>
              <a:endPara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endPara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en-US" altLang="ja-JP" sz="8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16,926</a:t>
              </a:r>
              <a:r>
                <a:rPr lang="en-US" altLang="ja-JP" sz="8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endPara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1" name="Rectangle 39"/>
            <p:cNvSpPr>
              <a:spLocks noChangeArrowheads="1"/>
            </p:cNvSpPr>
            <p:nvPr/>
          </p:nvSpPr>
          <p:spPr bwMode="auto">
            <a:xfrm>
              <a:off x="4542504" y="2231720"/>
              <a:ext cx="1116000" cy="102723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50000">
                  <a:srgbClr val="FFFFCC"/>
                </a:gs>
                <a:gs pos="100000">
                  <a:srgbClr val="FFFF00"/>
                </a:gs>
              </a:gsLst>
              <a:lin ang="0" scaled="1"/>
              <a:tileRect/>
            </a:gradFill>
            <a:ln w="222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ESCO</a:t>
              </a:r>
            </a:p>
            <a:p>
              <a:pPr algn="ctr"/>
              <a:r>
                <a:rPr lang="ja-JP" altLang="en-US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サービス料</a:t>
              </a:r>
              <a:endPara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endParaRPr lang="en-US" altLang="ja-JP" sz="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 8,621</a:t>
              </a:r>
              <a:r>
                <a:rPr lang="en-US" altLang="ja-JP" sz="8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endPara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2" name="Rectangle 38"/>
            <p:cNvSpPr>
              <a:spLocks noChangeArrowheads="1"/>
            </p:cNvSpPr>
            <p:nvPr/>
          </p:nvSpPr>
          <p:spPr bwMode="auto">
            <a:xfrm>
              <a:off x="4542504" y="1213510"/>
              <a:ext cx="1116000" cy="1027232"/>
            </a:xfrm>
            <a:prstGeom prst="rect">
              <a:avLst/>
            </a:prstGeom>
            <a:gradFill rotWithShape="1">
              <a:gsLst>
                <a:gs pos="0">
                  <a:srgbClr val="00B0F0"/>
                </a:gs>
                <a:gs pos="50000">
                  <a:srgbClr val="82DEFE"/>
                </a:gs>
                <a:gs pos="100000">
                  <a:srgbClr val="00B0F0"/>
                </a:gs>
              </a:gsLst>
              <a:lin ang="0" scaled="1"/>
            </a:gradFill>
            <a:ln w="222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ja-JP" altLang="en-US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府の利益</a:t>
              </a:r>
              <a:endParaRPr lang="en-US" altLang="ja-JP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endParaRPr lang="en-US" altLang="ja-JP" sz="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en-US" altLang="ja-JP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en-US" altLang="ja-JP" sz="8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8,305</a:t>
              </a:r>
              <a:r>
                <a:rPr lang="en-US" altLang="ja-JP" sz="8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endPara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3" name="Rectangle 8"/>
            <p:cNvSpPr>
              <a:spLocks noChangeArrowheads="1"/>
            </p:cNvSpPr>
            <p:nvPr/>
          </p:nvSpPr>
          <p:spPr bwMode="auto">
            <a:xfrm>
              <a:off x="6357454" y="3258952"/>
              <a:ext cx="2232246" cy="3081596"/>
            </a:xfrm>
            <a:prstGeom prst="rect">
              <a:avLst/>
            </a:prstGeom>
            <a:gradFill rotWithShape="1">
              <a:gsLst>
                <a:gs pos="0">
                  <a:srgbClr val="FF9900"/>
                </a:gs>
                <a:gs pos="50000">
                  <a:srgbClr val="FF9900">
                    <a:gamma/>
                    <a:tint val="33725"/>
                    <a:invGamma/>
                  </a:srgbClr>
                </a:gs>
                <a:gs pos="100000">
                  <a:srgbClr val="FF9900"/>
                </a:gs>
              </a:gsLst>
              <a:lin ang="0" scaled="1"/>
            </a:gradFill>
            <a:ln w="222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ja-JP" altLang="en-US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光熱水費</a:t>
              </a:r>
              <a:endPara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endPara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en-US" altLang="ja-JP" sz="16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en-US" altLang="ja-JP" sz="8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43,052</a:t>
              </a:r>
              <a:r>
                <a:rPr lang="en-US" altLang="ja-JP" sz="8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endPara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4" name="Rectangle 38"/>
            <p:cNvSpPr>
              <a:spLocks noChangeArrowheads="1"/>
            </p:cNvSpPr>
            <p:nvPr/>
          </p:nvSpPr>
          <p:spPr bwMode="auto">
            <a:xfrm>
              <a:off x="6357453" y="1220741"/>
              <a:ext cx="2232000" cy="2054465"/>
            </a:xfrm>
            <a:prstGeom prst="rect">
              <a:avLst/>
            </a:prstGeom>
            <a:gradFill rotWithShape="1">
              <a:gsLst>
                <a:gs pos="0">
                  <a:srgbClr val="00B0F0"/>
                </a:gs>
                <a:gs pos="50000">
                  <a:srgbClr val="82DEFE"/>
                </a:gs>
                <a:gs pos="100000">
                  <a:srgbClr val="00B0F0"/>
                </a:gs>
              </a:gsLst>
              <a:lin ang="0" scaled="1"/>
            </a:gradFill>
            <a:ln w="222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ja-JP" altLang="en-US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府の利益</a:t>
              </a:r>
              <a:endParaRPr lang="en-US" altLang="ja-JP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endParaRPr lang="en-US" altLang="ja-JP" sz="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en-US" altLang="ja-JP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en-US" altLang="ja-JP" sz="8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16,926 </a:t>
              </a:r>
              <a:r>
                <a:rPr lang="en-US" altLang="ja-JP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endPara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29" name="Line 6"/>
          <p:cNvSpPr>
            <a:spLocks noChangeShapeType="1"/>
          </p:cNvSpPr>
          <p:nvPr/>
        </p:nvSpPr>
        <p:spPr bwMode="auto">
          <a:xfrm>
            <a:off x="593096" y="6296852"/>
            <a:ext cx="805418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0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Rectangle 39"/>
          <p:cNvSpPr>
            <a:spLocks noChangeArrowheads="1"/>
          </p:cNvSpPr>
          <p:nvPr/>
        </p:nvSpPr>
        <p:spPr bwMode="auto">
          <a:xfrm>
            <a:off x="744070" y="1187787"/>
            <a:ext cx="2128665" cy="501403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50000">
                <a:srgbClr val="FFFFCC"/>
              </a:gs>
              <a:gs pos="100000">
                <a:srgbClr val="FFFF00"/>
              </a:gs>
            </a:gsLst>
            <a:lin ang="0" scaled="1"/>
            <a:tileRect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空調熱源保守点検費</a:t>
            </a:r>
            <a:endParaRPr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2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 2,300 】</a:t>
            </a:r>
            <a:endParaRPr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722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正方形/長方形 49"/>
          <p:cNvSpPr/>
          <p:nvPr/>
        </p:nvSpPr>
        <p:spPr>
          <a:xfrm>
            <a:off x="86106" y="22516"/>
            <a:ext cx="8883304" cy="369332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r>
              <a:rPr lang="ja-JP" altLang="en-US" sz="1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事業の導入事例⑥</a:t>
            </a:r>
            <a:endParaRPr lang="ja-JP" altLang="en-US" sz="24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3</a:t>
            </a:fld>
            <a:r>
              <a:rPr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/3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42" name="直線コネクタ 41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6" y="481603"/>
            <a:ext cx="8950325" cy="621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2127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253</Words>
  <Application>Microsoft Office PowerPoint</Application>
  <PresentationFormat>画面に合わせる (4:3)</PresentationFormat>
  <Paragraphs>84</Paragraphs>
  <Slides>3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髙﨑　智也</cp:lastModifiedBy>
  <cp:revision>21</cp:revision>
  <cp:lastPrinted>2017-09-15T04:19:19Z</cp:lastPrinted>
  <dcterms:created xsi:type="dcterms:W3CDTF">2017-08-29T02:22:52Z</dcterms:created>
  <dcterms:modified xsi:type="dcterms:W3CDTF">2018-03-20T09:43:53Z</dcterms:modified>
</cp:coreProperties>
</file>