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7" r:id="rId2"/>
    <p:sldId id="258" r:id="rId3"/>
    <p:sldId id="261"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86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1846752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2406592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1795611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4291982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478600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191831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2389552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4031011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109471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2949050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E5323A4-D3BC-45C7-86FB-BA00BDF2121C}" type="datetimeFigureOut">
              <a:rPr kumimoji="1" lang="ja-JP" altLang="en-US" smtClean="0"/>
              <a:t>2018/3/20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3823277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5323A4-D3BC-45C7-86FB-BA00BDF2121C}" type="datetimeFigureOut">
              <a:rPr kumimoji="1" lang="ja-JP" altLang="en-US" smtClean="0"/>
              <a:t>2018/3/20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66564-B878-44B0-9B9E-260260FC9F97}" type="slidenum">
              <a:rPr kumimoji="1" lang="ja-JP" altLang="en-US" smtClean="0"/>
              <a:t>‹#›</a:t>
            </a:fld>
            <a:endParaRPr kumimoji="1" lang="ja-JP" altLang="en-US"/>
          </a:p>
        </p:txBody>
      </p:sp>
    </p:spTree>
    <p:extLst>
      <p:ext uri="{BB962C8B-B14F-4D97-AF65-F5344CB8AC3E}">
        <p14:creationId xmlns:p14="http://schemas.microsoft.com/office/powerpoint/2010/main" val="1076630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p:cNvCxnSpPr/>
          <p:nvPr/>
        </p:nvCxnSpPr>
        <p:spPr>
          <a:xfrm>
            <a:off x="113410" y="416516"/>
            <a:ext cx="8892000" cy="0"/>
          </a:xfrm>
          <a:prstGeom prst="line">
            <a:avLst/>
          </a:prstGeom>
          <a:ln>
            <a:solidFill>
              <a:schemeClr val="tx2"/>
            </a:solidFill>
          </a:ln>
        </p:spPr>
        <p:style>
          <a:lnRef idx="3">
            <a:schemeClr val="accent1"/>
          </a:lnRef>
          <a:fillRef idx="0">
            <a:schemeClr val="accent1"/>
          </a:fillRef>
          <a:effectRef idx="2">
            <a:schemeClr val="accent1"/>
          </a:effectRef>
          <a:fontRef idx="minor">
            <a:schemeClr val="tx1"/>
          </a:fontRef>
        </p:style>
      </p:cxnSp>
      <p:sp>
        <p:nvSpPr>
          <p:cNvPr id="7" name="正方形/長方形 6"/>
          <p:cNvSpPr/>
          <p:nvPr/>
        </p:nvSpPr>
        <p:spPr>
          <a:xfrm>
            <a:off x="86106" y="22516"/>
            <a:ext cx="8883304" cy="369332"/>
          </a:xfrm>
          <a:prstGeom prst="rect">
            <a:avLst/>
          </a:prstGeom>
        </p:spPr>
        <p:txBody>
          <a:bodyPr wrap="square" tIns="0" bIns="0">
            <a:spAutoFit/>
          </a:bodyPr>
          <a:lstStyle/>
          <a:p>
            <a:r>
              <a:rPr lang="ja-JP" altLang="en-US" sz="1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大阪府</a:t>
            </a:r>
            <a:r>
              <a:rPr lang="en-US" altLang="ja-JP"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ESCO</a:t>
            </a:r>
            <a:r>
              <a:rPr lang="ja-JP" altLang="en-US"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事業の導入事例④</a:t>
            </a:r>
            <a:endParaRPr lang="ja-JP" altLang="en-US" sz="24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1908377466"/>
              </p:ext>
            </p:extLst>
          </p:nvPr>
        </p:nvGraphicFramePr>
        <p:xfrm>
          <a:off x="113411" y="563670"/>
          <a:ext cx="8891999" cy="6222306"/>
        </p:xfrm>
        <a:graphic>
          <a:graphicData uri="http://schemas.openxmlformats.org/drawingml/2006/table">
            <a:tbl>
              <a:tblPr firstRow="1" bandRow="1">
                <a:tableStyleId>{5C22544A-7EE6-4342-B048-85BDC9FD1C3A}</a:tableStyleId>
              </a:tblPr>
              <a:tblGrid>
                <a:gridCol w="1279836"/>
                <a:gridCol w="1297266"/>
                <a:gridCol w="2234181"/>
                <a:gridCol w="4080716"/>
              </a:tblGrid>
              <a:tr h="456262">
                <a:tc>
                  <a:txBody>
                    <a:bodyPr/>
                    <a:lstStyle/>
                    <a:p>
                      <a:pPr algn="dist"/>
                      <a:r>
                        <a:rPr kumimoji="1"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事業名</a:t>
                      </a:r>
                      <a:endParaRPr kumimoji="1"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r>
                        <a:rPr kumimoji="1" lang="ja-JP" altLang="en-US" sz="1800" b="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大阪府教育センター</a:t>
                      </a:r>
                      <a:r>
                        <a:rPr kumimoji="1"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ESCO</a:t>
                      </a:r>
                      <a:r>
                        <a:rPr kumimoji="1"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endParaRPr kumimoji="1"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456262">
                <a:tc>
                  <a:txBody>
                    <a:bodyPr/>
                    <a:lstStyle/>
                    <a:p>
                      <a:pPr algn="dist"/>
                      <a:r>
                        <a:rPr kumimoji="1"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契約者名</a:t>
                      </a:r>
                      <a:endParaRPr kumimoji="1" lang="en-US" altLang="ja-JP"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 ㈱荏原製作所大阪支社、三菱電機㈱関西支社、 ㈱エヌ・ティ・ティ　ファシリティーズ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856277">
                <a:tc>
                  <a:txBody>
                    <a:bodyPr/>
                    <a:lstStyle/>
                    <a:p>
                      <a:pPr algn="dist"/>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契約期間</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 ～ 平成</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4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4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ESCO</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サービス期間は 平成</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日～平成</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日（９年間）</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456262">
                <a:tc>
                  <a:txBody>
                    <a:bodyPr/>
                    <a:lstStyle/>
                    <a:p>
                      <a:pPr algn="dist"/>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契約方式</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r>
                        <a:rPr kumimoji="1" lang="en-US" altLang="ja-JP"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シェアード・セイビングス契約（民間資金活用型）</a:t>
                      </a:r>
                      <a:endParaRPr kumimoji="1" lang="en-US" altLang="ja-JP"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r h="1064782">
                <a:tc>
                  <a:txBody>
                    <a:bodyPr/>
                    <a:lstStyle/>
                    <a:p>
                      <a:pPr algn="dist"/>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主な省エネ</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改修内容</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r>
                        <a:rPr kumimoji="1" lang="ja-JP" altLang="en-US"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冷却水ポンプ、冷温水ポンプのインバータ制御</a:t>
                      </a:r>
                      <a:endParaRPr kumimoji="1" lang="en-US" altLang="ja-JP"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蛍光灯安定器の高効率化</a:t>
                      </a:r>
                      <a:endParaRPr kumimoji="1" lang="en-US" altLang="ja-JP"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3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変圧器統合による変圧器損失電力の削減</a:t>
                      </a:r>
                      <a:endParaRPr kumimoji="1" lang="en-US" altLang="ja-JP"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90000" marB="90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en-US" altLang="ja-JP"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90000" marB="90000">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456262">
                <a:tc>
                  <a:txBody>
                    <a:bodyPr/>
                    <a:lstStyle/>
                    <a:p>
                      <a:pPr algn="dist"/>
                      <a:r>
                        <a:rPr kumimoji="1"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導入効果</a:t>
                      </a:r>
                      <a:endParaRPr kumimoji="1" lang="en-US" altLang="ja-JP"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r>
                        <a:rPr kumimoji="1" lang="en-US" altLang="ja-JP"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省エネルギー率：</a:t>
                      </a:r>
                      <a:r>
                        <a:rPr kumimoji="1" lang="en-US" altLang="ja-JP"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13.7%</a:t>
                      </a:r>
                      <a:r>
                        <a:rPr kumimoji="1" lang="ja-JP" altLang="en-US" sz="14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（計画値）</a:t>
                      </a:r>
                      <a:r>
                        <a:rPr kumimoji="1" lang="en-US" altLang="ja-JP" sz="18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54000" marB="5400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en-US" altLang="ja-JP" sz="1800" baseline="0" dirty="0" smtClean="0">
                          <a:latin typeface="Meiryo UI" panose="020B0604030504040204" pitchFamily="50" charset="-128"/>
                          <a:ea typeface="Meiryo UI" panose="020B0604030504040204" pitchFamily="50" charset="-128"/>
                          <a:cs typeface="Meiryo UI" panose="020B0604030504040204" pitchFamily="50" charset="-128"/>
                        </a:rPr>
                        <a:t> CO</a:t>
                      </a:r>
                      <a:r>
                        <a:rPr kumimoji="1" lang="en-US" altLang="ja-JP" sz="1400" baseline="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2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800" baseline="0" dirty="0" smtClean="0">
                          <a:latin typeface="Meiryo UI" panose="020B0604030504040204" pitchFamily="50" charset="-128"/>
                          <a:ea typeface="Meiryo UI" panose="020B0604030504040204" pitchFamily="50" charset="-128"/>
                          <a:cs typeface="Meiryo UI" panose="020B0604030504040204" pitchFamily="50" charset="-128"/>
                        </a:rPr>
                        <a:t>削減率</a:t>
                      </a:r>
                      <a:r>
                        <a:rPr kumimoji="1" lang="ja-JP" altLang="en-US" sz="2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8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800" baseline="0" dirty="0" smtClean="0">
                          <a:latin typeface="Meiryo UI" panose="020B0604030504040204" pitchFamily="50" charset="-128"/>
                          <a:ea typeface="Meiryo UI" panose="020B0604030504040204" pitchFamily="50" charset="-128"/>
                          <a:cs typeface="Meiryo UI" panose="020B0604030504040204" pitchFamily="50" charset="-128"/>
                        </a:rPr>
                        <a:t>12.6</a:t>
                      </a:r>
                      <a:r>
                        <a:rPr kumimoji="1" lang="ja-JP" altLang="en-US" sz="1800" baseline="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（計画値）</a:t>
                      </a:r>
                      <a:r>
                        <a:rPr kumimoji="1" lang="en-US" altLang="ja-JP" sz="14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marT="54000" marB="5400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2446581">
                <a:tc>
                  <a:txBody>
                    <a:bodyPr/>
                    <a:lstStyle/>
                    <a:p>
                      <a:pPr algn="dist"/>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施設概要</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dist"/>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用途</a:t>
                      </a:r>
                      <a:endParaRPr kumimoji="1" lang="en-US" altLang="ja-JP" sz="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所在地</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竣工時期</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延床面積</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構造</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・階数</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研修施設</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大阪市住吉区苅田</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1993</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年（本館）</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1970</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年（別館）</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18,830</a:t>
                      </a:r>
                      <a:r>
                        <a:rPr kumimoji="1" lang="ja-JP" altLang="en-US"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m</a:t>
                      </a:r>
                      <a:r>
                        <a:rPr kumimoji="1" lang="en-US" altLang="ja-JP" baseline="30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p>
                    <a:p>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RC</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造</a:t>
                      </a:r>
                      <a:endPar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地上７階</a:t>
                      </a:r>
                      <a:r>
                        <a:rPr kumimoji="1" lang="ja-JP" altLang="en-US"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地下</a:t>
                      </a:r>
                      <a:r>
                        <a:rPr kumimoji="1"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階（本館）</a:t>
                      </a: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一部８階</a:t>
                      </a:r>
                      <a:endPar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地上</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r>
                        <a:rPr kumimoji="1" lang="zh-TW"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階</a:t>
                      </a:r>
                      <a:r>
                        <a:rPr kumimoji="1" lang="zh-TW" altLang="en-US"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zh-TW"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zh-TW" sz="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地下</a:t>
                      </a:r>
                      <a:r>
                        <a:rPr kumimoji="1" lang="en-US" altLang="zh-TW"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zh-TW"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階（</a:t>
                      </a:r>
                      <a:r>
                        <a:rPr kumimoji="1"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別</a:t>
                      </a:r>
                      <a:r>
                        <a:rPr kumimoji="1" lang="zh-TW"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館）</a:t>
                      </a:r>
                      <a:endParaRPr kumimoji="1" lang="en-US" altLang="ja-JP"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pPr algn="dist"/>
                      <a:endParaRPr kumimoji="1" lang="en-US" altLang="ja-JP"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bl>
          </a:graphicData>
        </a:graphic>
      </p:graphicFrame>
      <p:sp>
        <p:nvSpPr>
          <p:cNvPr id="20" name="正方形/長方形 19"/>
          <p:cNvSpPr/>
          <p:nvPr/>
        </p:nvSpPr>
        <p:spPr>
          <a:xfrm>
            <a:off x="8172400" y="46692"/>
            <a:ext cx="949752" cy="317860"/>
          </a:xfrm>
          <a:prstGeom prst="rect">
            <a:avLst/>
          </a:prstGeom>
          <a:ln>
            <a:noFill/>
          </a:ln>
        </p:spPr>
        <p:style>
          <a:lnRef idx="2">
            <a:schemeClr val="accent1"/>
          </a:lnRef>
          <a:fillRef idx="1">
            <a:schemeClr val="lt1"/>
          </a:fillRef>
          <a:effectRef idx="0">
            <a:schemeClr val="accent1"/>
          </a:effectRef>
          <a:fontRef idx="minor">
            <a:schemeClr val="dk1"/>
          </a:fontRef>
        </p:style>
        <p:txBody>
          <a:bodyPr lIns="0" tIns="0" rIns="0" bIns="0" rtlCol="0" anchor="ctr"/>
          <a:lstStyle/>
          <a:p>
            <a:pPr algn="ct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fld id="{C8692C38-0430-4F61-A0D4-4C5C3C1314F7}" type="slidenum">
              <a:rPr lang="ja-JP" altLang="en-US" sz="160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lgn="ctr"/>
              <a:t>1</a:t>
            </a:fld>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026" name="Picture 2" descr="E:\LIB\★設備計画G\32_研修資料\H29年度インターンシップ研修\★ESCO導入マニュアル\導入事例\添付用写真\04.jpg"/>
          <p:cNvPicPr>
            <a:picLocks noChangeAspect="1" noChangeArrowheads="1"/>
          </p:cNvPicPr>
          <p:nvPr/>
        </p:nvPicPr>
        <p:blipFill rotWithShape="1">
          <a:blip r:embed="rId2">
            <a:extLst>
              <a:ext uri="{28A0092B-C50C-407E-A947-70E740481C1C}">
                <a14:useLocalDpi xmlns:a14="http://schemas.microsoft.com/office/drawing/2010/main" val="0"/>
              </a:ext>
            </a:extLst>
          </a:blip>
          <a:srcRect l="15374" r="13919"/>
          <a:stretch/>
        </p:blipFill>
        <p:spPr bwMode="auto">
          <a:xfrm>
            <a:off x="6775554" y="4419180"/>
            <a:ext cx="2152790" cy="22501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6071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p:cNvCxnSpPr/>
          <p:nvPr/>
        </p:nvCxnSpPr>
        <p:spPr>
          <a:xfrm>
            <a:off x="113410" y="416516"/>
            <a:ext cx="8892000" cy="0"/>
          </a:xfrm>
          <a:prstGeom prst="line">
            <a:avLst/>
          </a:prstGeom>
          <a:ln>
            <a:solidFill>
              <a:schemeClr val="tx2"/>
            </a:solidFill>
          </a:ln>
        </p:spPr>
        <p:style>
          <a:lnRef idx="3">
            <a:schemeClr val="accent1"/>
          </a:lnRef>
          <a:fillRef idx="0">
            <a:schemeClr val="accent1"/>
          </a:fillRef>
          <a:effectRef idx="2">
            <a:schemeClr val="accent1"/>
          </a:effectRef>
          <a:fontRef idx="minor">
            <a:schemeClr val="tx1"/>
          </a:fontRef>
        </p:style>
      </p:cxnSp>
      <p:sp>
        <p:nvSpPr>
          <p:cNvPr id="7" name="正方形/長方形 6"/>
          <p:cNvSpPr/>
          <p:nvPr/>
        </p:nvSpPr>
        <p:spPr>
          <a:xfrm>
            <a:off x="86106" y="22516"/>
            <a:ext cx="8883304" cy="907941"/>
          </a:xfrm>
          <a:prstGeom prst="rect">
            <a:avLst/>
          </a:prstGeom>
        </p:spPr>
        <p:txBody>
          <a:bodyPr wrap="square" tIns="0" bIns="0">
            <a:spAutoFit/>
          </a:bodyPr>
          <a:lstStyle/>
          <a:p>
            <a:r>
              <a:rPr lang="ja-JP" altLang="en-US" sz="10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大阪府</a:t>
            </a:r>
            <a:r>
              <a:rPr lang="en-US" altLang="ja-JP"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ESCO</a:t>
            </a:r>
            <a:r>
              <a:rPr lang="ja-JP" altLang="en-US"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事業の導入事例④</a:t>
            </a:r>
            <a:endParaRPr lang="en-US" altLang="ja-JP"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2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契約に基づく</a:t>
            </a:r>
            <a:r>
              <a:rPr lang="en-US" altLang="ja-JP" sz="20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ESC</a:t>
            </a:r>
            <a:r>
              <a:rPr lang="ja-JP" altLang="en-US" sz="20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Ｏ事業の経費と利益配分</a:t>
            </a:r>
            <a:r>
              <a:rPr lang="en-US" altLang="ja-JP" sz="20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8172400" y="46692"/>
            <a:ext cx="949752" cy="317860"/>
          </a:xfrm>
          <a:prstGeom prst="rect">
            <a:avLst/>
          </a:prstGeom>
          <a:ln>
            <a:noFill/>
          </a:ln>
        </p:spPr>
        <p:style>
          <a:lnRef idx="2">
            <a:schemeClr val="accent1"/>
          </a:lnRef>
          <a:fillRef idx="1">
            <a:schemeClr val="lt1"/>
          </a:fillRef>
          <a:effectRef idx="0">
            <a:schemeClr val="accent1"/>
          </a:effectRef>
          <a:fontRef idx="minor">
            <a:schemeClr val="dk1"/>
          </a:fontRef>
        </p:style>
        <p:txBody>
          <a:bodyPr lIns="0" tIns="0" rIns="0" bIns="0" rtlCol="0" anchor="ctr"/>
          <a:lstStyle/>
          <a:p>
            <a:pPr algn="ct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fld id="{C8692C38-0430-4F61-A0D4-4C5C3C1314F7}" type="slidenum">
              <a:rPr lang="ja-JP" altLang="en-US" sz="160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lgn="ctr"/>
              <a:t>2</a:t>
            </a:fld>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タイトル 1"/>
          <p:cNvSpPr txBox="1">
            <a:spLocks/>
          </p:cNvSpPr>
          <p:nvPr/>
        </p:nvSpPr>
        <p:spPr>
          <a:xfrm>
            <a:off x="6675222" y="620688"/>
            <a:ext cx="2219232" cy="466139"/>
          </a:xfrm>
          <a:prstGeom prst="rect">
            <a:avLst/>
          </a:prstGeom>
        </p:spPr>
        <p:txBody>
          <a:bodyPr vert="horz" anchor="t">
            <a:normAutofit/>
          </a:bodyPr>
          <a:lstStyle>
            <a:lvl1pPr algn="l" rtl="0" eaLnBrk="1" latinLnBrk="0" hangingPunct="1">
              <a:spcBef>
                <a:spcPct val="0"/>
              </a:spcBef>
              <a:buNone/>
              <a:defRPr kumimoji="1" sz="4000" kern="1200">
                <a:solidFill>
                  <a:schemeClr val="tx2"/>
                </a:solidFill>
                <a:latin typeface="+mj-lt"/>
                <a:ea typeface="+mj-ea"/>
                <a:cs typeface="+mj-cs"/>
              </a:defRPr>
            </a:lvl1pPr>
          </a:lstStyle>
          <a:p>
            <a:pPr algn="r">
              <a:defRPr/>
            </a:pPr>
            <a:r>
              <a:rPr lang="ja-JP" altLang="en-US" sz="1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（単位：千円／年）</a:t>
            </a:r>
            <a:endPar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AutoShape 42"/>
          <p:cNvSpPr>
            <a:spLocks noChangeArrowheads="1"/>
          </p:cNvSpPr>
          <p:nvPr/>
        </p:nvSpPr>
        <p:spPr bwMode="auto">
          <a:xfrm>
            <a:off x="2461585" y="5859921"/>
            <a:ext cx="2017293" cy="659021"/>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ESCO</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サービス期間</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（初年度）</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AutoShape 42"/>
          <p:cNvSpPr>
            <a:spLocks noChangeArrowheads="1"/>
          </p:cNvSpPr>
          <p:nvPr/>
        </p:nvSpPr>
        <p:spPr bwMode="auto">
          <a:xfrm>
            <a:off x="6775635" y="5696632"/>
            <a:ext cx="2086865" cy="662820"/>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契約期間満了後</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AutoShape 42"/>
          <p:cNvSpPr>
            <a:spLocks noChangeArrowheads="1"/>
          </p:cNvSpPr>
          <p:nvPr/>
        </p:nvSpPr>
        <p:spPr bwMode="auto">
          <a:xfrm>
            <a:off x="338518" y="5696874"/>
            <a:ext cx="1760642" cy="664920"/>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ESCO</a:t>
            </a: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実施前</a:t>
            </a:r>
            <a:endPar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7" name="グループ化 26"/>
          <p:cNvGrpSpPr/>
          <p:nvPr/>
        </p:nvGrpSpPr>
        <p:grpSpPr>
          <a:xfrm>
            <a:off x="143110" y="1044546"/>
            <a:ext cx="8666066" cy="5001276"/>
            <a:chOff x="366933" y="1043980"/>
            <a:chExt cx="8237514" cy="5347044"/>
          </a:xfrm>
        </p:grpSpPr>
        <p:sp>
          <p:nvSpPr>
            <p:cNvPr id="29" name="AutoShape 42"/>
            <p:cNvSpPr>
              <a:spLocks noChangeArrowheads="1"/>
            </p:cNvSpPr>
            <p:nvPr/>
          </p:nvSpPr>
          <p:spPr bwMode="auto">
            <a:xfrm>
              <a:off x="366933" y="6055411"/>
              <a:ext cx="2086865" cy="335613"/>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Rectangle 8"/>
            <p:cNvSpPr>
              <a:spLocks noChangeArrowheads="1"/>
            </p:cNvSpPr>
            <p:nvPr/>
          </p:nvSpPr>
          <p:spPr bwMode="auto">
            <a:xfrm>
              <a:off x="498772" y="1043981"/>
              <a:ext cx="1800000" cy="5137644"/>
            </a:xfrm>
            <a:prstGeom prst="rect">
              <a:avLst/>
            </a:prstGeom>
            <a:gradFill rotWithShape="1">
              <a:gsLst>
                <a:gs pos="0">
                  <a:srgbClr val="FF9900"/>
                </a:gs>
                <a:gs pos="50000">
                  <a:srgbClr val="FF9900">
                    <a:gamma/>
                    <a:tint val="33725"/>
                    <a:invGamma/>
                  </a:srgbClr>
                </a:gs>
                <a:gs pos="100000">
                  <a:srgbClr val="FF990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光熱水費</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39,828</a:t>
              </a:r>
              <a:r>
                <a:rPr lang="en-US" altLang="ja-JP" sz="8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1" name="グループ化 30"/>
            <p:cNvGrpSpPr/>
            <p:nvPr/>
          </p:nvGrpSpPr>
          <p:grpSpPr>
            <a:xfrm>
              <a:off x="4709608" y="1043980"/>
              <a:ext cx="1800001" cy="5144816"/>
              <a:chOff x="3434620" y="1195732"/>
              <a:chExt cx="1800001" cy="5144816"/>
            </a:xfrm>
          </p:grpSpPr>
          <p:sp>
            <p:nvSpPr>
              <p:cNvPr id="39" name="Rectangle 8"/>
              <p:cNvSpPr>
                <a:spLocks noChangeArrowheads="1"/>
              </p:cNvSpPr>
              <p:nvPr/>
            </p:nvSpPr>
            <p:spPr bwMode="auto">
              <a:xfrm>
                <a:off x="3434621" y="3243184"/>
                <a:ext cx="1800000" cy="3097364"/>
              </a:xfrm>
              <a:prstGeom prst="rect">
                <a:avLst/>
              </a:prstGeom>
              <a:gradFill rotWithShape="1">
                <a:gsLst>
                  <a:gs pos="0">
                    <a:srgbClr val="FF9900"/>
                  </a:gs>
                  <a:gs pos="50000">
                    <a:srgbClr val="FF9900">
                      <a:gamma/>
                      <a:tint val="33725"/>
                      <a:invGamma/>
                    </a:srgbClr>
                  </a:gs>
                  <a:gs pos="100000">
                    <a:srgbClr val="FF990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光熱水費</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34,155</a:t>
                </a:r>
                <a:r>
                  <a:rPr lang="en-US" altLang="ja-JP" sz="8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Rectangle 39"/>
              <p:cNvSpPr>
                <a:spLocks noChangeArrowheads="1"/>
              </p:cNvSpPr>
              <p:nvPr/>
            </p:nvSpPr>
            <p:spPr bwMode="auto">
              <a:xfrm>
                <a:off x="3434620" y="1195732"/>
                <a:ext cx="900000" cy="2047452"/>
              </a:xfrm>
              <a:prstGeom prst="rect">
                <a:avLst/>
              </a:prstGeom>
              <a:gradFill flip="none" rotWithShape="1">
                <a:gsLst>
                  <a:gs pos="0">
                    <a:srgbClr val="92D050"/>
                  </a:gs>
                  <a:gs pos="50000">
                    <a:schemeClr val="accent3">
                      <a:lumMod val="20000"/>
                      <a:lumOff val="80000"/>
                    </a:schemeClr>
                  </a:gs>
                  <a:gs pos="100000">
                    <a:srgbClr val="92D050"/>
                  </a:gs>
                </a:gsLst>
                <a:lin ang="0" scaled="1"/>
                <a:tileRect/>
              </a:gradFill>
              <a:ln w="22225">
                <a:solidFill>
                  <a:schemeClr val="tx1"/>
                </a:solidFill>
                <a:miter lim="800000"/>
                <a:headEnd/>
                <a:tailEnd/>
              </a:ln>
              <a:effectLst/>
              <a:extLst/>
            </p:spPr>
            <p:txBody>
              <a:bodyPr vert="horz" wrap="none" anchor="ctr"/>
              <a:lstStyle/>
              <a:p>
                <a:pPr algn="ct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光熱水費</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削減額</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【5,673】</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Rectangle 39"/>
              <p:cNvSpPr>
                <a:spLocks noChangeArrowheads="1"/>
              </p:cNvSpPr>
              <p:nvPr/>
            </p:nvSpPr>
            <p:spPr bwMode="auto">
              <a:xfrm>
                <a:off x="4334821" y="1915812"/>
                <a:ext cx="891660" cy="1327372"/>
              </a:xfrm>
              <a:prstGeom prst="rect">
                <a:avLst/>
              </a:prstGeom>
              <a:gradFill flip="none" rotWithShape="1">
                <a:gsLst>
                  <a:gs pos="0">
                    <a:srgbClr val="FFFF00"/>
                  </a:gs>
                  <a:gs pos="50000">
                    <a:srgbClr val="FFFFCC"/>
                  </a:gs>
                  <a:gs pos="100000">
                    <a:srgbClr val="FFFF00"/>
                  </a:gs>
                </a:gsLst>
                <a:lin ang="0" scaled="1"/>
                <a:tileRect/>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ESCO</a:t>
                </a:r>
              </a:p>
              <a:p>
                <a:pPr algn="ctr"/>
                <a:r>
                  <a:rPr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サービス料</a:t>
                </a:r>
                <a:endParaRPr lang="en-US" altLang="ja-JP" sz="15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【2,447】</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Rectangle 38"/>
              <p:cNvSpPr>
                <a:spLocks noChangeArrowheads="1"/>
              </p:cNvSpPr>
              <p:nvPr/>
            </p:nvSpPr>
            <p:spPr bwMode="auto">
              <a:xfrm>
                <a:off x="4326480" y="1203468"/>
                <a:ext cx="900000" cy="756588"/>
              </a:xfrm>
              <a:prstGeom prst="rect">
                <a:avLst/>
              </a:prstGeom>
              <a:gradFill rotWithShape="1">
                <a:gsLst>
                  <a:gs pos="0">
                    <a:srgbClr val="00B0F0"/>
                  </a:gs>
                  <a:gs pos="50000">
                    <a:srgbClr val="82DEFE"/>
                  </a:gs>
                  <a:gs pos="100000">
                    <a:srgbClr val="00B0F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府の利益</a:t>
                </a:r>
                <a:endPar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3</a:t>
                </a:r>
                <a:r>
                  <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,226】</a:t>
                </a:r>
                <a:endPar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2" name="Rectangle 8"/>
            <p:cNvSpPr>
              <a:spLocks noChangeArrowheads="1"/>
            </p:cNvSpPr>
            <p:nvPr/>
          </p:nvSpPr>
          <p:spPr bwMode="auto">
            <a:xfrm>
              <a:off x="6804447" y="3091432"/>
              <a:ext cx="1800000" cy="3097364"/>
            </a:xfrm>
            <a:prstGeom prst="rect">
              <a:avLst/>
            </a:prstGeom>
            <a:gradFill rotWithShape="1">
              <a:gsLst>
                <a:gs pos="0">
                  <a:srgbClr val="FF9900"/>
                </a:gs>
                <a:gs pos="50000">
                  <a:srgbClr val="FF9900">
                    <a:gamma/>
                    <a:tint val="33725"/>
                    <a:invGamma/>
                  </a:srgbClr>
                </a:gs>
                <a:gs pos="100000">
                  <a:srgbClr val="FF990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光熱水費</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34,155</a:t>
              </a:r>
              <a:r>
                <a:rPr lang="en-US" altLang="ja-JP" sz="8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Rectangle 38"/>
            <p:cNvSpPr>
              <a:spLocks noChangeArrowheads="1"/>
            </p:cNvSpPr>
            <p:nvPr/>
          </p:nvSpPr>
          <p:spPr bwMode="auto">
            <a:xfrm>
              <a:off x="6804447" y="1052736"/>
              <a:ext cx="1800000" cy="2054464"/>
            </a:xfrm>
            <a:prstGeom prst="rect">
              <a:avLst/>
            </a:prstGeom>
            <a:gradFill rotWithShape="1">
              <a:gsLst>
                <a:gs pos="0">
                  <a:srgbClr val="00B0F0"/>
                </a:gs>
                <a:gs pos="50000">
                  <a:srgbClr val="82DEFE"/>
                </a:gs>
                <a:gs pos="100000">
                  <a:srgbClr val="00B0F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府の利益</a:t>
              </a:r>
              <a:endPar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5</a:t>
              </a:r>
              <a:r>
                <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,673</a:t>
              </a:r>
              <a:r>
                <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4" name="グループ化 33"/>
            <p:cNvGrpSpPr/>
            <p:nvPr/>
          </p:nvGrpSpPr>
          <p:grpSpPr>
            <a:xfrm>
              <a:off x="2627784" y="1059748"/>
              <a:ext cx="1800200" cy="5120293"/>
              <a:chOff x="3434620" y="1204488"/>
              <a:chExt cx="1800200" cy="5120293"/>
            </a:xfrm>
          </p:grpSpPr>
          <p:sp>
            <p:nvSpPr>
              <p:cNvPr id="35" name="Rectangle 8"/>
              <p:cNvSpPr>
                <a:spLocks noChangeArrowheads="1"/>
              </p:cNvSpPr>
              <p:nvPr/>
            </p:nvSpPr>
            <p:spPr bwMode="auto">
              <a:xfrm>
                <a:off x="3434621" y="3069673"/>
                <a:ext cx="1800000" cy="3255108"/>
              </a:xfrm>
              <a:prstGeom prst="rect">
                <a:avLst/>
              </a:prstGeom>
              <a:gradFill rotWithShape="1">
                <a:gsLst>
                  <a:gs pos="0">
                    <a:srgbClr val="FF9900"/>
                  </a:gs>
                  <a:gs pos="50000">
                    <a:srgbClr val="FF9900">
                      <a:gamma/>
                      <a:tint val="33725"/>
                      <a:invGamma/>
                    </a:srgbClr>
                  </a:gs>
                  <a:gs pos="100000">
                    <a:srgbClr val="FF990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光熱水費</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35,469</a:t>
                </a:r>
                <a:r>
                  <a:rPr lang="en-US" altLang="ja-JP" sz="8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Rectangle 39"/>
              <p:cNvSpPr>
                <a:spLocks noChangeArrowheads="1"/>
              </p:cNvSpPr>
              <p:nvPr/>
            </p:nvSpPr>
            <p:spPr bwMode="auto">
              <a:xfrm>
                <a:off x="3434620" y="1204488"/>
                <a:ext cx="900000" cy="1880952"/>
              </a:xfrm>
              <a:prstGeom prst="rect">
                <a:avLst/>
              </a:prstGeom>
              <a:gradFill flip="none" rotWithShape="1">
                <a:gsLst>
                  <a:gs pos="0">
                    <a:srgbClr val="92D050"/>
                  </a:gs>
                  <a:gs pos="50000">
                    <a:schemeClr val="accent3">
                      <a:lumMod val="20000"/>
                      <a:lumOff val="80000"/>
                    </a:schemeClr>
                  </a:gs>
                  <a:gs pos="100000">
                    <a:srgbClr val="92D050"/>
                  </a:gs>
                </a:gsLst>
                <a:lin ang="0" scaled="1"/>
                <a:tileRect/>
              </a:gradFill>
              <a:ln w="22225">
                <a:solidFill>
                  <a:schemeClr val="tx1"/>
                </a:solidFill>
                <a:miter lim="800000"/>
                <a:headEnd/>
                <a:tailEnd/>
              </a:ln>
              <a:effectLst/>
              <a:extLst/>
            </p:spPr>
            <p:txBody>
              <a:bodyPr vert="horz" wrap="none" anchor="ctr"/>
              <a:lstStyle/>
              <a:p>
                <a:pPr algn="ct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光熱水費</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削減額</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【4,359</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Rectangle 39"/>
              <p:cNvSpPr>
                <a:spLocks noChangeArrowheads="1"/>
              </p:cNvSpPr>
              <p:nvPr/>
            </p:nvSpPr>
            <p:spPr bwMode="auto">
              <a:xfrm>
                <a:off x="4341427" y="1744488"/>
                <a:ext cx="893194" cy="1340952"/>
              </a:xfrm>
              <a:prstGeom prst="rect">
                <a:avLst/>
              </a:prstGeom>
              <a:gradFill flip="none" rotWithShape="1">
                <a:gsLst>
                  <a:gs pos="0">
                    <a:srgbClr val="FFFF00"/>
                  </a:gs>
                  <a:gs pos="50000">
                    <a:srgbClr val="FFFFCC"/>
                  </a:gs>
                  <a:gs pos="100000">
                    <a:srgbClr val="FFFF00"/>
                  </a:gs>
                </a:gsLst>
                <a:lin ang="0" scaled="1"/>
                <a:tileRect/>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ESCO</a:t>
                </a:r>
              </a:p>
              <a:p>
                <a:pPr algn="ctr"/>
                <a:r>
                  <a:rPr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サービス料</a:t>
                </a:r>
                <a:endParaRPr lang="en-US" altLang="ja-JP" sz="15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【2,447】</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Rectangle 38"/>
              <p:cNvSpPr>
                <a:spLocks noChangeArrowheads="1"/>
              </p:cNvSpPr>
              <p:nvPr/>
            </p:nvSpPr>
            <p:spPr bwMode="auto">
              <a:xfrm>
                <a:off x="4341427" y="1204488"/>
                <a:ext cx="893393" cy="540000"/>
              </a:xfrm>
              <a:prstGeom prst="rect">
                <a:avLst/>
              </a:prstGeom>
              <a:gradFill rotWithShape="1">
                <a:gsLst>
                  <a:gs pos="0">
                    <a:srgbClr val="00B0F0"/>
                  </a:gs>
                  <a:gs pos="50000">
                    <a:srgbClr val="82DEFE"/>
                  </a:gs>
                  <a:gs pos="100000">
                    <a:srgbClr val="00B0F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府の利益</a:t>
                </a:r>
                <a:endPar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1</a:t>
                </a:r>
                <a:r>
                  <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,912】</a:t>
                </a:r>
                <a:endPar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sp>
        <p:nvSpPr>
          <p:cNvPr id="43" name="AutoShape 42"/>
          <p:cNvSpPr>
            <a:spLocks noChangeArrowheads="1"/>
          </p:cNvSpPr>
          <p:nvPr/>
        </p:nvSpPr>
        <p:spPr bwMode="auto">
          <a:xfrm>
            <a:off x="4615901" y="5836343"/>
            <a:ext cx="2017293" cy="659021"/>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ESCO</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サービス期間</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（２年目以降</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８</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年間）</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AutoShape 42"/>
          <p:cNvSpPr>
            <a:spLocks noChangeArrowheads="1"/>
          </p:cNvSpPr>
          <p:nvPr/>
        </p:nvSpPr>
        <p:spPr bwMode="auto">
          <a:xfrm>
            <a:off x="536610" y="6336358"/>
            <a:ext cx="7848872" cy="438450"/>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初年度の経費削減効果については、契約電力の削減効果が年度途中から生じる見込みのため低くなっている。</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Line 6"/>
          <p:cNvSpPr>
            <a:spLocks noChangeShapeType="1"/>
          </p:cNvSpPr>
          <p:nvPr/>
        </p:nvSpPr>
        <p:spPr bwMode="auto">
          <a:xfrm>
            <a:off x="113410" y="5855050"/>
            <a:ext cx="8891999"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00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43302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72" y="476711"/>
            <a:ext cx="9090025" cy="6321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 name="正方形/長方形 49"/>
          <p:cNvSpPr/>
          <p:nvPr/>
        </p:nvSpPr>
        <p:spPr>
          <a:xfrm>
            <a:off x="86106" y="22516"/>
            <a:ext cx="8883304" cy="369332"/>
          </a:xfrm>
          <a:prstGeom prst="rect">
            <a:avLst/>
          </a:prstGeom>
        </p:spPr>
        <p:txBody>
          <a:bodyPr wrap="square" tIns="0" bIns="0">
            <a:spAutoFit/>
          </a:bodyPr>
          <a:lstStyle/>
          <a:p>
            <a:r>
              <a:rPr lang="ja-JP" altLang="en-US" sz="10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大阪府</a:t>
            </a:r>
            <a:r>
              <a:rPr lang="en-US" altLang="ja-JP"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ESCO</a:t>
            </a:r>
            <a:r>
              <a:rPr lang="ja-JP" altLang="en-US" sz="2400" b="1" dirty="0" smtClean="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事業の導入事例④</a:t>
            </a:r>
            <a:endParaRPr lang="ja-JP" altLang="en-US" sz="2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3" name="直線コネクタ 52"/>
          <p:cNvCxnSpPr/>
          <p:nvPr/>
        </p:nvCxnSpPr>
        <p:spPr>
          <a:xfrm>
            <a:off x="113410" y="416516"/>
            <a:ext cx="8892000" cy="0"/>
          </a:xfrm>
          <a:prstGeom prst="line">
            <a:avLst/>
          </a:prstGeom>
          <a:ln>
            <a:solidFill>
              <a:schemeClr val="tx2"/>
            </a:solidFill>
          </a:ln>
        </p:spPr>
        <p:style>
          <a:lnRef idx="3">
            <a:schemeClr val="accent1"/>
          </a:lnRef>
          <a:fillRef idx="0">
            <a:schemeClr val="accent1"/>
          </a:fillRef>
          <a:effectRef idx="2">
            <a:schemeClr val="accent1"/>
          </a:effectRef>
          <a:fontRef idx="minor">
            <a:schemeClr val="tx1"/>
          </a:fontRef>
        </p:style>
      </p:cxnSp>
      <p:sp>
        <p:nvSpPr>
          <p:cNvPr id="54" name="正方形/長方形 53"/>
          <p:cNvSpPr/>
          <p:nvPr/>
        </p:nvSpPr>
        <p:spPr>
          <a:xfrm>
            <a:off x="8172400" y="46692"/>
            <a:ext cx="949752" cy="317860"/>
          </a:xfrm>
          <a:prstGeom prst="rect">
            <a:avLst/>
          </a:prstGeom>
          <a:ln>
            <a:noFill/>
          </a:ln>
        </p:spPr>
        <p:style>
          <a:lnRef idx="2">
            <a:schemeClr val="accent1"/>
          </a:lnRef>
          <a:fillRef idx="1">
            <a:schemeClr val="lt1"/>
          </a:fillRef>
          <a:effectRef idx="0">
            <a:schemeClr val="accent1"/>
          </a:effectRef>
          <a:fontRef idx="minor">
            <a:schemeClr val="dk1"/>
          </a:fontRef>
        </p:style>
        <p:txBody>
          <a:bodyPr lIns="0" tIns="0" rIns="0" bIns="0" rtlCol="0" anchor="ctr"/>
          <a:lstStyle/>
          <a:p>
            <a:pPr algn="ct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fld id="{C8692C38-0430-4F61-A0D4-4C5C3C1314F7}" type="slidenum">
              <a:rPr lang="ja-JP" altLang="en-US" sz="160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lgn="ctr"/>
              <a:t>3</a:t>
            </a:fld>
            <a:r>
              <a:rPr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3495281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313</Words>
  <Application>Microsoft Office PowerPoint</Application>
  <PresentationFormat>画面に合わせる (4:3)</PresentationFormat>
  <Paragraphs>97</Paragraphs>
  <Slides>3</Slides>
  <Notes>0</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created xsi:type="dcterms:W3CDTF">2017-09-22T05:52:01Z</dcterms:created>
  <dcterms:modified xsi:type="dcterms:W3CDTF">2018-03-20T09:42:43Z</dcterms:modified>
</cp:coreProperties>
</file>