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9" r:id="rId3"/>
    <p:sldId id="260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228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52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61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5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57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46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151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3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2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90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02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B58BB-3B89-444D-BA8C-076906BC7AB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A757D-D97E-47D1-89E9-9FE582784E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26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事業の導入事例③</a:t>
            </a:r>
            <a:endParaRPr lang="ja-JP" altLang="en-US" sz="24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43289"/>
              </p:ext>
            </p:extLst>
          </p:nvPr>
        </p:nvGraphicFramePr>
        <p:xfrm>
          <a:off x="131077" y="548681"/>
          <a:ext cx="8838333" cy="6140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778"/>
                <a:gridCol w="1312413"/>
                <a:gridCol w="2260266"/>
                <a:gridCol w="3970876"/>
              </a:tblGrid>
              <a:tr h="40754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大阪府立病院</a:t>
                      </a:r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 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923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関電</a:t>
                      </a: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GASCO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・きんでん・新菱ジョイント</a:t>
                      </a: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【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構成会社</a:t>
                      </a: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】 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関電ガス・アンド・コージェネレーション㈱、㈱きんでん、新菱冷熱工業㈱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485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 ～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サービス</a:t>
                      </a:r>
                      <a:r>
                        <a:rPr kumimoji="1" lang="ja-JP" altLang="en-US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期間は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日～平成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754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シェアード・セイビングス契約（民間資金活用型）</a:t>
                      </a:r>
                      <a:endParaRPr kumimoji="1" lang="en-US" altLang="ja-JP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13860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コージェネレーションの導入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氷蓄熱の導入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ファン・ポンプ類へのインバータ適用</a:t>
                      </a:r>
                      <a:endParaRPr kumimoji="1" lang="ja-JP" altLang="en-US" sz="18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照明器具の高効率化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雨水・井水の雑用水の利用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baseline="0" dirty="0" smtClean="0"/>
                    </a:p>
                    <a:p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漏洩蒸気の有効活用</a:t>
                      </a: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416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25.1%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CO</a:t>
                      </a:r>
                      <a:r>
                        <a:rPr kumimoji="1" lang="en-US" altLang="ja-JP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34.6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664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用途　</a:t>
                      </a:r>
                      <a:endParaRPr kumimoji="1" lang="en-US" altLang="ja-JP" sz="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竣工時期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延床面積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構造・階数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病 院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大阪市住吉区万代町東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1987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68,841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</a:t>
                      </a:r>
                      <a:r>
                        <a:rPr kumimoji="1" lang="en-US" altLang="ja-JP" baseline="30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鉄筋コンクリート造及び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鉄筋鉄骨コンクリート造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地上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en-US" altLang="ja-JP" sz="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地下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 descr="E:\LIB\★設備計画G\32_研修資料\H29年度インターンシップ研修\★ESCO導入マニュアル\導入事例\添付用写真\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178" y="4385559"/>
            <a:ext cx="2776844" cy="2226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82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</a:t>
            </a:r>
            <a:endParaRPr lang="en-US" altLang="ja-JP" sz="24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3189100" y="5911573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AutoShape 42"/>
          <p:cNvSpPr>
            <a:spLocks noChangeArrowheads="1"/>
          </p:cNvSpPr>
          <p:nvPr/>
        </p:nvSpPr>
        <p:spPr bwMode="auto">
          <a:xfrm>
            <a:off x="6280685" y="5907774"/>
            <a:ext cx="2086865" cy="6628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契約期間満了後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867142" y="5905674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114148" y="631567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-81482" y="1301507"/>
            <a:ext cx="8413743" cy="4836541"/>
            <a:chOff x="366933" y="2113851"/>
            <a:chExt cx="7704647" cy="4428925"/>
          </a:xfrm>
        </p:grpSpPr>
        <p:sp>
          <p:nvSpPr>
            <p:cNvPr id="10" name="AutoShape 42"/>
            <p:cNvSpPr>
              <a:spLocks noChangeArrowheads="1"/>
            </p:cNvSpPr>
            <p:nvPr/>
          </p:nvSpPr>
          <p:spPr bwMode="auto">
            <a:xfrm>
              <a:off x="366933" y="6207163"/>
              <a:ext cx="2086865" cy="335613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1124220" y="2113851"/>
              <a:ext cx="6947360" cy="4411492"/>
              <a:chOff x="498772" y="1211500"/>
              <a:chExt cx="8090928" cy="5137644"/>
            </a:xfrm>
          </p:grpSpPr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3434621" y="3258952"/>
                <a:ext cx="2232246" cy="3081596"/>
              </a:xfrm>
              <a:prstGeom prst="rect">
                <a:avLst/>
              </a:prstGeom>
              <a:gradFill rotWithShape="1">
                <a:gsLst>
                  <a:gs pos="0">
                    <a:srgbClr val="FF9900"/>
                  </a:gs>
                  <a:gs pos="50000">
                    <a:srgbClr val="FF9900">
                      <a:gamma/>
                      <a:tint val="33725"/>
                      <a:invGamma/>
                    </a:srgbClr>
                  </a:gs>
                  <a:gs pos="100000">
                    <a:srgbClr val="FF9900"/>
                  </a:gs>
                </a:gsLst>
                <a:lin ang="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ja-JP" altLang="en-US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光熱水費</a:t>
                </a:r>
                <a:endPara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endPara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lang="en-US" altLang="ja-JP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 306,316 】</a:t>
                </a:r>
                <a:endPara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16" name="Rectangle 8"/>
              <p:cNvSpPr>
                <a:spLocks noChangeArrowheads="1"/>
              </p:cNvSpPr>
              <p:nvPr/>
            </p:nvSpPr>
            <p:spPr bwMode="auto">
              <a:xfrm>
                <a:off x="498772" y="1211500"/>
                <a:ext cx="2232246" cy="5137644"/>
              </a:xfrm>
              <a:prstGeom prst="rect">
                <a:avLst/>
              </a:prstGeom>
              <a:gradFill rotWithShape="1">
                <a:gsLst>
                  <a:gs pos="0">
                    <a:srgbClr val="FF9900"/>
                  </a:gs>
                  <a:gs pos="50000">
                    <a:srgbClr val="FF9900">
                      <a:gamma/>
                      <a:tint val="33725"/>
                      <a:invGamma/>
                    </a:srgbClr>
                  </a:gs>
                  <a:gs pos="100000">
                    <a:srgbClr val="FF9900"/>
                  </a:gs>
                </a:gsLst>
                <a:lin ang="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ja-JP" altLang="en-US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光熱水費</a:t>
                </a:r>
                <a:endPara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endPara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lang="en-US" altLang="ja-JP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 406,484</a:t>
                </a:r>
                <a:r>
                  <a:rPr lang="ja-JP" altLang="en-US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 </a:t>
                </a:r>
                <a:r>
                  <a:rPr lang="en-US" altLang="ja-JP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】</a:t>
                </a:r>
                <a:endPara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1" name="Rectangle 39"/>
              <p:cNvSpPr>
                <a:spLocks noChangeArrowheads="1"/>
              </p:cNvSpPr>
              <p:nvPr/>
            </p:nvSpPr>
            <p:spPr bwMode="auto">
              <a:xfrm>
                <a:off x="4542504" y="1931580"/>
                <a:ext cx="1116000" cy="1327372"/>
              </a:xfrm>
              <a:prstGeom prst="rect">
                <a:avLst/>
              </a:prstGeom>
              <a:gradFill flip="none" rotWithShape="1">
                <a:gsLst>
                  <a:gs pos="0">
                    <a:srgbClr val="FFFF00"/>
                  </a:gs>
                  <a:gs pos="50000">
                    <a:srgbClr val="FFFFCC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ja-JP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ESCO</a:t>
                </a:r>
              </a:p>
              <a:p>
                <a:pPr algn="ctr"/>
                <a:r>
                  <a:rPr lang="ja-JP" altLang="en-US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サービス料</a:t>
                </a:r>
                <a:endPara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endPara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lang="en-US" altLang="ja-JP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【67,603】</a:t>
                </a:r>
                <a:endPara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2" name="Rectangle 38"/>
              <p:cNvSpPr>
                <a:spLocks noChangeArrowheads="1"/>
              </p:cNvSpPr>
              <p:nvPr/>
            </p:nvSpPr>
            <p:spPr bwMode="auto">
              <a:xfrm>
                <a:off x="4542504" y="1220474"/>
                <a:ext cx="1116000" cy="756588"/>
              </a:xfrm>
              <a:prstGeom prst="rect">
                <a:avLst/>
              </a:prstGeom>
              <a:gradFill rotWithShape="1">
                <a:gsLst>
                  <a:gs pos="0">
                    <a:srgbClr val="00B0F0"/>
                  </a:gs>
                  <a:gs pos="50000">
                    <a:srgbClr val="82DEFE"/>
                  </a:gs>
                  <a:gs pos="100000">
                    <a:srgbClr val="00B0F0"/>
                  </a:gs>
                </a:gsLst>
                <a:lin ang="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ja-JP" altLang="en-US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府の利益</a:t>
                </a:r>
                <a:endPara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endParaRPr lang="en-US" altLang="ja-JP" sz="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lang="en-US" altLang="ja-JP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【32,565】</a:t>
                </a:r>
                <a:endParaRPr lang="ja-JP" altLang="en-US" sz="16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3" name="Rectangle 8"/>
              <p:cNvSpPr>
                <a:spLocks noChangeArrowheads="1"/>
              </p:cNvSpPr>
              <p:nvPr/>
            </p:nvSpPr>
            <p:spPr bwMode="auto">
              <a:xfrm>
                <a:off x="6357454" y="3258952"/>
                <a:ext cx="2232246" cy="3081596"/>
              </a:xfrm>
              <a:prstGeom prst="rect">
                <a:avLst/>
              </a:prstGeom>
              <a:gradFill rotWithShape="1">
                <a:gsLst>
                  <a:gs pos="0">
                    <a:srgbClr val="FF9900"/>
                  </a:gs>
                  <a:gs pos="50000">
                    <a:srgbClr val="FF9900">
                      <a:gamma/>
                      <a:tint val="33725"/>
                      <a:invGamma/>
                    </a:srgbClr>
                  </a:gs>
                  <a:gs pos="100000">
                    <a:srgbClr val="FF9900"/>
                  </a:gs>
                </a:gsLst>
                <a:lin ang="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ja-JP" altLang="en-US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光熱水費</a:t>
                </a:r>
                <a:endPara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endPara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lang="en-US" altLang="ja-JP" sz="160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 306,316 】</a:t>
                </a:r>
                <a:endPara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  <p:sp>
            <p:nvSpPr>
              <p:cNvPr id="24" name="Rectangle 38"/>
              <p:cNvSpPr>
                <a:spLocks noChangeArrowheads="1"/>
              </p:cNvSpPr>
              <p:nvPr/>
            </p:nvSpPr>
            <p:spPr bwMode="auto">
              <a:xfrm>
                <a:off x="6357453" y="1236460"/>
                <a:ext cx="2232000" cy="2054464"/>
              </a:xfrm>
              <a:prstGeom prst="rect">
                <a:avLst/>
              </a:prstGeom>
              <a:gradFill rotWithShape="1">
                <a:gsLst>
                  <a:gs pos="0">
                    <a:srgbClr val="00B0F0"/>
                  </a:gs>
                  <a:gs pos="50000">
                    <a:srgbClr val="82DEFE"/>
                  </a:gs>
                  <a:gs pos="100000">
                    <a:srgbClr val="00B0F0"/>
                  </a:gs>
                </a:gsLst>
                <a:lin ang="0" scaled="1"/>
              </a:gradFill>
              <a:ln w="222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ja-JP" altLang="en-US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府の利益</a:t>
                </a:r>
                <a:endPara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endParaRPr lang="en-US" altLang="ja-JP" sz="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 algn="ctr"/>
                <a:r>
                  <a:rPr lang="en-US" altLang="ja-JP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【 100,168 】</a:t>
                </a:r>
                <a:endParaRPr lang="ja-JP" altLang="en-US" sz="16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</p:grpSp>
      <p:sp>
        <p:nvSpPr>
          <p:cNvPr id="27" name="Rectangle 39"/>
          <p:cNvSpPr>
            <a:spLocks noChangeArrowheads="1"/>
          </p:cNvSpPr>
          <p:nvPr/>
        </p:nvSpPr>
        <p:spPr bwMode="auto">
          <a:xfrm>
            <a:off x="3498409" y="1316497"/>
            <a:ext cx="1046459" cy="1919870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none" anchor="ctr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削減額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【100,168】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350566" y="6109326"/>
            <a:ext cx="8424936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959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752" y="472583"/>
            <a:ext cx="9120187" cy="631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正方形/長方形 49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事業の導入事例③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3" name="直線コネクタ 52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3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515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画面に合わせる (4:3)</PresentationFormat>
  <Paragraphs>89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2017-09-22T05:49:01Z</dcterms:created>
  <dcterms:modified xsi:type="dcterms:W3CDTF">2018-03-20T09:42:12Z</dcterms:modified>
</cp:coreProperties>
</file>