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FF"/>
    <a:srgbClr val="00FF00"/>
    <a:srgbClr val="3003F1"/>
    <a:srgbClr val="EC08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8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A0A0C-4F07-4BDC-9C99-13CEBF62B0CC}" type="datetimeFigureOut">
              <a:rPr kumimoji="1" lang="ja-JP" altLang="en-US" smtClean="0"/>
              <a:t>2019/11/27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E0966-2299-4BA5-B8F3-C4D5FC769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5711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A0A0C-4F07-4BDC-9C99-13CEBF62B0CC}" type="datetimeFigureOut">
              <a:rPr kumimoji="1" lang="ja-JP" altLang="en-US" smtClean="0"/>
              <a:t>2019/11/27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E0966-2299-4BA5-B8F3-C4D5FC769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4548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A0A0C-4F07-4BDC-9C99-13CEBF62B0CC}" type="datetimeFigureOut">
              <a:rPr kumimoji="1" lang="ja-JP" altLang="en-US" smtClean="0"/>
              <a:t>2019/11/27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E0966-2299-4BA5-B8F3-C4D5FC769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3266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A0A0C-4F07-4BDC-9C99-13CEBF62B0CC}" type="datetimeFigureOut">
              <a:rPr kumimoji="1" lang="ja-JP" altLang="en-US" smtClean="0"/>
              <a:t>2019/11/27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E0966-2299-4BA5-B8F3-C4D5FC769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3279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A0A0C-4F07-4BDC-9C99-13CEBF62B0CC}" type="datetimeFigureOut">
              <a:rPr kumimoji="1" lang="ja-JP" altLang="en-US" smtClean="0"/>
              <a:t>2019/11/27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E0966-2299-4BA5-B8F3-C4D5FC769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5379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A0A0C-4F07-4BDC-9C99-13CEBF62B0CC}" type="datetimeFigureOut">
              <a:rPr kumimoji="1" lang="ja-JP" altLang="en-US" smtClean="0"/>
              <a:t>2019/11/27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E0966-2299-4BA5-B8F3-C4D5FC769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720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A0A0C-4F07-4BDC-9C99-13CEBF62B0CC}" type="datetimeFigureOut">
              <a:rPr kumimoji="1" lang="ja-JP" altLang="en-US" smtClean="0"/>
              <a:t>2019/11/27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E0966-2299-4BA5-B8F3-C4D5FC769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9565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A0A0C-4F07-4BDC-9C99-13CEBF62B0CC}" type="datetimeFigureOut">
              <a:rPr kumimoji="1" lang="ja-JP" altLang="en-US" smtClean="0"/>
              <a:t>2019/11/27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E0966-2299-4BA5-B8F3-C4D5FC769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4140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A0A0C-4F07-4BDC-9C99-13CEBF62B0CC}" type="datetimeFigureOut">
              <a:rPr kumimoji="1" lang="ja-JP" altLang="en-US" smtClean="0"/>
              <a:t>2019/11/27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E0966-2299-4BA5-B8F3-C4D5FC769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13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A0A0C-4F07-4BDC-9C99-13CEBF62B0CC}" type="datetimeFigureOut">
              <a:rPr kumimoji="1" lang="ja-JP" altLang="en-US" smtClean="0"/>
              <a:t>2019/11/27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E0966-2299-4BA5-B8F3-C4D5FC769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0834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A0A0C-4F07-4BDC-9C99-13CEBF62B0CC}" type="datetimeFigureOut">
              <a:rPr kumimoji="1" lang="ja-JP" altLang="en-US" smtClean="0"/>
              <a:t>2019/11/27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E0966-2299-4BA5-B8F3-C4D5FC769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7795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A0A0C-4F07-4BDC-9C99-13CEBF62B0CC}" type="datetimeFigureOut">
              <a:rPr kumimoji="1" lang="ja-JP" altLang="en-US" smtClean="0"/>
              <a:t>2019/11/27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FE0966-2299-4BA5-B8F3-C4D5FC769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309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-9765" y="637620"/>
            <a:ext cx="5841664" cy="35855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600" b="1" dirty="0" smtClean="0"/>
              <a:t>■グループインタビュー</a:t>
            </a:r>
            <a:endParaRPr lang="en-US" altLang="ja-JP" sz="1600" b="1" dirty="0" smtClean="0"/>
          </a:p>
          <a:p>
            <a:pPr>
              <a:lnSpc>
                <a:spcPct val="150000"/>
              </a:lnSpc>
            </a:pPr>
            <a:r>
              <a:rPr lang="ja-JP" altLang="en-US" sz="1400" dirty="0"/>
              <a:t>＜</a:t>
            </a:r>
            <a:r>
              <a:rPr lang="ja-JP" altLang="en-US" sz="1400" dirty="0" smtClean="0"/>
              <a:t>目的＞</a:t>
            </a:r>
            <a:endParaRPr lang="en-US" altLang="ja-JP" sz="1400" dirty="0" smtClean="0"/>
          </a:p>
          <a:p>
            <a:r>
              <a:rPr lang="ja-JP" altLang="en-US" sz="1400" dirty="0" smtClean="0"/>
              <a:t>　行政や支援者では気づきにくい、当事者だから感じる社会的養護の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課題や改善点を抽出</a:t>
            </a:r>
            <a:endParaRPr lang="en-US" altLang="ja-JP" sz="1400" dirty="0" smtClean="0"/>
          </a:p>
          <a:p>
            <a:endParaRPr lang="en-US" altLang="ja-JP" sz="1400" dirty="0" smtClean="0"/>
          </a:p>
          <a:p>
            <a:r>
              <a:rPr lang="ja-JP" altLang="en-US" sz="1400" dirty="0"/>
              <a:t>＜</a:t>
            </a:r>
            <a:r>
              <a:rPr lang="ja-JP" altLang="en-US" sz="1400" dirty="0" smtClean="0"/>
              <a:t>方法＞</a:t>
            </a:r>
            <a:endParaRPr lang="en-US" altLang="ja-JP" sz="1400" dirty="0" smtClean="0"/>
          </a:p>
          <a:p>
            <a:r>
              <a:rPr lang="ja-JP" altLang="en-US" sz="1400" dirty="0" smtClean="0"/>
              <a:t>・当事者である子どもの属性を整理し、</a:t>
            </a:r>
            <a:r>
              <a:rPr lang="en-US" altLang="ja-JP" sz="1400" dirty="0" smtClean="0"/>
              <a:t>6</a:t>
            </a:r>
            <a:r>
              <a:rPr lang="ja-JP" altLang="en-US" sz="1400" dirty="0" smtClean="0"/>
              <a:t>名程度のグループを６つ設定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内訳）児童養護施設（大舎・小舎）、児童心理治療施設、</a:t>
            </a:r>
            <a:endParaRPr lang="en-US" altLang="ja-JP" sz="1400" dirty="0"/>
          </a:p>
          <a:p>
            <a:r>
              <a:rPr lang="ja-JP" altLang="en-US" sz="1400" dirty="0" smtClean="0"/>
              <a:t>　　　　児童自立支援施設、母子生活支援施設、里親</a:t>
            </a:r>
            <a:endParaRPr lang="en-US" altLang="ja-JP" sz="1400" dirty="0" smtClean="0"/>
          </a:p>
          <a:p>
            <a:r>
              <a:rPr lang="ja-JP" altLang="en-US" sz="1400" dirty="0" smtClean="0"/>
              <a:t>　　　　⇒中高生年齢で、概ね男女が同数になるようグループを設定</a:t>
            </a:r>
            <a:endParaRPr lang="en-US" altLang="ja-JP" sz="1400" dirty="0"/>
          </a:p>
          <a:p>
            <a:endParaRPr lang="en-US" altLang="ja-JP" sz="1400" dirty="0" smtClean="0"/>
          </a:p>
          <a:p>
            <a:r>
              <a:rPr lang="ja-JP" altLang="en-US" sz="1400" dirty="0" smtClean="0"/>
              <a:t>・対象者に対し、インタビュアー１名が調査項目に関する質問をし、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対象者に自由に発言を求める（２～３ｈ程度／回）</a:t>
            </a:r>
            <a:endParaRPr lang="en-US" altLang="ja-JP" sz="1400" dirty="0" smtClean="0"/>
          </a:p>
          <a:p>
            <a:endParaRPr lang="en-US" altLang="ja-JP" sz="1400" dirty="0" smtClean="0"/>
          </a:p>
          <a:p>
            <a:r>
              <a:rPr lang="ja-JP" altLang="en-US" sz="1400" dirty="0" smtClean="0"/>
              <a:t>・グループインタビューの実施は</a:t>
            </a:r>
            <a:r>
              <a:rPr lang="ja-JP" altLang="en-US" sz="1400" dirty="0"/>
              <a:t>１</a:t>
            </a:r>
            <a:r>
              <a:rPr lang="ja-JP" altLang="en-US" sz="1400" dirty="0" smtClean="0"/>
              <a:t>回</a:t>
            </a:r>
            <a:endParaRPr lang="en-US" altLang="ja-JP" sz="1400" dirty="0" smtClean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-6312" y="4400560"/>
            <a:ext cx="8263801" cy="22929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600" b="1" dirty="0" smtClean="0"/>
              <a:t>■アンケート調査</a:t>
            </a:r>
            <a:endParaRPr lang="en-US" altLang="ja-JP" sz="1600" b="1" dirty="0" smtClean="0"/>
          </a:p>
          <a:p>
            <a:pPr>
              <a:lnSpc>
                <a:spcPct val="150000"/>
              </a:lnSpc>
            </a:pPr>
            <a:r>
              <a:rPr lang="ja-JP" altLang="en-US" sz="1400" dirty="0"/>
              <a:t>＜</a:t>
            </a:r>
            <a:r>
              <a:rPr lang="ja-JP" altLang="en-US" sz="1400" dirty="0" smtClean="0"/>
              <a:t>目的＞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意見の表明漏れを防ぐとともに、個人の意見を掘り下げる</a:t>
            </a:r>
            <a:endParaRPr lang="en-US" altLang="ja-JP" sz="1400" dirty="0" smtClean="0"/>
          </a:p>
          <a:p>
            <a:endParaRPr lang="en-US" altLang="ja-JP" sz="1400" dirty="0" smtClean="0"/>
          </a:p>
          <a:p>
            <a:r>
              <a:rPr lang="ja-JP" altLang="en-US" sz="1400" dirty="0"/>
              <a:t>＜</a:t>
            </a:r>
            <a:r>
              <a:rPr lang="ja-JP" altLang="en-US" sz="1400" dirty="0" smtClean="0"/>
              <a:t>方法</a:t>
            </a:r>
            <a:r>
              <a:rPr lang="ja-JP" altLang="en-US" sz="1400" dirty="0"/>
              <a:t>＞</a:t>
            </a:r>
            <a:endParaRPr lang="en-US" altLang="ja-JP" sz="1400" dirty="0" smtClean="0"/>
          </a:p>
          <a:p>
            <a:r>
              <a:rPr lang="ja-JP" altLang="en-US" sz="1400" dirty="0" smtClean="0"/>
              <a:t>・グループインタビュー後、対象者全員に対しアンケートを実施</a:t>
            </a:r>
            <a:endParaRPr lang="en-US" altLang="ja-JP" sz="1400" dirty="0" smtClean="0"/>
          </a:p>
          <a:p>
            <a:endParaRPr lang="en-US" altLang="ja-JP" sz="1400" dirty="0" smtClean="0"/>
          </a:p>
          <a:p>
            <a:r>
              <a:rPr lang="ja-JP" altLang="en-US" sz="1400" dirty="0" smtClean="0"/>
              <a:t>・アンケート用紙には、属性及び質問項目を記載し、グループインタビュー時で発言できなかった、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改めて述べておきたい内容を回答できるようにする</a:t>
            </a:r>
            <a:endParaRPr lang="ja-JP" altLang="en-US" sz="1400" dirty="0"/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0" y="928"/>
            <a:ext cx="9144000" cy="324380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600" b="1" dirty="0">
                <a:solidFill>
                  <a:schemeClr val="bg1"/>
                </a:solidFill>
              </a:rPr>
              <a:t>グループインタビューの実施について</a:t>
            </a:r>
          </a:p>
        </p:txBody>
      </p:sp>
      <p:sp>
        <p:nvSpPr>
          <p:cNvPr id="11" name="楕円 10"/>
          <p:cNvSpPr/>
          <p:nvPr/>
        </p:nvSpPr>
        <p:spPr>
          <a:xfrm>
            <a:off x="7062204" y="874618"/>
            <a:ext cx="936000" cy="936000"/>
          </a:xfrm>
          <a:prstGeom prst="ellipse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楕円 11"/>
          <p:cNvSpPr/>
          <p:nvPr/>
        </p:nvSpPr>
        <p:spPr>
          <a:xfrm>
            <a:off x="6028700" y="2596911"/>
            <a:ext cx="936000" cy="936000"/>
          </a:xfrm>
          <a:prstGeom prst="ellipse">
            <a:avLst/>
          </a:prstGeom>
          <a:ln w="2857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楕円 12"/>
          <p:cNvSpPr/>
          <p:nvPr/>
        </p:nvSpPr>
        <p:spPr>
          <a:xfrm>
            <a:off x="8150842" y="1415887"/>
            <a:ext cx="936000" cy="936000"/>
          </a:xfrm>
          <a:prstGeom prst="ellips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872030" y="806347"/>
            <a:ext cx="12618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/>
              <a:t>＜イメージ図＞</a:t>
            </a:r>
            <a:endParaRPr kumimoji="1" lang="ja-JP" altLang="en-US" sz="1200" dirty="0"/>
          </a:p>
        </p:txBody>
      </p:sp>
      <p:sp>
        <p:nvSpPr>
          <p:cNvPr id="15" name="楕円 14"/>
          <p:cNvSpPr/>
          <p:nvPr/>
        </p:nvSpPr>
        <p:spPr>
          <a:xfrm>
            <a:off x="7303039" y="2144922"/>
            <a:ext cx="490302" cy="512350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sysDot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7032437" y="1028793"/>
            <a:ext cx="1031051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100" dirty="0" smtClean="0"/>
              <a:t>児童養護</a:t>
            </a:r>
            <a:endParaRPr kumimoji="1" lang="en-US" altLang="ja-JP" sz="1100" dirty="0" smtClean="0"/>
          </a:p>
          <a:p>
            <a:pPr algn="ctr"/>
            <a:r>
              <a:rPr kumimoji="1" lang="ja-JP" altLang="en-US" sz="1100" dirty="0" smtClean="0"/>
              <a:t>本</a:t>
            </a:r>
            <a:r>
              <a:rPr kumimoji="1" lang="ja-JP" altLang="en-US" sz="1100" dirty="0"/>
              <a:t>園</a:t>
            </a:r>
            <a:r>
              <a:rPr kumimoji="1" lang="ja-JP" altLang="en-US" sz="1100" dirty="0" smtClean="0"/>
              <a:t>グループ</a:t>
            </a:r>
            <a:endParaRPr kumimoji="1" lang="en-US" altLang="ja-JP" sz="1100" dirty="0" smtClean="0"/>
          </a:p>
          <a:p>
            <a:pPr algn="ctr"/>
            <a:r>
              <a:rPr kumimoji="1" lang="ja-JP" altLang="en-US" sz="1100" dirty="0" smtClean="0"/>
              <a:t>（６名）</a:t>
            </a:r>
            <a:endParaRPr kumimoji="1" lang="ja-JP" altLang="en-US" sz="11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162245" y="2725011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000" dirty="0"/>
              <a:t>児童</a:t>
            </a:r>
            <a:r>
              <a:rPr kumimoji="1" lang="ja-JP" altLang="en-US" sz="1000" dirty="0" smtClean="0"/>
              <a:t>心理</a:t>
            </a:r>
            <a:endParaRPr kumimoji="1" lang="en-US" altLang="ja-JP" sz="1000" dirty="0" smtClean="0"/>
          </a:p>
          <a:p>
            <a:pPr algn="ctr"/>
            <a:r>
              <a:rPr kumimoji="1" lang="ja-JP" altLang="en-US" sz="1000" dirty="0" smtClean="0"/>
              <a:t>治療施設</a:t>
            </a:r>
            <a:endParaRPr kumimoji="1" lang="en-US" altLang="ja-JP" sz="1000" dirty="0" smtClean="0"/>
          </a:p>
          <a:p>
            <a:pPr algn="ctr"/>
            <a:r>
              <a:rPr kumimoji="1" lang="ja-JP" altLang="en-US" sz="1000" dirty="0" smtClean="0"/>
              <a:t>グループ</a:t>
            </a:r>
            <a:endParaRPr kumimoji="1" lang="en-US" altLang="ja-JP" sz="1000" dirty="0" smtClean="0"/>
          </a:p>
          <a:p>
            <a:pPr algn="ctr"/>
            <a:r>
              <a:rPr kumimoji="1" lang="ja-JP" altLang="en-US" sz="1000" dirty="0" smtClean="0"/>
              <a:t>（６名）</a:t>
            </a:r>
            <a:endParaRPr kumimoji="1" lang="ja-JP" altLang="en-US" sz="10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8251455" y="1589915"/>
            <a:ext cx="748923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100" dirty="0" smtClean="0"/>
              <a:t>里親</a:t>
            </a:r>
            <a:endParaRPr kumimoji="1" lang="en-US" altLang="ja-JP" sz="1100" dirty="0" smtClean="0"/>
          </a:p>
          <a:p>
            <a:pPr algn="ctr"/>
            <a:r>
              <a:rPr kumimoji="1" lang="ja-JP" altLang="en-US" sz="1100" dirty="0" smtClean="0"/>
              <a:t>グループ</a:t>
            </a:r>
            <a:endParaRPr kumimoji="1" lang="en-US" altLang="ja-JP" sz="1100" dirty="0" smtClean="0"/>
          </a:p>
          <a:p>
            <a:pPr algn="ctr"/>
            <a:r>
              <a:rPr kumimoji="1" lang="ja-JP" altLang="en-US" sz="1100" dirty="0" smtClean="0"/>
              <a:t>（６名）</a:t>
            </a:r>
            <a:endParaRPr kumimoji="1" lang="ja-JP" altLang="en-US" sz="11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7248359" y="2288948"/>
            <a:ext cx="64633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b="1" dirty="0" smtClean="0"/>
              <a:t>ｲﾝﾀﾋﾞｭｱｰ</a:t>
            </a:r>
            <a:endParaRPr kumimoji="1" lang="ja-JP" altLang="en-US" sz="900" b="1" dirty="0"/>
          </a:p>
        </p:txBody>
      </p:sp>
      <p:cxnSp>
        <p:nvCxnSpPr>
          <p:cNvPr id="21" name="直線矢印コネクタ 20"/>
          <p:cNvCxnSpPr/>
          <p:nvPr/>
        </p:nvCxnSpPr>
        <p:spPr>
          <a:xfrm flipH="1" flipV="1">
            <a:off x="7533564" y="1813699"/>
            <a:ext cx="978" cy="252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/>
          <p:nvPr/>
        </p:nvCxnSpPr>
        <p:spPr>
          <a:xfrm flipV="1">
            <a:off x="7838050" y="2045628"/>
            <a:ext cx="271286" cy="1518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/>
          <p:nvPr/>
        </p:nvCxnSpPr>
        <p:spPr>
          <a:xfrm flipH="1">
            <a:off x="6970035" y="2557476"/>
            <a:ext cx="273681" cy="1756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楕円 19"/>
          <p:cNvSpPr/>
          <p:nvPr/>
        </p:nvSpPr>
        <p:spPr>
          <a:xfrm>
            <a:off x="5944931" y="1490048"/>
            <a:ext cx="936000" cy="936000"/>
          </a:xfrm>
          <a:prstGeom prst="ellipse">
            <a:avLst/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837175" y="1661941"/>
            <a:ext cx="1172116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100" dirty="0"/>
              <a:t>児童養護</a:t>
            </a:r>
            <a:endParaRPr kumimoji="1" lang="en-US" altLang="ja-JP" sz="1100" dirty="0"/>
          </a:p>
          <a:p>
            <a:pPr algn="ctr"/>
            <a:r>
              <a:rPr kumimoji="1" lang="ja-JP" altLang="en-US" sz="1100"/>
              <a:t>小規模</a:t>
            </a:r>
            <a:r>
              <a:rPr kumimoji="1" lang="ja-JP" altLang="en-US" sz="1100" smtClean="0"/>
              <a:t>グループ</a:t>
            </a:r>
            <a:endParaRPr kumimoji="1" lang="en-US" altLang="ja-JP" sz="1100" dirty="0" smtClean="0"/>
          </a:p>
          <a:p>
            <a:pPr algn="ctr"/>
            <a:r>
              <a:rPr kumimoji="1" lang="ja-JP" altLang="en-US" sz="1100" dirty="0" smtClean="0"/>
              <a:t>（６名）</a:t>
            </a:r>
            <a:endParaRPr kumimoji="1" lang="ja-JP" altLang="en-US" sz="1100" dirty="0"/>
          </a:p>
        </p:txBody>
      </p:sp>
      <p:cxnSp>
        <p:nvCxnSpPr>
          <p:cNvPr id="24" name="直線矢印コネクタ 23"/>
          <p:cNvCxnSpPr/>
          <p:nvPr/>
        </p:nvCxnSpPr>
        <p:spPr>
          <a:xfrm>
            <a:off x="7902582" y="2543354"/>
            <a:ext cx="231038" cy="1483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楕円 25"/>
          <p:cNvSpPr/>
          <p:nvPr/>
        </p:nvSpPr>
        <p:spPr>
          <a:xfrm>
            <a:off x="7090380" y="3043577"/>
            <a:ext cx="936000" cy="936000"/>
          </a:xfrm>
          <a:prstGeom prst="ellipse">
            <a:avLst/>
          </a:prstGeom>
          <a:ln w="28575">
            <a:solidFill>
              <a:srgbClr val="EC08DC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7102049" y="3258549"/>
            <a:ext cx="954108" cy="5693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000" spc="-100" dirty="0" smtClean="0"/>
              <a:t>児童自立支援</a:t>
            </a:r>
            <a:endParaRPr kumimoji="1" lang="en-US" altLang="ja-JP" sz="1000" spc="-100" dirty="0" smtClean="0"/>
          </a:p>
          <a:p>
            <a:pPr algn="ctr"/>
            <a:r>
              <a:rPr kumimoji="1" lang="ja-JP" altLang="en-US" sz="1000" spc="-100" dirty="0" smtClean="0"/>
              <a:t>施設</a:t>
            </a:r>
            <a:r>
              <a:rPr kumimoji="1" lang="ja-JP" altLang="en-US" sz="1050" dirty="0" smtClean="0"/>
              <a:t>グループ</a:t>
            </a:r>
            <a:endParaRPr kumimoji="1" lang="en-US" altLang="ja-JP" sz="1050" dirty="0" smtClean="0"/>
          </a:p>
          <a:p>
            <a:pPr algn="ctr"/>
            <a:r>
              <a:rPr kumimoji="1" lang="ja-JP" altLang="en-US" sz="1050" dirty="0" smtClean="0"/>
              <a:t>（６名）</a:t>
            </a:r>
            <a:endParaRPr kumimoji="1" lang="ja-JP" altLang="en-US" sz="1050" dirty="0"/>
          </a:p>
        </p:txBody>
      </p:sp>
      <p:sp>
        <p:nvSpPr>
          <p:cNvPr id="29" name="楕円 28"/>
          <p:cNvSpPr/>
          <p:nvPr/>
        </p:nvSpPr>
        <p:spPr>
          <a:xfrm>
            <a:off x="8163245" y="2607009"/>
            <a:ext cx="936000" cy="936000"/>
          </a:xfrm>
          <a:prstGeom prst="ellipse">
            <a:avLst/>
          </a:prstGeom>
          <a:ln w="28575">
            <a:solidFill>
              <a:srgbClr val="3003F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0" name="直線矢印コネクタ 29"/>
          <p:cNvCxnSpPr/>
          <p:nvPr/>
        </p:nvCxnSpPr>
        <p:spPr>
          <a:xfrm flipH="1" flipV="1">
            <a:off x="6993964" y="2047485"/>
            <a:ext cx="232801" cy="1685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テキスト ボックス 31"/>
          <p:cNvSpPr txBox="1"/>
          <p:nvPr/>
        </p:nvSpPr>
        <p:spPr>
          <a:xfrm>
            <a:off x="8160784" y="2820228"/>
            <a:ext cx="992579" cy="5770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050" dirty="0" smtClean="0"/>
              <a:t>母子生活支援</a:t>
            </a:r>
            <a:endParaRPr kumimoji="1" lang="en-US" altLang="ja-JP" sz="1050" dirty="0" smtClean="0"/>
          </a:p>
          <a:p>
            <a:pPr algn="ctr"/>
            <a:r>
              <a:rPr kumimoji="1" lang="ja-JP" altLang="en-US" sz="1050" dirty="0" smtClean="0"/>
              <a:t>施設グループ</a:t>
            </a:r>
            <a:endParaRPr kumimoji="1" lang="en-US" altLang="ja-JP" sz="1050" dirty="0" smtClean="0"/>
          </a:p>
          <a:p>
            <a:pPr algn="ctr"/>
            <a:r>
              <a:rPr kumimoji="1" lang="ja-JP" altLang="en-US" sz="1050" dirty="0" smtClean="0"/>
              <a:t>（６名）</a:t>
            </a:r>
            <a:endParaRPr kumimoji="1" lang="ja-JP" altLang="en-US" sz="1050" dirty="0"/>
          </a:p>
        </p:txBody>
      </p:sp>
      <p:cxnSp>
        <p:nvCxnSpPr>
          <p:cNvPr id="33" name="直線矢印コネクタ 32"/>
          <p:cNvCxnSpPr/>
          <p:nvPr/>
        </p:nvCxnSpPr>
        <p:spPr>
          <a:xfrm flipH="1">
            <a:off x="7549484" y="2744019"/>
            <a:ext cx="978" cy="252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テキスト ボックス 2"/>
          <p:cNvSpPr txBox="1">
            <a:spLocks noChangeArrowheads="1"/>
          </p:cNvSpPr>
          <p:nvPr/>
        </p:nvSpPr>
        <p:spPr bwMode="auto">
          <a:xfrm>
            <a:off x="8150842" y="63281"/>
            <a:ext cx="882015" cy="27699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spcAft>
                <a:spcPts val="0"/>
              </a:spcAft>
            </a:pPr>
            <a:r>
              <a:rPr lang="ja-JP" sz="1200" kern="100" dirty="0" smtClean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資料</a:t>
            </a:r>
            <a:r>
              <a:rPr lang="ja-JP" altLang="en-US" sz="1200" kern="100" dirty="0" smtClean="0"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４</a:t>
            </a:r>
            <a:endParaRPr lang="ja-JP" sz="12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4813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928"/>
            <a:ext cx="9144000" cy="324380"/>
          </a:xfrm>
          <a:solidFill>
            <a:srgbClr val="002060"/>
          </a:solidFill>
        </p:spPr>
        <p:txBody>
          <a:bodyPr anchor="b">
            <a:noAutofit/>
          </a:bodyPr>
          <a:lstStyle/>
          <a:p>
            <a:pPr algn="l"/>
            <a:r>
              <a:rPr lang="en-US" altLang="ja-JP" sz="1600" b="1" dirty="0" smtClean="0">
                <a:solidFill>
                  <a:schemeClr val="bg1"/>
                </a:solidFill>
              </a:rPr>
              <a:t>【</a:t>
            </a:r>
            <a:r>
              <a:rPr lang="ja-JP" altLang="en-US" sz="1600" b="1" dirty="0" smtClean="0">
                <a:solidFill>
                  <a:schemeClr val="bg1"/>
                </a:solidFill>
              </a:rPr>
              <a:t>補足</a:t>
            </a:r>
            <a:r>
              <a:rPr lang="en-US" altLang="ja-JP" sz="1600" b="1" dirty="0" smtClean="0">
                <a:solidFill>
                  <a:schemeClr val="bg1"/>
                </a:solidFill>
              </a:rPr>
              <a:t>】</a:t>
            </a:r>
            <a:r>
              <a:rPr lang="ja-JP" altLang="en-US" sz="1600" b="1" dirty="0" smtClean="0">
                <a:solidFill>
                  <a:schemeClr val="bg1"/>
                </a:solidFill>
              </a:rPr>
              <a:t>グループインタビュー</a:t>
            </a:r>
            <a:r>
              <a:rPr lang="ja-JP" altLang="en-US" sz="1600" b="1" smtClean="0">
                <a:solidFill>
                  <a:schemeClr val="bg1"/>
                </a:solidFill>
              </a:rPr>
              <a:t>の実施について</a:t>
            </a:r>
            <a:r>
              <a:rPr lang="ja-JP" altLang="en-US" sz="1600" b="1" dirty="0" smtClean="0">
                <a:solidFill>
                  <a:schemeClr val="bg1"/>
                </a:solidFill>
              </a:rPr>
              <a:t>（属性抽出）</a:t>
            </a:r>
            <a:endParaRPr lang="ja-JP" altLang="en-US" sz="1600" b="1" dirty="0">
              <a:solidFill>
                <a:schemeClr val="bg1"/>
              </a:solidFill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8206010"/>
              </p:ext>
            </p:extLst>
          </p:nvPr>
        </p:nvGraphicFramePr>
        <p:xfrm>
          <a:off x="81886" y="777345"/>
          <a:ext cx="8987049" cy="43399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8561">
                  <a:extLst>
                    <a:ext uri="{9D8B030D-6E8A-4147-A177-3AD203B41FA5}">
                      <a16:colId xmlns:a16="http://schemas.microsoft.com/office/drawing/2014/main" val="1593563403"/>
                    </a:ext>
                  </a:extLst>
                </a:gridCol>
                <a:gridCol w="998561">
                  <a:extLst>
                    <a:ext uri="{9D8B030D-6E8A-4147-A177-3AD203B41FA5}">
                      <a16:colId xmlns:a16="http://schemas.microsoft.com/office/drawing/2014/main" val="3270057378"/>
                    </a:ext>
                  </a:extLst>
                </a:gridCol>
                <a:gridCol w="887476">
                  <a:extLst>
                    <a:ext uri="{9D8B030D-6E8A-4147-A177-3AD203B41FA5}">
                      <a16:colId xmlns:a16="http://schemas.microsoft.com/office/drawing/2014/main" val="4000273921"/>
                    </a:ext>
                  </a:extLst>
                </a:gridCol>
                <a:gridCol w="1109646">
                  <a:extLst>
                    <a:ext uri="{9D8B030D-6E8A-4147-A177-3AD203B41FA5}">
                      <a16:colId xmlns:a16="http://schemas.microsoft.com/office/drawing/2014/main" val="1082642794"/>
                    </a:ext>
                  </a:extLst>
                </a:gridCol>
                <a:gridCol w="998561">
                  <a:extLst>
                    <a:ext uri="{9D8B030D-6E8A-4147-A177-3AD203B41FA5}">
                      <a16:colId xmlns:a16="http://schemas.microsoft.com/office/drawing/2014/main" val="4043068668"/>
                    </a:ext>
                  </a:extLst>
                </a:gridCol>
                <a:gridCol w="998561">
                  <a:extLst>
                    <a:ext uri="{9D8B030D-6E8A-4147-A177-3AD203B41FA5}">
                      <a16:colId xmlns:a16="http://schemas.microsoft.com/office/drawing/2014/main" val="534638157"/>
                    </a:ext>
                  </a:extLst>
                </a:gridCol>
                <a:gridCol w="998561">
                  <a:extLst>
                    <a:ext uri="{9D8B030D-6E8A-4147-A177-3AD203B41FA5}">
                      <a16:colId xmlns:a16="http://schemas.microsoft.com/office/drawing/2014/main" val="1167900487"/>
                    </a:ext>
                  </a:extLst>
                </a:gridCol>
                <a:gridCol w="998561">
                  <a:extLst>
                    <a:ext uri="{9D8B030D-6E8A-4147-A177-3AD203B41FA5}">
                      <a16:colId xmlns:a16="http://schemas.microsoft.com/office/drawing/2014/main" val="365534575"/>
                    </a:ext>
                  </a:extLst>
                </a:gridCol>
                <a:gridCol w="998561">
                  <a:extLst>
                    <a:ext uri="{9D8B030D-6E8A-4147-A177-3AD203B41FA5}">
                      <a16:colId xmlns:a16="http://schemas.microsoft.com/office/drawing/2014/main" val="3694519657"/>
                    </a:ext>
                  </a:extLst>
                </a:gridCol>
              </a:tblGrid>
              <a:tr h="245660">
                <a:tc rowSpan="2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68580" marR="68580" marT="34290" marB="3429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現時点</a:t>
                      </a:r>
                      <a:endParaRPr kumimoji="1" lang="ja-JP" altLang="en-US" sz="1050" dirty="0"/>
                    </a:p>
                  </a:txBody>
                  <a:tcPr marL="68580" marR="68580" marT="34290" marB="3429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過去</a:t>
                      </a:r>
                      <a:endParaRPr kumimoji="1" lang="ja-JP" altLang="en-US" sz="1050" dirty="0"/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1429973"/>
                  </a:ext>
                </a:extLst>
              </a:tr>
              <a:tr h="6044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乳児院</a:t>
                      </a:r>
                      <a:endParaRPr kumimoji="1" lang="ja-JP" altLang="en-US" sz="1200" dirty="0"/>
                    </a:p>
                  </a:txBody>
                  <a:tcPr marL="68580" marR="68580" marT="34290" marB="3429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児童養護施設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児童心理</a:t>
                      </a:r>
                      <a:endParaRPr kumimoji="1" lang="en-US" altLang="ja-JP" sz="12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治療施設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児童自立</a:t>
                      </a:r>
                      <a:endParaRPr kumimoji="1" lang="en-US" altLang="ja-JP" sz="12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支援施設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母子生活</a:t>
                      </a:r>
                      <a:endParaRPr kumimoji="1" lang="en-US" altLang="ja-JP" sz="12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支援施設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里親</a:t>
                      </a:r>
                      <a:endParaRPr kumimoji="1" lang="en-US" altLang="ja-JP" sz="1200" dirty="0" smtClean="0"/>
                    </a:p>
                    <a:p>
                      <a:pPr algn="ctr"/>
                      <a:r>
                        <a:rPr kumimoji="1" lang="en-US" altLang="ja-JP" sz="1200" dirty="0" smtClean="0"/>
                        <a:t>(</a:t>
                      </a:r>
                      <a:r>
                        <a:rPr kumimoji="1" lang="ja-JP" altLang="en-US" sz="1200" dirty="0" smtClean="0"/>
                        <a:t>養育</a:t>
                      </a:r>
                      <a:r>
                        <a:rPr kumimoji="1" lang="en-US" altLang="ja-JP" sz="1200" dirty="0" smtClean="0"/>
                        <a:t>)</a:t>
                      </a:r>
                      <a:endParaRPr kumimoji="1" lang="ja-JP" altLang="en-US" sz="1200" dirty="0" smtClean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里親</a:t>
                      </a:r>
                      <a:endParaRPr kumimoji="1" lang="en-US" altLang="ja-JP" sz="1200" dirty="0" smtClean="0"/>
                    </a:p>
                    <a:p>
                      <a:pPr algn="ctr"/>
                      <a:r>
                        <a:rPr kumimoji="1" lang="en-US" altLang="ja-JP" sz="1200" dirty="0" smtClean="0"/>
                        <a:t>(</a:t>
                      </a:r>
                      <a:r>
                        <a:rPr kumimoji="1" lang="ja-JP" altLang="en-US" sz="1200" dirty="0" smtClean="0"/>
                        <a:t>養子縁組</a:t>
                      </a:r>
                      <a:r>
                        <a:rPr kumimoji="1" lang="en-US" altLang="ja-JP" sz="1200" dirty="0" smtClean="0"/>
                        <a:t>)</a:t>
                      </a:r>
                      <a:endParaRPr kumimoji="1" lang="ja-JP" altLang="en-US" sz="1200" dirty="0" smtClean="0"/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3643331411"/>
                  </a:ext>
                </a:extLst>
              </a:tr>
              <a:tr h="56711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乳児院</a:t>
                      </a:r>
                      <a:endParaRPr kumimoji="1" lang="ja-JP" altLang="en-US" sz="12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err="1" smtClean="0"/>
                        <a:t>ー</a:t>
                      </a:r>
                      <a:endParaRPr kumimoji="1" lang="ja-JP" altLang="en-US" sz="1400" dirty="0"/>
                    </a:p>
                  </a:txBody>
                  <a:tcPr marL="68580" marR="68580" marT="34290" marB="3429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err="1" smtClean="0"/>
                        <a:t>ー</a:t>
                      </a:r>
                      <a:endParaRPr kumimoji="1" lang="ja-JP" altLang="en-US" sz="14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err="1" smtClean="0"/>
                        <a:t>ー</a:t>
                      </a:r>
                      <a:endParaRPr kumimoji="1" lang="ja-JP" altLang="en-US" sz="14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err="1" smtClean="0"/>
                        <a:t>ー</a:t>
                      </a:r>
                      <a:endParaRPr kumimoji="1" lang="ja-JP" altLang="en-US" sz="1400" dirty="0" smtClean="0"/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err="1" smtClean="0"/>
                        <a:t>ー</a:t>
                      </a:r>
                      <a:endParaRPr kumimoji="1" lang="ja-JP" altLang="en-US" sz="1400" dirty="0" smtClean="0"/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err="1" smtClean="0"/>
                        <a:t>ー</a:t>
                      </a:r>
                      <a:endParaRPr kumimoji="1" lang="ja-JP" altLang="en-US" sz="1400" dirty="0" smtClean="0"/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err="1" smtClean="0"/>
                        <a:t>ー</a:t>
                      </a:r>
                      <a:endParaRPr kumimoji="1" lang="ja-JP" altLang="en-US" sz="1400" dirty="0" smtClean="0"/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err="1" smtClean="0"/>
                        <a:t>ー</a:t>
                      </a:r>
                      <a:endParaRPr kumimoji="1" lang="ja-JP" altLang="en-US" sz="1400" dirty="0" smtClean="0"/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3084961"/>
                  </a:ext>
                </a:extLst>
              </a:tr>
              <a:tr h="45519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児童養護施設</a:t>
                      </a:r>
                      <a:endParaRPr kumimoji="1" lang="ja-JP" altLang="en-US" sz="12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〇</a:t>
                      </a:r>
                      <a:endParaRPr kumimoji="1" lang="ja-JP" altLang="en-US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〇</a:t>
                      </a:r>
                      <a:endParaRPr kumimoji="1" lang="ja-JP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err="1" smtClean="0"/>
                        <a:t>ー</a:t>
                      </a:r>
                      <a:endParaRPr kumimoji="1" lang="ja-JP" altLang="en-US" sz="1400" dirty="0" smtClean="0"/>
                    </a:p>
                  </a:txBody>
                  <a:tcPr marL="68580" marR="68580" marT="34290" marB="3429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〇</a:t>
                      </a:r>
                      <a:endParaRPr kumimoji="1" lang="ja-JP" altLang="en-US" sz="1400" dirty="0"/>
                    </a:p>
                  </a:txBody>
                  <a:tcPr marL="68580" marR="68580" marT="34290" marB="3429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〇</a:t>
                      </a:r>
                      <a:endParaRPr kumimoji="1" lang="ja-JP" altLang="en-US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〇</a:t>
                      </a:r>
                      <a:endParaRPr kumimoji="1" lang="ja-JP" altLang="en-US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err="1" smtClean="0"/>
                        <a:t>ー</a:t>
                      </a:r>
                      <a:endParaRPr kumimoji="1" lang="ja-JP" altLang="en-US" sz="1400" dirty="0" smtClean="0"/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err="1" smtClean="0"/>
                        <a:t>ー</a:t>
                      </a:r>
                      <a:endParaRPr kumimoji="1" lang="ja-JP" altLang="en-US" sz="1400" dirty="0" smtClean="0"/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3745700"/>
                  </a:ext>
                </a:extLst>
              </a:tr>
              <a:tr h="45519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児童心理</a:t>
                      </a:r>
                      <a:endParaRPr kumimoji="1" lang="en-US" altLang="ja-JP" sz="1200" dirty="0" smtClean="0"/>
                    </a:p>
                    <a:p>
                      <a:pPr algn="ctr"/>
                      <a:r>
                        <a:rPr kumimoji="1" lang="ja-JP" altLang="en-US" sz="1200" dirty="0" smtClean="0"/>
                        <a:t>治療施設</a:t>
                      </a:r>
                      <a:endParaRPr kumimoji="1" lang="ja-JP" altLang="en-US" sz="12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〇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〇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〇</a:t>
                      </a:r>
                      <a:endParaRPr kumimoji="1" lang="ja-JP" altLang="en-US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err="1" smtClean="0"/>
                        <a:t>ー</a:t>
                      </a:r>
                      <a:endParaRPr kumimoji="1" lang="ja-JP" altLang="en-US" sz="1400" dirty="0" smtClean="0"/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〇</a:t>
                      </a:r>
                      <a:endParaRPr kumimoji="1" lang="ja-JP" altLang="en-US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〇</a:t>
                      </a:r>
                      <a:endParaRPr kumimoji="1" lang="ja-JP" altLang="en-US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err="1" smtClean="0"/>
                        <a:t>ー</a:t>
                      </a:r>
                      <a:endParaRPr kumimoji="1" lang="ja-JP" altLang="en-US" sz="1400" dirty="0" smtClean="0"/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err="1" smtClean="0"/>
                        <a:t>ー</a:t>
                      </a:r>
                      <a:endParaRPr kumimoji="1" lang="ja-JP" altLang="en-US" sz="1400" dirty="0" smtClean="0"/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3353882"/>
                  </a:ext>
                </a:extLst>
              </a:tr>
              <a:tr h="45519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児童自立</a:t>
                      </a:r>
                      <a:endParaRPr kumimoji="1" lang="en-US" altLang="ja-JP" sz="1200" dirty="0" smtClean="0"/>
                    </a:p>
                    <a:p>
                      <a:pPr algn="ctr"/>
                      <a:r>
                        <a:rPr kumimoji="1" lang="ja-JP" altLang="en-US" sz="1200" dirty="0" smtClean="0"/>
                        <a:t>支援施設</a:t>
                      </a:r>
                      <a:endParaRPr kumimoji="1" lang="ja-JP" altLang="en-US" sz="12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〇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err="1" smtClean="0"/>
                        <a:t>ー</a:t>
                      </a:r>
                      <a:endParaRPr kumimoji="1" lang="ja-JP" altLang="en-US" sz="1400" dirty="0"/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〇</a:t>
                      </a:r>
                      <a:endParaRPr kumimoji="1" lang="ja-JP" altLang="en-US" sz="1400" dirty="0"/>
                    </a:p>
                  </a:txBody>
                  <a:tcPr marL="68580" marR="68580" marT="34290" marB="3429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〇</a:t>
                      </a:r>
                      <a:endParaRPr kumimoji="1" lang="ja-JP" altLang="en-US" sz="1400" dirty="0"/>
                    </a:p>
                  </a:txBody>
                  <a:tcPr marL="68580" marR="68580" marT="34290" marB="3429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〇</a:t>
                      </a:r>
                    </a:p>
                  </a:txBody>
                  <a:tcPr marL="68580" marR="68580" marT="34290" marB="3429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〇</a:t>
                      </a:r>
                      <a:endParaRPr kumimoji="1" lang="ja-JP" altLang="en-US" sz="1400" dirty="0"/>
                    </a:p>
                  </a:txBody>
                  <a:tcPr marL="68580" marR="68580" marT="34290" marB="3429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err="1" smtClean="0"/>
                        <a:t>ー</a:t>
                      </a:r>
                      <a:endParaRPr kumimoji="1" lang="ja-JP" altLang="en-US" sz="1400" dirty="0" smtClean="0"/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err="1" smtClean="0"/>
                        <a:t>ー</a:t>
                      </a:r>
                      <a:endParaRPr kumimoji="1" lang="ja-JP" altLang="en-US" sz="1400" dirty="0" smtClean="0"/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5600347"/>
                  </a:ext>
                </a:extLst>
              </a:tr>
              <a:tr h="45519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母子生活</a:t>
                      </a:r>
                      <a:endParaRPr kumimoji="1" lang="en-US" altLang="ja-JP" sz="1200" dirty="0" smtClean="0"/>
                    </a:p>
                    <a:p>
                      <a:pPr algn="ctr"/>
                      <a:r>
                        <a:rPr kumimoji="1" lang="ja-JP" altLang="en-US" sz="1200" dirty="0" smtClean="0"/>
                        <a:t>支援施設</a:t>
                      </a:r>
                      <a:endParaRPr kumimoji="1" lang="ja-JP" altLang="en-US" sz="12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〇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〇</a:t>
                      </a:r>
                      <a:endParaRPr kumimoji="1" lang="ja-JP" altLang="en-US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err="1" smtClean="0"/>
                        <a:t>ー</a:t>
                      </a:r>
                      <a:endParaRPr kumimoji="1" lang="ja-JP" altLang="en-US" sz="1400" dirty="0"/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err="1" smtClean="0"/>
                        <a:t>ー</a:t>
                      </a:r>
                      <a:endParaRPr kumimoji="1" lang="ja-JP" altLang="en-US" sz="1400" dirty="0" smtClean="0"/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err="1" smtClean="0"/>
                        <a:t>ー</a:t>
                      </a:r>
                      <a:endParaRPr kumimoji="1" lang="ja-JP" altLang="en-US" sz="1400" dirty="0"/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err="1" smtClean="0"/>
                        <a:t>ー</a:t>
                      </a:r>
                      <a:endParaRPr kumimoji="1" lang="ja-JP" altLang="en-US" sz="1400" dirty="0" smtClean="0"/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err="1" smtClean="0"/>
                        <a:t>ー</a:t>
                      </a:r>
                      <a:endParaRPr kumimoji="1" lang="ja-JP" altLang="en-US" sz="1400" dirty="0" smtClean="0"/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err="1" smtClean="0"/>
                        <a:t>ー</a:t>
                      </a:r>
                      <a:endParaRPr kumimoji="1" lang="ja-JP" altLang="en-US" sz="1400" dirty="0" smtClean="0"/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0968200"/>
                  </a:ext>
                </a:extLst>
              </a:tr>
              <a:tr h="45519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里親</a:t>
                      </a:r>
                      <a:endParaRPr kumimoji="1" lang="en-US" altLang="ja-JP" sz="1200" dirty="0" smtClean="0"/>
                    </a:p>
                    <a:p>
                      <a:pPr algn="ctr"/>
                      <a:r>
                        <a:rPr kumimoji="1" lang="en-US" altLang="ja-JP" sz="1200" dirty="0" smtClean="0"/>
                        <a:t>(</a:t>
                      </a:r>
                      <a:r>
                        <a:rPr kumimoji="1" lang="ja-JP" altLang="en-US" sz="1200" dirty="0" smtClean="0"/>
                        <a:t>養育</a:t>
                      </a:r>
                      <a:r>
                        <a:rPr kumimoji="1" lang="en-US" altLang="ja-JP" sz="1200" dirty="0" smtClean="0"/>
                        <a:t>)</a:t>
                      </a:r>
                      <a:endParaRPr kumimoji="1" lang="ja-JP" altLang="en-US" sz="12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〇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〇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〇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err="1" smtClean="0"/>
                        <a:t>ー</a:t>
                      </a:r>
                      <a:endParaRPr kumimoji="1" lang="ja-JP" altLang="en-US" sz="1400" dirty="0"/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err="1" smtClean="0"/>
                        <a:t>ー</a:t>
                      </a:r>
                      <a:endParaRPr kumimoji="1" lang="ja-JP" altLang="en-US" sz="1400" dirty="0"/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〇</a:t>
                      </a:r>
                      <a:endParaRPr kumimoji="1" lang="ja-JP" altLang="en-US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err="1" smtClean="0"/>
                        <a:t>ー</a:t>
                      </a:r>
                      <a:endParaRPr kumimoji="1" lang="ja-JP" altLang="en-US" sz="1400" dirty="0" smtClean="0"/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err="1" smtClean="0"/>
                        <a:t>ー</a:t>
                      </a:r>
                      <a:endParaRPr kumimoji="1" lang="ja-JP" altLang="en-US" sz="1400" dirty="0" smtClean="0"/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2427788"/>
                  </a:ext>
                </a:extLst>
              </a:tr>
              <a:tr h="64685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里親</a:t>
                      </a:r>
                      <a:endParaRPr kumimoji="1" lang="en-US" altLang="ja-JP" sz="1200" dirty="0" smtClean="0"/>
                    </a:p>
                    <a:p>
                      <a:pPr algn="ctr"/>
                      <a:r>
                        <a:rPr kumimoji="1" lang="en-US" altLang="ja-JP" sz="1200" dirty="0" smtClean="0"/>
                        <a:t>(</a:t>
                      </a:r>
                      <a:r>
                        <a:rPr kumimoji="1" lang="ja-JP" altLang="en-US" sz="1200" dirty="0" smtClean="0"/>
                        <a:t>養子縁組</a:t>
                      </a:r>
                      <a:r>
                        <a:rPr kumimoji="1" lang="en-US" altLang="ja-JP" sz="1200" dirty="0" smtClean="0"/>
                        <a:t>)</a:t>
                      </a:r>
                      <a:endParaRPr kumimoji="1" lang="ja-JP" altLang="en-US" sz="12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〇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〇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〇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err="1" smtClean="0"/>
                        <a:t>ー</a:t>
                      </a:r>
                      <a:endParaRPr kumimoji="1" lang="ja-JP" altLang="en-US" sz="1400" dirty="0"/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err="1" smtClean="0"/>
                        <a:t>ー</a:t>
                      </a:r>
                      <a:endParaRPr kumimoji="1" lang="ja-JP" altLang="en-US" sz="1400" dirty="0"/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〇</a:t>
                      </a:r>
                      <a:endParaRPr kumimoji="1" lang="ja-JP" altLang="en-US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err="1" smtClean="0"/>
                        <a:t>ー</a:t>
                      </a:r>
                      <a:endParaRPr kumimoji="1" lang="ja-JP" altLang="en-US" sz="1400" dirty="0" smtClean="0"/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err="1" smtClean="0"/>
                        <a:t>ー</a:t>
                      </a:r>
                      <a:endParaRPr kumimoji="1" lang="ja-JP" altLang="en-US" sz="1400" dirty="0" smtClean="0"/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2399000"/>
                  </a:ext>
                </a:extLst>
              </a:tr>
            </a:tbl>
          </a:graphicData>
        </a:graphic>
      </p:graphicFrame>
      <p:cxnSp>
        <p:nvCxnSpPr>
          <p:cNvPr id="9" name="直線コネクタ 8"/>
          <p:cNvCxnSpPr/>
          <p:nvPr/>
        </p:nvCxnSpPr>
        <p:spPr>
          <a:xfrm>
            <a:off x="81886" y="777345"/>
            <a:ext cx="992876" cy="87004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-51977" y="468684"/>
            <a:ext cx="14414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b="1" dirty="0"/>
              <a:t>■対象者の</a:t>
            </a:r>
            <a:r>
              <a:rPr lang="ja-JP" altLang="en-US" sz="1400" b="1" dirty="0" smtClean="0"/>
              <a:t>整理</a:t>
            </a:r>
            <a:endParaRPr lang="ja-JP" altLang="en-US" sz="1000" dirty="0"/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0" y="5175645"/>
            <a:ext cx="88809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/>
              <a:t>※</a:t>
            </a:r>
            <a:r>
              <a:rPr lang="ja-JP" altLang="en-US" sz="1200" dirty="0" smtClean="0"/>
              <a:t>基本は現時点で入所して</a:t>
            </a:r>
            <a:r>
              <a:rPr lang="ja-JP" altLang="en-US" sz="1200" dirty="0"/>
              <a:t>いる児童（中学生～高校生）と</a:t>
            </a:r>
            <a:r>
              <a:rPr lang="ja-JP" altLang="en-US" sz="1200" dirty="0" smtClean="0"/>
              <a:t>するが、退所済みの児童も対象とする　</a:t>
            </a:r>
            <a:r>
              <a:rPr lang="en-US" altLang="ja-JP" sz="1200" dirty="0" smtClean="0"/>
              <a:t>※</a:t>
            </a:r>
            <a:r>
              <a:rPr lang="ja-JP" altLang="en-US" sz="1200" dirty="0" smtClean="0"/>
              <a:t>退所後は</a:t>
            </a:r>
            <a:r>
              <a:rPr lang="en-US" altLang="ja-JP" sz="1200" dirty="0" smtClean="0"/>
              <a:t>3</a:t>
            </a:r>
            <a:r>
              <a:rPr lang="ja-JP" altLang="en-US" sz="1200" dirty="0" smtClean="0"/>
              <a:t>年以内が目安</a:t>
            </a:r>
            <a:r>
              <a:rPr lang="ja-JP" altLang="en-US" sz="1200" dirty="0"/>
              <a:t>　</a:t>
            </a:r>
            <a:endParaRPr lang="en-US" altLang="ja-JP" sz="1200" dirty="0" smtClean="0"/>
          </a:p>
          <a:p>
            <a:r>
              <a:rPr lang="en-US" altLang="ja-JP" sz="1200" dirty="0" smtClean="0"/>
              <a:t>※</a:t>
            </a:r>
            <a:r>
              <a:rPr lang="ja-JP" altLang="en-US" sz="1200" dirty="0"/>
              <a:t>サンプル数が非常に少ないと思われるレアケースは対象外と</a:t>
            </a:r>
            <a:r>
              <a:rPr lang="ja-JP" altLang="en-US" sz="1200" dirty="0" smtClean="0"/>
              <a:t>する</a:t>
            </a:r>
            <a:endParaRPr lang="ja-JP" altLang="en-US" sz="1200" dirty="0"/>
          </a:p>
        </p:txBody>
      </p:sp>
      <p:sp>
        <p:nvSpPr>
          <p:cNvPr id="62" name="二等辺三角形 61"/>
          <p:cNvSpPr/>
          <p:nvPr/>
        </p:nvSpPr>
        <p:spPr>
          <a:xfrm rot="5400000">
            <a:off x="-89199" y="6119342"/>
            <a:ext cx="961479" cy="20289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78324" y="5800353"/>
            <a:ext cx="736611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400" dirty="0" smtClean="0"/>
              <a:t>・上記票の破線に該当する施設をメインに設定（可能であれば該当施設退所者も参加）</a:t>
            </a:r>
            <a:endParaRPr lang="en-US" altLang="ja-JP" sz="1400" dirty="0" smtClean="0"/>
          </a:p>
          <a:p>
            <a:pPr>
              <a:lnSpc>
                <a:spcPct val="150000"/>
              </a:lnSpc>
            </a:pPr>
            <a:r>
              <a:rPr lang="ja-JP" altLang="en-US" sz="1400" dirty="0" smtClean="0"/>
              <a:t>・対象児童が所属する各施設に対し、児童の参加意向の確認等調整のうえ、対象者を決定</a:t>
            </a:r>
            <a:endParaRPr lang="ja-JP" altLang="en-US" sz="1400" dirty="0"/>
          </a:p>
        </p:txBody>
      </p:sp>
      <p:sp>
        <p:nvSpPr>
          <p:cNvPr id="4" name="正方形/長方形 3"/>
          <p:cNvSpPr/>
          <p:nvPr/>
        </p:nvSpPr>
        <p:spPr>
          <a:xfrm>
            <a:off x="1074762" y="2197290"/>
            <a:ext cx="999698" cy="2292823"/>
          </a:xfrm>
          <a:prstGeom prst="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5130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1"/>
          <p:cNvSpPr txBox="1">
            <a:spLocks/>
          </p:cNvSpPr>
          <p:nvPr/>
        </p:nvSpPr>
        <p:spPr>
          <a:xfrm>
            <a:off x="0" y="928"/>
            <a:ext cx="9144000" cy="324380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600" b="1" dirty="0">
                <a:solidFill>
                  <a:schemeClr val="bg1"/>
                </a:solidFill>
              </a:rPr>
              <a:t>グループインタビューの実施に</a:t>
            </a:r>
            <a:r>
              <a:rPr lang="ja-JP" altLang="en-US" sz="1600" b="1" dirty="0" smtClean="0">
                <a:solidFill>
                  <a:schemeClr val="bg1"/>
                </a:solidFill>
              </a:rPr>
              <a:t>ついて</a:t>
            </a:r>
            <a:endParaRPr lang="ja-JP" altLang="en-US" sz="1400" dirty="0">
              <a:solidFill>
                <a:schemeClr val="bg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4206" y="477592"/>
            <a:ext cx="2492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b="1" dirty="0" smtClean="0"/>
              <a:t>■インタビューの内容について</a:t>
            </a:r>
            <a:r>
              <a:rPr lang="ja-JP" altLang="en-US" sz="1200" b="1" dirty="0"/>
              <a:t>　</a:t>
            </a:r>
          </a:p>
        </p:txBody>
      </p:sp>
      <p:sp>
        <p:nvSpPr>
          <p:cNvPr id="2" name="楕円 1"/>
          <p:cNvSpPr/>
          <p:nvPr/>
        </p:nvSpPr>
        <p:spPr>
          <a:xfrm>
            <a:off x="1360657" y="871870"/>
            <a:ext cx="2636875" cy="105295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楕円 6"/>
          <p:cNvSpPr/>
          <p:nvPr/>
        </p:nvSpPr>
        <p:spPr>
          <a:xfrm>
            <a:off x="5128134" y="864780"/>
            <a:ext cx="2537630" cy="1060048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552034" y="902249"/>
            <a:ext cx="23148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 smtClean="0"/>
              <a:t>　　</a:t>
            </a:r>
            <a:r>
              <a:rPr lang="ja-JP" altLang="en-US" sz="1200" b="1" dirty="0" smtClean="0"/>
              <a:t>　　　 </a:t>
            </a:r>
            <a:r>
              <a:rPr lang="ja-JP" altLang="en-US" sz="1200" b="1" u="sng" dirty="0" smtClean="0"/>
              <a:t>時系列別</a:t>
            </a:r>
            <a:endParaRPr lang="en-US" altLang="ja-JP" sz="1200" b="1" u="sng" dirty="0" smtClean="0"/>
          </a:p>
          <a:p>
            <a:r>
              <a:rPr lang="ja-JP" altLang="en-US" sz="1100" dirty="0" smtClean="0"/>
              <a:t>・アドミッションケア（入所時）</a:t>
            </a:r>
            <a:endParaRPr lang="en-US" altLang="ja-JP" sz="1100" dirty="0" smtClean="0"/>
          </a:p>
          <a:p>
            <a:r>
              <a:rPr lang="ja-JP" altLang="en-US" sz="1100" dirty="0" smtClean="0"/>
              <a:t>・インケア（措置中）</a:t>
            </a:r>
            <a:endParaRPr lang="en-US" altLang="ja-JP" sz="1100" dirty="0" smtClean="0"/>
          </a:p>
          <a:p>
            <a:r>
              <a:rPr lang="ja-JP" altLang="en-US" sz="1100" dirty="0" smtClean="0"/>
              <a:t>・リービングケア（自立支援）</a:t>
            </a:r>
            <a:endParaRPr lang="en-US" altLang="ja-JP" sz="1100" dirty="0" smtClean="0"/>
          </a:p>
          <a:p>
            <a:r>
              <a:rPr lang="ja-JP" altLang="en-US" sz="1100" dirty="0" smtClean="0"/>
              <a:t>・アフターケア</a:t>
            </a:r>
            <a:r>
              <a:rPr lang="ja-JP" altLang="en-US" sz="1100" dirty="0"/>
              <a:t>　</a:t>
            </a:r>
            <a:r>
              <a:rPr lang="ja-JP" altLang="en-US" sz="1100" dirty="0" smtClean="0"/>
              <a:t>（退所後支援）</a:t>
            </a:r>
            <a:endParaRPr lang="ja-JP" altLang="en-US" sz="11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557004" y="1003942"/>
            <a:ext cx="1780740" cy="616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200" b="1" dirty="0" smtClean="0"/>
              <a:t>　　　</a:t>
            </a:r>
            <a:r>
              <a:rPr lang="ja-JP" altLang="en-US" sz="1200" b="1" u="sng" dirty="0" smtClean="0"/>
              <a:t>質問</a:t>
            </a:r>
            <a:r>
              <a:rPr lang="ja-JP" altLang="en-US" sz="1200" b="1" u="sng" dirty="0"/>
              <a:t>項目</a:t>
            </a:r>
            <a:endParaRPr lang="en-US" altLang="ja-JP" sz="1200" b="1" u="sng" dirty="0" smtClean="0"/>
          </a:p>
          <a:p>
            <a:pPr>
              <a:lnSpc>
                <a:spcPct val="150000"/>
              </a:lnSpc>
            </a:pPr>
            <a:r>
              <a:rPr lang="ja-JP" altLang="en-US" sz="1200" dirty="0" smtClean="0"/>
              <a:t>　</a:t>
            </a:r>
            <a:r>
              <a:rPr lang="en-US" altLang="ja-JP" sz="1200" dirty="0" smtClean="0"/>
              <a:t>※</a:t>
            </a:r>
            <a:r>
              <a:rPr lang="ja-JP" altLang="en-US" sz="1200" dirty="0" smtClean="0"/>
              <a:t>下記テーマ参照</a:t>
            </a:r>
            <a:r>
              <a:rPr lang="ja-JP" altLang="en-US" sz="1200" dirty="0"/>
              <a:t>　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310204" y="1158171"/>
            <a:ext cx="8002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dirty="0" smtClean="0"/>
              <a:t>×</a:t>
            </a:r>
            <a:r>
              <a:rPr lang="ja-JP" altLang="en-US" sz="1200" dirty="0"/>
              <a:t>　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1502" y="2174312"/>
            <a:ext cx="20313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b="1" dirty="0" smtClean="0"/>
              <a:t>■基本質問項目について</a:t>
            </a:r>
            <a:r>
              <a:rPr lang="ja-JP" altLang="en-US" sz="1200" b="1" dirty="0"/>
              <a:t>　</a:t>
            </a: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4896970"/>
              </p:ext>
            </p:extLst>
          </p:nvPr>
        </p:nvGraphicFramePr>
        <p:xfrm>
          <a:off x="1172732" y="2495189"/>
          <a:ext cx="7375418" cy="3514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5128">
                  <a:extLst>
                    <a:ext uri="{9D8B030D-6E8A-4147-A177-3AD203B41FA5}">
                      <a16:colId xmlns:a16="http://schemas.microsoft.com/office/drawing/2014/main" val="936410969"/>
                    </a:ext>
                  </a:extLst>
                </a:gridCol>
                <a:gridCol w="5040290">
                  <a:extLst>
                    <a:ext uri="{9D8B030D-6E8A-4147-A177-3AD203B41FA5}">
                      <a16:colId xmlns:a16="http://schemas.microsoft.com/office/drawing/2014/main" val="3917422706"/>
                    </a:ext>
                  </a:extLst>
                </a:gridCol>
              </a:tblGrid>
              <a:tr h="37577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基本質問項目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具体的イメージ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61499375"/>
                  </a:ext>
                </a:extLst>
              </a:tr>
              <a:tr h="3757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施設内の人間関係について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職員、子ども同士などとの関係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1833239"/>
                  </a:ext>
                </a:extLst>
              </a:tr>
              <a:tr h="3757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施設外の人間関係について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 smtClean="0"/>
                        <a:t>教員、同級生などとの関係</a:t>
                      </a:r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92328645"/>
                  </a:ext>
                </a:extLst>
              </a:tr>
              <a:tr h="4527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施設内の環境について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 smtClean="0"/>
                        <a:t>・衣食住について　</a:t>
                      </a:r>
                      <a:endParaRPr kumimoji="1" lang="en-US" altLang="ja-JP" sz="1200" dirty="0" smtClean="0"/>
                    </a:p>
                    <a:p>
                      <a:pPr algn="l"/>
                      <a:r>
                        <a:rPr kumimoji="1" lang="ja-JP" altLang="en-US" sz="1200" dirty="0" smtClean="0"/>
                        <a:t>・スマートフォンやパソコン等の私物の所持について　　など</a:t>
                      </a:r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20318754"/>
                  </a:ext>
                </a:extLst>
              </a:tr>
              <a:tr h="6338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学校生活について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 smtClean="0"/>
                        <a:t>・学校は楽しいか　・友人と遊ぶことができているか</a:t>
                      </a:r>
                      <a:endParaRPr kumimoji="1" lang="en-US" altLang="ja-JP" sz="1200" dirty="0" smtClean="0"/>
                    </a:p>
                    <a:p>
                      <a:pPr algn="l"/>
                      <a:r>
                        <a:rPr kumimoji="1" lang="ja-JP" altLang="en-US" sz="1200" dirty="0" smtClean="0"/>
                        <a:t>・学校で困ったことがあれば施設が助けてくれるか　　</a:t>
                      </a:r>
                      <a:endParaRPr kumimoji="1" lang="en-US" altLang="ja-JP" sz="1200" dirty="0" smtClean="0"/>
                    </a:p>
                    <a:p>
                      <a:pPr algn="l"/>
                      <a:r>
                        <a:rPr kumimoji="1" lang="ja-JP" altLang="en-US" sz="1200" dirty="0" smtClean="0"/>
                        <a:t>・バイトや部活について　・進学や就職の悩み　　　　　など</a:t>
                      </a:r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46912815"/>
                  </a:ext>
                </a:extLst>
              </a:tr>
              <a:tr h="4527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家族との関係について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 smtClean="0"/>
                        <a:t>・実親や兄弟などの家族とのかかわりについて</a:t>
                      </a:r>
                      <a:endParaRPr kumimoji="1" lang="en-US" altLang="ja-JP" sz="1200" dirty="0" smtClean="0"/>
                    </a:p>
                    <a:p>
                      <a:pPr algn="l"/>
                      <a:r>
                        <a:rPr kumimoji="1" lang="ja-JP" altLang="en-US" sz="1200" dirty="0" smtClean="0"/>
                        <a:t>・面会や交流の有無　　　　　　　　　　　　　　　　　など</a:t>
                      </a:r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81416651"/>
                  </a:ext>
                </a:extLst>
              </a:tr>
              <a:tr h="3757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社会とのかかわりについて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 smtClean="0"/>
                        <a:t>・地域と交流があるか　　　　　　　　　　　　　　　　など</a:t>
                      </a:r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7628556"/>
                  </a:ext>
                </a:extLst>
              </a:tr>
              <a:tr h="4527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退所後について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・退所後も施設職員に会いたいと思うか</a:t>
                      </a:r>
                      <a:endParaRPr kumimoji="1" lang="en-US" altLang="ja-JP" sz="12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・退所後の不安　　　　　　　　　　　　　　　　　　　など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05882967"/>
                  </a:ext>
                </a:extLst>
              </a:tr>
            </a:tbl>
          </a:graphicData>
        </a:graphic>
      </p:graphicFrame>
      <p:sp>
        <p:nvSpPr>
          <p:cNvPr id="4" name="下矢印 3"/>
          <p:cNvSpPr/>
          <p:nvPr/>
        </p:nvSpPr>
        <p:spPr>
          <a:xfrm>
            <a:off x="221630" y="2482570"/>
            <a:ext cx="856546" cy="3508800"/>
          </a:xfrm>
          <a:prstGeom prst="downArrow">
            <a:avLst/>
          </a:prstGeom>
          <a:solidFill>
            <a:srgbClr val="6699FF"/>
          </a:solidFill>
          <a:ln>
            <a:noFill/>
          </a:ln>
          <a:effectLst>
            <a:softEdge rad="63500"/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19070" y="3028068"/>
            <a:ext cx="461665" cy="184281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b="1" spc="1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時　　系　　列</a:t>
            </a:r>
            <a:endParaRPr kumimoji="1" lang="ja-JP" altLang="en-US" b="1" spc="15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128108" y="6108456"/>
            <a:ext cx="618630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300" dirty="0" smtClean="0"/>
              <a:t>※</a:t>
            </a:r>
            <a:r>
              <a:rPr lang="ja-JP" altLang="en-US" sz="1300" dirty="0" smtClean="0"/>
              <a:t>里親委託児童及び児童自立支援施設入所児童に対しては、質問項目は要調整</a:t>
            </a:r>
            <a:r>
              <a:rPr lang="ja-JP" altLang="en-US" sz="1300" b="1" dirty="0"/>
              <a:t>　</a:t>
            </a:r>
          </a:p>
        </p:txBody>
      </p:sp>
    </p:spTree>
    <p:extLst>
      <p:ext uri="{BB962C8B-B14F-4D97-AF65-F5344CB8AC3E}">
        <p14:creationId xmlns:p14="http://schemas.microsoft.com/office/powerpoint/2010/main" val="635040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401</Words>
  <Application>Microsoft Office PowerPoint</Application>
  <PresentationFormat>画面に合わせる (4:3)</PresentationFormat>
  <Paragraphs>169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3" baseType="lpstr">
      <vt:lpstr>ＭＳ ゴシック</vt:lpstr>
      <vt:lpstr>ＭＳ 明朝</vt:lpstr>
      <vt:lpstr>游ゴシック</vt:lpstr>
      <vt:lpstr>游ゴシック Light</vt:lpstr>
      <vt:lpstr>Arial</vt:lpstr>
      <vt:lpstr>Calibri</vt:lpstr>
      <vt:lpstr>Calibri Light</vt:lpstr>
      <vt:lpstr>Century</vt:lpstr>
      <vt:lpstr>Times New Roman</vt:lpstr>
      <vt:lpstr>Office テーマ</vt:lpstr>
      <vt:lpstr>PowerPoint プレゼンテーション</vt:lpstr>
      <vt:lpstr>【補足】グループインタビューの実施について（属性抽出）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2019-11-27T12:28:22Z</dcterms:created>
  <dcterms:modified xsi:type="dcterms:W3CDTF">2019-11-27T12:28:29Z</dcterms:modified>
</cp:coreProperties>
</file>