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2" r:id="rId2"/>
  </p:sldMasterIdLst>
  <p:notesMasterIdLst>
    <p:notesMasterId r:id="rId13"/>
  </p:notesMasterIdLst>
  <p:sldIdLst>
    <p:sldId id="269" r:id="rId3"/>
    <p:sldId id="257" r:id="rId4"/>
    <p:sldId id="258" r:id="rId5"/>
    <p:sldId id="259" r:id="rId6"/>
    <p:sldId id="260" r:id="rId7"/>
    <p:sldId id="265" r:id="rId8"/>
    <p:sldId id="261" r:id="rId9"/>
    <p:sldId id="263" r:id="rId10"/>
    <p:sldId id="266" r:id="rId11"/>
    <p:sldId id="267"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11273ws000009\&#26032;&#32946;&#25104;g\&#9632;&#31532;&#19977;&#27425;&#31038;&#20250;&#30340;&#39178;&#32946;&#20307;&#21046;&#25972;&#20633;&#35336;&#30011;\&#9734;&#12524;&#12463;\190809_&#37096;&#38263;&#12524;&#12463;\&#20316;&#26989;&#2999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t>大阪府における社会的養護の児童の養育</a:t>
            </a:r>
            <a:r>
              <a:rPr lang="ja-JP" altLang="en-US" sz="1200" dirty="0" smtClean="0"/>
              <a:t>形態（平成</a:t>
            </a:r>
            <a:r>
              <a:rPr lang="en-US" altLang="ja-JP" sz="1200" dirty="0" smtClean="0"/>
              <a:t>30</a:t>
            </a:r>
            <a:r>
              <a:rPr lang="ja-JP" altLang="en-US" sz="1200" dirty="0" smtClean="0"/>
              <a:t>年度末）</a:t>
            </a:r>
            <a:endParaRPr lang="ja-JP" altLang="en-US" sz="12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Sheet1!$B$7</c:f>
              <c:strCache>
                <c:ptCount val="1"/>
                <c:pt idx="0">
                  <c:v>乳児院</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4E2-4FDB-A319-0330D56317BE}"/>
              </c:ext>
            </c:extLst>
          </c:dPt>
          <c:val>
            <c:numRef>
              <c:f>Sheet1!$C$7</c:f>
              <c:numCache>
                <c:formatCode>0%</c:formatCode>
                <c:ptCount val="1"/>
                <c:pt idx="0">
                  <c:v>6.7000000000000004E-2</c:v>
                </c:pt>
              </c:numCache>
            </c:numRef>
          </c:val>
          <c:extLst>
            <c:ext xmlns:c16="http://schemas.microsoft.com/office/drawing/2014/chart" uri="{C3380CC4-5D6E-409C-BE32-E72D297353CC}">
              <c16:uniqueId val="{00000000-FBA6-4663-B6EB-7940B36C060C}"/>
            </c:ext>
          </c:extLst>
        </c:ser>
        <c:ser>
          <c:idx val="1"/>
          <c:order val="1"/>
          <c:tx>
            <c:strRef>
              <c:f>Sheet1!$B$8</c:f>
              <c:strCache>
                <c:ptCount val="1"/>
                <c:pt idx="0">
                  <c:v>児童養護施設</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val>
            <c:numRef>
              <c:f>Sheet1!$C$8</c:f>
              <c:numCache>
                <c:formatCode>0%</c:formatCode>
                <c:ptCount val="1"/>
                <c:pt idx="0">
                  <c:v>0.81599999999999995</c:v>
                </c:pt>
              </c:numCache>
            </c:numRef>
          </c:val>
          <c:extLst>
            <c:ext xmlns:c16="http://schemas.microsoft.com/office/drawing/2014/chart" uri="{C3380CC4-5D6E-409C-BE32-E72D297353CC}">
              <c16:uniqueId val="{00000001-FBA6-4663-B6EB-7940B36C060C}"/>
            </c:ext>
          </c:extLst>
        </c:ser>
        <c:ser>
          <c:idx val="2"/>
          <c:order val="2"/>
          <c:tx>
            <c:strRef>
              <c:f>Sheet1!$B$9</c:f>
              <c:strCache>
                <c:ptCount val="1"/>
                <c:pt idx="0">
                  <c:v>里親・ファミリーホーム</c:v>
                </c:pt>
              </c:strCache>
            </c:strRef>
          </c:tx>
          <c:spPr>
            <a:pattFill prst="dkUpDiag">
              <a:fgClr>
                <a:schemeClr val="accent1"/>
              </a:fgClr>
              <a:bgClr>
                <a:schemeClr val="bg1"/>
              </a:bgClr>
            </a:pattFill>
            <a:ln>
              <a:noFill/>
            </a:ln>
            <a:effectLst/>
          </c:spPr>
          <c:invertIfNegative val="0"/>
          <c:dPt>
            <c:idx val="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0-04E2-4FDB-A319-0330D56317BE}"/>
              </c:ext>
            </c:extLst>
          </c:dPt>
          <c:val>
            <c:numRef>
              <c:f>Sheet1!$C$9</c:f>
              <c:numCache>
                <c:formatCode>0%</c:formatCode>
                <c:ptCount val="1"/>
                <c:pt idx="0">
                  <c:v>0.11600000000000001</c:v>
                </c:pt>
              </c:numCache>
            </c:numRef>
          </c:val>
          <c:extLst>
            <c:ext xmlns:c16="http://schemas.microsoft.com/office/drawing/2014/chart" uri="{C3380CC4-5D6E-409C-BE32-E72D297353CC}">
              <c16:uniqueId val="{00000002-FBA6-4663-B6EB-7940B36C060C}"/>
            </c:ext>
          </c:extLst>
        </c:ser>
        <c:dLbls>
          <c:showLegendKey val="0"/>
          <c:showVal val="0"/>
          <c:showCatName val="0"/>
          <c:showSerName val="0"/>
          <c:showPercent val="0"/>
          <c:showBubbleSize val="0"/>
        </c:dLbls>
        <c:gapWidth val="150"/>
        <c:overlap val="100"/>
        <c:axId val="500460895"/>
        <c:axId val="500460063"/>
      </c:barChart>
      <c:catAx>
        <c:axId val="500460895"/>
        <c:scaling>
          <c:orientation val="minMax"/>
        </c:scaling>
        <c:delete val="1"/>
        <c:axPos val="l"/>
        <c:numFmt formatCode="General" sourceLinked="1"/>
        <c:majorTickMark val="none"/>
        <c:minorTickMark val="none"/>
        <c:tickLblPos val="nextTo"/>
        <c:crossAx val="500460063"/>
        <c:crosses val="autoZero"/>
        <c:auto val="1"/>
        <c:lblAlgn val="ctr"/>
        <c:lblOffset val="100"/>
        <c:noMultiLvlLbl val="0"/>
      </c:catAx>
      <c:valAx>
        <c:axId val="5004600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04608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D83A228-DA4C-481D-90A6-B475E5FED17C}" type="datetimeFigureOut">
              <a:rPr kumimoji="1" lang="ja-JP" altLang="en-US" smtClean="0"/>
              <a:t>2019/11/27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5E29FAD-1093-4464-A701-548D9C246D1F}" type="slidenum">
              <a:rPr kumimoji="1" lang="ja-JP" altLang="en-US" smtClean="0"/>
              <a:t>‹#›</a:t>
            </a:fld>
            <a:endParaRPr kumimoji="1" lang="ja-JP" altLang="en-US"/>
          </a:p>
        </p:txBody>
      </p:sp>
    </p:spTree>
    <p:extLst>
      <p:ext uri="{BB962C8B-B14F-4D97-AF65-F5344CB8AC3E}">
        <p14:creationId xmlns:p14="http://schemas.microsoft.com/office/powerpoint/2010/main" val="3644283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E29FAD-1093-4464-A701-548D9C246D1F}" type="slidenum">
              <a:rPr kumimoji="1" lang="ja-JP" altLang="en-US" smtClean="0"/>
              <a:t>7</a:t>
            </a:fld>
            <a:endParaRPr kumimoji="1" lang="ja-JP" altLang="en-US"/>
          </a:p>
        </p:txBody>
      </p:sp>
    </p:spTree>
    <p:extLst>
      <p:ext uri="{BB962C8B-B14F-4D97-AF65-F5344CB8AC3E}">
        <p14:creationId xmlns:p14="http://schemas.microsoft.com/office/powerpoint/2010/main" val="184499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76F0AD-B09A-421F-B35D-A0E9F86A5AC8}" type="datetime1">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337555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07B6C6-D17A-44F6-B3E3-3926AF114232}" type="datetime1">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220802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638DA4-90EF-487A-81C8-F2EC45142E56}" type="datetime1">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53504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201327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54835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91522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411064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100036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271378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3375769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415958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304465-862E-455A-A242-8E01CD8F8E3F}" type="datetime1">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3866233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369560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181194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188274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EE5CB-A0C5-4CE0-9681-83C13D576D44}" type="datetime1">
              <a:rPr kumimoji="1" lang="ja-JP" altLang="en-US" smtClean="0"/>
              <a:t>2019/11/27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178261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E699F2F-454C-4F92-AEDE-D555DE0E29F3}" type="datetime1">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206891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FA21D23-87CD-4FD8-A170-7F93BD743AA7}" type="datetime1">
              <a:rPr kumimoji="1" lang="ja-JP" altLang="en-US" smtClean="0"/>
              <a:t>2019/11/27</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1</a:t>
            </a:r>
            <a:endParaRPr kumimoji="1" lang="ja-JP" altLang="en-US"/>
          </a:p>
        </p:txBody>
      </p:sp>
      <p:sp>
        <p:nvSpPr>
          <p:cNvPr id="9" name="Slide Number Placeholder 8"/>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228983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7E0C5D7-8E45-43E0-9B8C-9F70ADE67BEB}" type="datetime1">
              <a:rPr kumimoji="1" lang="ja-JP" altLang="en-US" smtClean="0"/>
              <a:t>2019/11/27</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1</a:t>
            </a:r>
            <a:endParaRPr kumimoji="1" lang="ja-JP" altLang="en-US"/>
          </a:p>
        </p:txBody>
      </p:sp>
      <p:sp>
        <p:nvSpPr>
          <p:cNvPr id="5" name="Slide Number Placeholder 4"/>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351986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BDD90-251B-4351-994C-8929690EFB86}" type="datetime1">
              <a:rPr kumimoji="1" lang="ja-JP" altLang="en-US" smtClean="0"/>
              <a:t>2019/11/27</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1</a:t>
            </a:r>
            <a:endParaRPr kumimoji="1" lang="ja-JP" altLang="en-US"/>
          </a:p>
        </p:txBody>
      </p:sp>
      <p:sp>
        <p:nvSpPr>
          <p:cNvPr id="4" name="Slide Number Placeholder 3"/>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162737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77B65D-2C81-4ED1-87C6-B517B02731C9}" type="datetime1">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218490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DF01B6-7135-4EA9-83CA-B7FF6ABE4A8E}" type="datetime1">
              <a:rPr kumimoji="1" lang="ja-JP" altLang="en-US" smtClean="0"/>
              <a:t>2019/11/27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272926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1F0BC-EC5F-4191-9DB3-F61D72CBE7D3}" type="datetime1">
              <a:rPr kumimoji="1" lang="ja-JP" altLang="en-US" smtClean="0"/>
              <a:t>2019/11/27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1</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9BB0-BCC0-49CD-AD25-88DBD372D2CF}" type="slidenum">
              <a:rPr kumimoji="1" lang="ja-JP" altLang="en-US" smtClean="0"/>
              <a:t>‹#›</a:t>
            </a:fld>
            <a:endParaRPr kumimoji="1" lang="ja-JP" altLang="en-US"/>
          </a:p>
        </p:txBody>
      </p:sp>
    </p:spTree>
    <p:extLst>
      <p:ext uri="{BB962C8B-B14F-4D97-AF65-F5344CB8AC3E}">
        <p14:creationId xmlns:p14="http://schemas.microsoft.com/office/powerpoint/2010/main" val="342233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7B160-03E4-4B21-8367-FEA188DC93B2}" type="datetimeFigureOut">
              <a:rPr kumimoji="1" lang="ja-JP" altLang="en-US" smtClean="0"/>
              <a:t>2019/11/27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29B63-34D9-446D-A539-6DA85715321A}" type="slidenum">
              <a:rPr kumimoji="1" lang="ja-JP" altLang="en-US" smtClean="0"/>
              <a:t>‹#›</a:t>
            </a:fld>
            <a:endParaRPr kumimoji="1" lang="ja-JP" altLang="en-US"/>
          </a:p>
        </p:txBody>
      </p:sp>
    </p:spTree>
    <p:extLst>
      <p:ext uri="{BB962C8B-B14F-4D97-AF65-F5344CB8AC3E}">
        <p14:creationId xmlns:p14="http://schemas.microsoft.com/office/powerpoint/2010/main" val="166784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390" y="1613682"/>
            <a:ext cx="7772400" cy="2387600"/>
          </a:xfrm>
        </p:spPr>
        <p:txBody>
          <a:bodyPr>
            <a:normAutofit/>
          </a:bodyPr>
          <a:lstStyle/>
          <a:p>
            <a:r>
              <a:rPr lang="ja-JP" altLang="ja-JP" sz="3600" dirty="0"/>
              <a:t>里親等委託率の目標値設定に向けた考え方について</a:t>
            </a:r>
            <a:endParaRPr kumimoji="1" lang="ja-JP" altLang="en-US" sz="3600" dirty="0"/>
          </a:p>
        </p:txBody>
      </p:sp>
      <p:sp>
        <p:nvSpPr>
          <p:cNvPr id="4" name="テキスト ボックス 2"/>
          <p:cNvSpPr txBox="1">
            <a:spLocks noChangeArrowheads="1"/>
          </p:cNvSpPr>
          <p:nvPr/>
        </p:nvSpPr>
        <p:spPr bwMode="auto">
          <a:xfrm>
            <a:off x="7630775" y="453097"/>
            <a:ext cx="882015" cy="2769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ja-JP" sz="12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資料</a:t>
            </a:r>
            <a:r>
              <a:rPr lang="ja-JP" altLang="en-US" sz="1200" kern="100" dirty="0">
                <a:latin typeface="Century" panose="02040604050505020304" pitchFamily="18" charset="0"/>
                <a:ea typeface="ＭＳ ゴシック" panose="020B0609070205080204" pitchFamily="49" charset="-128"/>
                <a:cs typeface="Times New Roman" panose="02020603050405020304" pitchFamily="18" charset="0"/>
              </a:rPr>
              <a:t>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138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22832"/>
            <a:ext cx="9144000" cy="360000"/>
          </a:xfrm>
          <a:solidFill>
            <a:srgbClr val="002060"/>
          </a:solidFill>
        </p:spPr>
        <p:txBody>
          <a:bodyPr>
            <a:noAutofit/>
          </a:bodyPr>
          <a:lstStyle/>
          <a:p>
            <a:r>
              <a:rPr lang="ja-JP" altLang="en-US" sz="1800" b="1" dirty="0" smtClean="0">
                <a:solidFill>
                  <a:schemeClr val="bg1"/>
                </a:solidFill>
              </a:rPr>
              <a:t>各主体の概括的な役割</a:t>
            </a:r>
            <a:endParaRPr lang="ja-JP" altLang="en-US" sz="1800" b="1" dirty="0">
              <a:solidFill>
                <a:schemeClr val="bg1"/>
              </a:solidFill>
            </a:endParaRPr>
          </a:p>
        </p:txBody>
      </p:sp>
      <p:sp>
        <p:nvSpPr>
          <p:cNvPr id="4" name="正方形/長方形 3"/>
          <p:cNvSpPr/>
          <p:nvPr/>
        </p:nvSpPr>
        <p:spPr>
          <a:xfrm>
            <a:off x="102358" y="969321"/>
            <a:ext cx="8925636" cy="10589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〇児童福祉法第</a:t>
            </a:r>
            <a:r>
              <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11</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条第</a:t>
            </a:r>
            <a:r>
              <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項第</a:t>
            </a:r>
            <a:r>
              <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号</a:t>
            </a:r>
            <a:r>
              <a:rPr kumimoji="0" lang="ja-JP" altLang="en-US" sz="1050" b="0" i="0" u="none" strike="noStrike" kern="1200" cap="none" spc="0" normalizeH="0" baseline="0" noProof="0" dirty="0" err="1" smtClean="0">
                <a:ln>
                  <a:noFill/>
                </a:ln>
                <a:solidFill>
                  <a:prstClr val="black"/>
                </a:solidFill>
                <a:effectLst/>
                <a:uLnTx/>
                <a:uFillTx/>
                <a:latin typeface="Calibri" panose="020F0502020204030204"/>
                <a:ea typeface="游ゴシック" panose="020B0400000000000000" pitchFamily="50" charset="-128"/>
                <a:cs typeface="+mn-cs"/>
              </a:rPr>
              <a:t>へに</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掲げる業務である「里親のリクルート及びアセスメント」「登録前、登録後及び委託後における里親に対する</a:t>
            </a:r>
            <a:endPar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研修」「子どもと里親家庭のマッチング」「里親養育への支援（レスパイトケアの調整、未委託期間中及び委託解除後のフォロー含む）」の全</a:t>
            </a:r>
            <a:endPar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部を里親支援機関（</a:t>
            </a:r>
            <a:r>
              <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型）で実施できるよう</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、里親支援機関（</a:t>
            </a:r>
            <a:r>
              <a:rPr kumimoji="0"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型）と</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伴走。</a:t>
            </a:r>
            <a:r>
              <a:rPr kumimoji="0"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フォスタリング</a:t>
            </a:r>
            <a:r>
              <a:rPr kumimoji="0"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業務</a:t>
            </a: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全体のマネジメントや危機管理、行政権限の行使である里親登録及び里親委託措置の最終判断</a:t>
            </a:r>
            <a:r>
              <a:rPr kumimoji="0"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は、委託後も子ども</a:t>
            </a: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a:t>
            </a:r>
            <a:r>
              <a:rPr kumimoji="0"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センターが行う。</a:t>
            </a:r>
            <a:endParaRPr kumimoji="0" lang="en-US" altLang="ja-JP"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〇里親支援機関（</a:t>
            </a:r>
            <a:r>
              <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B</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型）</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指定する児童養護施設</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等に配置された里親支援専門</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相談員と連携し</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、既存</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の里親と支援施設のマッチングも含め、施設を</a:t>
            </a:r>
            <a:endPar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拠点とした登録里親の相談・支援体制を整備。</a:t>
            </a:r>
            <a:endParaRPr kumimoji="0"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ホームベース 4"/>
          <p:cNvSpPr/>
          <p:nvPr/>
        </p:nvSpPr>
        <p:spPr>
          <a:xfrm>
            <a:off x="102358" y="655095"/>
            <a:ext cx="1835624" cy="313898"/>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子ども家庭センター</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ホームベース 6"/>
          <p:cNvSpPr/>
          <p:nvPr/>
        </p:nvSpPr>
        <p:spPr>
          <a:xfrm>
            <a:off x="90327" y="2262685"/>
            <a:ext cx="1835624" cy="309716"/>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里親支援機関（</a:t>
            </a:r>
            <a:r>
              <a:rPr kumimoji="0"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a:t>
            </a: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型）</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95532" y="2568854"/>
            <a:ext cx="8925636" cy="9140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〇</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子ども家庭</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センターからの引継ぎと支援を</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受けながら</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、平成</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41</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年度末に</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40</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家庭の登録と支援体制の構築を目指し、管内</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里親のリクルート</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及</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5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び</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アセスメント」「登録前、登録後及び委託後における</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里親</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に対する研修</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」「子どもと</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里親家庭のマッチング」「里親</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養育</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への支援</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（レスパイ</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トケアの調整、未委託期間中</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及び委託解除後のフォロー含む）</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」を実施。</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〇登録里親に対する里親会の活動への参加勧奨と活動の支援。</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8" name="ホームベース 27"/>
          <p:cNvSpPr/>
          <p:nvPr/>
        </p:nvSpPr>
        <p:spPr>
          <a:xfrm>
            <a:off x="90327" y="3734871"/>
            <a:ext cx="1835624" cy="305221"/>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里親支援機関（</a:t>
            </a:r>
            <a:r>
              <a:rPr kumimoji="0"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B</a:t>
            </a: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型）</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95532" y="4040092"/>
            <a:ext cx="8925636" cy="1201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〇施設に配置された里親</a:t>
            </a:r>
            <a:r>
              <a:rPr kumimoji="0"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支援専門</a:t>
            </a: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相談員を中心に、</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子ども</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センターと連携しながら、「所属施設の入所児童の里親委託の推進」「所属施設の</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退所児童のアフターケアとしての里親支援」「所属施設からの退所児童以外を含めた地域支援としての里親支援」としての役割を担い、平成</a:t>
            </a:r>
            <a:r>
              <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41</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年度</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末に</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家庭の登録と支援体制の構築を</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目指す。</a:t>
            </a:r>
            <a:endPar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レスパイト</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・ケアとしての施設</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利用や自</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施設</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里親での受入れ等</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通じて、個々の里親への支援体制を構築。</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〇</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市町村と連携し、自施設里親においてショートステイの受入れを実施。</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〇</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登録</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里親に対する里親会</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の活動への</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参加勧奨と、</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里親サロンの</a:t>
            </a:r>
            <a:r>
              <a:rPr kumimoji="0" lang="ja-JP" altLang="en-US"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運営等を通じた活動の支援。</a:t>
            </a:r>
            <a:endParaRPr kumimoji="0" lang="en-US" altLang="ja-JP" sz="105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1" name="ホームベース 30"/>
          <p:cNvSpPr/>
          <p:nvPr/>
        </p:nvSpPr>
        <p:spPr>
          <a:xfrm>
            <a:off x="100743" y="5451613"/>
            <a:ext cx="939041" cy="309716"/>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里親</a:t>
            </a: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会</a:t>
            </a:r>
            <a:endParaRPr kumimoji="0"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95532" y="5756834"/>
            <a:ext cx="8925636" cy="8074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〇里親の相互交流や経験豊富な里親の相談による養育技術の向上、里親の孤立化の防止を目指し、取組みの拡充を図る。</a:t>
            </a:r>
            <a:endParaRPr kumimoji="0"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スライド番号プレースホルダー 2"/>
          <p:cNvSpPr>
            <a:spLocks noGrp="1"/>
          </p:cNvSpPr>
          <p:nvPr>
            <p:ph type="sldNum" sz="quarter" idx="12"/>
          </p:nvPr>
        </p:nvSpPr>
        <p:spPr>
          <a:xfrm>
            <a:off x="7072103" y="6561071"/>
            <a:ext cx="20574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358716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3368"/>
            <a:ext cx="9144000" cy="486000"/>
          </a:xfrm>
          <a:solidFill>
            <a:srgbClr val="002060"/>
          </a:solidFill>
        </p:spPr>
        <p:txBody>
          <a:bodyPr>
            <a:normAutofit/>
          </a:bodyPr>
          <a:lstStyle/>
          <a:p>
            <a:r>
              <a:rPr lang="ja-JP" altLang="en-US" sz="2100" b="1" dirty="0">
                <a:solidFill>
                  <a:schemeClr val="bg1"/>
                </a:solidFill>
              </a:rPr>
              <a:t>大阪府の社会的養護の状況について</a:t>
            </a:r>
          </a:p>
        </p:txBody>
      </p:sp>
      <p:sp>
        <p:nvSpPr>
          <p:cNvPr id="3" name="コンテンツ プレースホルダー 2"/>
          <p:cNvSpPr>
            <a:spLocks noGrp="1"/>
          </p:cNvSpPr>
          <p:nvPr>
            <p:ph idx="1"/>
          </p:nvPr>
        </p:nvSpPr>
        <p:spPr>
          <a:xfrm>
            <a:off x="265579" y="1280729"/>
            <a:ext cx="8717056" cy="820271"/>
          </a:xfrm>
        </p:spPr>
        <p:txBody>
          <a:bodyPr>
            <a:normAutofit fontScale="85000" lnSpcReduction="10000"/>
          </a:bodyPr>
          <a:lstStyle/>
          <a:p>
            <a:pPr>
              <a:buFont typeface="Wingdings" panose="05000000000000000000" pitchFamily="2" charset="2"/>
              <a:buChar char="Ø"/>
            </a:pPr>
            <a:r>
              <a:rPr lang="ja-JP" altLang="en-US" sz="1650" dirty="0"/>
              <a:t>社会的養護とは、保護者のない児童や、保護者に監護させることが適当でない児童を、公的責任で社会的に養育し、保護するとともに、養育に大きな困難を抱える家庭への支援を行うことをいう。</a:t>
            </a:r>
            <a:endParaRPr lang="en-US" altLang="ja-JP" sz="1650" dirty="0"/>
          </a:p>
          <a:p>
            <a:pPr>
              <a:buFont typeface="Wingdings" panose="05000000000000000000" pitchFamily="2" charset="2"/>
              <a:buChar char="Ø"/>
            </a:pPr>
            <a:r>
              <a:rPr lang="ja-JP" altLang="en-US" sz="1650" dirty="0"/>
              <a:t>大阪府における社会的養護の元にいる児童数は  </a:t>
            </a:r>
            <a:r>
              <a:rPr lang="en-US" altLang="ja-JP" sz="2400" b="1" dirty="0"/>
              <a:t>1,383</a:t>
            </a:r>
            <a:r>
              <a:rPr lang="ja-JP" altLang="en-US" sz="2400" b="1" dirty="0"/>
              <a:t>人</a:t>
            </a:r>
            <a:r>
              <a:rPr lang="ja-JP" altLang="en-US" sz="1500" dirty="0"/>
              <a:t>（平成</a:t>
            </a:r>
            <a:r>
              <a:rPr lang="en-US" altLang="ja-JP" sz="1500" dirty="0"/>
              <a:t>30</a:t>
            </a:r>
            <a:r>
              <a:rPr lang="ja-JP" altLang="en-US" sz="1500" dirty="0"/>
              <a:t>年度末時点）</a:t>
            </a:r>
          </a:p>
        </p:txBody>
      </p:sp>
      <p:graphicFrame>
        <p:nvGraphicFramePr>
          <p:cNvPr id="4" name="グラフ 3"/>
          <p:cNvGraphicFramePr>
            <a:graphicFrameLocks/>
          </p:cNvGraphicFramePr>
          <p:nvPr>
            <p:extLst>
              <p:ext uri="{D42A27DB-BD31-4B8C-83A1-F6EECF244321}">
                <p14:modId xmlns:p14="http://schemas.microsoft.com/office/powerpoint/2010/main" val="3412142871"/>
              </p:ext>
            </p:extLst>
          </p:nvPr>
        </p:nvGraphicFramePr>
        <p:xfrm>
          <a:off x="1351132" y="2224585"/>
          <a:ext cx="7042245" cy="308439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859809" y="3532959"/>
            <a:ext cx="670775" cy="430887"/>
          </a:xfrm>
          <a:prstGeom prst="rect">
            <a:avLst/>
          </a:prstGeom>
          <a:noFill/>
        </p:spPr>
        <p:txBody>
          <a:bodyPr wrap="square" rtlCol="0">
            <a:spAutoFit/>
          </a:bodyPr>
          <a:lstStyle/>
          <a:p>
            <a:pPr algn="ctr"/>
            <a:r>
              <a:rPr lang="ja-JP" altLang="en-US" sz="1100" dirty="0"/>
              <a:t>児童数</a:t>
            </a:r>
            <a:endParaRPr lang="en-US" altLang="ja-JP" sz="1100" dirty="0"/>
          </a:p>
          <a:p>
            <a:pPr algn="ctr"/>
            <a:r>
              <a:rPr lang="en-US" altLang="ja-JP" sz="1100" dirty="0"/>
              <a:t>1,383</a:t>
            </a:r>
            <a:r>
              <a:rPr lang="ja-JP" altLang="en-US" sz="1100" dirty="0"/>
              <a:t>人</a:t>
            </a:r>
          </a:p>
        </p:txBody>
      </p:sp>
      <p:sp>
        <p:nvSpPr>
          <p:cNvPr id="7" name="テキスト ボックス 6"/>
          <p:cNvSpPr txBox="1"/>
          <p:nvPr/>
        </p:nvSpPr>
        <p:spPr>
          <a:xfrm>
            <a:off x="1514329" y="3476561"/>
            <a:ext cx="492375" cy="369332"/>
          </a:xfrm>
          <a:prstGeom prst="rect">
            <a:avLst/>
          </a:prstGeom>
          <a:noFill/>
        </p:spPr>
        <p:txBody>
          <a:bodyPr wrap="square" rtlCol="0">
            <a:spAutoFit/>
          </a:bodyPr>
          <a:lstStyle/>
          <a:p>
            <a:pPr algn="ctr"/>
            <a:r>
              <a:rPr lang="en-US" altLang="ja-JP" sz="900" dirty="0"/>
              <a:t>93</a:t>
            </a:r>
            <a:r>
              <a:rPr lang="ja-JP" altLang="en-US" sz="900" dirty="0"/>
              <a:t>人</a:t>
            </a:r>
            <a:endParaRPr lang="en-US" altLang="ja-JP" sz="900" dirty="0"/>
          </a:p>
          <a:p>
            <a:pPr algn="ctr"/>
            <a:r>
              <a:rPr lang="en-US" altLang="ja-JP" sz="900" dirty="0"/>
              <a:t>6.7%</a:t>
            </a:r>
            <a:endParaRPr lang="ja-JP" altLang="en-US" sz="900" dirty="0"/>
          </a:p>
        </p:txBody>
      </p:sp>
      <p:sp>
        <p:nvSpPr>
          <p:cNvPr id="8" name="テキスト ボックス 7"/>
          <p:cNvSpPr txBox="1"/>
          <p:nvPr/>
        </p:nvSpPr>
        <p:spPr>
          <a:xfrm>
            <a:off x="3985702" y="3540583"/>
            <a:ext cx="652464" cy="400110"/>
          </a:xfrm>
          <a:prstGeom prst="rect">
            <a:avLst/>
          </a:prstGeom>
          <a:noFill/>
        </p:spPr>
        <p:txBody>
          <a:bodyPr wrap="square" rtlCol="0">
            <a:spAutoFit/>
          </a:bodyPr>
          <a:lstStyle/>
          <a:p>
            <a:pPr algn="ctr"/>
            <a:r>
              <a:rPr lang="en-US" altLang="ja-JP" sz="1000" dirty="0"/>
              <a:t>1,129</a:t>
            </a:r>
            <a:r>
              <a:rPr lang="ja-JP" altLang="en-US" sz="1000" dirty="0"/>
              <a:t>人</a:t>
            </a:r>
            <a:endParaRPr lang="en-US" altLang="ja-JP" sz="1000" dirty="0"/>
          </a:p>
          <a:p>
            <a:pPr algn="ctr"/>
            <a:r>
              <a:rPr lang="en-US" altLang="ja-JP" sz="1000" dirty="0"/>
              <a:t>81.6%</a:t>
            </a:r>
            <a:endParaRPr lang="ja-JP" altLang="en-US" sz="1000" dirty="0"/>
          </a:p>
        </p:txBody>
      </p:sp>
      <p:sp>
        <p:nvSpPr>
          <p:cNvPr id="9" name="テキスト ボックス 8"/>
          <p:cNvSpPr txBox="1"/>
          <p:nvPr/>
        </p:nvSpPr>
        <p:spPr>
          <a:xfrm>
            <a:off x="6449779" y="3532959"/>
            <a:ext cx="560705" cy="400110"/>
          </a:xfrm>
          <a:prstGeom prst="rect">
            <a:avLst/>
          </a:prstGeom>
          <a:noFill/>
        </p:spPr>
        <p:txBody>
          <a:bodyPr wrap="square" rtlCol="0">
            <a:spAutoFit/>
          </a:bodyPr>
          <a:lstStyle/>
          <a:p>
            <a:pPr algn="ctr"/>
            <a:r>
              <a:rPr lang="en-US" altLang="ja-JP" sz="1000" dirty="0"/>
              <a:t>161</a:t>
            </a:r>
            <a:r>
              <a:rPr lang="ja-JP" altLang="en-US" sz="1000" dirty="0"/>
              <a:t>人</a:t>
            </a:r>
            <a:endParaRPr lang="en-US" altLang="ja-JP" sz="1000" dirty="0"/>
          </a:p>
          <a:p>
            <a:pPr algn="ctr"/>
            <a:r>
              <a:rPr lang="en-US" altLang="ja-JP" sz="1000" dirty="0"/>
              <a:t>11.6%</a:t>
            </a:r>
            <a:endParaRPr lang="ja-JP" altLang="en-US" sz="1000" dirty="0"/>
          </a:p>
        </p:txBody>
      </p:sp>
      <p:sp>
        <p:nvSpPr>
          <p:cNvPr id="10" name="コンテンツ プレースホルダー 2"/>
          <p:cNvSpPr txBox="1">
            <a:spLocks/>
          </p:cNvSpPr>
          <p:nvPr/>
        </p:nvSpPr>
        <p:spPr>
          <a:xfrm>
            <a:off x="267283" y="5739841"/>
            <a:ext cx="8717056" cy="8202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500" dirty="0"/>
              <a:t>大阪府では、これまでの社会的養護体制は、施設等がその中心を担ってきた。</a:t>
            </a:r>
          </a:p>
        </p:txBody>
      </p:sp>
      <p:sp>
        <p:nvSpPr>
          <p:cNvPr id="13" name="スライド番号プレースホルダー 12"/>
          <p:cNvSpPr>
            <a:spLocks noGrp="1"/>
          </p:cNvSpPr>
          <p:nvPr>
            <p:ph type="sldNum" sz="quarter" idx="12"/>
          </p:nvPr>
        </p:nvSpPr>
        <p:spPr>
          <a:xfrm>
            <a:off x="7084973" y="6492875"/>
            <a:ext cx="2057400" cy="365125"/>
          </a:xfrm>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145593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83502"/>
            <a:ext cx="9144000" cy="486000"/>
          </a:xfrm>
          <a:solidFill>
            <a:srgbClr val="002060"/>
          </a:solidFill>
        </p:spPr>
        <p:txBody>
          <a:bodyPr>
            <a:normAutofit/>
          </a:bodyPr>
          <a:lstStyle/>
          <a:p>
            <a:r>
              <a:rPr lang="ja-JP" altLang="en-US" sz="2100" b="1" dirty="0">
                <a:solidFill>
                  <a:schemeClr val="bg1"/>
                </a:solidFill>
              </a:rPr>
              <a:t>大阪府の社会的養護の状況について</a:t>
            </a:r>
          </a:p>
        </p:txBody>
      </p:sp>
      <p:sp>
        <p:nvSpPr>
          <p:cNvPr id="4" name="コンテンツ プレースホルダー 2"/>
          <p:cNvSpPr>
            <a:spLocks noGrp="1"/>
          </p:cNvSpPr>
          <p:nvPr>
            <p:ph idx="1"/>
          </p:nvPr>
        </p:nvSpPr>
        <p:spPr>
          <a:xfrm>
            <a:off x="96819" y="773868"/>
            <a:ext cx="9047181" cy="4593756"/>
          </a:xfrm>
        </p:spPr>
        <p:txBody>
          <a:bodyPr>
            <a:noAutofit/>
          </a:bodyPr>
          <a:lstStyle/>
          <a:p>
            <a:pPr>
              <a:lnSpc>
                <a:spcPct val="150000"/>
              </a:lnSpc>
              <a:buFont typeface="Wingdings" panose="05000000000000000000" pitchFamily="2" charset="2"/>
              <a:buChar char="Ø"/>
            </a:pPr>
            <a:r>
              <a:rPr lang="ja-JP" altLang="en-US" sz="1400" dirty="0"/>
              <a:t>大阪府では</a:t>
            </a:r>
            <a:r>
              <a:rPr lang="ja-JP" altLang="en-US" sz="1400" dirty="0" smtClean="0"/>
              <a:t>、「第</a:t>
            </a:r>
            <a:r>
              <a:rPr lang="ja-JP" altLang="en-US" sz="1400" dirty="0"/>
              <a:t>二</a:t>
            </a:r>
            <a:r>
              <a:rPr lang="ja-JP" altLang="en-US" sz="1400" dirty="0" smtClean="0"/>
              <a:t>次大阪府社会的養護体制整備計画」（</a:t>
            </a:r>
            <a:r>
              <a:rPr lang="en-US" altLang="ja-JP" sz="1400" dirty="0" smtClean="0"/>
              <a:t>2015</a:t>
            </a:r>
            <a:r>
              <a:rPr lang="ja-JP" altLang="en-US" sz="1400" dirty="0" smtClean="0"/>
              <a:t>～</a:t>
            </a:r>
            <a:r>
              <a:rPr lang="en-US" altLang="ja-JP" sz="1400" dirty="0" smtClean="0"/>
              <a:t>2019</a:t>
            </a:r>
            <a:r>
              <a:rPr lang="ja-JP" altLang="en-US" sz="1400" dirty="0" smtClean="0"/>
              <a:t>年）において、国</a:t>
            </a:r>
            <a:r>
              <a:rPr lang="ja-JP" altLang="en-US" sz="1400" dirty="0"/>
              <a:t>の「社会的養護の課題と将来像」</a:t>
            </a:r>
            <a:r>
              <a:rPr lang="ja-JP" altLang="en-US" sz="1400" dirty="0" smtClean="0"/>
              <a:t>に</a:t>
            </a:r>
            <a:r>
              <a:rPr lang="ja-JP" altLang="en-US" sz="1400" dirty="0"/>
              <a:t>基</a:t>
            </a:r>
            <a:r>
              <a:rPr lang="ja-JP" altLang="en-US" sz="1400" dirty="0" smtClean="0"/>
              <a:t>づき、</a:t>
            </a:r>
            <a:r>
              <a:rPr lang="en-US" altLang="ja-JP" sz="1400" dirty="0" smtClean="0"/>
              <a:t>2029</a:t>
            </a:r>
            <a:r>
              <a:rPr lang="ja-JP" altLang="en-US" sz="1400" dirty="0" smtClean="0"/>
              <a:t>年度</a:t>
            </a:r>
            <a:r>
              <a:rPr lang="ja-JP" altLang="en-US" sz="1400" dirty="0"/>
              <a:t>末には「里親</a:t>
            </a:r>
            <a:r>
              <a:rPr lang="ja-JP" altLang="en-US" sz="1400" dirty="0" smtClean="0"/>
              <a:t>等、グループホーム、本体施設の</a:t>
            </a:r>
            <a:r>
              <a:rPr lang="ja-JP" altLang="en-US" sz="1400" dirty="0"/>
              <a:t>割合が</a:t>
            </a:r>
            <a:r>
              <a:rPr lang="ja-JP" altLang="en-US" sz="1400" dirty="0" smtClean="0"/>
              <a:t>概ね１：１：２」とする</a:t>
            </a:r>
            <a:r>
              <a:rPr lang="ja-JP" altLang="en-US" sz="1400" dirty="0"/>
              <a:t>こと</a:t>
            </a:r>
            <a:r>
              <a:rPr lang="ja-JP" altLang="en-US" sz="1400" dirty="0" smtClean="0"/>
              <a:t>を目指してきた。</a:t>
            </a:r>
            <a:r>
              <a:rPr lang="en-US" altLang="ja-JP" sz="1400" dirty="0" smtClean="0"/>
              <a:t/>
            </a:r>
            <a:br>
              <a:rPr lang="en-US" altLang="ja-JP" sz="1400" dirty="0" smtClean="0"/>
            </a:br>
            <a:r>
              <a:rPr lang="en-US" altLang="ja-JP" sz="1400" dirty="0" smtClean="0"/>
              <a:t>【</a:t>
            </a:r>
            <a:r>
              <a:rPr lang="ja-JP" altLang="en-US" sz="1400" dirty="0" smtClean="0"/>
              <a:t>国の目標</a:t>
            </a:r>
            <a:r>
              <a:rPr lang="en-US" altLang="ja-JP" sz="1400" dirty="0" smtClean="0"/>
              <a:t>】</a:t>
            </a:r>
            <a:r>
              <a:rPr lang="ja-JP" altLang="en-US" sz="1400" dirty="0" smtClean="0"/>
              <a:t>里親</a:t>
            </a:r>
            <a:r>
              <a:rPr lang="ja-JP" altLang="en-US" sz="1400" dirty="0"/>
              <a:t>等</a:t>
            </a:r>
            <a:r>
              <a:rPr lang="ja-JP" altLang="en-US" sz="1400" dirty="0" smtClean="0"/>
              <a:t>：グループホーム：本体施設の割合＝概ね１：１：１</a:t>
            </a:r>
            <a:r>
              <a:rPr lang="en-US" altLang="ja-JP" sz="1400" dirty="0" smtClean="0"/>
              <a:t/>
            </a:r>
            <a:br>
              <a:rPr lang="en-US" altLang="ja-JP" sz="1400" dirty="0" smtClean="0"/>
            </a:br>
            <a:r>
              <a:rPr lang="en-US" altLang="ja-JP" sz="1400" dirty="0" smtClean="0"/>
              <a:t>【</a:t>
            </a:r>
            <a:r>
              <a:rPr lang="ja-JP" altLang="en-US" sz="1400" dirty="0"/>
              <a:t>府</a:t>
            </a:r>
            <a:r>
              <a:rPr lang="ja-JP" altLang="en-US" sz="1400" dirty="0" smtClean="0"/>
              <a:t>の目標</a:t>
            </a:r>
            <a:r>
              <a:rPr lang="en-US" altLang="ja-JP" sz="1400" dirty="0" smtClean="0"/>
              <a:t>】</a:t>
            </a:r>
            <a:r>
              <a:rPr lang="ja-JP" altLang="en-US" sz="1400" dirty="0" smtClean="0"/>
              <a:t>里親</a:t>
            </a:r>
            <a:r>
              <a:rPr lang="ja-JP" altLang="en-US" sz="1400" dirty="0"/>
              <a:t>等：グループホーム：本体施設の割合</a:t>
            </a:r>
            <a:r>
              <a:rPr lang="ja-JP" altLang="en-US" sz="1400" dirty="0" smtClean="0"/>
              <a:t>＝概ね１：１：２</a:t>
            </a:r>
            <a:r>
              <a:rPr lang="en-US" altLang="ja-JP" sz="1400" dirty="0" smtClean="0"/>
              <a:t/>
            </a:r>
            <a:br>
              <a:rPr lang="en-US" altLang="ja-JP" sz="1400" dirty="0" smtClean="0"/>
            </a:br>
            <a:r>
              <a:rPr lang="ja-JP" altLang="en-US" sz="1400" dirty="0" smtClean="0"/>
              <a:t>　</a:t>
            </a:r>
            <a:r>
              <a:rPr lang="en-US" altLang="ja-JP" sz="1400" dirty="0" smtClean="0">
                <a:latin typeface="+mn-ea"/>
              </a:rPr>
              <a:t>※5</a:t>
            </a:r>
            <a:r>
              <a:rPr lang="ja-JP" altLang="en-US" sz="1400" dirty="0" smtClean="0">
                <a:latin typeface="+mn-ea"/>
              </a:rPr>
              <a:t>年おき</a:t>
            </a:r>
            <a:r>
              <a:rPr lang="ja-JP" altLang="en-US" sz="1400" dirty="0" smtClean="0"/>
              <a:t>に計画を改定していく中で、最終的に「１：１：１」を目指すこととした。</a:t>
            </a:r>
            <a:r>
              <a:rPr lang="en-US" altLang="ja-JP" sz="1400" dirty="0"/>
              <a:t/>
            </a:r>
            <a:br>
              <a:rPr lang="en-US" altLang="ja-JP" sz="1400" dirty="0"/>
            </a:br>
            <a:r>
              <a:rPr lang="en-US" altLang="ja-JP" sz="1400" dirty="0"/>
              <a:t/>
            </a:r>
            <a:br>
              <a:rPr lang="en-US" altLang="ja-JP" sz="1400" dirty="0"/>
            </a:br>
            <a:r>
              <a:rPr lang="ja-JP" altLang="en-US" sz="1400" dirty="0" smtClean="0"/>
              <a:t>① </a:t>
            </a:r>
            <a:r>
              <a:rPr lang="ja-JP" altLang="en-US" sz="1400" spc="300" dirty="0" smtClean="0"/>
              <a:t>　里 親 等　</a:t>
            </a:r>
            <a:r>
              <a:rPr lang="ja-JP" altLang="en-US" sz="1400" dirty="0" smtClean="0"/>
              <a:t>：</a:t>
            </a:r>
            <a:r>
              <a:rPr lang="ja-JP" altLang="en-US" sz="1400" dirty="0"/>
              <a:t>里親</a:t>
            </a:r>
            <a:r>
              <a:rPr lang="ja-JP" altLang="en-US" sz="1400" dirty="0" smtClean="0"/>
              <a:t>、</a:t>
            </a:r>
            <a:r>
              <a:rPr lang="ja-JP" altLang="en-US" sz="1400" dirty="0"/>
              <a:t>ファミリーホーム</a:t>
            </a:r>
            <a:r>
              <a:rPr lang="en-US" altLang="ja-JP" sz="1400" dirty="0"/>
              <a:t/>
            </a:r>
            <a:br>
              <a:rPr lang="en-US" altLang="ja-JP" sz="1400" dirty="0"/>
            </a:br>
            <a:r>
              <a:rPr lang="ja-JP" altLang="en-US" sz="1400" dirty="0" smtClean="0"/>
              <a:t>② グループホーム</a:t>
            </a:r>
            <a:r>
              <a:rPr lang="ja-JP" altLang="en-US" sz="1400" dirty="0"/>
              <a:t>：本体施設敷地外でグループホーム（地域小規模児童養護施設等）として</a:t>
            </a:r>
            <a:r>
              <a:rPr lang="ja-JP" altLang="en-US" sz="1400" dirty="0" smtClean="0"/>
              <a:t>運営</a:t>
            </a:r>
            <a:r>
              <a:rPr lang="en-US" altLang="ja-JP" sz="1400" dirty="0" smtClean="0"/>
              <a:t/>
            </a:r>
            <a:br>
              <a:rPr lang="en-US" altLang="ja-JP" sz="1400" dirty="0" smtClean="0"/>
            </a:br>
            <a:r>
              <a:rPr lang="ja-JP" altLang="en-US" sz="1400" dirty="0" smtClean="0"/>
              <a:t>③　  </a:t>
            </a:r>
            <a:r>
              <a:rPr lang="ja-JP" altLang="en-US" sz="1400" spc="600" dirty="0"/>
              <a:t>本体</a:t>
            </a:r>
            <a:r>
              <a:rPr lang="ja-JP" altLang="en-US" sz="1400" spc="600" dirty="0" smtClean="0"/>
              <a:t>施設</a:t>
            </a:r>
            <a:r>
              <a:rPr lang="ja-JP" altLang="en-US" sz="1400" dirty="0"/>
              <a:t>：乳児院（</a:t>
            </a:r>
            <a:r>
              <a:rPr lang="en-US" altLang="ja-JP" sz="1400" dirty="0"/>
              <a:t>4</a:t>
            </a:r>
            <a:r>
              <a:rPr lang="ja-JP" altLang="en-US" sz="1400" dirty="0"/>
              <a:t>か所）、児童養護施設（</a:t>
            </a:r>
            <a:r>
              <a:rPr lang="en-US" altLang="ja-JP" sz="1400" dirty="0"/>
              <a:t>25</a:t>
            </a:r>
            <a:r>
              <a:rPr lang="ja-JP" altLang="en-US" sz="1400" dirty="0"/>
              <a:t>か所）</a:t>
            </a:r>
            <a:r>
              <a:rPr lang="en-US" altLang="ja-JP" sz="1400" dirty="0"/>
              <a:t/>
            </a:r>
            <a:br>
              <a:rPr lang="en-US" altLang="ja-JP" sz="1400" dirty="0"/>
            </a:br>
            <a:r>
              <a:rPr lang="ja-JP" altLang="en-US" sz="1400" dirty="0"/>
              <a:t>　</a:t>
            </a:r>
            <a:r>
              <a:rPr lang="en-US" altLang="ja-JP" sz="1400" dirty="0"/>
              <a:t>※</a:t>
            </a:r>
            <a:r>
              <a:rPr lang="ja-JP" altLang="en-US" sz="1400" dirty="0"/>
              <a:t>施設における小規模グループケア</a:t>
            </a:r>
            <a:r>
              <a:rPr lang="en-US" altLang="ja-JP" sz="1000" dirty="0" smtClean="0"/>
              <a:t>(*) </a:t>
            </a:r>
            <a:r>
              <a:rPr lang="ja-JP" altLang="en-US" sz="1400" dirty="0"/>
              <a:t>や</a:t>
            </a:r>
            <a:r>
              <a:rPr lang="ja-JP" altLang="en-US" sz="1400" dirty="0" smtClean="0"/>
              <a:t>グループホームを</a:t>
            </a:r>
            <a:r>
              <a:rPr lang="ja-JP" altLang="en-US" sz="1400" dirty="0"/>
              <a:t>推進することで、出来る</a:t>
            </a:r>
            <a:r>
              <a:rPr lang="ja-JP" altLang="en-US" sz="1400" dirty="0" smtClean="0"/>
              <a:t>限り家庭的な環境</a:t>
            </a:r>
            <a:r>
              <a:rPr lang="en-US" altLang="ja-JP" sz="1400" dirty="0"/>
              <a:t/>
            </a:r>
            <a:br>
              <a:rPr lang="en-US" altLang="ja-JP" sz="1400" dirty="0"/>
            </a:br>
            <a:r>
              <a:rPr lang="ja-JP" altLang="en-US" sz="1400" dirty="0"/>
              <a:t>　　</a:t>
            </a:r>
            <a:r>
              <a:rPr lang="ja-JP" altLang="en-US" sz="1400" dirty="0" err="1" smtClean="0"/>
              <a:t>づ</a:t>
            </a:r>
            <a:r>
              <a:rPr lang="ja-JP" altLang="en-US" sz="1400" dirty="0" smtClean="0"/>
              <a:t>くり</a:t>
            </a:r>
            <a:r>
              <a:rPr lang="ja-JP" altLang="en-US" sz="1400" dirty="0"/>
              <a:t>に取り組む。</a:t>
            </a:r>
            <a:endParaRPr lang="en-US" altLang="ja-JP" sz="1400" dirty="0"/>
          </a:p>
        </p:txBody>
      </p:sp>
      <p:sp>
        <p:nvSpPr>
          <p:cNvPr id="5" name="コンテンツ プレースホルダー 2"/>
          <p:cNvSpPr txBox="1">
            <a:spLocks/>
          </p:cNvSpPr>
          <p:nvPr/>
        </p:nvSpPr>
        <p:spPr>
          <a:xfrm>
            <a:off x="143980" y="5116648"/>
            <a:ext cx="8717056" cy="6105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ja-JP" altLang="en-US" sz="1400" dirty="0"/>
              <a:t>大阪府における里親等の委託率については</a:t>
            </a:r>
            <a:r>
              <a:rPr lang="ja-JP" altLang="en-US" sz="1400" dirty="0" smtClean="0"/>
              <a:t>、以下</a:t>
            </a:r>
            <a:r>
              <a:rPr lang="ja-JP" altLang="en-US" sz="1400" dirty="0"/>
              <a:t>の通り変化</a:t>
            </a:r>
            <a:r>
              <a:rPr lang="ja-JP" altLang="en-US" sz="1400" dirty="0" smtClean="0"/>
              <a:t>。</a:t>
            </a:r>
            <a:endParaRPr lang="ja-JP" altLang="en-US" sz="1400" dirty="0"/>
          </a:p>
        </p:txBody>
      </p:sp>
      <p:sp>
        <p:nvSpPr>
          <p:cNvPr id="7" name="テキスト ボックス 6"/>
          <p:cNvSpPr txBox="1"/>
          <p:nvPr/>
        </p:nvSpPr>
        <p:spPr>
          <a:xfrm>
            <a:off x="320482" y="4675845"/>
            <a:ext cx="8217808" cy="384529"/>
          </a:xfrm>
          <a:prstGeom prst="rect">
            <a:avLst/>
          </a:prstGeom>
          <a:noFill/>
        </p:spPr>
        <p:txBody>
          <a:bodyPr wrap="square" rtlCol="0">
            <a:spAutoFit/>
          </a:bodyPr>
          <a:lstStyle/>
          <a:p>
            <a:pPr>
              <a:lnSpc>
                <a:spcPct val="150000"/>
              </a:lnSpc>
            </a:pPr>
            <a:r>
              <a:rPr lang="en-US" altLang="ja-JP" sz="1400" dirty="0" smtClean="0"/>
              <a:t>(*)   </a:t>
            </a:r>
            <a:r>
              <a:rPr lang="ja-JP" altLang="en-US" sz="1400" dirty="0" smtClean="0"/>
              <a:t>本体</a:t>
            </a:r>
            <a:r>
              <a:rPr lang="ja-JP" altLang="en-US" sz="1400" dirty="0"/>
              <a:t>施設内でオールユニット化（独立したキッチン、浴室、リビング等を備える）していく</a:t>
            </a:r>
            <a:r>
              <a:rPr lang="ja-JP" altLang="en-US" sz="1400" dirty="0" smtClean="0"/>
              <a:t>こと</a:t>
            </a:r>
            <a:endParaRPr lang="en-US" altLang="ja-JP" sz="1400" dirty="0"/>
          </a:p>
        </p:txBody>
      </p:sp>
      <p:sp>
        <p:nvSpPr>
          <p:cNvPr id="3" name="大かっこ 2"/>
          <p:cNvSpPr/>
          <p:nvPr/>
        </p:nvSpPr>
        <p:spPr>
          <a:xfrm>
            <a:off x="143980" y="3070746"/>
            <a:ext cx="8570812" cy="2023477"/>
          </a:xfrm>
          <a:prstGeom prst="bracketPair">
            <a:avLst>
              <a:gd name="adj" fmla="val 456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500"/>
          </a:p>
        </p:txBody>
      </p:sp>
      <p:sp>
        <p:nvSpPr>
          <p:cNvPr id="6" name="スライド番号プレースホルダー 5"/>
          <p:cNvSpPr>
            <a:spLocks noGrp="1"/>
          </p:cNvSpPr>
          <p:nvPr>
            <p:ph type="sldNum" sz="quarter" idx="12"/>
          </p:nvPr>
        </p:nvSpPr>
        <p:spPr>
          <a:xfrm>
            <a:off x="7072103" y="6506479"/>
            <a:ext cx="2057400" cy="365125"/>
          </a:xfrm>
        </p:spPr>
        <p:txBody>
          <a:bodyPr/>
          <a:lstStyle/>
          <a:p>
            <a:r>
              <a:rPr kumimoji="1" lang="en-US" altLang="ja-JP" dirty="0" smtClean="0"/>
              <a:t>2</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001417286"/>
              </p:ext>
            </p:extLst>
          </p:nvPr>
        </p:nvGraphicFramePr>
        <p:xfrm>
          <a:off x="221985" y="5507625"/>
          <a:ext cx="8424568" cy="925278"/>
        </p:xfrm>
        <a:graphic>
          <a:graphicData uri="http://schemas.openxmlformats.org/drawingml/2006/table">
            <a:tbl>
              <a:tblPr firstRow="1" bandRow="1">
                <a:tableStyleId>{5C22544A-7EE6-4342-B048-85BDC9FD1C3A}</a:tableStyleId>
              </a:tblPr>
              <a:tblGrid>
                <a:gridCol w="2057190">
                  <a:extLst>
                    <a:ext uri="{9D8B030D-6E8A-4147-A177-3AD203B41FA5}">
                      <a16:colId xmlns:a16="http://schemas.microsoft.com/office/drawing/2014/main" val="2050869625"/>
                    </a:ext>
                  </a:extLst>
                </a:gridCol>
                <a:gridCol w="1583140">
                  <a:extLst>
                    <a:ext uri="{9D8B030D-6E8A-4147-A177-3AD203B41FA5}">
                      <a16:colId xmlns:a16="http://schemas.microsoft.com/office/drawing/2014/main" val="1457531829"/>
                    </a:ext>
                  </a:extLst>
                </a:gridCol>
                <a:gridCol w="1578793">
                  <a:extLst>
                    <a:ext uri="{9D8B030D-6E8A-4147-A177-3AD203B41FA5}">
                      <a16:colId xmlns:a16="http://schemas.microsoft.com/office/drawing/2014/main" val="2780192840"/>
                    </a:ext>
                  </a:extLst>
                </a:gridCol>
                <a:gridCol w="1587488">
                  <a:extLst>
                    <a:ext uri="{9D8B030D-6E8A-4147-A177-3AD203B41FA5}">
                      <a16:colId xmlns:a16="http://schemas.microsoft.com/office/drawing/2014/main" val="3289413685"/>
                    </a:ext>
                  </a:extLst>
                </a:gridCol>
                <a:gridCol w="1617957">
                  <a:extLst>
                    <a:ext uri="{9D8B030D-6E8A-4147-A177-3AD203B41FA5}">
                      <a16:colId xmlns:a16="http://schemas.microsoft.com/office/drawing/2014/main" val="755045885"/>
                    </a:ext>
                  </a:extLst>
                </a:gridCol>
              </a:tblGrid>
              <a:tr h="308426">
                <a:tc>
                  <a:txBody>
                    <a:bodyPr/>
                    <a:lstStyle/>
                    <a:p>
                      <a:pPr algn="ctr"/>
                      <a:endParaRPr kumimoji="1" lang="ja-JP" altLang="en-US" sz="1200" dirty="0"/>
                    </a:p>
                  </a:txBody>
                  <a:tcPr anchor="ctr"/>
                </a:tc>
                <a:tc>
                  <a:txBody>
                    <a:bodyPr/>
                    <a:lstStyle/>
                    <a:p>
                      <a:pPr algn="ctr"/>
                      <a:r>
                        <a:rPr kumimoji="1" lang="en-US" altLang="ja-JP" sz="1200" dirty="0" smtClean="0"/>
                        <a:t>2014</a:t>
                      </a:r>
                      <a:r>
                        <a:rPr kumimoji="1" lang="ja-JP" altLang="en-US" sz="1200" dirty="0" smtClean="0"/>
                        <a:t>年度</a:t>
                      </a:r>
                      <a:endParaRPr kumimoji="1" lang="ja-JP" altLang="en-US" sz="1200" dirty="0"/>
                    </a:p>
                  </a:txBody>
                  <a:tcPr anchor="ctr"/>
                </a:tc>
                <a:tc>
                  <a:txBody>
                    <a:bodyPr/>
                    <a:lstStyle/>
                    <a:p>
                      <a:pPr algn="ctr"/>
                      <a:r>
                        <a:rPr kumimoji="1" lang="en-US" altLang="ja-JP" sz="1200" dirty="0" smtClean="0"/>
                        <a:t>2018</a:t>
                      </a:r>
                      <a:r>
                        <a:rPr kumimoji="1" lang="ja-JP" altLang="en-US" sz="1200" dirty="0" smtClean="0"/>
                        <a:t>年度</a:t>
                      </a:r>
                      <a:endParaRPr kumimoji="1" lang="ja-JP" altLang="en-US" sz="1200" dirty="0"/>
                    </a:p>
                  </a:txBody>
                  <a:tcPr anchor="ctr"/>
                </a:tc>
                <a:tc>
                  <a:txBody>
                    <a:bodyPr/>
                    <a:lstStyle/>
                    <a:p>
                      <a:pPr algn="ctr"/>
                      <a:r>
                        <a:rPr kumimoji="1" lang="en-US" altLang="ja-JP" sz="1200" dirty="0" smtClean="0"/>
                        <a:t>2019</a:t>
                      </a:r>
                      <a:r>
                        <a:rPr kumimoji="1" lang="ja-JP" altLang="en-US" sz="1200" dirty="0" smtClean="0"/>
                        <a:t>年度</a:t>
                      </a:r>
                      <a:endParaRPr kumimoji="1" lang="ja-JP" altLang="en-US" sz="1200" dirty="0"/>
                    </a:p>
                  </a:txBody>
                  <a:tcPr anchor="ctr"/>
                </a:tc>
                <a:tc>
                  <a:txBody>
                    <a:bodyPr/>
                    <a:lstStyle/>
                    <a:p>
                      <a:pPr algn="ctr"/>
                      <a:r>
                        <a:rPr kumimoji="1" lang="en-US" altLang="ja-JP" sz="1200" dirty="0" smtClean="0"/>
                        <a:t>2029</a:t>
                      </a:r>
                      <a:r>
                        <a:rPr kumimoji="1" lang="ja-JP" altLang="en-US" sz="1200" dirty="0" smtClean="0"/>
                        <a:t>年度</a:t>
                      </a:r>
                      <a:endParaRPr kumimoji="1" lang="ja-JP" altLang="en-US" sz="1200" dirty="0"/>
                    </a:p>
                  </a:txBody>
                  <a:tcPr anchor="ctr"/>
                </a:tc>
                <a:extLst>
                  <a:ext uri="{0D108BD9-81ED-4DB2-BD59-A6C34878D82A}">
                    <a16:rowId xmlns:a16="http://schemas.microsoft.com/office/drawing/2014/main" val="1392899343"/>
                  </a:ext>
                </a:extLst>
              </a:tr>
              <a:tr h="308426">
                <a:tc>
                  <a:txBody>
                    <a:bodyPr/>
                    <a:lstStyle/>
                    <a:p>
                      <a:pPr algn="ctr"/>
                      <a:r>
                        <a:rPr kumimoji="1" lang="ja-JP" altLang="en-US" sz="1200" dirty="0" smtClean="0"/>
                        <a:t>第二次計画における目標値</a:t>
                      </a:r>
                      <a:endParaRPr kumimoji="1" lang="ja-JP" altLang="en-US" sz="1200" dirty="0"/>
                    </a:p>
                  </a:txBody>
                  <a:tcPr anchor="ctr"/>
                </a:tc>
                <a:tc>
                  <a:txBody>
                    <a:bodyPr/>
                    <a:lstStyle/>
                    <a:p>
                      <a:pPr algn="ctr"/>
                      <a:r>
                        <a:rPr kumimoji="1" lang="en-US" altLang="ja-JP" sz="1200" b="1" u="sng" dirty="0" smtClean="0"/>
                        <a:t>10</a:t>
                      </a:r>
                      <a:r>
                        <a:rPr kumimoji="1" lang="ja-JP" altLang="en-US" sz="1200" b="1" u="sng" dirty="0" smtClean="0"/>
                        <a:t>％</a:t>
                      </a:r>
                      <a:endParaRPr kumimoji="1" lang="ja-JP" altLang="en-US" sz="1200" b="1" u="sng" dirty="0"/>
                    </a:p>
                  </a:txBody>
                  <a:tcPr anchor="ctr"/>
                </a:tc>
                <a:tc>
                  <a:txBody>
                    <a:bodyPr/>
                    <a:lstStyle/>
                    <a:p>
                      <a:pPr algn="ctr"/>
                      <a:r>
                        <a:rPr kumimoji="1" lang="ja-JP" altLang="en-US" sz="1200" dirty="0" err="1" smtClean="0"/>
                        <a:t>ー</a:t>
                      </a:r>
                      <a:endParaRPr kumimoji="1" lang="ja-JP" altLang="en-US" sz="1200" dirty="0"/>
                    </a:p>
                  </a:txBody>
                  <a:tcPr anchor="ctr"/>
                </a:tc>
                <a:tc>
                  <a:txBody>
                    <a:bodyPr/>
                    <a:lstStyle/>
                    <a:p>
                      <a:pPr algn="ctr"/>
                      <a:r>
                        <a:rPr kumimoji="1" lang="en-US" altLang="ja-JP" sz="1200" b="1" u="sng" dirty="0" smtClean="0"/>
                        <a:t>16</a:t>
                      </a:r>
                      <a:r>
                        <a:rPr kumimoji="1" lang="ja-JP" altLang="en-US" sz="1200" b="1" u="sng" dirty="0" smtClean="0"/>
                        <a:t>％</a:t>
                      </a:r>
                      <a:endParaRPr kumimoji="1" lang="ja-JP" altLang="en-US" sz="1200" b="1" u="sng" dirty="0"/>
                    </a:p>
                  </a:txBody>
                  <a:tcPr anchor="ctr"/>
                </a:tc>
                <a:tc>
                  <a:txBody>
                    <a:bodyPr/>
                    <a:lstStyle/>
                    <a:p>
                      <a:pPr algn="ctr"/>
                      <a:r>
                        <a:rPr kumimoji="1" lang="en-US" altLang="ja-JP" sz="1200" b="1" u="sng" dirty="0" smtClean="0"/>
                        <a:t>28</a:t>
                      </a:r>
                      <a:r>
                        <a:rPr kumimoji="1" lang="ja-JP" altLang="en-US" sz="1200" b="1" u="sng" dirty="0" smtClean="0"/>
                        <a:t>％</a:t>
                      </a:r>
                      <a:endParaRPr kumimoji="1" lang="ja-JP" altLang="en-US" sz="1200" b="1" u="sng" dirty="0"/>
                    </a:p>
                  </a:txBody>
                  <a:tcPr anchor="ctr"/>
                </a:tc>
                <a:extLst>
                  <a:ext uri="{0D108BD9-81ED-4DB2-BD59-A6C34878D82A}">
                    <a16:rowId xmlns:a16="http://schemas.microsoft.com/office/drawing/2014/main" val="396808153"/>
                  </a:ext>
                </a:extLst>
              </a:tr>
              <a:tr h="308426">
                <a:tc>
                  <a:txBody>
                    <a:bodyPr/>
                    <a:lstStyle/>
                    <a:p>
                      <a:pPr algn="ctr"/>
                      <a:r>
                        <a:rPr kumimoji="1" lang="ja-JP" altLang="en-US" sz="1200" dirty="0" smtClean="0"/>
                        <a:t>実績値</a:t>
                      </a:r>
                      <a:endParaRPr kumimoji="1" lang="ja-JP" altLang="en-US" sz="1200" dirty="0"/>
                    </a:p>
                  </a:txBody>
                  <a:tcPr anchor="ctr"/>
                </a:tc>
                <a:tc>
                  <a:txBody>
                    <a:bodyPr/>
                    <a:lstStyle/>
                    <a:p>
                      <a:pPr algn="ctr"/>
                      <a:r>
                        <a:rPr kumimoji="1" lang="en-US" altLang="ja-JP" sz="1200" b="1" u="sng" dirty="0" smtClean="0"/>
                        <a:t>6.6</a:t>
                      </a:r>
                      <a:r>
                        <a:rPr kumimoji="1" lang="ja-JP" altLang="en-US" sz="1200" b="1" u="sng" dirty="0" smtClean="0"/>
                        <a:t>％</a:t>
                      </a:r>
                      <a:endParaRPr kumimoji="1" lang="ja-JP" altLang="en-US" sz="1200" b="1" u="sng" dirty="0"/>
                    </a:p>
                  </a:txBody>
                  <a:tcPr anchor="ctr"/>
                </a:tc>
                <a:tc>
                  <a:txBody>
                    <a:bodyPr/>
                    <a:lstStyle/>
                    <a:p>
                      <a:pPr algn="ctr"/>
                      <a:r>
                        <a:rPr kumimoji="1" lang="en-US" altLang="ja-JP" sz="1200" dirty="0" smtClean="0"/>
                        <a:t>11.6</a:t>
                      </a:r>
                      <a:r>
                        <a:rPr kumimoji="1" lang="ja-JP" altLang="en-US" sz="1200" dirty="0" smtClean="0"/>
                        <a:t>％</a:t>
                      </a:r>
                      <a:endParaRPr kumimoji="1" lang="ja-JP" altLang="en-US" sz="1200" dirty="0"/>
                    </a:p>
                  </a:txBody>
                  <a:tcPr anchor="ctr"/>
                </a:tc>
                <a:tc>
                  <a:txBody>
                    <a:bodyPr/>
                    <a:lstStyle/>
                    <a:p>
                      <a:pPr algn="ctr"/>
                      <a:r>
                        <a:rPr kumimoji="1" lang="en-US" altLang="ja-JP" sz="1200" b="1" u="sng" dirty="0" smtClean="0"/>
                        <a:t>11.6</a:t>
                      </a:r>
                      <a:r>
                        <a:rPr kumimoji="1" lang="ja-JP" altLang="en-US" sz="1200" b="1" u="sng" dirty="0" smtClean="0"/>
                        <a:t>％</a:t>
                      </a:r>
                      <a:endParaRPr kumimoji="1" lang="ja-JP" altLang="en-US" sz="1200" b="1" u="sng" dirty="0"/>
                    </a:p>
                  </a:txBody>
                  <a:tcPr anchor="ctr"/>
                </a:tc>
                <a:tc>
                  <a:txBody>
                    <a:bodyPr/>
                    <a:lstStyle/>
                    <a:p>
                      <a:pPr algn="ctr"/>
                      <a:r>
                        <a:rPr kumimoji="1" lang="ja-JP" altLang="en-US" sz="1200" dirty="0" err="1" smtClean="0"/>
                        <a:t>ー</a:t>
                      </a:r>
                      <a:endParaRPr kumimoji="1" lang="ja-JP" altLang="en-US" sz="1200" dirty="0"/>
                    </a:p>
                  </a:txBody>
                  <a:tcPr anchor="ctr"/>
                </a:tc>
                <a:extLst>
                  <a:ext uri="{0D108BD9-81ED-4DB2-BD59-A6C34878D82A}">
                    <a16:rowId xmlns:a16="http://schemas.microsoft.com/office/drawing/2014/main" val="2135034184"/>
                  </a:ext>
                </a:extLst>
              </a:tr>
            </a:tbl>
          </a:graphicData>
        </a:graphic>
      </p:graphicFrame>
      <p:sp>
        <p:nvSpPr>
          <p:cNvPr id="9" name="角丸四角形吹き出し 8"/>
          <p:cNvSpPr/>
          <p:nvPr/>
        </p:nvSpPr>
        <p:spPr>
          <a:xfrm>
            <a:off x="8175010" y="5232925"/>
            <a:ext cx="954494" cy="494244"/>
          </a:xfrm>
          <a:prstGeom prst="wedgeRoundRectCallout">
            <a:avLst>
              <a:gd name="adj1" fmla="val -57935"/>
              <a:gd name="adj2" fmla="val 901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smtClean="0"/>
              <a:t>1:1:2</a:t>
            </a:r>
            <a:r>
              <a:rPr kumimoji="1" lang="ja-JP" altLang="en-US" sz="900" dirty="0" smtClean="0"/>
              <a:t>を目標とした場合の委託率</a:t>
            </a:r>
            <a:endParaRPr kumimoji="1" lang="ja-JP" altLang="en-US" sz="900" dirty="0"/>
          </a:p>
        </p:txBody>
      </p:sp>
    </p:spTree>
    <p:extLst>
      <p:ext uri="{BB962C8B-B14F-4D97-AF65-F5344CB8AC3E}">
        <p14:creationId xmlns:p14="http://schemas.microsoft.com/office/powerpoint/2010/main" val="303301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40139" y="817102"/>
            <a:ext cx="9318812" cy="248770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500" b="1" dirty="0"/>
              <a:t>■経緯</a:t>
            </a:r>
            <a:r>
              <a:rPr lang="en-US" altLang="ja-JP" sz="1500" dirty="0"/>
              <a:t/>
            </a:r>
            <a:br>
              <a:rPr lang="en-US" altLang="ja-JP" sz="1500" dirty="0"/>
            </a:br>
            <a:r>
              <a:rPr lang="en-US" altLang="ja-JP" sz="1500" dirty="0"/>
              <a:t> </a:t>
            </a:r>
            <a:r>
              <a:rPr lang="ja-JP" altLang="en-US" sz="1500" dirty="0"/>
              <a:t>平成</a:t>
            </a:r>
            <a:r>
              <a:rPr lang="en-US" altLang="ja-JP" sz="1500" dirty="0"/>
              <a:t>28</a:t>
            </a:r>
            <a:r>
              <a:rPr lang="ja-JP" altLang="en-US" sz="1500" dirty="0"/>
              <a:t>年</a:t>
            </a:r>
            <a:r>
              <a:rPr lang="en-US" altLang="ja-JP" sz="1500" dirty="0"/>
              <a:t>4</a:t>
            </a:r>
            <a:r>
              <a:rPr lang="ja-JP" altLang="en-US" sz="1500" dirty="0"/>
              <a:t>月：児童福祉法改正により、子どもが権利の主体であることが明確化され、代替養育について</a:t>
            </a:r>
            <a:r>
              <a:rPr lang="en-US" altLang="ja-JP" sz="1500" dirty="0"/>
              <a:t/>
            </a:r>
            <a:br>
              <a:rPr lang="en-US" altLang="ja-JP" sz="1500" dirty="0"/>
            </a:br>
            <a:r>
              <a:rPr lang="ja-JP" altLang="en-US" sz="1500" dirty="0"/>
              <a:t>　　　　　　   も家庭での養育が原則とされる</a:t>
            </a:r>
            <a:r>
              <a:rPr lang="en-US" altLang="ja-JP" sz="1500" dirty="0"/>
              <a:t/>
            </a:r>
            <a:br>
              <a:rPr lang="en-US" altLang="ja-JP" sz="1500" dirty="0"/>
            </a:br>
            <a:r>
              <a:rPr lang="en-US" altLang="ja-JP" sz="1500" dirty="0"/>
              <a:t> </a:t>
            </a:r>
            <a:r>
              <a:rPr lang="ja-JP" altLang="en-US" sz="1500" dirty="0"/>
              <a:t>平成</a:t>
            </a:r>
            <a:r>
              <a:rPr lang="en-US" altLang="ja-JP" sz="1500" dirty="0"/>
              <a:t>29</a:t>
            </a:r>
            <a:r>
              <a:rPr lang="ja-JP" altLang="en-US" sz="1500" dirty="0"/>
              <a:t>年</a:t>
            </a:r>
            <a:r>
              <a:rPr lang="en-US" altLang="ja-JP" sz="1500" dirty="0"/>
              <a:t>8</a:t>
            </a:r>
            <a:r>
              <a:rPr lang="ja-JP" altLang="en-US" sz="1500" dirty="0"/>
              <a:t>月：改正児童福祉法の理念の具体化のため、「新しい社会的養育ビジョン」が示される</a:t>
            </a:r>
            <a:r>
              <a:rPr lang="en-US" altLang="ja-JP" sz="1500" dirty="0"/>
              <a:t/>
            </a:r>
            <a:br>
              <a:rPr lang="en-US" altLang="ja-JP" sz="1500" dirty="0"/>
            </a:br>
            <a:r>
              <a:rPr lang="ja-JP" altLang="en-US" sz="1500" dirty="0"/>
              <a:t>　　　　　　　⇒ビジョンを踏まえ、平成</a:t>
            </a:r>
            <a:r>
              <a:rPr lang="en-US" altLang="ja-JP" sz="1500" dirty="0"/>
              <a:t>30</a:t>
            </a:r>
            <a:r>
              <a:rPr lang="ja-JP" altLang="en-US" sz="1500" dirty="0"/>
              <a:t>年度中に</a:t>
            </a:r>
            <a:r>
              <a:rPr lang="ja-JP" altLang="en-US" sz="1500" b="1" u="sng" dirty="0">
                <a:solidFill>
                  <a:srgbClr val="FF0000"/>
                </a:solidFill>
              </a:rPr>
              <a:t>「都道府県社会的養育推進計画」</a:t>
            </a:r>
            <a:r>
              <a:rPr lang="ja-JP" altLang="en-US" sz="1500" dirty="0"/>
              <a:t>を策定</a:t>
            </a:r>
            <a:r>
              <a:rPr lang="en-US" altLang="ja-JP" sz="1500" dirty="0"/>
              <a:t/>
            </a:r>
            <a:br>
              <a:rPr lang="en-US" altLang="ja-JP" sz="1500" dirty="0"/>
            </a:br>
            <a:r>
              <a:rPr lang="en-US" altLang="ja-JP" sz="1500" dirty="0"/>
              <a:t> </a:t>
            </a:r>
            <a:r>
              <a:rPr lang="ja-JP" altLang="en-US" sz="1500" dirty="0"/>
              <a:t>平成</a:t>
            </a:r>
            <a:r>
              <a:rPr lang="en-US" altLang="ja-JP" sz="1500" dirty="0"/>
              <a:t>30</a:t>
            </a:r>
            <a:r>
              <a:rPr lang="ja-JP" altLang="en-US" sz="1500" dirty="0"/>
              <a:t>年</a:t>
            </a:r>
            <a:r>
              <a:rPr lang="en-US" altLang="ja-JP" sz="1500" dirty="0"/>
              <a:t>7</a:t>
            </a:r>
            <a:r>
              <a:rPr lang="ja-JP" altLang="en-US" sz="1500" dirty="0"/>
              <a:t>月：「都道府県社会的養育推進計画の策定要領」により、計画に盛り込むべき事項が示される</a:t>
            </a:r>
            <a:r>
              <a:rPr lang="en-US" altLang="ja-JP" sz="1500" dirty="0"/>
              <a:t/>
            </a:r>
            <a:br>
              <a:rPr lang="en-US" altLang="ja-JP" sz="1500" dirty="0"/>
            </a:br>
            <a:r>
              <a:rPr lang="ja-JP" altLang="en-US" sz="1500" dirty="0"/>
              <a:t>　　　　　　　⇒計画見直し年度が令和元年度末まで延期</a:t>
            </a:r>
            <a:endParaRPr lang="en-US" altLang="ja-JP" sz="1500" dirty="0"/>
          </a:p>
        </p:txBody>
      </p:sp>
      <p:sp>
        <p:nvSpPr>
          <p:cNvPr id="5" name="コンテンツ プレースホルダー 2"/>
          <p:cNvSpPr txBox="1">
            <a:spLocks/>
          </p:cNvSpPr>
          <p:nvPr/>
        </p:nvSpPr>
        <p:spPr>
          <a:xfrm>
            <a:off x="234493" y="3509529"/>
            <a:ext cx="8957399" cy="24198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ja-JP" altLang="en-US" sz="1500" b="1" u="sng" dirty="0"/>
              <a:t>「都道府県社会的養育推進計画」に盛り込むべき事項について</a:t>
            </a:r>
            <a:r>
              <a:rPr lang="en-US" altLang="ja-JP" sz="1500" b="1" u="sng" dirty="0"/>
              <a:t/>
            </a:r>
            <a:br>
              <a:rPr lang="en-US" altLang="ja-JP" sz="1500" b="1" u="sng" dirty="0"/>
            </a:br>
            <a:r>
              <a:rPr lang="ja-JP" altLang="en-US" sz="1500" dirty="0"/>
              <a:t>〇里親等への委託の推進に向けた取組み</a:t>
            </a:r>
            <a:r>
              <a:rPr lang="en-US" altLang="ja-JP" sz="1500" dirty="0"/>
              <a:t/>
            </a:r>
            <a:br>
              <a:rPr lang="en-US" altLang="ja-JP" sz="1500" dirty="0"/>
            </a:br>
            <a:r>
              <a:rPr lang="ja-JP" altLang="en-US" sz="1500" dirty="0"/>
              <a:t>〇児童養護施設等の小規模化かつ地域分散化、高機能化及び多機能化・機能転換などの取組み</a:t>
            </a:r>
            <a:r>
              <a:rPr lang="en-US" altLang="ja-JP" sz="1500" dirty="0"/>
              <a:t/>
            </a:r>
            <a:br>
              <a:rPr lang="en-US" altLang="ja-JP" sz="1500" dirty="0"/>
            </a:br>
            <a:r>
              <a:rPr lang="ja-JP" altLang="en-US" sz="1500" dirty="0"/>
              <a:t>　　　　　　　　　　　　　　　　　　　　　　　　　　　　　　　　　　　　　　　　　　など</a:t>
            </a:r>
            <a:endParaRPr lang="en-US" altLang="ja-JP" sz="1500" dirty="0"/>
          </a:p>
        </p:txBody>
      </p:sp>
      <p:sp>
        <p:nvSpPr>
          <p:cNvPr id="6" name="右矢印 5"/>
          <p:cNvSpPr/>
          <p:nvPr/>
        </p:nvSpPr>
        <p:spPr>
          <a:xfrm>
            <a:off x="470654" y="5094855"/>
            <a:ext cx="472304" cy="1095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コンテンツ プレースホルダー 2"/>
          <p:cNvSpPr txBox="1">
            <a:spLocks/>
          </p:cNvSpPr>
          <p:nvPr/>
        </p:nvSpPr>
        <p:spPr>
          <a:xfrm>
            <a:off x="1033130" y="4884821"/>
            <a:ext cx="7592255" cy="1516002"/>
          </a:xfrm>
          <a:prstGeom prst="rect">
            <a:avLst/>
          </a:prstGeom>
          <a:solidFill>
            <a:schemeClr val="accent1">
              <a:lumMod val="20000"/>
              <a:lumOff val="80000"/>
            </a:schemeClr>
          </a:solidFill>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500" dirty="0"/>
              <a:t>大阪府においては、各児童養護施設等が策定する計画との調整を図りながら、</a:t>
            </a:r>
            <a:endParaRPr lang="en-US" altLang="ja-JP" sz="1500" dirty="0"/>
          </a:p>
          <a:p>
            <a:pPr marL="0" indent="0">
              <a:buNone/>
            </a:pPr>
            <a:r>
              <a:rPr lang="ja-JP" altLang="en-US" sz="1500" dirty="0"/>
              <a:t>里親等への委託推進にあたっての目標値の設定や取組みについて、大阪市・堺市</a:t>
            </a:r>
            <a:r>
              <a:rPr lang="ja-JP" altLang="en-US" sz="1500" dirty="0" smtClean="0"/>
              <a:t>と</a:t>
            </a:r>
            <a:endParaRPr lang="en-US" altLang="ja-JP" sz="1500" dirty="0" smtClean="0"/>
          </a:p>
          <a:p>
            <a:pPr marL="0" indent="0">
              <a:buNone/>
            </a:pPr>
            <a:r>
              <a:rPr lang="ja-JP" altLang="en-US" sz="1500" dirty="0" smtClean="0"/>
              <a:t>連携しながら計画</a:t>
            </a:r>
            <a:r>
              <a:rPr lang="ja-JP" altLang="en-US" sz="1500" dirty="0"/>
              <a:t>策定を進めていく。</a:t>
            </a:r>
            <a:endParaRPr lang="en-US" altLang="ja-JP" sz="1500" dirty="0"/>
          </a:p>
        </p:txBody>
      </p:sp>
      <p:sp>
        <p:nvSpPr>
          <p:cNvPr id="8" name="タイトル 1"/>
          <p:cNvSpPr>
            <a:spLocks noGrp="1"/>
          </p:cNvSpPr>
          <p:nvPr>
            <p:ph type="title"/>
          </p:nvPr>
        </p:nvSpPr>
        <p:spPr>
          <a:xfrm>
            <a:off x="0" y="210778"/>
            <a:ext cx="9144000" cy="486000"/>
          </a:xfrm>
          <a:solidFill>
            <a:srgbClr val="002060"/>
          </a:solidFill>
        </p:spPr>
        <p:txBody>
          <a:bodyPr>
            <a:normAutofit/>
          </a:bodyPr>
          <a:lstStyle/>
          <a:p>
            <a:r>
              <a:rPr lang="ja-JP" altLang="en-US" sz="2100" b="1" dirty="0">
                <a:solidFill>
                  <a:schemeClr val="bg1"/>
                </a:solidFill>
              </a:rPr>
              <a:t>「都道府県社会的養育推進計画」の策定について</a:t>
            </a:r>
          </a:p>
        </p:txBody>
      </p:sp>
      <p:sp>
        <p:nvSpPr>
          <p:cNvPr id="3" name="スライド番号プレースホルダー 2"/>
          <p:cNvSpPr>
            <a:spLocks noGrp="1"/>
          </p:cNvSpPr>
          <p:nvPr>
            <p:ph type="sldNum" sz="quarter" idx="12"/>
          </p:nvPr>
        </p:nvSpPr>
        <p:spPr>
          <a:xfrm>
            <a:off x="7085748" y="6506479"/>
            <a:ext cx="2057400" cy="365125"/>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55540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31110" y="930701"/>
            <a:ext cx="8372453" cy="95473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500" dirty="0"/>
              <a:t>里親等委託率（</a:t>
            </a:r>
            <a:r>
              <a:rPr lang="en-US" altLang="ja-JP" sz="1500" dirty="0"/>
              <a:t>*</a:t>
            </a:r>
            <a:r>
              <a:rPr lang="ja-JP" altLang="en-US" sz="1500" dirty="0"/>
              <a:t>）の国の目標値と大阪府の現状</a:t>
            </a:r>
            <a:endParaRPr lang="en-US" altLang="ja-JP" sz="1500" dirty="0"/>
          </a:p>
        </p:txBody>
      </p:sp>
      <p:graphicFrame>
        <p:nvGraphicFramePr>
          <p:cNvPr id="5" name="表 4"/>
          <p:cNvGraphicFramePr>
            <a:graphicFrameLocks noGrp="1"/>
          </p:cNvGraphicFramePr>
          <p:nvPr>
            <p:extLst>
              <p:ext uri="{D42A27DB-BD31-4B8C-83A1-F6EECF244321}">
                <p14:modId xmlns:p14="http://schemas.microsoft.com/office/powerpoint/2010/main" val="525801935"/>
              </p:ext>
            </p:extLst>
          </p:nvPr>
        </p:nvGraphicFramePr>
        <p:xfrm>
          <a:off x="268943" y="1237073"/>
          <a:ext cx="8719728" cy="2362206"/>
        </p:xfrm>
        <a:graphic>
          <a:graphicData uri="http://schemas.openxmlformats.org/drawingml/2006/table">
            <a:tbl>
              <a:tblPr firstRow="1" bandRow="1">
                <a:tableStyleId>{5C22544A-7EE6-4342-B048-85BDC9FD1C3A}</a:tableStyleId>
              </a:tblPr>
              <a:tblGrid>
                <a:gridCol w="1068538">
                  <a:extLst>
                    <a:ext uri="{9D8B030D-6E8A-4147-A177-3AD203B41FA5}">
                      <a16:colId xmlns:a16="http://schemas.microsoft.com/office/drawing/2014/main" val="100599160"/>
                    </a:ext>
                  </a:extLst>
                </a:gridCol>
                <a:gridCol w="2115403">
                  <a:extLst>
                    <a:ext uri="{9D8B030D-6E8A-4147-A177-3AD203B41FA5}">
                      <a16:colId xmlns:a16="http://schemas.microsoft.com/office/drawing/2014/main" val="423113972"/>
                    </a:ext>
                  </a:extLst>
                </a:gridCol>
                <a:gridCol w="1405719">
                  <a:extLst>
                    <a:ext uri="{9D8B030D-6E8A-4147-A177-3AD203B41FA5}">
                      <a16:colId xmlns:a16="http://schemas.microsoft.com/office/drawing/2014/main" val="3998877412"/>
                    </a:ext>
                  </a:extLst>
                </a:gridCol>
                <a:gridCol w="1405719">
                  <a:extLst>
                    <a:ext uri="{9D8B030D-6E8A-4147-A177-3AD203B41FA5}">
                      <a16:colId xmlns:a16="http://schemas.microsoft.com/office/drawing/2014/main" val="1703383625"/>
                    </a:ext>
                  </a:extLst>
                </a:gridCol>
                <a:gridCol w="1310185">
                  <a:extLst>
                    <a:ext uri="{9D8B030D-6E8A-4147-A177-3AD203B41FA5}">
                      <a16:colId xmlns:a16="http://schemas.microsoft.com/office/drawing/2014/main" val="4016546235"/>
                    </a:ext>
                  </a:extLst>
                </a:gridCol>
                <a:gridCol w="1414164">
                  <a:extLst>
                    <a:ext uri="{9D8B030D-6E8A-4147-A177-3AD203B41FA5}">
                      <a16:colId xmlns:a16="http://schemas.microsoft.com/office/drawing/2014/main" val="53010827"/>
                    </a:ext>
                  </a:extLst>
                </a:gridCol>
              </a:tblGrid>
              <a:tr h="369964">
                <a:tc rowSpan="2">
                  <a:txBody>
                    <a:bodyPr/>
                    <a:lstStyle/>
                    <a:p>
                      <a:pPr algn="l"/>
                      <a:endParaRPr kumimoji="1" lang="ja-JP" altLang="en-US" sz="1100" dirty="0"/>
                    </a:p>
                  </a:txBody>
                  <a:tcPr marL="68580" marR="68580" marT="34290" marB="34290" anchor="ctr">
                    <a:solidFill>
                      <a:schemeClr val="accent1">
                        <a:lumMod val="75000"/>
                      </a:schemeClr>
                    </a:solidFill>
                  </a:tcPr>
                </a:tc>
                <a:tc rowSpan="2">
                  <a:txBody>
                    <a:bodyPr/>
                    <a:lstStyle/>
                    <a:p>
                      <a:pPr algn="ctr"/>
                      <a:r>
                        <a:rPr kumimoji="1" lang="ja-JP" altLang="en-US" sz="1100" dirty="0" smtClean="0"/>
                        <a:t>「新しい社会的養育ビジョン」の目標数値</a:t>
                      </a:r>
                      <a:endParaRPr kumimoji="1" lang="ja-JP" altLang="en-US" sz="1100" dirty="0"/>
                    </a:p>
                  </a:txBody>
                  <a:tcPr marL="68580" marR="68580" marT="34290" marB="34290" anchor="ctr">
                    <a:solidFill>
                      <a:schemeClr val="accent1">
                        <a:lumMod val="75000"/>
                      </a:schemeClr>
                    </a:solidFill>
                  </a:tcPr>
                </a:tc>
                <a:tc gridSpan="4">
                  <a:txBody>
                    <a:bodyPr/>
                    <a:lstStyle/>
                    <a:p>
                      <a:pPr algn="ctr"/>
                      <a:r>
                        <a:rPr kumimoji="1" lang="ja-JP" altLang="en-US" sz="1100" dirty="0" smtClean="0"/>
                        <a:t>里親等委託率（平成</a:t>
                      </a:r>
                      <a:r>
                        <a:rPr kumimoji="1" lang="en-US" altLang="ja-JP" sz="1100" dirty="0" smtClean="0"/>
                        <a:t>30</a:t>
                      </a:r>
                      <a:r>
                        <a:rPr kumimoji="1" lang="ja-JP" altLang="en-US" sz="1100" dirty="0" smtClean="0"/>
                        <a:t>年度末実績）</a:t>
                      </a:r>
                      <a:endParaRPr kumimoji="1" lang="ja-JP" altLang="en-US" sz="1100" dirty="0"/>
                    </a:p>
                  </a:txBody>
                  <a:tcPr marL="68580" marR="68580" marT="34290" marB="34290" anchor="ctr">
                    <a:solidFill>
                      <a:schemeClr val="accent1">
                        <a:lumMod val="75000"/>
                      </a:schemeClr>
                    </a:solidFill>
                  </a:tcPr>
                </a:tc>
                <a:tc hMerge="1">
                  <a:txBody>
                    <a:bodyPr/>
                    <a:lstStyle/>
                    <a:p>
                      <a:pPr algn="l"/>
                      <a:endParaRPr kumimoji="1" lang="ja-JP" altLang="en-US" sz="1100" dirty="0"/>
                    </a:p>
                  </a:txBody>
                  <a:tcPr marL="68580" marR="68580" marT="34290" marB="34290" anchor="ctr">
                    <a:solidFill>
                      <a:schemeClr val="accent1">
                        <a:lumMod val="75000"/>
                      </a:schemeClr>
                    </a:solidFill>
                  </a:tcPr>
                </a:tc>
                <a:tc hMerge="1">
                  <a:txBody>
                    <a:bodyPr/>
                    <a:lstStyle/>
                    <a:p>
                      <a:pPr algn="l"/>
                      <a:endParaRPr kumimoji="1" lang="ja-JP" altLang="en-US" sz="1100" dirty="0"/>
                    </a:p>
                  </a:txBody>
                  <a:tcPr marL="68580" marR="68580" marT="34290" marB="34290" anchor="ctr">
                    <a:solidFill>
                      <a:schemeClr val="accent1">
                        <a:lumMod val="75000"/>
                      </a:schemeClr>
                    </a:solidFill>
                  </a:tcPr>
                </a:tc>
                <a:tc hMerge="1">
                  <a:txBody>
                    <a:bodyPr/>
                    <a:lstStyle/>
                    <a:p>
                      <a:pPr algn="l"/>
                      <a:endParaRPr kumimoji="1" lang="ja-JP" altLang="en-US" sz="1100" dirty="0"/>
                    </a:p>
                  </a:txBody>
                  <a:tcPr marL="68580" marR="68580" marT="34290" marB="34290" anchor="ctr">
                    <a:solidFill>
                      <a:schemeClr val="accent1">
                        <a:lumMod val="75000"/>
                      </a:schemeClr>
                    </a:solidFill>
                  </a:tcPr>
                </a:tc>
                <a:extLst>
                  <a:ext uri="{0D108BD9-81ED-4DB2-BD59-A6C34878D82A}">
                    <a16:rowId xmlns:a16="http://schemas.microsoft.com/office/drawing/2014/main" val="3754082119"/>
                  </a:ext>
                </a:extLst>
              </a:tr>
              <a:tr h="369964">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smtClean="0">
                          <a:solidFill>
                            <a:schemeClr val="bg1"/>
                          </a:solidFill>
                        </a:rPr>
                        <a:t>大阪府</a:t>
                      </a:r>
                      <a:endParaRPr kumimoji="1" lang="ja-JP" altLang="en-US" sz="1100" b="1" dirty="0">
                        <a:solidFill>
                          <a:schemeClr val="bg1"/>
                        </a:solidFill>
                      </a:endParaRPr>
                    </a:p>
                  </a:txBody>
                  <a:tcPr marL="68580" marR="68580" marT="34290" marB="34290" anchor="ctr">
                    <a:solidFill>
                      <a:schemeClr val="accent1">
                        <a:lumMod val="75000"/>
                      </a:schemeClr>
                    </a:solidFill>
                  </a:tcPr>
                </a:tc>
                <a:tc>
                  <a:txBody>
                    <a:bodyPr/>
                    <a:lstStyle/>
                    <a:p>
                      <a:pPr algn="ctr"/>
                      <a:r>
                        <a:rPr kumimoji="1" lang="ja-JP" altLang="en-US" sz="1100" b="1" dirty="0" smtClean="0">
                          <a:solidFill>
                            <a:schemeClr val="bg1"/>
                          </a:solidFill>
                        </a:rPr>
                        <a:t>大阪市</a:t>
                      </a:r>
                      <a:endParaRPr kumimoji="1" lang="ja-JP" altLang="en-US" sz="1100" b="1" dirty="0">
                        <a:solidFill>
                          <a:schemeClr val="bg1"/>
                        </a:solidFill>
                      </a:endParaRPr>
                    </a:p>
                  </a:txBody>
                  <a:tcPr marL="68580" marR="68580" marT="34290" marB="34290" anchor="ctr">
                    <a:solidFill>
                      <a:schemeClr val="accent1">
                        <a:lumMod val="75000"/>
                      </a:schemeClr>
                    </a:solidFill>
                  </a:tcPr>
                </a:tc>
                <a:tc>
                  <a:txBody>
                    <a:bodyPr/>
                    <a:lstStyle/>
                    <a:p>
                      <a:pPr algn="ctr"/>
                      <a:r>
                        <a:rPr kumimoji="1" lang="ja-JP" altLang="en-US" sz="1100" b="1" dirty="0" smtClean="0">
                          <a:solidFill>
                            <a:schemeClr val="bg1"/>
                          </a:solidFill>
                        </a:rPr>
                        <a:t>堺市</a:t>
                      </a:r>
                      <a:endParaRPr kumimoji="1" lang="ja-JP" altLang="en-US" sz="1100" b="1" dirty="0">
                        <a:solidFill>
                          <a:schemeClr val="bg1"/>
                        </a:solidFill>
                      </a:endParaRPr>
                    </a:p>
                  </a:txBody>
                  <a:tcPr marL="68580" marR="68580" marT="34290" marB="34290" anchor="ctr">
                    <a:solidFill>
                      <a:schemeClr val="accent1">
                        <a:lumMod val="75000"/>
                      </a:schemeClr>
                    </a:solidFill>
                  </a:tcPr>
                </a:tc>
                <a:tc>
                  <a:txBody>
                    <a:bodyPr/>
                    <a:lstStyle/>
                    <a:p>
                      <a:pPr algn="ctr"/>
                      <a:r>
                        <a:rPr kumimoji="1" lang="ja-JP" altLang="en-US" sz="1100" b="1" dirty="0" smtClean="0">
                          <a:solidFill>
                            <a:schemeClr val="bg1"/>
                          </a:solidFill>
                        </a:rPr>
                        <a:t>全国</a:t>
                      </a:r>
                      <a:endParaRPr kumimoji="1" lang="ja-JP" altLang="en-US" sz="1100" b="1" dirty="0">
                        <a:solidFill>
                          <a:schemeClr val="bg1"/>
                        </a:solidFill>
                      </a:endParaRPr>
                    </a:p>
                  </a:txBody>
                  <a:tcPr marL="68580" marR="68580" marT="34290" marB="34290" anchor="ctr">
                    <a:solidFill>
                      <a:schemeClr val="accent1">
                        <a:lumMod val="75000"/>
                      </a:schemeClr>
                    </a:solidFill>
                  </a:tcPr>
                </a:tc>
                <a:extLst>
                  <a:ext uri="{0D108BD9-81ED-4DB2-BD59-A6C34878D82A}">
                    <a16:rowId xmlns:a16="http://schemas.microsoft.com/office/drawing/2014/main" val="2157820830"/>
                  </a:ext>
                </a:extLst>
              </a:tr>
              <a:tr h="485083">
                <a:tc>
                  <a:txBody>
                    <a:bodyPr/>
                    <a:lstStyle/>
                    <a:p>
                      <a:pPr algn="ctr"/>
                      <a:r>
                        <a:rPr kumimoji="1" lang="ja-JP" altLang="en-US" sz="1300" dirty="0" smtClean="0"/>
                        <a:t>乳幼児</a:t>
                      </a:r>
                      <a:endParaRPr kumimoji="1" lang="en-US" altLang="ja-JP" sz="1300" dirty="0" smtClean="0"/>
                    </a:p>
                    <a:p>
                      <a:pPr algn="ctr"/>
                      <a:r>
                        <a:rPr kumimoji="1" lang="ja-JP" altLang="en-US" sz="1300" dirty="0" smtClean="0"/>
                        <a:t>（</a:t>
                      </a:r>
                      <a:r>
                        <a:rPr kumimoji="1" lang="en-US" altLang="ja-JP" sz="1300" dirty="0" smtClean="0"/>
                        <a:t>0</a:t>
                      </a:r>
                      <a:r>
                        <a:rPr kumimoji="1" lang="ja-JP" altLang="en-US" sz="1300" dirty="0" smtClean="0"/>
                        <a:t>～</a:t>
                      </a:r>
                      <a:r>
                        <a:rPr kumimoji="1" lang="en-US" altLang="ja-JP" sz="1300" dirty="0" smtClean="0"/>
                        <a:t>2</a:t>
                      </a:r>
                      <a:r>
                        <a:rPr kumimoji="1" lang="ja-JP" altLang="en-US" sz="1300" dirty="0" smtClean="0"/>
                        <a:t>歳）</a:t>
                      </a:r>
                      <a:endParaRPr kumimoji="1" lang="ja-JP" altLang="en-US" sz="1300" dirty="0"/>
                    </a:p>
                  </a:txBody>
                  <a:tcPr marL="68580" marR="68580" marT="34290" marB="34290" anchor="ctr"/>
                </a:tc>
                <a:tc>
                  <a:txBody>
                    <a:bodyPr/>
                    <a:lstStyle/>
                    <a:p>
                      <a:r>
                        <a:rPr kumimoji="1" lang="ja-JP" altLang="en-US" sz="2000" b="1" baseline="0" dirty="0" smtClean="0"/>
                        <a:t> </a:t>
                      </a:r>
                      <a:r>
                        <a:rPr kumimoji="1" lang="en-US" altLang="ja-JP" sz="2000" b="1" dirty="0" smtClean="0"/>
                        <a:t>75</a:t>
                      </a:r>
                      <a:r>
                        <a:rPr kumimoji="1" lang="ja-JP" altLang="en-US" sz="2000" b="1" dirty="0" smtClean="0"/>
                        <a:t>％</a:t>
                      </a:r>
                      <a:endParaRPr kumimoji="1" lang="ja-JP" altLang="en-US" sz="2000" b="1" dirty="0"/>
                    </a:p>
                  </a:txBody>
                  <a:tcPr marL="68580" marR="68580" marT="34290" marB="34290" anchor="ctr"/>
                </a:tc>
                <a:tc rowSpan="3">
                  <a:txBody>
                    <a:bodyPr/>
                    <a:lstStyle/>
                    <a:p>
                      <a:pPr algn="ctr"/>
                      <a:r>
                        <a:rPr kumimoji="1" lang="en-US" altLang="ja-JP" sz="2100" b="1" dirty="0" smtClean="0"/>
                        <a:t>11.6%</a:t>
                      </a:r>
                    </a:p>
                    <a:p>
                      <a:pPr algn="ctr"/>
                      <a:endParaRPr kumimoji="1" lang="ja-JP" altLang="en-US" sz="2100" b="1" dirty="0"/>
                    </a:p>
                  </a:txBody>
                  <a:tcPr marL="68580" marR="68580" marT="34290" marB="34290" anchor="ctr"/>
                </a:tc>
                <a:tc rowSpan="3">
                  <a:txBody>
                    <a:bodyPr/>
                    <a:lstStyle/>
                    <a:p>
                      <a:pPr algn="ctr"/>
                      <a:r>
                        <a:rPr kumimoji="1" lang="en-US" altLang="ja-JP" sz="2100" b="1" dirty="0" smtClean="0"/>
                        <a:t>16.7%</a:t>
                      </a:r>
                      <a:endParaRPr kumimoji="1" lang="ja-JP" altLang="en-US" sz="2100" b="1" dirty="0"/>
                    </a:p>
                  </a:txBody>
                  <a:tcPr marL="68580" marR="68580" marT="34290" marB="34290" anchor="ctr"/>
                </a:tc>
                <a:tc rowSpan="3">
                  <a:txBody>
                    <a:bodyPr/>
                    <a:lstStyle/>
                    <a:p>
                      <a:pPr algn="ctr"/>
                      <a:r>
                        <a:rPr kumimoji="1" lang="en-US" altLang="ja-JP" sz="2100" b="1" dirty="0" smtClean="0"/>
                        <a:t>12.4%</a:t>
                      </a:r>
                      <a:endParaRPr kumimoji="1" lang="ja-JP" altLang="en-US" sz="2100" b="1" dirty="0"/>
                    </a:p>
                  </a:txBody>
                  <a:tcPr marL="68580" marR="68580" marT="34290" marB="34290" anchor="ctr"/>
                </a:tc>
                <a:tc rowSpan="3">
                  <a:txBody>
                    <a:bodyPr/>
                    <a:lstStyle/>
                    <a:p>
                      <a:pPr algn="ctr"/>
                      <a:r>
                        <a:rPr kumimoji="1" lang="en-US" altLang="ja-JP" sz="2100" b="1" dirty="0" smtClean="0"/>
                        <a:t>19.7%</a:t>
                      </a:r>
                      <a:endParaRPr kumimoji="1" lang="ja-JP" altLang="en-US" sz="2100" b="1" dirty="0"/>
                    </a:p>
                  </a:txBody>
                  <a:tcPr marL="68580" marR="68580" marT="34290" marB="34290" anchor="ctr"/>
                </a:tc>
                <a:extLst>
                  <a:ext uri="{0D108BD9-81ED-4DB2-BD59-A6C34878D82A}">
                    <a16:rowId xmlns:a16="http://schemas.microsoft.com/office/drawing/2014/main" val="1251808494"/>
                  </a:ext>
                </a:extLst>
              </a:tr>
              <a:tr h="465316">
                <a:tc>
                  <a:txBody>
                    <a:bodyPr/>
                    <a:lstStyle/>
                    <a:p>
                      <a:pPr algn="ctr"/>
                      <a:r>
                        <a:rPr kumimoji="1" lang="ja-JP" altLang="en-US" sz="1300" dirty="0" smtClean="0"/>
                        <a:t>乳幼児</a:t>
                      </a:r>
                      <a:endParaRPr kumimoji="1" lang="en-US" altLang="ja-JP" sz="1300" dirty="0" smtClean="0"/>
                    </a:p>
                    <a:p>
                      <a:pPr algn="ctr"/>
                      <a:r>
                        <a:rPr kumimoji="1" lang="ja-JP" altLang="en-US" sz="1300" dirty="0" smtClean="0"/>
                        <a:t>（</a:t>
                      </a:r>
                      <a:r>
                        <a:rPr kumimoji="1" lang="en-US" altLang="ja-JP" sz="1300" dirty="0" smtClean="0"/>
                        <a:t>3</a:t>
                      </a:r>
                      <a:r>
                        <a:rPr kumimoji="1" lang="ja-JP" altLang="en-US" sz="1300" dirty="0" smtClean="0"/>
                        <a:t>～</a:t>
                      </a:r>
                      <a:r>
                        <a:rPr kumimoji="1" lang="en-US" altLang="ja-JP" sz="1300" dirty="0" smtClean="0"/>
                        <a:t>5</a:t>
                      </a:r>
                      <a:r>
                        <a:rPr kumimoji="1" lang="ja-JP" altLang="en-US" sz="1300" dirty="0" smtClean="0"/>
                        <a:t>歳）</a:t>
                      </a:r>
                      <a:endParaRPr kumimoji="1" lang="ja-JP" altLang="en-US" sz="1300" dirty="0"/>
                    </a:p>
                  </a:txBody>
                  <a:tcPr marL="68580" marR="68580" marT="34290" marB="34290" anchor="ctr"/>
                </a:tc>
                <a:tc>
                  <a:txBody>
                    <a:bodyPr/>
                    <a:lstStyle/>
                    <a:p>
                      <a:r>
                        <a:rPr kumimoji="1" lang="en-US" altLang="ja-JP" sz="2000" b="1" dirty="0" smtClean="0"/>
                        <a:t> 75</a:t>
                      </a:r>
                      <a:r>
                        <a:rPr kumimoji="1" lang="ja-JP" altLang="en-US" sz="2000" b="1" dirty="0" smtClean="0"/>
                        <a:t>％</a:t>
                      </a:r>
                      <a:endParaRPr kumimoji="1" lang="ja-JP" altLang="en-US" sz="20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endParaRPr kumimoji="1" lang="ja-JP" altLang="en-US" sz="2100" b="1" dirty="0"/>
                    </a:p>
                  </a:txBody>
                  <a:tcPr marL="68580" marR="68580" marT="34290" marB="34290" anchor="ctr"/>
                </a:tc>
                <a:extLst>
                  <a:ext uri="{0D108BD9-81ED-4DB2-BD59-A6C34878D82A}">
                    <a16:rowId xmlns:a16="http://schemas.microsoft.com/office/drawing/2014/main" val="748391804"/>
                  </a:ext>
                </a:extLst>
              </a:tr>
              <a:tr h="671879">
                <a:tc>
                  <a:txBody>
                    <a:bodyPr/>
                    <a:lstStyle/>
                    <a:p>
                      <a:pPr algn="ctr"/>
                      <a:r>
                        <a:rPr kumimoji="1" lang="ja-JP" altLang="en-US" sz="1300" dirty="0" smtClean="0"/>
                        <a:t>学童期以降</a:t>
                      </a:r>
                      <a:endParaRPr kumimoji="1" lang="en-US" altLang="ja-JP" sz="1300" dirty="0" smtClean="0"/>
                    </a:p>
                    <a:p>
                      <a:pPr algn="ctr"/>
                      <a:r>
                        <a:rPr kumimoji="1" lang="ja-JP" altLang="en-US" sz="1300" dirty="0" smtClean="0"/>
                        <a:t>（</a:t>
                      </a:r>
                      <a:r>
                        <a:rPr kumimoji="1" lang="en-US" altLang="ja-JP" sz="1300" dirty="0" smtClean="0"/>
                        <a:t>6</a:t>
                      </a:r>
                      <a:r>
                        <a:rPr kumimoji="1" lang="ja-JP" altLang="en-US" sz="1300" dirty="0" smtClean="0"/>
                        <a:t>～</a:t>
                      </a:r>
                      <a:r>
                        <a:rPr kumimoji="1" lang="en-US" altLang="ja-JP" sz="1300" dirty="0" smtClean="0"/>
                        <a:t>17</a:t>
                      </a:r>
                      <a:r>
                        <a:rPr kumimoji="1" lang="ja-JP" altLang="en-US" sz="1300" dirty="0" smtClean="0"/>
                        <a:t>歳）</a:t>
                      </a:r>
                      <a:endParaRPr kumimoji="1" lang="ja-JP" altLang="en-US" sz="1300" dirty="0"/>
                    </a:p>
                  </a:txBody>
                  <a:tcPr marL="68580" marR="68580" marT="34290" marB="34290" anchor="ctr"/>
                </a:tc>
                <a:tc>
                  <a:txBody>
                    <a:bodyPr/>
                    <a:lstStyle/>
                    <a:p>
                      <a:r>
                        <a:rPr kumimoji="1" lang="en-US" altLang="ja-JP" sz="2000" b="1" dirty="0" smtClean="0"/>
                        <a:t> 50</a:t>
                      </a:r>
                      <a:r>
                        <a:rPr kumimoji="1" lang="ja-JP" altLang="en-US" sz="2000" b="1" dirty="0" smtClean="0"/>
                        <a:t>％</a:t>
                      </a:r>
                      <a:endParaRPr kumimoji="1" lang="ja-JP" altLang="en-US" sz="20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pPr algn="ctr"/>
                      <a:endParaRPr kumimoji="1" lang="ja-JP" altLang="en-US" sz="2100" b="1" dirty="0"/>
                    </a:p>
                  </a:txBody>
                  <a:tcPr marL="68580" marR="68580" marT="34290" marB="34290" anchor="ctr"/>
                </a:tc>
                <a:tc vMerge="1">
                  <a:txBody>
                    <a:bodyPr/>
                    <a:lstStyle/>
                    <a:p>
                      <a:endParaRPr kumimoji="1" lang="ja-JP" altLang="en-US" sz="2100" b="1" dirty="0"/>
                    </a:p>
                  </a:txBody>
                  <a:tcPr marL="68580" marR="68580" marT="34290" marB="34290" anchor="ctr"/>
                </a:tc>
                <a:extLst>
                  <a:ext uri="{0D108BD9-81ED-4DB2-BD59-A6C34878D82A}">
                    <a16:rowId xmlns:a16="http://schemas.microsoft.com/office/drawing/2014/main" val="3402460455"/>
                  </a:ext>
                </a:extLst>
              </a:tr>
            </a:tbl>
          </a:graphicData>
        </a:graphic>
      </p:graphicFrame>
      <p:sp>
        <p:nvSpPr>
          <p:cNvPr id="6" name="テキスト ボックス 5"/>
          <p:cNvSpPr txBox="1"/>
          <p:nvPr/>
        </p:nvSpPr>
        <p:spPr>
          <a:xfrm>
            <a:off x="7685200" y="2962170"/>
            <a:ext cx="1261884" cy="261610"/>
          </a:xfrm>
          <a:prstGeom prst="rect">
            <a:avLst/>
          </a:prstGeom>
          <a:noFill/>
        </p:spPr>
        <p:txBody>
          <a:bodyPr wrap="none" rtlCol="0">
            <a:spAutoFit/>
          </a:bodyPr>
          <a:lstStyle/>
          <a:p>
            <a:r>
              <a:rPr lang="en-US" altLang="ja-JP" sz="1100" dirty="0"/>
              <a:t>(※</a:t>
            </a:r>
            <a:r>
              <a:rPr lang="ja-JP" altLang="en-US" sz="1100" dirty="0"/>
              <a:t>平成</a:t>
            </a:r>
            <a:r>
              <a:rPr lang="en-US" altLang="ja-JP" sz="1100" dirty="0"/>
              <a:t>29</a:t>
            </a:r>
            <a:r>
              <a:rPr lang="ja-JP" altLang="en-US" sz="1100" dirty="0"/>
              <a:t>年度末</a:t>
            </a:r>
            <a:r>
              <a:rPr lang="en-US" altLang="ja-JP" sz="1100" dirty="0"/>
              <a:t>)</a:t>
            </a:r>
            <a:endParaRPr lang="ja-JP" altLang="en-US" sz="1100" dirty="0"/>
          </a:p>
        </p:txBody>
      </p:sp>
      <p:sp>
        <p:nvSpPr>
          <p:cNvPr id="7" name="テキスト ボックス 6"/>
          <p:cNvSpPr txBox="1"/>
          <p:nvPr/>
        </p:nvSpPr>
        <p:spPr>
          <a:xfrm>
            <a:off x="1954428" y="2078892"/>
            <a:ext cx="1196161" cy="253916"/>
          </a:xfrm>
          <a:prstGeom prst="rect">
            <a:avLst/>
          </a:prstGeom>
          <a:noFill/>
        </p:spPr>
        <p:txBody>
          <a:bodyPr wrap="none" rtlCol="0">
            <a:spAutoFit/>
          </a:bodyPr>
          <a:lstStyle/>
          <a:p>
            <a:r>
              <a:rPr lang="en-US" altLang="ja-JP" sz="1050" dirty="0"/>
              <a:t>※5</a:t>
            </a:r>
            <a:r>
              <a:rPr lang="ja-JP" altLang="en-US" sz="1050" dirty="0"/>
              <a:t>年以内に実現</a:t>
            </a:r>
          </a:p>
        </p:txBody>
      </p:sp>
      <p:sp>
        <p:nvSpPr>
          <p:cNvPr id="8" name="テキスト ボックス 7"/>
          <p:cNvSpPr txBox="1"/>
          <p:nvPr/>
        </p:nvSpPr>
        <p:spPr>
          <a:xfrm>
            <a:off x="1961024" y="2555872"/>
            <a:ext cx="1196161" cy="253916"/>
          </a:xfrm>
          <a:prstGeom prst="rect">
            <a:avLst/>
          </a:prstGeom>
          <a:noFill/>
        </p:spPr>
        <p:txBody>
          <a:bodyPr wrap="none" rtlCol="0">
            <a:spAutoFit/>
          </a:bodyPr>
          <a:lstStyle/>
          <a:p>
            <a:r>
              <a:rPr lang="en-US" altLang="ja-JP" sz="1050" dirty="0"/>
              <a:t>※7</a:t>
            </a:r>
            <a:r>
              <a:rPr lang="ja-JP" altLang="en-US" sz="1050" dirty="0"/>
              <a:t>年以内に実現</a:t>
            </a:r>
          </a:p>
        </p:txBody>
      </p:sp>
      <p:sp>
        <p:nvSpPr>
          <p:cNvPr id="9" name="テキスト ボックス 8"/>
          <p:cNvSpPr txBox="1"/>
          <p:nvPr/>
        </p:nvSpPr>
        <p:spPr>
          <a:xfrm>
            <a:off x="1937944" y="3129102"/>
            <a:ext cx="1265090" cy="253916"/>
          </a:xfrm>
          <a:prstGeom prst="rect">
            <a:avLst/>
          </a:prstGeom>
          <a:noFill/>
        </p:spPr>
        <p:txBody>
          <a:bodyPr wrap="none" rtlCol="0">
            <a:spAutoFit/>
          </a:bodyPr>
          <a:lstStyle/>
          <a:p>
            <a:r>
              <a:rPr lang="en-US" altLang="ja-JP" sz="1050" dirty="0"/>
              <a:t>※10</a:t>
            </a:r>
            <a:r>
              <a:rPr lang="ja-JP" altLang="en-US" sz="1050" dirty="0"/>
              <a:t>年以内に実現</a:t>
            </a:r>
          </a:p>
        </p:txBody>
      </p:sp>
      <p:sp>
        <p:nvSpPr>
          <p:cNvPr id="10" name="テキスト ボックス 9"/>
          <p:cNvSpPr txBox="1"/>
          <p:nvPr/>
        </p:nvSpPr>
        <p:spPr>
          <a:xfrm>
            <a:off x="268943" y="3925138"/>
            <a:ext cx="2007281" cy="323165"/>
          </a:xfrm>
          <a:prstGeom prst="rect">
            <a:avLst/>
          </a:prstGeom>
          <a:noFill/>
        </p:spPr>
        <p:txBody>
          <a:bodyPr wrap="none" rtlCol="0">
            <a:spAutoFit/>
          </a:bodyPr>
          <a:lstStyle/>
          <a:p>
            <a:r>
              <a:rPr lang="ja-JP" altLang="en-US" sz="1500" dirty="0"/>
              <a:t>（</a:t>
            </a:r>
            <a:r>
              <a:rPr lang="en-US" altLang="ja-JP" sz="1500" dirty="0"/>
              <a:t>*</a:t>
            </a:r>
            <a:r>
              <a:rPr lang="ja-JP" altLang="en-US" sz="1500" dirty="0"/>
              <a:t>）里親等委託率＝</a:t>
            </a:r>
          </a:p>
        </p:txBody>
      </p:sp>
      <p:cxnSp>
        <p:nvCxnSpPr>
          <p:cNvPr id="12" name="直線コネクタ 11"/>
          <p:cNvCxnSpPr/>
          <p:nvPr/>
        </p:nvCxnSpPr>
        <p:spPr>
          <a:xfrm>
            <a:off x="2299451" y="4075179"/>
            <a:ext cx="6507000" cy="0"/>
          </a:xfrm>
          <a:prstGeom prst="line">
            <a:avLst/>
          </a:prstGeom>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2304468" y="4106373"/>
            <a:ext cx="6758581" cy="323165"/>
          </a:xfrm>
          <a:prstGeom prst="rect">
            <a:avLst/>
          </a:prstGeom>
          <a:noFill/>
        </p:spPr>
        <p:txBody>
          <a:bodyPr wrap="none" rtlCol="0">
            <a:spAutoFit/>
          </a:bodyPr>
          <a:lstStyle/>
          <a:p>
            <a:r>
              <a:rPr lang="ja-JP" altLang="en-US" sz="1500" dirty="0"/>
              <a:t>要保護児童数（里親</a:t>
            </a:r>
            <a:r>
              <a:rPr lang="en-US" altLang="ja-JP" sz="1500" dirty="0"/>
              <a:t>+</a:t>
            </a:r>
            <a:r>
              <a:rPr lang="ja-JP" altLang="en-US" sz="1500" dirty="0"/>
              <a:t>ファミリーホーム</a:t>
            </a:r>
            <a:r>
              <a:rPr lang="en-US" altLang="ja-JP" sz="1500" dirty="0"/>
              <a:t>+</a:t>
            </a:r>
            <a:r>
              <a:rPr lang="ja-JP" altLang="en-US" sz="1500" dirty="0"/>
              <a:t>児童養護施設</a:t>
            </a:r>
            <a:r>
              <a:rPr lang="en-US" altLang="ja-JP" sz="1500" dirty="0"/>
              <a:t>+</a:t>
            </a:r>
            <a:r>
              <a:rPr lang="ja-JP" altLang="en-US" sz="1500" dirty="0"/>
              <a:t>乳児院入所児童数）</a:t>
            </a:r>
          </a:p>
        </p:txBody>
      </p:sp>
      <p:sp>
        <p:nvSpPr>
          <p:cNvPr id="14" name="テキスト ボックス 13"/>
          <p:cNvSpPr txBox="1"/>
          <p:nvPr/>
        </p:nvSpPr>
        <p:spPr>
          <a:xfrm>
            <a:off x="4619275" y="3785714"/>
            <a:ext cx="2247731" cy="323165"/>
          </a:xfrm>
          <a:prstGeom prst="rect">
            <a:avLst/>
          </a:prstGeom>
          <a:noFill/>
        </p:spPr>
        <p:txBody>
          <a:bodyPr wrap="none" rtlCol="0">
            <a:spAutoFit/>
          </a:bodyPr>
          <a:lstStyle/>
          <a:p>
            <a:r>
              <a:rPr lang="ja-JP" altLang="en-US" sz="1500" dirty="0"/>
              <a:t>里親</a:t>
            </a:r>
            <a:r>
              <a:rPr lang="en-US" altLang="ja-JP" sz="1500" dirty="0"/>
              <a:t>+</a:t>
            </a:r>
            <a:r>
              <a:rPr lang="ja-JP" altLang="en-US" sz="1500" dirty="0"/>
              <a:t>ファミリーホーム</a:t>
            </a:r>
          </a:p>
        </p:txBody>
      </p:sp>
      <p:sp>
        <p:nvSpPr>
          <p:cNvPr id="15" name="コンテンツ プレースホルダー 2"/>
          <p:cNvSpPr txBox="1">
            <a:spLocks/>
          </p:cNvSpPr>
          <p:nvPr/>
        </p:nvSpPr>
        <p:spPr>
          <a:xfrm>
            <a:off x="143049" y="4900137"/>
            <a:ext cx="8866480" cy="11564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500" dirty="0"/>
              <a:t>国からは、地域の実情を踏まえつつ、</a:t>
            </a:r>
            <a:r>
              <a:rPr lang="en-US" altLang="ja-JP" sz="1500" dirty="0"/>
              <a:t>2024</a:t>
            </a:r>
            <a:r>
              <a:rPr lang="ja-JP" altLang="en-US" sz="1500" dirty="0"/>
              <a:t>年度及び</a:t>
            </a:r>
            <a:r>
              <a:rPr lang="en-US" altLang="ja-JP" sz="1500" dirty="0"/>
              <a:t>2029</a:t>
            </a:r>
            <a:r>
              <a:rPr lang="ja-JP" altLang="en-US" sz="1500" dirty="0"/>
              <a:t>年度時点における里親等への委託子ども数の見込みを推計するとともに里親委託率の数値目標を設定するように求められている</a:t>
            </a:r>
            <a:endParaRPr lang="en-US" altLang="ja-JP" sz="1500" dirty="0"/>
          </a:p>
        </p:txBody>
      </p:sp>
      <p:sp>
        <p:nvSpPr>
          <p:cNvPr id="16" name="右矢印 15"/>
          <p:cNvSpPr/>
          <p:nvPr/>
        </p:nvSpPr>
        <p:spPr>
          <a:xfrm>
            <a:off x="351581" y="5673544"/>
            <a:ext cx="262214" cy="664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コンテンツ プレースホルダー 2"/>
          <p:cNvSpPr txBox="1">
            <a:spLocks/>
          </p:cNvSpPr>
          <p:nvPr/>
        </p:nvSpPr>
        <p:spPr>
          <a:xfrm>
            <a:off x="649652" y="5850969"/>
            <a:ext cx="8372453" cy="6649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500" dirty="0"/>
              <a:t>大阪府として、</a:t>
            </a:r>
            <a:r>
              <a:rPr lang="ja-JP" altLang="en-US" sz="1500" u="sng" dirty="0"/>
              <a:t>時点ごとの委託子ども数の推計値の算出と里親委託率の目標数値</a:t>
            </a:r>
            <a:r>
              <a:rPr lang="ja-JP" altLang="en-US" sz="1500" dirty="0"/>
              <a:t>の設定が必要</a:t>
            </a:r>
            <a:endParaRPr lang="en-US" altLang="ja-JP" sz="1500" dirty="0"/>
          </a:p>
        </p:txBody>
      </p:sp>
      <p:sp>
        <p:nvSpPr>
          <p:cNvPr id="18" name="タイトル 1"/>
          <p:cNvSpPr>
            <a:spLocks noGrp="1"/>
          </p:cNvSpPr>
          <p:nvPr>
            <p:ph type="title"/>
          </p:nvPr>
        </p:nvSpPr>
        <p:spPr>
          <a:xfrm>
            <a:off x="0" y="161212"/>
            <a:ext cx="9144000" cy="486000"/>
          </a:xfrm>
          <a:solidFill>
            <a:srgbClr val="002060"/>
          </a:solidFill>
        </p:spPr>
        <p:txBody>
          <a:bodyPr>
            <a:normAutofit/>
          </a:bodyPr>
          <a:lstStyle/>
          <a:p>
            <a:r>
              <a:rPr lang="ja-JP" altLang="en-US" sz="2100" b="1" dirty="0">
                <a:solidFill>
                  <a:schemeClr val="bg1"/>
                </a:solidFill>
              </a:rPr>
              <a:t>里親等委託率の国の目標と現状について</a:t>
            </a:r>
          </a:p>
        </p:txBody>
      </p:sp>
      <p:sp>
        <p:nvSpPr>
          <p:cNvPr id="3" name="スライド番号プレースホルダー 2"/>
          <p:cNvSpPr>
            <a:spLocks noGrp="1"/>
          </p:cNvSpPr>
          <p:nvPr>
            <p:ph type="sldNum" sz="quarter" idx="12"/>
          </p:nvPr>
        </p:nvSpPr>
        <p:spPr>
          <a:xfrm>
            <a:off x="7085754" y="6506479"/>
            <a:ext cx="2057400" cy="365125"/>
          </a:xfrm>
        </p:spPr>
        <p:txBody>
          <a:bodyPr/>
          <a:lstStyle/>
          <a:p>
            <a:r>
              <a:rPr kumimoji="1" lang="en-US" altLang="ja-JP" dirty="0" smtClean="0"/>
              <a:t>4</a:t>
            </a:r>
            <a:endParaRPr kumimoji="1" lang="ja-JP" altLang="en-US" dirty="0"/>
          </a:p>
        </p:txBody>
      </p:sp>
      <p:sp>
        <p:nvSpPr>
          <p:cNvPr id="2" name="大かっこ 1"/>
          <p:cNvSpPr/>
          <p:nvPr/>
        </p:nvSpPr>
        <p:spPr>
          <a:xfrm>
            <a:off x="3507474" y="2836272"/>
            <a:ext cx="1290421" cy="690719"/>
          </a:xfrm>
          <a:prstGeom prst="bracketPair">
            <a:avLst>
              <a:gd name="adj" fmla="val 1393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3494423" y="2867941"/>
            <a:ext cx="1370888" cy="656590"/>
          </a:xfrm>
          <a:prstGeom prst="rect">
            <a:avLst/>
          </a:prstGeom>
          <a:noFill/>
        </p:spPr>
        <p:txBody>
          <a:bodyPr wrap="none" rtlCol="0">
            <a:spAutoFit/>
          </a:bodyPr>
          <a:lstStyle/>
          <a:p>
            <a:pPr>
              <a:lnSpc>
                <a:spcPts val="1100"/>
              </a:lnSpc>
            </a:pPr>
            <a:r>
              <a:rPr lang="en-US" altLang="ja-JP" sz="1100" dirty="0" smtClean="0"/>
              <a:t>[</a:t>
            </a:r>
            <a:r>
              <a:rPr lang="ja-JP" altLang="en-US" sz="1100" dirty="0" smtClean="0"/>
              <a:t>内訳</a:t>
            </a:r>
            <a:r>
              <a:rPr lang="en-US" altLang="ja-JP" sz="1000" dirty="0" smtClean="0"/>
              <a:t>]</a:t>
            </a:r>
            <a:r>
              <a:rPr lang="ja-JP" altLang="en-US" sz="1000" dirty="0"/>
              <a:t> </a:t>
            </a:r>
            <a:r>
              <a:rPr lang="en-US" altLang="ja-JP" sz="1000" dirty="0" smtClean="0"/>
              <a:t>※H30.1.1</a:t>
            </a:r>
            <a:r>
              <a:rPr lang="ja-JP" altLang="en-US" sz="1000" dirty="0" smtClean="0"/>
              <a:t>時点</a:t>
            </a:r>
            <a:endParaRPr lang="en-US" altLang="ja-JP" sz="1100" dirty="0" smtClean="0"/>
          </a:p>
          <a:p>
            <a:pPr>
              <a:lnSpc>
                <a:spcPts val="1100"/>
              </a:lnSpc>
            </a:pPr>
            <a:r>
              <a:rPr lang="en-US" altLang="ja-JP" sz="1100" dirty="0" smtClean="0"/>
              <a:t>0</a:t>
            </a:r>
            <a:r>
              <a:rPr lang="ja-JP" altLang="en-US" sz="1100" dirty="0" smtClean="0"/>
              <a:t>～</a:t>
            </a:r>
            <a:r>
              <a:rPr lang="en-US" altLang="ja-JP" sz="1100" dirty="0" smtClean="0"/>
              <a:t>2</a:t>
            </a:r>
            <a:r>
              <a:rPr lang="ja-JP" altLang="en-US" sz="1100" dirty="0" smtClean="0"/>
              <a:t>歳：</a:t>
            </a:r>
            <a:r>
              <a:rPr lang="en-US" altLang="ja-JP" sz="1100" dirty="0" smtClean="0"/>
              <a:t>24%</a:t>
            </a:r>
          </a:p>
          <a:p>
            <a:pPr>
              <a:lnSpc>
                <a:spcPts val="1100"/>
              </a:lnSpc>
            </a:pPr>
            <a:r>
              <a:rPr lang="en-US" altLang="ja-JP" sz="1100" dirty="0" smtClean="0"/>
              <a:t>3</a:t>
            </a:r>
            <a:r>
              <a:rPr lang="ja-JP" altLang="en-US" sz="1100" dirty="0" smtClean="0"/>
              <a:t>～</a:t>
            </a:r>
            <a:r>
              <a:rPr lang="en-US" altLang="ja-JP" sz="1100" dirty="0" smtClean="0"/>
              <a:t>5</a:t>
            </a:r>
            <a:r>
              <a:rPr lang="ja-JP" altLang="en-US" sz="1100" dirty="0" smtClean="0"/>
              <a:t>歳：</a:t>
            </a:r>
            <a:r>
              <a:rPr lang="en-US" altLang="ja-JP" sz="1100" dirty="0" smtClean="0"/>
              <a:t>9%</a:t>
            </a:r>
          </a:p>
          <a:p>
            <a:pPr>
              <a:lnSpc>
                <a:spcPts val="1100"/>
              </a:lnSpc>
            </a:pPr>
            <a:r>
              <a:rPr lang="en-US" altLang="ja-JP" sz="1100" dirty="0" smtClean="0"/>
              <a:t>6</a:t>
            </a:r>
            <a:r>
              <a:rPr lang="ja-JP" altLang="en-US" sz="1100" dirty="0" smtClean="0"/>
              <a:t>～</a:t>
            </a:r>
            <a:r>
              <a:rPr lang="en-US" altLang="ja-JP" sz="1100" dirty="0" smtClean="0"/>
              <a:t>18</a:t>
            </a:r>
            <a:r>
              <a:rPr lang="ja-JP" altLang="en-US" sz="1100" dirty="0" smtClean="0"/>
              <a:t>歳：</a:t>
            </a:r>
            <a:r>
              <a:rPr lang="en-US" altLang="ja-JP" sz="1100" dirty="0" smtClean="0"/>
              <a:t>8%</a:t>
            </a:r>
            <a:endParaRPr lang="ja-JP" altLang="en-US" sz="1100" dirty="0"/>
          </a:p>
        </p:txBody>
      </p:sp>
    </p:spTree>
    <p:extLst>
      <p:ext uri="{BB962C8B-B14F-4D97-AF65-F5344CB8AC3E}">
        <p14:creationId xmlns:p14="http://schemas.microsoft.com/office/powerpoint/2010/main" val="163711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42897" y="989810"/>
            <a:ext cx="8372453" cy="77868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500"/>
              </a:lnSpc>
              <a:buFont typeface="Wingdings" panose="05000000000000000000" pitchFamily="2" charset="2"/>
              <a:buChar char="Ø"/>
            </a:pPr>
            <a:r>
              <a:rPr lang="ja-JP" altLang="en-US" sz="1500" dirty="0">
                <a:latin typeface="+mj-ea"/>
                <a:ea typeface="+mj-ea"/>
              </a:rPr>
              <a:t>施設入所か里親等への委託か、子どもにとって望ましい措置先について調査を実施。</a:t>
            </a:r>
            <a:endParaRPr lang="en-US" altLang="ja-JP" sz="1500" dirty="0">
              <a:latin typeface="+mj-ea"/>
              <a:ea typeface="+mj-ea"/>
            </a:endParaRPr>
          </a:p>
          <a:p>
            <a:pPr>
              <a:lnSpc>
                <a:spcPts val="1500"/>
              </a:lnSpc>
              <a:buFont typeface="Wingdings" panose="05000000000000000000" pitchFamily="2" charset="2"/>
              <a:buChar char="Ø"/>
            </a:pPr>
            <a:r>
              <a:rPr lang="ja-JP" altLang="en-US" sz="1500" dirty="0">
                <a:latin typeface="+mj-ea"/>
                <a:ea typeface="+mj-ea"/>
              </a:rPr>
              <a:t>調査結果をもとに、国の要領で示された算式に基づき</a:t>
            </a:r>
            <a:r>
              <a:rPr lang="ja-JP" altLang="en-US" sz="1500" dirty="0">
                <a:latin typeface="+mj-ea"/>
              </a:rPr>
              <a:t>望ましい</a:t>
            </a:r>
            <a:r>
              <a:rPr lang="ja-JP" altLang="ja-JP" sz="1500" dirty="0">
                <a:latin typeface="+mj-ea"/>
              </a:rPr>
              <a:t>里親委託率を算出</a:t>
            </a:r>
            <a:r>
              <a:rPr lang="ja-JP" altLang="en-US" sz="1500" dirty="0">
                <a:latin typeface="+mj-ea"/>
              </a:rPr>
              <a:t>。</a:t>
            </a:r>
            <a:endParaRPr lang="en-US" altLang="ja-JP" sz="1500" dirty="0">
              <a:latin typeface="+mj-ea"/>
            </a:endParaRPr>
          </a:p>
          <a:p>
            <a:pPr marL="0" indent="0">
              <a:lnSpc>
                <a:spcPts val="1500"/>
              </a:lnSpc>
              <a:buNone/>
            </a:pPr>
            <a:endParaRPr lang="en-US" altLang="ja-JP" sz="1500" dirty="0">
              <a:latin typeface="+mj-ea"/>
              <a:ea typeface="+mj-ea"/>
            </a:endParaRPr>
          </a:p>
        </p:txBody>
      </p:sp>
      <p:sp>
        <p:nvSpPr>
          <p:cNvPr id="18" name="コンテンツ プレースホルダー 2"/>
          <p:cNvSpPr txBox="1">
            <a:spLocks/>
          </p:cNvSpPr>
          <p:nvPr/>
        </p:nvSpPr>
        <p:spPr>
          <a:xfrm>
            <a:off x="319908" y="2201387"/>
            <a:ext cx="8765721" cy="66025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ja-JP" sz="1500" dirty="0">
                <a:latin typeface="+mj-ea"/>
                <a:ea typeface="+mj-ea"/>
              </a:rPr>
              <a:t>平成</a:t>
            </a:r>
            <a:r>
              <a:rPr lang="en-US" altLang="ja-JP" sz="1500" dirty="0">
                <a:latin typeface="+mj-ea"/>
                <a:ea typeface="+mj-ea"/>
              </a:rPr>
              <a:t>29</a:t>
            </a:r>
            <a:r>
              <a:rPr lang="ja-JP" altLang="ja-JP" sz="1500" dirty="0">
                <a:latin typeface="+mj-ea"/>
                <a:ea typeface="+mj-ea"/>
              </a:rPr>
              <a:t>年度の一年間に法第</a:t>
            </a:r>
            <a:r>
              <a:rPr lang="en-US" altLang="ja-JP" sz="1500" dirty="0">
                <a:latin typeface="+mj-ea"/>
                <a:ea typeface="+mj-ea"/>
              </a:rPr>
              <a:t>27</a:t>
            </a:r>
            <a:r>
              <a:rPr lang="ja-JP" altLang="ja-JP" sz="1500" dirty="0">
                <a:latin typeface="+mj-ea"/>
                <a:ea typeface="+mj-ea"/>
              </a:rPr>
              <a:t>条第</a:t>
            </a:r>
            <a:r>
              <a:rPr lang="en-US" altLang="ja-JP" sz="1500" dirty="0">
                <a:latin typeface="+mj-ea"/>
                <a:ea typeface="+mj-ea"/>
              </a:rPr>
              <a:t>1</a:t>
            </a:r>
            <a:r>
              <a:rPr lang="ja-JP" altLang="ja-JP" sz="1500" dirty="0">
                <a:latin typeface="+mj-ea"/>
                <a:ea typeface="+mj-ea"/>
              </a:rPr>
              <a:t>項第</a:t>
            </a:r>
            <a:r>
              <a:rPr lang="en-US" altLang="ja-JP" sz="1500" dirty="0">
                <a:latin typeface="+mj-ea"/>
                <a:ea typeface="+mj-ea"/>
              </a:rPr>
              <a:t>3</a:t>
            </a:r>
            <a:r>
              <a:rPr lang="ja-JP" altLang="ja-JP" sz="1500" dirty="0">
                <a:latin typeface="+mj-ea"/>
                <a:ea typeface="+mj-ea"/>
              </a:rPr>
              <a:t>号の措置をとった全ての児童（</a:t>
            </a:r>
            <a:r>
              <a:rPr lang="en-US" altLang="ja-JP" sz="1500" dirty="0">
                <a:latin typeface="+mj-ea"/>
                <a:ea typeface="+mj-ea"/>
              </a:rPr>
              <a:t>514</a:t>
            </a:r>
            <a:r>
              <a:rPr lang="ja-JP" altLang="ja-JP" sz="1500" dirty="0">
                <a:latin typeface="+mj-ea"/>
                <a:ea typeface="+mj-ea"/>
              </a:rPr>
              <a:t>ケース）のうち、里親等、乳児院、児童養護施設が最も望ましい養育環境であると考えられたケース（</a:t>
            </a:r>
            <a:r>
              <a:rPr lang="en-US" altLang="ja-JP" sz="1500" dirty="0">
                <a:latin typeface="+mj-ea"/>
                <a:ea typeface="+mj-ea"/>
              </a:rPr>
              <a:t>322</a:t>
            </a:r>
            <a:r>
              <a:rPr lang="ja-JP" altLang="ja-JP" sz="1500" dirty="0">
                <a:latin typeface="+mj-ea"/>
                <a:ea typeface="+mj-ea"/>
              </a:rPr>
              <a:t>ケース）</a:t>
            </a:r>
            <a:endParaRPr lang="en-US" altLang="ja-JP" sz="1500" dirty="0">
              <a:latin typeface="+mj-ea"/>
              <a:ea typeface="+mj-ea"/>
            </a:endParaRPr>
          </a:p>
        </p:txBody>
      </p:sp>
      <p:sp>
        <p:nvSpPr>
          <p:cNvPr id="19" name="コンテンツ プレースホルダー 2"/>
          <p:cNvSpPr txBox="1">
            <a:spLocks/>
          </p:cNvSpPr>
          <p:nvPr/>
        </p:nvSpPr>
        <p:spPr>
          <a:xfrm>
            <a:off x="278585" y="2776123"/>
            <a:ext cx="8236765" cy="4639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900"/>
              </a:lnSpc>
              <a:buNone/>
            </a:pPr>
            <a:r>
              <a:rPr lang="en-US" altLang="ja-JP" sz="1500" dirty="0">
                <a:latin typeface="+mj-ea"/>
                <a:ea typeface="+mj-ea"/>
              </a:rPr>
              <a:t>※</a:t>
            </a:r>
            <a:r>
              <a:rPr lang="ja-JP" altLang="en-US" sz="1500" dirty="0">
                <a:latin typeface="+mj-ea"/>
                <a:ea typeface="+mj-ea"/>
              </a:rPr>
              <a:t>本調査については、家庭養育優先の理念を前提としつつ、里親や施設の体制が量的にも十分</a:t>
            </a:r>
            <a:endParaRPr lang="en-US" altLang="ja-JP" sz="1500" dirty="0">
              <a:latin typeface="+mj-ea"/>
              <a:ea typeface="+mj-ea"/>
            </a:endParaRPr>
          </a:p>
          <a:p>
            <a:pPr marL="0" indent="0">
              <a:lnSpc>
                <a:spcPts val="900"/>
              </a:lnSpc>
              <a:buNone/>
            </a:pPr>
            <a:r>
              <a:rPr lang="ja-JP" altLang="en-US" sz="1500" dirty="0">
                <a:latin typeface="+mj-ea"/>
                <a:ea typeface="+mj-ea"/>
              </a:rPr>
              <a:t>　あると仮定して、子ども家庭センターのケースワーカーが回答。</a:t>
            </a:r>
            <a:endParaRPr lang="en-US" altLang="ja-JP" sz="1500"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3039376742"/>
              </p:ext>
            </p:extLst>
          </p:nvPr>
        </p:nvGraphicFramePr>
        <p:xfrm>
          <a:off x="735999" y="3317644"/>
          <a:ext cx="7656520" cy="1456824"/>
        </p:xfrm>
        <a:graphic>
          <a:graphicData uri="http://schemas.openxmlformats.org/drawingml/2006/table">
            <a:tbl>
              <a:tblPr firstRow="1" firstCol="1" bandRow="1">
                <a:tableStyleId>{5C22544A-7EE6-4342-B048-85BDC9FD1C3A}</a:tableStyleId>
              </a:tblPr>
              <a:tblGrid>
                <a:gridCol w="1914130">
                  <a:extLst>
                    <a:ext uri="{9D8B030D-6E8A-4147-A177-3AD203B41FA5}">
                      <a16:colId xmlns:a16="http://schemas.microsoft.com/office/drawing/2014/main" val="3588311792"/>
                    </a:ext>
                  </a:extLst>
                </a:gridCol>
                <a:gridCol w="1914130">
                  <a:extLst>
                    <a:ext uri="{9D8B030D-6E8A-4147-A177-3AD203B41FA5}">
                      <a16:colId xmlns:a16="http://schemas.microsoft.com/office/drawing/2014/main" val="57912675"/>
                    </a:ext>
                  </a:extLst>
                </a:gridCol>
                <a:gridCol w="1914130">
                  <a:extLst>
                    <a:ext uri="{9D8B030D-6E8A-4147-A177-3AD203B41FA5}">
                      <a16:colId xmlns:a16="http://schemas.microsoft.com/office/drawing/2014/main" val="2120819331"/>
                    </a:ext>
                  </a:extLst>
                </a:gridCol>
                <a:gridCol w="1914130">
                  <a:extLst>
                    <a:ext uri="{9D8B030D-6E8A-4147-A177-3AD203B41FA5}">
                      <a16:colId xmlns:a16="http://schemas.microsoft.com/office/drawing/2014/main" val="101363995"/>
                    </a:ext>
                  </a:extLst>
                </a:gridCol>
              </a:tblGrid>
              <a:tr h="485608">
                <a:tc>
                  <a:txBody>
                    <a:bodyPr/>
                    <a:lstStyle/>
                    <a:p>
                      <a:pPr algn="ctr">
                        <a:spcAft>
                          <a:spcPts val="0"/>
                        </a:spcAft>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100" kern="100" dirty="0">
                          <a:effectLst/>
                        </a:rPr>
                        <a:t>０～ ２歳</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100" kern="100">
                          <a:effectLst/>
                        </a:rPr>
                        <a:t>３～ ５歳</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100" kern="100">
                          <a:effectLst/>
                        </a:rPr>
                        <a:t>６～ １７歳</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580814275"/>
                  </a:ext>
                </a:extLst>
              </a:tr>
              <a:tr h="485608">
                <a:tc>
                  <a:txBody>
                    <a:bodyPr/>
                    <a:lstStyle/>
                    <a:p>
                      <a:pPr algn="ctr">
                        <a:spcAft>
                          <a:spcPts val="0"/>
                        </a:spcAft>
                      </a:pPr>
                      <a:r>
                        <a:rPr lang="ja-JP" altLang="en-US" sz="1100" kern="100" dirty="0" smtClean="0">
                          <a:effectLst/>
                          <a:latin typeface="+mn-lt"/>
                          <a:ea typeface="+mn-ea"/>
                          <a:cs typeface="+mn-cs"/>
                        </a:rPr>
                        <a:t>調査と国の算式から導いた</a:t>
                      </a:r>
                      <a:endParaRPr lang="en-US" altLang="ja-JP" sz="1100" kern="100" smtClean="0">
                        <a:effectLst/>
                        <a:latin typeface="+mn-lt"/>
                        <a:ea typeface="+mn-ea"/>
                        <a:cs typeface="+mn-cs"/>
                      </a:endParaRPr>
                    </a:p>
                    <a:p>
                      <a:pPr algn="ctr">
                        <a:spcAft>
                          <a:spcPts val="0"/>
                        </a:spcAft>
                      </a:pPr>
                      <a:r>
                        <a:rPr lang="ja-JP" altLang="en-US" sz="1100" kern="100" smtClean="0">
                          <a:effectLst/>
                          <a:latin typeface="+mn-lt"/>
                          <a:ea typeface="+mn-ea"/>
                          <a:cs typeface="+mn-cs"/>
                        </a:rPr>
                        <a:t>望ましい里親</a:t>
                      </a:r>
                      <a:r>
                        <a:rPr lang="ja-JP" altLang="en-US" sz="1100" kern="100" dirty="0" smtClean="0">
                          <a:effectLst/>
                          <a:latin typeface="+mn-lt"/>
                          <a:ea typeface="+mn-ea"/>
                          <a:cs typeface="+mn-cs"/>
                        </a:rPr>
                        <a:t>委託率</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altLang="en-US" sz="1100" b="1" kern="100" dirty="0" smtClean="0">
                          <a:effectLst/>
                          <a:latin typeface="+mj-ea"/>
                          <a:ea typeface="+mj-ea"/>
                          <a:cs typeface="Times New Roman" panose="02020603050405020304" pitchFamily="18" charset="0"/>
                        </a:rPr>
                        <a:t>７２．３％</a:t>
                      </a:r>
                      <a:endParaRPr lang="ja-JP" sz="1100" b="1" kern="100" dirty="0">
                        <a:effectLst/>
                        <a:latin typeface="+mj-ea"/>
                        <a:ea typeface="+mj-ea"/>
                        <a:cs typeface="Times New Roman" panose="02020603050405020304" pitchFamily="18" charset="0"/>
                      </a:endParaRPr>
                    </a:p>
                  </a:txBody>
                  <a:tcPr marL="51435" marR="51435" marT="0" marB="0" anchor="ctr"/>
                </a:tc>
                <a:tc>
                  <a:txBody>
                    <a:bodyPr/>
                    <a:lstStyle/>
                    <a:p>
                      <a:pPr algn="ctr">
                        <a:spcAft>
                          <a:spcPts val="0"/>
                        </a:spcAft>
                      </a:pPr>
                      <a:r>
                        <a:rPr lang="ja-JP" altLang="en-US" sz="1100" b="1" kern="100" dirty="0" smtClean="0">
                          <a:effectLst/>
                          <a:latin typeface="+mj-ea"/>
                          <a:ea typeface="+mj-ea"/>
                          <a:cs typeface="Times New Roman" panose="02020603050405020304" pitchFamily="18" charset="0"/>
                        </a:rPr>
                        <a:t>５３．４％</a:t>
                      </a:r>
                      <a:endParaRPr lang="ja-JP" sz="1100" b="1" kern="100" dirty="0">
                        <a:effectLst/>
                        <a:latin typeface="+mj-ea"/>
                        <a:ea typeface="+mj-ea"/>
                        <a:cs typeface="Times New Roman" panose="02020603050405020304" pitchFamily="18" charset="0"/>
                      </a:endParaRPr>
                    </a:p>
                  </a:txBody>
                  <a:tcPr marL="51435" marR="51435" marT="0" marB="0" anchor="ctr"/>
                </a:tc>
                <a:tc>
                  <a:txBody>
                    <a:bodyPr/>
                    <a:lstStyle/>
                    <a:p>
                      <a:pPr algn="ctr">
                        <a:spcAft>
                          <a:spcPts val="0"/>
                        </a:spcAft>
                      </a:pPr>
                      <a:r>
                        <a:rPr lang="ja-JP" altLang="en-US" sz="1100" b="1" kern="100" dirty="0" smtClean="0">
                          <a:effectLst/>
                          <a:latin typeface="+mj-ea"/>
                          <a:ea typeface="+mj-ea"/>
                          <a:cs typeface="Times New Roman" panose="02020603050405020304" pitchFamily="18" charset="0"/>
                        </a:rPr>
                        <a:t>４８．０％</a:t>
                      </a:r>
                      <a:endParaRPr lang="ja-JP" sz="1100" b="1" kern="100" dirty="0">
                        <a:effectLst/>
                        <a:latin typeface="+mj-ea"/>
                        <a:ea typeface="+mj-ea"/>
                        <a:cs typeface="Times New Roman" panose="02020603050405020304" pitchFamily="18" charset="0"/>
                      </a:endParaRPr>
                    </a:p>
                  </a:txBody>
                  <a:tcPr marL="51435" marR="51435" marT="0" marB="0" anchor="ctr"/>
                </a:tc>
                <a:extLst>
                  <a:ext uri="{0D108BD9-81ED-4DB2-BD59-A6C34878D82A}">
                    <a16:rowId xmlns:a16="http://schemas.microsoft.com/office/drawing/2014/main" val="734889946"/>
                  </a:ext>
                </a:extLst>
              </a:tr>
              <a:tr h="485608">
                <a:tc>
                  <a:txBody>
                    <a:bodyPr/>
                    <a:lstStyle/>
                    <a:p>
                      <a:pPr algn="ctr">
                        <a:spcAft>
                          <a:spcPts val="0"/>
                        </a:spcAft>
                      </a:pPr>
                      <a:r>
                        <a:rPr lang="ja-JP" altLang="en-US" sz="1100" kern="100" dirty="0" smtClean="0">
                          <a:effectLst/>
                          <a:latin typeface="+mn-lt"/>
                          <a:ea typeface="+mn-ea"/>
                          <a:cs typeface="+mn-cs"/>
                        </a:rPr>
                        <a:t>国　目標</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gridSpan="2">
                  <a:txBody>
                    <a:bodyPr/>
                    <a:lstStyle/>
                    <a:p>
                      <a:pPr algn="ctr">
                        <a:spcAft>
                          <a:spcPts val="0"/>
                        </a:spcAft>
                      </a:pPr>
                      <a:r>
                        <a:rPr lang="ja-JP" altLang="en-US" sz="1100" b="1" kern="100" dirty="0" smtClean="0">
                          <a:effectLst/>
                          <a:latin typeface="+mj-ea"/>
                          <a:ea typeface="+mj-ea"/>
                          <a:cs typeface="Times New Roman" panose="02020603050405020304" pitchFamily="18" charset="0"/>
                        </a:rPr>
                        <a:t>７５</a:t>
                      </a:r>
                      <a:r>
                        <a:rPr lang="en-US" altLang="ja-JP" sz="1100" b="1" kern="100" dirty="0" smtClean="0">
                          <a:effectLst/>
                          <a:latin typeface="+mj-ea"/>
                          <a:ea typeface="+mj-ea"/>
                          <a:cs typeface="Times New Roman" panose="02020603050405020304" pitchFamily="18" charset="0"/>
                        </a:rPr>
                        <a:t>%</a:t>
                      </a:r>
                      <a:endParaRPr lang="ja-JP" sz="1100" b="1" kern="100" dirty="0">
                        <a:effectLst/>
                        <a:latin typeface="+mj-ea"/>
                        <a:ea typeface="+mj-ea"/>
                        <a:cs typeface="Times New Roman" panose="02020603050405020304" pitchFamily="18" charset="0"/>
                      </a:endParaRPr>
                    </a:p>
                  </a:txBody>
                  <a:tcPr marL="51435" marR="51435" marT="0" marB="0" anchor="ctr"/>
                </a:tc>
                <a:tc hMerge="1">
                  <a:txBody>
                    <a:bodyPr/>
                    <a:lstStyle/>
                    <a:p>
                      <a:pPr algn="ctr">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100" b="1" kern="100" dirty="0" smtClean="0">
                          <a:effectLst/>
                          <a:latin typeface="+mj-ea"/>
                          <a:ea typeface="+mj-ea"/>
                          <a:cs typeface="Times New Roman" panose="02020603050405020304" pitchFamily="18" charset="0"/>
                        </a:rPr>
                        <a:t>５０</a:t>
                      </a:r>
                      <a:r>
                        <a:rPr lang="en-US" altLang="ja-JP" sz="1100" b="1" kern="100" dirty="0" smtClean="0">
                          <a:effectLst/>
                          <a:latin typeface="+mj-ea"/>
                          <a:ea typeface="+mj-ea"/>
                          <a:cs typeface="Times New Roman" panose="02020603050405020304" pitchFamily="18" charset="0"/>
                        </a:rPr>
                        <a:t>%</a:t>
                      </a:r>
                      <a:endParaRPr lang="ja-JP" sz="1100" b="1" kern="100" dirty="0">
                        <a:effectLst/>
                        <a:latin typeface="+mj-ea"/>
                        <a:ea typeface="+mj-ea"/>
                        <a:cs typeface="Times New Roman" panose="02020603050405020304" pitchFamily="18" charset="0"/>
                      </a:endParaRPr>
                    </a:p>
                  </a:txBody>
                  <a:tcPr marL="51435" marR="51435" marT="0" marB="0" anchor="ctr"/>
                </a:tc>
                <a:extLst>
                  <a:ext uri="{0D108BD9-81ED-4DB2-BD59-A6C34878D82A}">
                    <a16:rowId xmlns:a16="http://schemas.microsoft.com/office/drawing/2014/main" val="1404151466"/>
                  </a:ext>
                </a:extLst>
              </a:tr>
            </a:tbl>
          </a:graphicData>
        </a:graphic>
      </p:graphicFrame>
      <p:sp>
        <p:nvSpPr>
          <p:cNvPr id="11" name="正方形/長方形 10"/>
          <p:cNvSpPr/>
          <p:nvPr/>
        </p:nvSpPr>
        <p:spPr>
          <a:xfrm>
            <a:off x="442740" y="5211413"/>
            <a:ext cx="8236765"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➡上記里親委託率が大阪府が目指すべき里親委託率であり、この数値と大阪府　</a:t>
            </a:r>
            <a:endParaRPr lang="en-US" altLang="ja-JP" dirty="0">
              <a:solidFill>
                <a:schemeClr val="tx1"/>
              </a:solidFill>
            </a:endParaRPr>
          </a:p>
          <a:p>
            <a:r>
              <a:rPr lang="ja-JP" altLang="en-US" dirty="0">
                <a:solidFill>
                  <a:schemeClr val="tx1"/>
                </a:solidFill>
              </a:rPr>
              <a:t>　の代替養育を必要とする子ども数の推計から将来の「里親委託が必要な子</a:t>
            </a:r>
            <a:r>
              <a:rPr lang="ja-JP" altLang="en-US" dirty="0" err="1">
                <a:solidFill>
                  <a:schemeClr val="tx1"/>
                </a:solidFill>
              </a:rPr>
              <a:t>ど</a:t>
            </a:r>
            <a:endParaRPr lang="en-US" altLang="ja-JP" dirty="0">
              <a:solidFill>
                <a:schemeClr val="tx1"/>
              </a:solidFill>
            </a:endParaRPr>
          </a:p>
          <a:p>
            <a:r>
              <a:rPr lang="ja-JP" altLang="en-US" dirty="0">
                <a:solidFill>
                  <a:schemeClr val="tx1"/>
                </a:solidFill>
              </a:rPr>
              <a:t>　も数」を</a:t>
            </a:r>
            <a:r>
              <a:rPr lang="ja-JP" altLang="en-US" dirty="0" smtClean="0">
                <a:solidFill>
                  <a:schemeClr val="tx1"/>
                </a:solidFill>
              </a:rPr>
              <a:t>算出</a:t>
            </a:r>
            <a:r>
              <a:rPr lang="ja-JP" altLang="en-US" dirty="0">
                <a:solidFill>
                  <a:schemeClr val="tx1"/>
                </a:solidFill>
              </a:rPr>
              <a:t>す</a:t>
            </a:r>
            <a:r>
              <a:rPr lang="ja-JP" altLang="en-US" dirty="0" smtClean="0">
                <a:solidFill>
                  <a:schemeClr val="tx1"/>
                </a:solidFill>
              </a:rPr>
              <a:t>る</a:t>
            </a:r>
            <a:r>
              <a:rPr lang="ja-JP" altLang="en-US" dirty="0">
                <a:solidFill>
                  <a:schemeClr val="tx1"/>
                </a:solidFill>
              </a:rPr>
              <a:t>（次ページのグラフ）</a:t>
            </a:r>
          </a:p>
        </p:txBody>
      </p:sp>
      <p:sp>
        <p:nvSpPr>
          <p:cNvPr id="9" name="タイトル 1"/>
          <p:cNvSpPr>
            <a:spLocks noGrp="1"/>
          </p:cNvSpPr>
          <p:nvPr>
            <p:ph type="title"/>
          </p:nvPr>
        </p:nvSpPr>
        <p:spPr>
          <a:xfrm>
            <a:off x="0" y="185317"/>
            <a:ext cx="9144000" cy="486000"/>
          </a:xfrm>
          <a:solidFill>
            <a:srgbClr val="002060"/>
          </a:solidFill>
        </p:spPr>
        <p:txBody>
          <a:bodyPr>
            <a:normAutofit/>
          </a:bodyPr>
          <a:lstStyle/>
          <a:p>
            <a:r>
              <a:rPr lang="ja-JP" altLang="en-US" sz="2100" b="1" dirty="0">
                <a:solidFill>
                  <a:schemeClr val="bg1"/>
                </a:solidFill>
              </a:rPr>
              <a:t>大阪府調査に基づく里親等委託率の数値目標について</a:t>
            </a:r>
          </a:p>
        </p:txBody>
      </p:sp>
      <p:sp>
        <p:nvSpPr>
          <p:cNvPr id="5" name="スライド番号プレースホルダー 4"/>
          <p:cNvSpPr>
            <a:spLocks noGrp="1"/>
          </p:cNvSpPr>
          <p:nvPr>
            <p:ph type="sldNum" sz="quarter" idx="12"/>
          </p:nvPr>
        </p:nvSpPr>
        <p:spPr>
          <a:xfrm>
            <a:off x="7085752" y="6506479"/>
            <a:ext cx="2057400" cy="365125"/>
          </a:xfrm>
        </p:spPr>
        <p:txBody>
          <a:bodyPr/>
          <a:lstStyle/>
          <a:p>
            <a:r>
              <a:rPr kumimoji="1" lang="en-US" altLang="ja-JP" dirty="0"/>
              <a:t>5</a:t>
            </a:r>
            <a:endParaRPr kumimoji="1" lang="ja-JP" altLang="en-US" dirty="0"/>
          </a:p>
        </p:txBody>
      </p:sp>
      <p:sp>
        <p:nvSpPr>
          <p:cNvPr id="10" name="コンテンツ プレースホルダー 2"/>
          <p:cNvSpPr txBox="1">
            <a:spLocks/>
          </p:cNvSpPr>
          <p:nvPr/>
        </p:nvSpPr>
        <p:spPr>
          <a:xfrm>
            <a:off x="0" y="1871489"/>
            <a:ext cx="1822791" cy="47346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ja-JP" sz="1500" dirty="0" smtClean="0">
                <a:latin typeface="+mj-ea"/>
                <a:ea typeface="+mj-ea"/>
              </a:rPr>
              <a:t>（</a:t>
            </a:r>
            <a:r>
              <a:rPr lang="ja-JP" altLang="en-US" sz="1500" dirty="0">
                <a:latin typeface="+mj-ea"/>
                <a:ea typeface="+mj-ea"/>
              </a:rPr>
              <a:t>対象</a:t>
            </a:r>
            <a:r>
              <a:rPr lang="ja-JP" altLang="ja-JP" sz="1500" dirty="0" smtClean="0">
                <a:latin typeface="+mj-ea"/>
                <a:ea typeface="+mj-ea"/>
              </a:rPr>
              <a:t>）</a:t>
            </a:r>
            <a:endParaRPr lang="en-US" altLang="ja-JP" sz="1500" dirty="0">
              <a:latin typeface="+mj-ea"/>
              <a:ea typeface="+mj-ea"/>
            </a:endParaRPr>
          </a:p>
        </p:txBody>
      </p:sp>
    </p:spTree>
    <p:extLst>
      <p:ext uri="{BB962C8B-B14F-4D97-AF65-F5344CB8AC3E}">
        <p14:creationId xmlns:p14="http://schemas.microsoft.com/office/powerpoint/2010/main" val="273408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43336" y="943721"/>
            <a:ext cx="8866480" cy="9547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1400" dirty="0"/>
              <a:t>国の要領で示された算式により算出した「里親委託が必要な子ども数」は、実際のケースから大阪府全体の需要（＝里親等委託に対するニーズ）を割り出した値であり、将来的に大阪府が実現を目指すべき数値。</a:t>
            </a:r>
            <a:endParaRPr lang="en-US" altLang="ja-JP" sz="1400" dirty="0"/>
          </a:p>
          <a:p>
            <a:pPr>
              <a:buFont typeface="Wingdings" panose="05000000000000000000" pitchFamily="2" charset="2"/>
              <a:buChar char="Ø"/>
            </a:pPr>
            <a:r>
              <a:rPr lang="ja-JP" altLang="en-US" sz="1400" dirty="0"/>
              <a:t>一方で、里親支援体制が十分に整っていないことで里親と子どもの関係が悪化し不調に陥るなど、</a:t>
            </a:r>
            <a:r>
              <a:rPr lang="ja-JP" altLang="en-US" sz="1400" u="sng" dirty="0"/>
              <a:t>子どもの心の傷付きが深まるリスクがあることから、大阪府として目指すべき里親等委託率の目標設定にあたっては慎重な検討が必要</a:t>
            </a:r>
            <a:r>
              <a:rPr lang="ja-JP" altLang="en-US" sz="1400" dirty="0"/>
              <a:t>。</a:t>
            </a:r>
            <a:endParaRPr lang="en-US" altLang="ja-JP" sz="1400" dirty="0"/>
          </a:p>
        </p:txBody>
      </p:sp>
      <p:pic>
        <p:nvPicPr>
          <p:cNvPr id="5" name="図 4"/>
          <p:cNvPicPr>
            <a:picLocks noChangeAspect="1"/>
          </p:cNvPicPr>
          <p:nvPr/>
        </p:nvPicPr>
        <p:blipFill rotWithShape="1">
          <a:blip r:embed="rId3"/>
          <a:srcRect l="3148" t="32296" r="38938" b="15615"/>
          <a:stretch/>
        </p:blipFill>
        <p:spPr>
          <a:xfrm>
            <a:off x="1107794" y="2634024"/>
            <a:ext cx="7257539" cy="3478238"/>
          </a:xfrm>
          <a:prstGeom prst="rect">
            <a:avLst/>
          </a:prstGeom>
        </p:spPr>
      </p:pic>
      <p:sp>
        <p:nvSpPr>
          <p:cNvPr id="6" name="テキスト ボックス 5"/>
          <p:cNvSpPr txBox="1"/>
          <p:nvPr/>
        </p:nvSpPr>
        <p:spPr>
          <a:xfrm>
            <a:off x="953932" y="2406047"/>
            <a:ext cx="7451235" cy="276999"/>
          </a:xfrm>
          <a:prstGeom prst="rect">
            <a:avLst/>
          </a:prstGeom>
          <a:noFill/>
        </p:spPr>
        <p:txBody>
          <a:bodyPr wrap="square" rtlCol="0">
            <a:spAutoFit/>
          </a:bodyPr>
          <a:lstStyle/>
          <a:p>
            <a:r>
              <a:rPr lang="ja-JP" altLang="en-US" sz="1200" dirty="0"/>
              <a:t>第</a:t>
            </a:r>
            <a:r>
              <a:rPr lang="en-US" altLang="ja-JP" sz="1200" dirty="0"/>
              <a:t>3</a:t>
            </a:r>
            <a:r>
              <a:rPr lang="ja-JP" altLang="en-US" sz="1200" dirty="0"/>
              <a:t>次大阪府社会的養育体制整備計画期間中に目指す里親やファミリーホームへの委託子ども数の範囲</a:t>
            </a:r>
          </a:p>
        </p:txBody>
      </p:sp>
      <p:sp>
        <p:nvSpPr>
          <p:cNvPr id="7" name="テキスト ボックス 6"/>
          <p:cNvSpPr txBox="1"/>
          <p:nvPr/>
        </p:nvSpPr>
        <p:spPr>
          <a:xfrm>
            <a:off x="834813" y="3086894"/>
            <a:ext cx="413903" cy="230832"/>
          </a:xfrm>
          <a:prstGeom prst="rect">
            <a:avLst/>
          </a:prstGeom>
          <a:noFill/>
        </p:spPr>
        <p:txBody>
          <a:bodyPr wrap="square" rtlCol="0">
            <a:spAutoFit/>
          </a:bodyPr>
          <a:lstStyle/>
          <a:p>
            <a:r>
              <a:rPr lang="en-US" altLang="ja-JP" sz="900" dirty="0"/>
              <a:t>(</a:t>
            </a:r>
            <a:r>
              <a:rPr lang="ja-JP" altLang="en-US" sz="900" dirty="0"/>
              <a:t>人</a:t>
            </a:r>
            <a:r>
              <a:rPr lang="en-US" altLang="ja-JP" sz="900" dirty="0"/>
              <a:t>)</a:t>
            </a:r>
            <a:endParaRPr lang="ja-JP" altLang="en-US" sz="900" dirty="0"/>
          </a:p>
        </p:txBody>
      </p:sp>
      <p:sp>
        <p:nvSpPr>
          <p:cNvPr id="8" name="テキスト ボックス 7"/>
          <p:cNvSpPr txBox="1"/>
          <p:nvPr/>
        </p:nvSpPr>
        <p:spPr>
          <a:xfrm>
            <a:off x="7440334" y="6048644"/>
            <a:ext cx="536442" cy="230832"/>
          </a:xfrm>
          <a:prstGeom prst="rect">
            <a:avLst/>
          </a:prstGeom>
          <a:noFill/>
        </p:spPr>
        <p:txBody>
          <a:bodyPr wrap="square" rtlCol="0">
            <a:spAutoFit/>
          </a:bodyPr>
          <a:lstStyle/>
          <a:p>
            <a:r>
              <a:rPr lang="en-US" altLang="ja-JP" sz="900" dirty="0"/>
              <a:t>(</a:t>
            </a:r>
            <a:r>
              <a:rPr lang="ja-JP" altLang="en-US" sz="900" dirty="0"/>
              <a:t>年度</a:t>
            </a:r>
            <a:r>
              <a:rPr lang="en-US" altLang="ja-JP" sz="900" dirty="0"/>
              <a:t>)</a:t>
            </a:r>
            <a:endParaRPr lang="ja-JP" altLang="en-US" sz="900" dirty="0"/>
          </a:p>
        </p:txBody>
      </p:sp>
      <p:sp>
        <p:nvSpPr>
          <p:cNvPr id="9" name="テキスト ボックス 8"/>
          <p:cNvSpPr txBox="1"/>
          <p:nvPr/>
        </p:nvSpPr>
        <p:spPr bwMode="white">
          <a:xfrm>
            <a:off x="1418558" y="5936130"/>
            <a:ext cx="497135" cy="334835"/>
          </a:xfrm>
          <a:prstGeom prst="rect">
            <a:avLst/>
          </a:prstGeom>
          <a:solidFill>
            <a:schemeClr val="bg1"/>
          </a:solidFill>
          <a:ln>
            <a:noFill/>
          </a:ln>
        </p:spPr>
        <p:txBody>
          <a:bodyPr wrap="square" rtlCol="0">
            <a:spAutoFit/>
          </a:bodyPr>
          <a:lstStyle/>
          <a:p>
            <a:pPr algn="ctr"/>
            <a:r>
              <a:rPr lang="en-US" altLang="ja-JP" sz="788" dirty="0"/>
              <a:t>R1</a:t>
            </a:r>
          </a:p>
          <a:p>
            <a:pPr algn="ctr"/>
            <a:r>
              <a:rPr lang="en-US" altLang="ja-JP" sz="788" dirty="0"/>
              <a:t>(2019)</a:t>
            </a:r>
            <a:endParaRPr lang="ja-JP" altLang="en-US" sz="788" dirty="0"/>
          </a:p>
        </p:txBody>
      </p:sp>
      <p:sp>
        <p:nvSpPr>
          <p:cNvPr id="10" name="テキスト ボックス 9"/>
          <p:cNvSpPr txBox="1"/>
          <p:nvPr/>
        </p:nvSpPr>
        <p:spPr bwMode="white">
          <a:xfrm>
            <a:off x="1911584" y="5937833"/>
            <a:ext cx="497135" cy="334835"/>
          </a:xfrm>
          <a:prstGeom prst="rect">
            <a:avLst/>
          </a:prstGeom>
          <a:solidFill>
            <a:schemeClr val="bg1"/>
          </a:solidFill>
          <a:ln>
            <a:noFill/>
          </a:ln>
        </p:spPr>
        <p:txBody>
          <a:bodyPr wrap="square" rtlCol="0">
            <a:spAutoFit/>
          </a:bodyPr>
          <a:lstStyle/>
          <a:p>
            <a:pPr algn="ctr"/>
            <a:r>
              <a:rPr lang="en-US" altLang="ja-JP" sz="788" dirty="0"/>
              <a:t>R2</a:t>
            </a:r>
          </a:p>
          <a:p>
            <a:pPr algn="ctr"/>
            <a:r>
              <a:rPr lang="en-US" altLang="ja-JP" sz="788" dirty="0"/>
              <a:t>(2020)</a:t>
            </a:r>
            <a:endParaRPr lang="ja-JP" altLang="en-US" sz="788" dirty="0"/>
          </a:p>
        </p:txBody>
      </p:sp>
      <p:sp>
        <p:nvSpPr>
          <p:cNvPr id="11" name="テキスト ボックス 10"/>
          <p:cNvSpPr txBox="1"/>
          <p:nvPr/>
        </p:nvSpPr>
        <p:spPr bwMode="white">
          <a:xfrm>
            <a:off x="2414848" y="5942949"/>
            <a:ext cx="497135" cy="334835"/>
          </a:xfrm>
          <a:prstGeom prst="rect">
            <a:avLst/>
          </a:prstGeom>
          <a:solidFill>
            <a:schemeClr val="bg1"/>
          </a:solidFill>
          <a:ln>
            <a:noFill/>
          </a:ln>
        </p:spPr>
        <p:txBody>
          <a:bodyPr wrap="square" rtlCol="0">
            <a:spAutoFit/>
          </a:bodyPr>
          <a:lstStyle/>
          <a:p>
            <a:pPr algn="ctr"/>
            <a:r>
              <a:rPr lang="en-US" altLang="ja-JP" sz="788" dirty="0"/>
              <a:t>R3</a:t>
            </a:r>
          </a:p>
          <a:p>
            <a:pPr algn="ctr"/>
            <a:r>
              <a:rPr lang="en-US" altLang="ja-JP" sz="788" dirty="0"/>
              <a:t>(2021)</a:t>
            </a:r>
            <a:endParaRPr lang="ja-JP" altLang="en-US" sz="788" dirty="0"/>
          </a:p>
        </p:txBody>
      </p:sp>
      <p:sp>
        <p:nvSpPr>
          <p:cNvPr id="12" name="テキスト ボックス 11"/>
          <p:cNvSpPr txBox="1"/>
          <p:nvPr/>
        </p:nvSpPr>
        <p:spPr bwMode="white">
          <a:xfrm>
            <a:off x="2993864" y="5931005"/>
            <a:ext cx="497135" cy="334835"/>
          </a:xfrm>
          <a:prstGeom prst="rect">
            <a:avLst/>
          </a:prstGeom>
          <a:solidFill>
            <a:schemeClr val="bg1"/>
          </a:solidFill>
          <a:ln>
            <a:noFill/>
          </a:ln>
        </p:spPr>
        <p:txBody>
          <a:bodyPr wrap="square" rtlCol="0">
            <a:spAutoFit/>
          </a:bodyPr>
          <a:lstStyle/>
          <a:p>
            <a:pPr algn="ctr"/>
            <a:r>
              <a:rPr lang="en-US" altLang="ja-JP" sz="788" dirty="0"/>
              <a:t>R4</a:t>
            </a:r>
          </a:p>
          <a:p>
            <a:pPr algn="ctr"/>
            <a:r>
              <a:rPr lang="en-US" altLang="ja-JP" sz="788" dirty="0"/>
              <a:t>(2022)</a:t>
            </a:r>
            <a:endParaRPr lang="ja-JP" altLang="en-US" sz="788" dirty="0"/>
          </a:p>
        </p:txBody>
      </p:sp>
      <p:sp>
        <p:nvSpPr>
          <p:cNvPr id="13" name="テキスト ボックス 12"/>
          <p:cNvSpPr txBox="1"/>
          <p:nvPr/>
        </p:nvSpPr>
        <p:spPr bwMode="white">
          <a:xfrm>
            <a:off x="3635130" y="5936121"/>
            <a:ext cx="497135" cy="334835"/>
          </a:xfrm>
          <a:prstGeom prst="rect">
            <a:avLst/>
          </a:prstGeom>
          <a:solidFill>
            <a:schemeClr val="bg1"/>
          </a:solidFill>
          <a:ln>
            <a:noFill/>
          </a:ln>
        </p:spPr>
        <p:txBody>
          <a:bodyPr wrap="square" rtlCol="0">
            <a:spAutoFit/>
          </a:bodyPr>
          <a:lstStyle/>
          <a:p>
            <a:pPr algn="ctr"/>
            <a:r>
              <a:rPr lang="en-US" altLang="ja-JP" sz="788" dirty="0"/>
              <a:t>R5</a:t>
            </a:r>
          </a:p>
          <a:p>
            <a:pPr algn="ctr"/>
            <a:r>
              <a:rPr lang="en-US" altLang="ja-JP" sz="788" dirty="0"/>
              <a:t>(2023)</a:t>
            </a:r>
            <a:endParaRPr lang="ja-JP" altLang="en-US" sz="788" dirty="0"/>
          </a:p>
        </p:txBody>
      </p:sp>
      <p:sp>
        <p:nvSpPr>
          <p:cNvPr id="14" name="テキスト ボックス 13"/>
          <p:cNvSpPr txBox="1"/>
          <p:nvPr/>
        </p:nvSpPr>
        <p:spPr bwMode="white">
          <a:xfrm>
            <a:off x="4182415" y="5937825"/>
            <a:ext cx="497135" cy="334835"/>
          </a:xfrm>
          <a:prstGeom prst="rect">
            <a:avLst/>
          </a:prstGeom>
          <a:solidFill>
            <a:schemeClr val="bg1"/>
          </a:solidFill>
          <a:ln>
            <a:noFill/>
          </a:ln>
        </p:spPr>
        <p:txBody>
          <a:bodyPr wrap="square" rtlCol="0">
            <a:spAutoFit/>
          </a:bodyPr>
          <a:lstStyle/>
          <a:p>
            <a:pPr algn="ctr"/>
            <a:r>
              <a:rPr lang="en-US" altLang="ja-JP" sz="788" dirty="0"/>
              <a:t>R6</a:t>
            </a:r>
          </a:p>
          <a:p>
            <a:pPr algn="ctr"/>
            <a:r>
              <a:rPr lang="en-US" altLang="ja-JP" sz="788" dirty="0"/>
              <a:t>(2024)</a:t>
            </a:r>
            <a:endParaRPr lang="ja-JP" altLang="en-US" sz="788" dirty="0"/>
          </a:p>
        </p:txBody>
      </p:sp>
      <p:sp>
        <p:nvSpPr>
          <p:cNvPr id="15" name="テキスト ボックス 14"/>
          <p:cNvSpPr txBox="1"/>
          <p:nvPr/>
        </p:nvSpPr>
        <p:spPr bwMode="white">
          <a:xfrm>
            <a:off x="4698597" y="5939529"/>
            <a:ext cx="497135" cy="334835"/>
          </a:xfrm>
          <a:prstGeom prst="rect">
            <a:avLst/>
          </a:prstGeom>
          <a:solidFill>
            <a:schemeClr val="bg1"/>
          </a:solidFill>
          <a:ln>
            <a:noFill/>
          </a:ln>
        </p:spPr>
        <p:txBody>
          <a:bodyPr wrap="square" rtlCol="0">
            <a:spAutoFit/>
          </a:bodyPr>
          <a:lstStyle/>
          <a:p>
            <a:pPr algn="ctr"/>
            <a:r>
              <a:rPr lang="en-US" altLang="ja-JP" sz="788" dirty="0"/>
              <a:t>R7</a:t>
            </a:r>
          </a:p>
          <a:p>
            <a:pPr algn="ctr"/>
            <a:r>
              <a:rPr lang="en-US" altLang="ja-JP" sz="788" dirty="0"/>
              <a:t>(2025)</a:t>
            </a:r>
            <a:endParaRPr lang="ja-JP" altLang="en-US" sz="788" dirty="0"/>
          </a:p>
        </p:txBody>
      </p:sp>
      <p:sp>
        <p:nvSpPr>
          <p:cNvPr id="16" name="テキスト ボックス 15"/>
          <p:cNvSpPr txBox="1"/>
          <p:nvPr/>
        </p:nvSpPr>
        <p:spPr bwMode="white">
          <a:xfrm>
            <a:off x="5235426" y="5941233"/>
            <a:ext cx="497135" cy="334835"/>
          </a:xfrm>
          <a:prstGeom prst="rect">
            <a:avLst/>
          </a:prstGeom>
          <a:solidFill>
            <a:schemeClr val="bg1"/>
          </a:solidFill>
          <a:ln>
            <a:noFill/>
          </a:ln>
        </p:spPr>
        <p:txBody>
          <a:bodyPr wrap="square" rtlCol="0">
            <a:spAutoFit/>
          </a:bodyPr>
          <a:lstStyle/>
          <a:p>
            <a:pPr algn="ctr"/>
            <a:r>
              <a:rPr lang="en-US" altLang="ja-JP" sz="788" dirty="0"/>
              <a:t>R8</a:t>
            </a:r>
          </a:p>
          <a:p>
            <a:pPr algn="ctr"/>
            <a:r>
              <a:rPr lang="en-US" altLang="ja-JP" sz="788" dirty="0"/>
              <a:t>(2026)</a:t>
            </a:r>
            <a:endParaRPr lang="ja-JP" altLang="en-US" sz="788" dirty="0"/>
          </a:p>
        </p:txBody>
      </p:sp>
      <p:sp>
        <p:nvSpPr>
          <p:cNvPr id="17" name="テキスト ボックス 16"/>
          <p:cNvSpPr txBox="1"/>
          <p:nvPr/>
        </p:nvSpPr>
        <p:spPr bwMode="white">
          <a:xfrm>
            <a:off x="5714954" y="5942937"/>
            <a:ext cx="497135" cy="334835"/>
          </a:xfrm>
          <a:prstGeom prst="rect">
            <a:avLst/>
          </a:prstGeom>
          <a:solidFill>
            <a:schemeClr val="bg1"/>
          </a:solidFill>
          <a:ln>
            <a:noFill/>
          </a:ln>
        </p:spPr>
        <p:txBody>
          <a:bodyPr wrap="square" rtlCol="0">
            <a:spAutoFit/>
          </a:bodyPr>
          <a:lstStyle/>
          <a:p>
            <a:pPr algn="ctr"/>
            <a:r>
              <a:rPr lang="en-US" altLang="ja-JP" sz="788" dirty="0"/>
              <a:t>R9</a:t>
            </a:r>
          </a:p>
          <a:p>
            <a:pPr algn="ctr"/>
            <a:r>
              <a:rPr lang="en-US" altLang="ja-JP" sz="788" dirty="0"/>
              <a:t>(2027)</a:t>
            </a:r>
            <a:endParaRPr lang="ja-JP" altLang="en-US" sz="788" dirty="0"/>
          </a:p>
        </p:txBody>
      </p:sp>
      <p:sp>
        <p:nvSpPr>
          <p:cNvPr id="18" name="テキスト ボックス 17"/>
          <p:cNvSpPr txBox="1"/>
          <p:nvPr/>
        </p:nvSpPr>
        <p:spPr bwMode="white">
          <a:xfrm>
            <a:off x="6251783" y="5944641"/>
            <a:ext cx="497135" cy="334835"/>
          </a:xfrm>
          <a:prstGeom prst="rect">
            <a:avLst/>
          </a:prstGeom>
          <a:solidFill>
            <a:schemeClr val="bg1"/>
          </a:solidFill>
          <a:ln>
            <a:noFill/>
          </a:ln>
        </p:spPr>
        <p:txBody>
          <a:bodyPr wrap="square" rtlCol="0">
            <a:spAutoFit/>
          </a:bodyPr>
          <a:lstStyle/>
          <a:p>
            <a:pPr algn="ctr"/>
            <a:r>
              <a:rPr lang="en-US" altLang="ja-JP" sz="788" dirty="0"/>
              <a:t>R10</a:t>
            </a:r>
          </a:p>
          <a:p>
            <a:pPr algn="ctr"/>
            <a:r>
              <a:rPr lang="en-US" altLang="ja-JP" sz="788" dirty="0"/>
              <a:t>(2028)</a:t>
            </a:r>
            <a:endParaRPr lang="ja-JP" altLang="en-US" sz="788" dirty="0"/>
          </a:p>
        </p:txBody>
      </p:sp>
      <p:sp>
        <p:nvSpPr>
          <p:cNvPr id="19" name="テキスト ボックス 18"/>
          <p:cNvSpPr txBox="1"/>
          <p:nvPr/>
        </p:nvSpPr>
        <p:spPr bwMode="white">
          <a:xfrm>
            <a:off x="6771923" y="5936109"/>
            <a:ext cx="497135" cy="334835"/>
          </a:xfrm>
          <a:prstGeom prst="rect">
            <a:avLst/>
          </a:prstGeom>
          <a:solidFill>
            <a:schemeClr val="bg1"/>
          </a:solidFill>
          <a:ln>
            <a:noFill/>
          </a:ln>
        </p:spPr>
        <p:txBody>
          <a:bodyPr wrap="square" rtlCol="0">
            <a:spAutoFit/>
          </a:bodyPr>
          <a:lstStyle/>
          <a:p>
            <a:pPr algn="ctr"/>
            <a:r>
              <a:rPr lang="en-US" altLang="ja-JP" sz="788" dirty="0"/>
              <a:t>R11</a:t>
            </a:r>
          </a:p>
          <a:p>
            <a:pPr algn="ctr"/>
            <a:r>
              <a:rPr lang="en-US" altLang="ja-JP" sz="788" dirty="0"/>
              <a:t>(2029)</a:t>
            </a:r>
            <a:endParaRPr lang="ja-JP" altLang="en-US" sz="788" dirty="0"/>
          </a:p>
        </p:txBody>
      </p:sp>
      <p:sp>
        <p:nvSpPr>
          <p:cNvPr id="20" name="タイトル 1"/>
          <p:cNvSpPr>
            <a:spLocks noGrp="1"/>
          </p:cNvSpPr>
          <p:nvPr>
            <p:ph type="title"/>
          </p:nvPr>
        </p:nvSpPr>
        <p:spPr>
          <a:xfrm>
            <a:off x="4576" y="155355"/>
            <a:ext cx="9144000" cy="486000"/>
          </a:xfrm>
          <a:solidFill>
            <a:srgbClr val="002060"/>
          </a:solidFill>
        </p:spPr>
        <p:txBody>
          <a:bodyPr>
            <a:normAutofit/>
          </a:bodyPr>
          <a:lstStyle/>
          <a:p>
            <a:r>
              <a:rPr lang="ja-JP" altLang="en-US" sz="2100" b="1" dirty="0">
                <a:solidFill>
                  <a:schemeClr val="bg1"/>
                </a:solidFill>
              </a:rPr>
              <a:t>大阪府調査に基づく里親等委託率の数値目標について</a:t>
            </a:r>
          </a:p>
        </p:txBody>
      </p:sp>
      <p:sp>
        <p:nvSpPr>
          <p:cNvPr id="3" name="スライド番号プレースホルダー 2"/>
          <p:cNvSpPr>
            <a:spLocks noGrp="1"/>
          </p:cNvSpPr>
          <p:nvPr>
            <p:ph type="sldNum" sz="quarter" idx="12"/>
          </p:nvPr>
        </p:nvSpPr>
        <p:spPr>
          <a:xfrm>
            <a:off x="7085749" y="6506479"/>
            <a:ext cx="20574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321913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84053" y="838069"/>
            <a:ext cx="8957399" cy="27419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100"/>
              </a:lnSpc>
              <a:buFont typeface="Wingdings" panose="05000000000000000000" pitchFamily="2" charset="2"/>
              <a:buChar char="Ø"/>
            </a:pPr>
            <a:r>
              <a:rPr lang="ja-JP" altLang="en-US" sz="1500" dirty="0"/>
              <a:t>大阪府では、養育里親の愛称（はぐくみホーム）を公募したり、短期間乳幼児を預かり育てる養育里親を募集するなど、里親登録を増やすための取組みを進めており、その結果、</a:t>
            </a:r>
            <a:r>
              <a:rPr lang="ja-JP" altLang="en-US" sz="1500" u="sng" dirty="0"/>
              <a:t>平成</a:t>
            </a:r>
            <a:r>
              <a:rPr lang="en-US" altLang="ja-JP" sz="1500" u="sng" dirty="0"/>
              <a:t>24</a:t>
            </a:r>
            <a:r>
              <a:rPr lang="ja-JP" altLang="en-US" sz="1500" u="sng" dirty="0"/>
              <a:t>年度</a:t>
            </a:r>
            <a:r>
              <a:rPr lang="ja-JP" altLang="en-US" sz="1500" u="sng"/>
              <a:t>から</a:t>
            </a:r>
            <a:r>
              <a:rPr lang="ja-JP" altLang="en-US" sz="1500" u="sng" smtClean="0"/>
              <a:t>里親登録家庭数</a:t>
            </a:r>
            <a:r>
              <a:rPr lang="ja-JP" altLang="en-US" sz="1500" u="sng" dirty="0"/>
              <a:t>が</a:t>
            </a:r>
            <a:r>
              <a:rPr lang="en-US" altLang="ja-JP" sz="1500" b="1" u="sng" dirty="0"/>
              <a:t>1.5</a:t>
            </a:r>
            <a:r>
              <a:rPr lang="ja-JP" altLang="en-US" sz="1500" b="1" u="sng" dirty="0"/>
              <a:t>倍</a:t>
            </a:r>
            <a:r>
              <a:rPr lang="ja-JP" altLang="en-US" sz="1500" dirty="0"/>
              <a:t>になるなど、少しずつ成果が出てきている</a:t>
            </a:r>
            <a:r>
              <a:rPr lang="ja-JP" altLang="en-US" sz="1500" dirty="0" smtClean="0"/>
              <a:t>。</a:t>
            </a:r>
            <a:endParaRPr lang="en-US" altLang="ja-JP" sz="1500" dirty="0" smtClean="0"/>
          </a:p>
          <a:p>
            <a:pPr>
              <a:lnSpc>
                <a:spcPts val="2100"/>
              </a:lnSpc>
              <a:buFont typeface="Wingdings" panose="05000000000000000000" pitchFamily="2" charset="2"/>
              <a:buChar char="Ø"/>
            </a:pPr>
            <a:endParaRPr lang="en-US" altLang="ja-JP" sz="1500" dirty="0" smtClean="0"/>
          </a:p>
          <a:p>
            <a:pPr>
              <a:lnSpc>
                <a:spcPts val="2100"/>
              </a:lnSpc>
              <a:buFont typeface="Wingdings" panose="05000000000000000000" pitchFamily="2" charset="2"/>
              <a:buChar char="Ø"/>
            </a:pPr>
            <a:r>
              <a:rPr lang="ja-JP" altLang="en-US" sz="1500" u="sng" dirty="0" smtClean="0"/>
              <a:t>国が示す家庭養育優先の理念を共有し、引き続き里親等への委託の推進を進める</a:t>
            </a:r>
            <a:r>
              <a:rPr lang="ja-JP" altLang="en-US" sz="1500" dirty="0" smtClean="0"/>
              <a:t>こととしつつも、急速に取組みが進むことで子どもの心に傷付きが生じることのないよう、</a:t>
            </a:r>
            <a:r>
              <a:rPr lang="ja-JP" altLang="en-US" sz="1500" b="1" u="sng" dirty="0" smtClean="0"/>
              <a:t>①不調リスクの防止　②里親支援体制の充実</a:t>
            </a:r>
            <a:r>
              <a:rPr lang="ja-JP" altLang="en-US" sz="1500" u="sng" dirty="0" smtClean="0"/>
              <a:t>　を併せて検討</a:t>
            </a:r>
            <a:r>
              <a:rPr lang="ja-JP" altLang="en-US" sz="1500" dirty="0" smtClean="0"/>
              <a:t>する。</a:t>
            </a:r>
            <a:endParaRPr lang="en-US" altLang="ja-JP" sz="1500" dirty="0"/>
          </a:p>
        </p:txBody>
      </p:sp>
      <p:sp>
        <p:nvSpPr>
          <p:cNvPr id="6" name="テキスト ボックス 5"/>
          <p:cNvSpPr txBox="1"/>
          <p:nvPr/>
        </p:nvSpPr>
        <p:spPr>
          <a:xfrm>
            <a:off x="620588" y="5064165"/>
            <a:ext cx="8338976" cy="830997"/>
          </a:xfrm>
          <a:prstGeom prst="rect">
            <a:avLst/>
          </a:prstGeom>
          <a:solidFill>
            <a:schemeClr val="accent1">
              <a:lumMod val="20000"/>
              <a:lumOff val="80000"/>
            </a:schemeClr>
          </a:solidFill>
          <a:ln>
            <a:noFill/>
          </a:ln>
        </p:spPr>
        <p:txBody>
          <a:bodyPr wrap="square" rtlCol="0" anchor="ctr">
            <a:spAutoFit/>
          </a:bodyPr>
          <a:lstStyle/>
          <a:p>
            <a:r>
              <a:rPr lang="ja-JP" altLang="en-US" sz="1600" dirty="0"/>
              <a:t>里親等委託率については、</a:t>
            </a:r>
            <a:r>
              <a:rPr lang="ja-JP" altLang="en-US" sz="1600" b="1" dirty="0"/>
              <a:t>国と理念を共有しつつ、大阪府の実態を踏まえて設定</a:t>
            </a:r>
            <a:r>
              <a:rPr lang="ja-JP" altLang="en-US" sz="1600" dirty="0"/>
              <a:t>する。</a:t>
            </a:r>
            <a:endParaRPr lang="en-US" altLang="ja-JP" sz="1600" dirty="0"/>
          </a:p>
          <a:p>
            <a:r>
              <a:rPr lang="ja-JP" altLang="en-US" sz="1600" dirty="0"/>
              <a:t>併せて、里親等</a:t>
            </a:r>
            <a:r>
              <a:rPr lang="ja-JP" altLang="en-US" sz="1600" dirty="0" smtClean="0"/>
              <a:t>委託率の向上及び安定した里親子関係の継続に向け、</a:t>
            </a:r>
            <a:r>
              <a:rPr lang="ja-JP" altLang="en-US" sz="1600" dirty="0"/>
              <a:t>里親支援機関の整備を進めるなど、</a:t>
            </a:r>
            <a:r>
              <a:rPr lang="ja-JP" altLang="en-US" sz="1600" b="1" dirty="0"/>
              <a:t>里親支援体制の充実</a:t>
            </a:r>
            <a:r>
              <a:rPr lang="ja-JP" altLang="en-US" sz="1600" dirty="0"/>
              <a:t>を進めてゆく</a:t>
            </a:r>
            <a:r>
              <a:rPr lang="ja-JP" altLang="en-US" sz="1600" dirty="0" smtClean="0"/>
              <a:t>。</a:t>
            </a:r>
            <a:endParaRPr lang="en-US" altLang="ja-JP" sz="1600" dirty="0"/>
          </a:p>
        </p:txBody>
      </p:sp>
      <p:grpSp>
        <p:nvGrpSpPr>
          <p:cNvPr id="2" name="グループ化 1"/>
          <p:cNvGrpSpPr/>
          <p:nvPr/>
        </p:nvGrpSpPr>
        <p:grpSpPr>
          <a:xfrm>
            <a:off x="193876" y="4905642"/>
            <a:ext cx="399800" cy="1148045"/>
            <a:chOff x="275764" y="3990062"/>
            <a:chExt cx="399800" cy="1148045"/>
          </a:xfrm>
        </p:grpSpPr>
        <p:sp>
          <p:nvSpPr>
            <p:cNvPr id="5" name="右矢印 4"/>
            <p:cNvSpPr/>
            <p:nvPr/>
          </p:nvSpPr>
          <p:spPr>
            <a:xfrm>
              <a:off x="275764" y="3990062"/>
              <a:ext cx="399800" cy="1148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p:cNvSpPr txBox="1"/>
            <p:nvPr/>
          </p:nvSpPr>
          <p:spPr>
            <a:xfrm>
              <a:off x="275764" y="4246073"/>
              <a:ext cx="369332" cy="714143"/>
            </a:xfrm>
            <a:prstGeom prst="rect">
              <a:avLst/>
            </a:prstGeom>
            <a:noFill/>
          </p:spPr>
          <p:txBody>
            <a:bodyPr vert="eaVert" wrap="square" rtlCol="0">
              <a:spAutoFit/>
            </a:bodyPr>
            <a:lstStyle/>
            <a:p>
              <a:r>
                <a:rPr lang="ja-JP" altLang="en-US" sz="1200" b="1" dirty="0"/>
                <a:t>方向性</a:t>
              </a:r>
            </a:p>
          </p:txBody>
        </p:sp>
      </p:grpSp>
      <p:sp>
        <p:nvSpPr>
          <p:cNvPr id="10" name="タイトル 1"/>
          <p:cNvSpPr txBox="1">
            <a:spLocks/>
          </p:cNvSpPr>
          <p:nvPr/>
        </p:nvSpPr>
        <p:spPr>
          <a:xfrm>
            <a:off x="0" y="137689"/>
            <a:ext cx="9144000" cy="486000"/>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rPr>
              <a:t>里親等委託率の数値目標達成期限の考え方について</a:t>
            </a:r>
          </a:p>
        </p:txBody>
      </p:sp>
      <p:sp>
        <p:nvSpPr>
          <p:cNvPr id="3" name="スライド番号プレースホルダー 2"/>
          <p:cNvSpPr>
            <a:spLocks noGrp="1"/>
          </p:cNvSpPr>
          <p:nvPr>
            <p:ph type="sldNum" sz="quarter" idx="12"/>
          </p:nvPr>
        </p:nvSpPr>
        <p:spPr>
          <a:xfrm>
            <a:off x="7072103" y="6492831"/>
            <a:ext cx="2057400" cy="365125"/>
          </a:xfrm>
        </p:spPr>
        <p:txBody>
          <a:bodyPr/>
          <a:lstStyle/>
          <a:p>
            <a:r>
              <a:rPr kumimoji="1" lang="en-US" altLang="ja-JP" dirty="0" smtClean="0"/>
              <a:t>7</a:t>
            </a:r>
            <a:endParaRPr kumimoji="1" lang="ja-JP" altLang="en-US" dirty="0"/>
          </a:p>
        </p:txBody>
      </p:sp>
      <p:sp>
        <p:nvSpPr>
          <p:cNvPr id="12" name="フローチャート: 代替処理 11"/>
          <p:cNvSpPr/>
          <p:nvPr/>
        </p:nvSpPr>
        <p:spPr>
          <a:xfrm>
            <a:off x="275764" y="3295890"/>
            <a:ext cx="8765688" cy="1231925"/>
          </a:xfrm>
          <a:prstGeom prst="flowChartAlternateProcess">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300" dirty="0" smtClean="0">
                <a:solidFill>
                  <a:schemeClr val="tx1"/>
                </a:solidFill>
              </a:rPr>
              <a:t>〇不調と</a:t>
            </a:r>
            <a:r>
              <a:rPr lang="ja-JP" altLang="en-US" sz="1300" dirty="0">
                <a:solidFill>
                  <a:schemeClr val="tx1"/>
                </a:solidFill>
              </a:rPr>
              <a:t>は</a:t>
            </a:r>
            <a:endParaRPr lang="en-US" altLang="ja-JP" sz="1300" dirty="0" smtClean="0">
              <a:solidFill>
                <a:schemeClr val="tx1"/>
              </a:solidFill>
            </a:endParaRPr>
          </a:p>
          <a:p>
            <a:r>
              <a:rPr lang="ja-JP" altLang="en-US" sz="1200" dirty="0" smtClean="0">
                <a:solidFill>
                  <a:schemeClr val="tx1"/>
                </a:solidFill>
              </a:rPr>
              <a:t>・里親委託成立後に、里親と里子の関係性の悪化等が生じること</a:t>
            </a:r>
            <a:endParaRPr lang="en-US" altLang="ja-JP" sz="1200" dirty="0" smtClean="0">
              <a:solidFill>
                <a:schemeClr val="tx1"/>
              </a:solidFill>
            </a:endParaRPr>
          </a:p>
          <a:p>
            <a:r>
              <a:rPr lang="ja-JP" altLang="en-US" sz="1300" dirty="0">
                <a:solidFill>
                  <a:schemeClr val="tx1"/>
                </a:solidFill>
              </a:rPr>
              <a:t>〇</a:t>
            </a:r>
            <a:r>
              <a:rPr lang="ja-JP" altLang="en-US" sz="1300" dirty="0" smtClean="0">
                <a:solidFill>
                  <a:schemeClr val="tx1"/>
                </a:solidFill>
              </a:rPr>
              <a:t>不調による子どもへの影響</a:t>
            </a:r>
            <a:endParaRPr lang="en-US" altLang="ja-JP" sz="1300" dirty="0" smtClean="0">
              <a:solidFill>
                <a:schemeClr val="tx1"/>
              </a:solidFill>
            </a:endParaRPr>
          </a:p>
          <a:p>
            <a:r>
              <a:rPr lang="ja-JP" altLang="en-US" sz="1200" dirty="0" smtClean="0">
                <a:solidFill>
                  <a:schemeClr val="tx1"/>
                </a:solidFill>
              </a:rPr>
              <a:t>・不適切養育による里親から里子への虐待のリスク</a:t>
            </a:r>
            <a:endParaRPr lang="en-US" altLang="ja-JP" sz="1200" dirty="0" smtClean="0">
              <a:solidFill>
                <a:schemeClr val="tx1"/>
              </a:solidFill>
            </a:endParaRPr>
          </a:p>
          <a:p>
            <a:r>
              <a:rPr lang="ja-JP" altLang="en-US" sz="1200" dirty="0" smtClean="0">
                <a:solidFill>
                  <a:schemeClr val="tx1"/>
                </a:solidFill>
              </a:rPr>
              <a:t>・十分な里親支援体制がとられていない場合、里親と里子の関係性が悪化した結果、大人への信頼関係がゆらぐなど、里子</a:t>
            </a:r>
            <a:endParaRPr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の心の傷付きが深まるリスク</a:t>
            </a:r>
            <a:endParaRPr lang="en-US" altLang="ja-JP" sz="1200" dirty="0" smtClean="0">
              <a:solidFill>
                <a:schemeClr val="tx1"/>
              </a:solidFill>
            </a:endParaRPr>
          </a:p>
        </p:txBody>
      </p:sp>
    </p:spTree>
    <p:extLst>
      <p:ext uri="{BB962C8B-B14F-4D97-AF65-F5344CB8AC3E}">
        <p14:creationId xmlns:p14="http://schemas.microsoft.com/office/powerpoint/2010/main" val="76635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622019" y="1396311"/>
            <a:ext cx="8054437" cy="5429385"/>
          </a:xfrm>
          <a:prstGeom prst="roundRect">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2452099" y="2802388"/>
            <a:ext cx="1164083" cy="6350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B</a:t>
            </a:r>
            <a:r>
              <a:rPr kumimoji="0"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型里親支援機関</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角丸四角形 14"/>
          <p:cNvSpPr/>
          <p:nvPr/>
        </p:nvSpPr>
        <p:spPr>
          <a:xfrm>
            <a:off x="770818" y="3114829"/>
            <a:ext cx="3764018" cy="32757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p:cNvPicPr>
            <a:picLocks noChangeAspect="1"/>
          </p:cNvPicPr>
          <p:nvPr/>
        </p:nvPicPr>
        <p:blipFill>
          <a:blip r:embed="rId2"/>
          <a:stretch>
            <a:fillRect/>
          </a:stretch>
        </p:blipFill>
        <p:spPr>
          <a:xfrm>
            <a:off x="1016131" y="3258365"/>
            <a:ext cx="968965" cy="642612"/>
          </a:xfrm>
          <a:prstGeom prst="rect">
            <a:avLst/>
          </a:prstGeom>
        </p:spPr>
      </p:pic>
      <p:pic>
        <p:nvPicPr>
          <p:cNvPr id="17" name="図 16"/>
          <p:cNvPicPr>
            <a:picLocks noChangeAspect="1"/>
          </p:cNvPicPr>
          <p:nvPr/>
        </p:nvPicPr>
        <p:blipFill>
          <a:blip r:embed="rId3"/>
          <a:stretch>
            <a:fillRect/>
          </a:stretch>
        </p:blipFill>
        <p:spPr>
          <a:xfrm flipH="1">
            <a:off x="1384081" y="5028014"/>
            <a:ext cx="534009" cy="534009"/>
          </a:xfrm>
          <a:prstGeom prst="rect">
            <a:avLst/>
          </a:prstGeom>
        </p:spPr>
      </p:pic>
      <p:pic>
        <p:nvPicPr>
          <p:cNvPr id="18" name="図 17"/>
          <p:cNvPicPr>
            <a:picLocks noChangeAspect="1"/>
          </p:cNvPicPr>
          <p:nvPr/>
        </p:nvPicPr>
        <p:blipFill>
          <a:blip r:embed="rId3"/>
          <a:stretch>
            <a:fillRect/>
          </a:stretch>
        </p:blipFill>
        <p:spPr>
          <a:xfrm flipH="1">
            <a:off x="3082172" y="4123674"/>
            <a:ext cx="534009" cy="534009"/>
          </a:xfrm>
          <a:prstGeom prst="rect">
            <a:avLst/>
          </a:prstGeom>
        </p:spPr>
      </p:pic>
      <p:pic>
        <p:nvPicPr>
          <p:cNvPr id="19" name="図 18"/>
          <p:cNvPicPr>
            <a:picLocks noChangeAspect="1"/>
          </p:cNvPicPr>
          <p:nvPr/>
        </p:nvPicPr>
        <p:blipFill>
          <a:blip r:embed="rId3"/>
          <a:stretch>
            <a:fillRect/>
          </a:stretch>
        </p:blipFill>
        <p:spPr>
          <a:xfrm flipH="1">
            <a:off x="2281159" y="5714423"/>
            <a:ext cx="534009" cy="534009"/>
          </a:xfrm>
          <a:prstGeom prst="rect">
            <a:avLst/>
          </a:prstGeom>
        </p:spPr>
      </p:pic>
      <p:sp>
        <p:nvSpPr>
          <p:cNvPr id="21" name="角丸四角形 20"/>
          <p:cNvSpPr/>
          <p:nvPr/>
        </p:nvSpPr>
        <p:spPr>
          <a:xfrm>
            <a:off x="5533374" y="2802388"/>
            <a:ext cx="2892995" cy="27596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 name="図 21"/>
          <p:cNvPicPr>
            <a:picLocks noChangeAspect="1"/>
          </p:cNvPicPr>
          <p:nvPr/>
        </p:nvPicPr>
        <p:blipFill>
          <a:blip r:embed="rId2"/>
          <a:stretch>
            <a:fillRect/>
          </a:stretch>
        </p:blipFill>
        <p:spPr>
          <a:xfrm>
            <a:off x="7279498" y="3116113"/>
            <a:ext cx="968965" cy="642612"/>
          </a:xfrm>
          <a:prstGeom prst="rect">
            <a:avLst/>
          </a:prstGeom>
        </p:spPr>
      </p:pic>
      <p:pic>
        <p:nvPicPr>
          <p:cNvPr id="23" name="図 22"/>
          <p:cNvPicPr>
            <a:picLocks noChangeAspect="1"/>
          </p:cNvPicPr>
          <p:nvPr/>
        </p:nvPicPr>
        <p:blipFill>
          <a:blip r:embed="rId3"/>
          <a:stretch>
            <a:fillRect/>
          </a:stretch>
        </p:blipFill>
        <p:spPr>
          <a:xfrm flipH="1">
            <a:off x="6067382" y="4494005"/>
            <a:ext cx="534009" cy="534009"/>
          </a:xfrm>
          <a:prstGeom prst="rect">
            <a:avLst/>
          </a:prstGeom>
        </p:spPr>
      </p:pic>
      <p:pic>
        <p:nvPicPr>
          <p:cNvPr id="24" name="図 23"/>
          <p:cNvPicPr>
            <a:picLocks noChangeAspect="1"/>
          </p:cNvPicPr>
          <p:nvPr/>
        </p:nvPicPr>
        <p:blipFill>
          <a:blip r:embed="rId3"/>
          <a:stretch>
            <a:fillRect/>
          </a:stretch>
        </p:blipFill>
        <p:spPr>
          <a:xfrm flipH="1">
            <a:off x="5800378" y="3579671"/>
            <a:ext cx="534009" cy="534009"/>
          </a:xfrm>
          <a:prstGeom prst="rect">
            <a:avLst/>
          </a:prstGeom>
        </p:spPr>
      </p:pic>
      <p:pic>
        <p:nvPicPr>
          <p:cNvPr id="25" name="図 24"/>
          <p:cNvPicPr>
            <a:picLocks noChangeAspect="1"/>
          </p:cNvPicPr>
          <p:nvPr/>
        </p:nvPicPr>
        <p:blipFill>
          <a:blip r:embed="rId3"/>
          <a:stretch>
            <a:fillRect/>
          </a:stretch>
        </p:blipFill>
        <p:spPr>
          <a:xfrm flipH="1">
            <a:off x="7279498" y="4533084"/>
            <a:ext cx="534009" cy="534009"/>
          </a:xfrm>
          <a:prstGeom prst="rect">
            <a:avLst/>
          </a:prstGeom>
        </p:spPr>
      </p:pic>
      <p:pic>
        <p:nvPicPr>
          <p:cNvPr id="26" name="図 25"/>
          <p:cNvPicPr>
            <a:picLocks noChangeAspect="1"/>
          </p:cNvPicPr>
          <p:nvPr/>
        </p:nvPicPr>
        <p:blipFill>
          <a:blip r:embed="rId3"/>
          <a:stretch>
            <a:fillRect/>
          </a:stretch>
        </p:blipFill>
        <p:spPr>
          <a:xfrm flipH="1">
            <a:off x="1117076" y="2079516"/>
            <a:ext cx="534009" cy="534009"/>
          </a:xfrm>
          <a:prstGeom prst="rect">
            <a:avLst/>
          </a:prstGeom>
        </p:spPr>
      </p:pic>
      <p:pic>
        <p:nvPicPr>
          <p:cNvPr id="27" name="図 26"/>
          <p:cNvPicPr>
            <a:picLocks noChangeAspect="1"/>
          </p:cNvPicPr>
          <p:nvPr/>
        </p:nvPicPr>
        <p:blipFill>
          <a:blip r:embed="rId3"/>
          <a:stretch>
            <a:fillRect/>
          </a:stretch>
        </p:blipFill>
        <p:spPr>
          <a:xfrm flipH="1">
            <a:off x="6115415" y="5856553"/>
            <a:ext cx="534009" cy="534009"/>
          </a:xfrm>
          <a:prstGeom prst="rect">
            <a:avLst/>
          </a:prstGeom>
        </p:spPr>
      </p:pic>
      <p:pic>
        <p:nvPicPr>
          <p:cNvPr id="28" name="図 27"/>
          <p:cNvPicPr>
            <a:picLocks noChangeAspect="1"/>
          </p:cNvPicPr>
          <p:nvPr/>
        </p:nvPicPr>
        <p:blipFill>
          <a:blip r:embed="rId3"/>
          <a:stretch>
            <a:fillRect/>
          </a:stretch>
        </p:blipFill>
        <p:spPr>
          <a:xfrm flipH="1">
            <a:off x="6745489" y="1713782"/>
            <a:ext cx="534009" cy="534009"/>
          </a:xfrm>
          <a:prstGeom prst="rect">
            <a:avLst/>
          </a:prstGeom>
        </p:spPr>
      </p:pic>
      <p:pic>
        <p:nvPicPr>
          <p:cNvPr id="29" name="図 28"/>
          <p:cNvPicPr>
            <a:picLocks noChangeAspect="1"/>
          </p:cNvPicPr>
          <p:nvPr/>
        </p:nvPicPr>
        <p:blipFill>
          <a:blip r:embed="rId3"/>
          <a:stretch>
            <a:fillRect/>
          </a:stretch>
        </p:blipFill>
        <p:spPr>
          <a:xfrm flipH="1">
            <a:off x="5092861" y="1990781"/>
            <a:ext cx="534009" cy="534009"/>
          </a:xfrm>
          <a:prstGeom prst="rect">
            <a:avLst/>
          </a:prstGeom>
        </p:spPr>
      </p:pic>
      <p:pic>
        <p:nvPicPr>
          <p:cNvPr id="30" name="図 29"/>
          <p:cNvPicPr>
            <a:picLocks noChangeAspect="1"/>
          </p:cNvPicPr>
          <p:nvPr/>
        </p:nvPicPr>
        <p:blipFill>
          <a:blip r:embed="rId3"/>
          <a:stretch>
            <a:fillRect/>
          </a:stretch>
        </p:blipFill>
        <p:spPr>
          <a:xfrm flipH="1">
            <a:off x="4796960" y="3170414"/>
            <a:ext cx="534009" cy="534009"/>
          </a:xfrm>
          <a:prstGeom prst="rect">
            <a:avLst/>
          </a:prstGeom>
        </p:spPr>
      </p:pic>
      <p:pic>
        <p:nvPicPr>
          <p:cNvPr id="31" name="図 30"/>
          <p:cNvPicPr>
            <a:picLocks noChangeAspect="1"/>
          </p:cNvPicPr>
          <p:nvPr/>
        </p:nvPicPr>
        <p:blipFill>
          <a:blip r:embed="rId4"/>
          <a:stretch>
            <a:fillRect/>
          </a:stretch>
        </p:blipFill>
        <p:spPr>
          <a:xfrm>
            <a:off x="2169427" y="2565534"/>
            <a:ext cx="1648338" cy="1098589"/>
          </a:xfrm>
          <a:prstGeom prst="rect">
            <a:avLst/>
          </a:prstGeom>
        </p:spPr>
      </p:pic>
      <p:sp>
        <p:nvSpPr>
          <p:cNvPr id="32" name="テキスト ボックス 31"/>
          <p:cNvSpPr txBox="1"/>
          <p:nvPr/>
        </p:nvSpPr>
        <p:spPr>
          <a:xfrm>
            <a:off x="2091790" y="2565534"/>
            <a:ext cx="19090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型里親支援機関</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p:cNvSpPr txBox="1"/>
          <p:nvPr/>
        </p:nvSpPr>
        <p:spPr>
          <a:xfrm>
            <a:off x="6012735" y="4995748"/>
            <a:ext cx="11773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Ｍｙ里親</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5" name="図 34"/>
          <p:cNvPicPr>
            <a:picLocks noChangeAspect="1"/>
          </p:cNvPicPr>
          <p:nvPr/>
        </p:nvPicPr>
        <p:blipFill>
          <a:blip r:embed="rId5"/>
          <a:stretch>
            <a:fillRect/>
          </a:stretch>
        </p:blipFill>
        <p:spPr>
          <a:xfrm>
            <a:off x="4753531" y="5897848"/>
            <a:ext cx="1046847" cy="985428"/>
          </a:xfrm>
          <a:prstGeom prst="rect">
            <a:avLst/>
          </a:prstGeom>
        </p:spPr>
      </p:pic>
      <p:cxnSp>
        <p:nvCxnSpPr>
          <p:cNvPr id="37" name="直線矢印コネクタ 36"/>
          <p:cNvCxnSpPr>
            <a:stCxn id="35" idx="0"/>
          </p:cNvCxnSpPr>
          <p:nvPr/>
        </p:nvCxnSpPr>
        <p:spPr>
          <a:xfrm rot="16200000" flipV="1">
            <a:off x="3430498" y="4051391"/>
            <a:ext cx="2233725" cy="1459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rot="5400000">
            <a:off x="3305203" y="3802700"/>
            <a:ext cx="354954" cy="267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4000827" y="4647689"/>
            <a:ext cx="109203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ショートステイ依頼</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1"/>
          <p:cNvSpPr txBox="1"/>
          <p:nvPr/>
        </p:nvSpPr>
        <p:spPr>
          <a:xfrm>
            <a:off x="2727144" y="3762477"/>
            <a:ext cx="88903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マッチング</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4" name="直線矢印コネクタ 43"/>
          <p:cNvCxnSpPr>
            <a:endCxn id="17" idx="0"/>
          </p:cNvCxnSpPr>
          <p:nvPr/>
        </p:nvCxnSpPr>
        <p:spPr>
          <a:xfrm rot="5400000">
            <a:off x="1248461" y="4107047"/>
            <a:ext cx="1323591" cy="518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1189603" y="4113680"/>
            <a:ext cx="134306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措置変更</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p:cNvSpPr txBox="1"/>
          <p:nvPr/>
        </p:nvSpPr>
        <p:spPr>
          <a:xfrm>
            <a:off x="907027" y="4394584"/>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訪問等支援</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8" name="直線矢印コネクタ 47"/>
          <p:cNvCxnSpPr>
            <a:endCxn id="19" idx="0"/>
          </p:cNvCxnSpPr>
          <p:nvPr/>
        </p:nvCxnSpPr>
        <p:spPr>
          <a:xfrm rot="16200000" flipH="1">
            <a:off x="1555785" y="4722045"/>
            <a:ext cx="1955698" cy="290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2548163" y="5028014"/>
            <a:ext cx="127368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レスパイト</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0" name="図 49"/>
          <p:cNvPicPr>
            <a:picLocks noChangeAspect="1"/>
          </p:cNvPicPr>
          <p:nvPr/>
        </p:nvPicPr>
        <p:blipFill>
          <a:blip r:embed="rId6"/>
          <a:stretch>
            <a:fillRect/>
          </a:stretch>
        </p:blipFill>
        <p:spPr>
          <a:xfrm>
            <a:off x="622019" y="770996"/>
            <a:ext cx="1224834" cy="460195"/>
          </a:xfrm>
          <a:prstGeom prst="rect">
            <a:avLst/>
          </a:prstGeom>
        </p:spPr>
      </p:pic>
      <p:cxnSp>
        <p:nvCxnSpPr>
          <p:cNvPr id="53" name="直線矢印コネクタ 52"/>
          <p:cNvCxnSpPr>
            <a:stCxn id="50" idx="3"/>
          </p:cNvCxnSpPr>
          <p:nvPr/>
        </p:nvCxnSpPr>
        <p:spPr>
          <a:xfrm>
            <a:off x="1846853" y="1001094"/>
            <a:ext cx="1502324" cy="210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rot="10800000" flipV="1">
            <a:off x="1651085" y="1713781"/>
            <a:ext cx="1698092" cy="760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2067698" y="1154982"/>
            <a:ext cx="108234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①</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委託照会</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p:cNvSpPr txBox="1"/>
          <p:nvPr/>
        </p:nvSpPr>
        <p:spPr>
          <a:xfrm>
            <a:off x="2548163" y="1990781"/>
            <a:ext cx="1146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②</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マッチング</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64" name="直線矢印コネクタ 63"/>
          <p:cNvCxnSpPr>
            <a:endCxn id="26" idx="0"/>
          </p:cNvCxnSpPr>
          <p:nvPr/>
        </p:nvCxnSpPr>
        <p:spPr>
          <a:xfrm rot="5400000">
            <a:off x="1134812" y="1830246"/>
            <a:ext cx="49853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1384082" y="1713782"/>
            <a:ext cx="897077" cy="5847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③</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措置</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7190047" y="1878459"/>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里親</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テキスト ボックス 66"/>
          <p:cNvSpPr txBox="1"/>
          <p:nvPr/>
        </p:nvSpPr>
        <p:spPr>
          <a:xfrm>
            <a:off x="7490341" y="3716311"/>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学校</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3408143" y="1001094"/>
            <a:ext cx="2125231" cy="7126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a:t>
            </a:r>
            <a:r>
              <a:rPr kumimoji="1"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型里親支援機関</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6115415" y="2511198"/>
            <a:ext cx="1164083" cy="6036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B</a:t>
            </a:r>
            <a:r>
              <a:rPr kumimoji="0"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型里親支援機関</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テキスト ボックス 50"/>
          <p:cNvSpPr txBox="1"/>
          <p:nvPr/>
        </p:nvSpPr>
        <p:spPr>
          <a:xfrm>
            <a:off x="579262" y="1211645"/>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児童相談所</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スライド番号プレースホルダー 2"/>
          <p:cNvSpPr>
            <a:spLocks noGrp="1"/>
          </p:cNvSpPr>
          <p:nvPr>
            <p:ph type="sldNum" sz="quarter" idx="12"/>
          </p:nvPr>
        </p:nvSpPr>
        <p:spPr>
          <a:xfrm>
            <a:off x="7072103" y="6492831"/>
            <a:ext cx="2057400" cy="365125"/>
          </a:xfrm>
        </p:spPr>
        <p:txBody>
          <a:bodyPr/>
          <a:lstStyle/>
          <a:p>
            <a:r>
              <a:rPr kumimoji="1" lang="en-US" altLang="ja-JP" dirty="0" smtClean="0"/>
              <a:t>8</a:t>
            </a:r>
            <a:endParaRPr kumimoji="1" lang="ja-JP" altLang="en-US" dirty="0"/>
          </a:p>
        </p:txBody>
      </p:sp>
      <p:sp>
        <p:nvSpPr>
          <p:cNvPr id="52" name="タイトル 1"/>
          <p:cNvSpPr txBox="1">
            <a:spLocks/>
          </p:cNvSpPr>
          <p:nvPr/>
        </p:nvSpPr>
        <p:spPr>
          <a:xfrm>
            <a:off x="0" y="151337"/>
            <a:ext cx="9144000" cy="432000"/>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smtClean="0">
                <a:solidFill>
                  <a:schemeClr val="bg1"/>
                </a:solidFill>
              </a:rPr>
              <a:t>里親支援機関による支援体制のイメージ</a:t>
            </a:r>
            <a:endParaRPr lang="ja-JP" altLang="en-US" sz="2100" b="1" dirty="0">
              <a:solidFill>
                <a:schemeClr val="bg1"/>
              </a:solidFill>
            </a:endParaRPr>
          </a:p>
        </p:txBody>
      </p:sp>
    </p:spTree>
    <p:extLst>
      <p:ext uri="{BB962C8B-B14F-4D97-AF65-F5344CB8AC3E}">
        <p14:creationId xmlns:p14="http://schemas.microsoft.com/office/powerpoint/2010/main" val="21048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1443</Words>
  <Application>Microsoft Office PowerPoint</Application>
  <PresentationFormat>画面に合わせる (4:3)</PresentationFormat>
  <Paragraphs>185</Paragraphs>
  <Slides>10</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10</vt:i4>
      </vt:variant>
    </vt:vector>
  </HeadingPairs>
  <TitlesOfParts>
    <vt:vector size="22" baseType="lpstr">
      <vt:lpstr>ＭＳ ゴシック</vt:lpstr>
      <vt:lpstr>ＭＳ 明朝</vt:lpstr>
      <vt:lpstr>游ゴシック</vt:lpstr>
      <vt:lpstr>游ゴシック Light</vt:lpstr>
      <vt:lpstr>Arial</vt:lpstr>
      <vt:lpstr>Calibri</vt:lpstr>
      <vt:lpstr>Calibri Light</vt:lpstr>
      <vt:lpstr>Century</vt:lpstr>
      <vt:lpstr>Times New Roman</vt:lpstr>
      <vt:lpstr>Wingdings</vt:lpstr>
      <vt:lpstr>Office テーマ</vt:lpstr>
      <vt:lpstr>1_Office テーマ</vt:lpstr>
      <vt:lpstr>里親等委託率の目標値設定に向けた考え方について</vt:lpstr>
      <vt:lpstr>大阪府の社会的養護の状況について</vt:lpstr>
      <vt:lpstr>大阪府の社会的養護の状況について</vt:lpstr>
      <vt:lpstr>「都道府県社会的養育推進計画」の策定について</vt:lpstr>
      <vt:lpstr>里親等委託率の国の目標と現状について</vt:lpstr>
      <vt:lpstr>大阪府調査に基づく里親等委託率の数値目標について</vt:lpstr>
      <vt:lpstr>大阪府調査に基づく里親等委託率の数値目標について</vt:lpstr>
      <vt:lpstr>PowerPoint プレゼンテーション</vt:lpstr>
      <vt:lpstr>PowerPoint プレゼンテーション</vt:lpstr>
      <vt:lpstr>各主体の概括的な役割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2019-11-27T12:26:56Z</dcterms:created>
  <dcterms:modified xsi:type="dcterms:W3CDTF">2019-11-27T12:27:11Z</dcterms:modified>
</cp:coreProperties>
</file>