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4" autoAdjust="0"/>
  </p:normalViewPr>
  <p:slideViewPr>
    <p:cSldViewPr>
      <p:cViewPr varScale="1">
        <p:scale>
          <a:sx n="48" d="100"/>
          <a:sy n="48" d="100"/>
        </p:scale>
        <p:origin x="1536" y="42"/>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6" y="0"/>
            <a:ext cx="4306737" cy="340306"/>
          </a:xfrm>
          <a:prstGeom prst="rect">
            <a:avLst/>
          </a:prstGeom>
        </p:spPr>
        <p:txBody>
          <a:bodyPr vert="horz" lIns="91425" tIns="45714" rIns="91425" bIns="45714" rtlCol="0"/>
          <a:lstStyle>
            <a:lvl1pPr algn="r">
              <a:defRPr sz="1200"/>
            </a:lvl1pPr>
          </a:lstStyle>
          <a:p>
            <a:fld id="{501931E4-B05A-40DA-9851-B8055BA93722}" type="datetimeFigureOut">
              <a:rPr kumimoji="1" lang="ja-JP" altLang="en-US" smtClean="0"/>
              <a:t>2020/1/28</a:t>
            </a:fld>
            <a:endParaRPr kumimoji="1" lang="ja-JP" altLang="en-US"/>
          </a:p>
        </p:txBody>
      </p:sp>
      <p:sp>
        <p:nvSpPr>
          <p:cNvPr id="4" name="フッター プレースホルダー 3"/>
          <p:cNvSpPr>
            <a:spLocks noGrp="1"/>
          </p:cNvSpPr>
          <p:nvPr>
            <p:ph type="ftr" sz="quarter" idx="2"/>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6" y="6465810"/>
            <a:ext cx="4306737" cy="340305"/>
          </a:xfrm>
          <a:prstGeom prst="rect">
            <a:avLst/>
          </a:prstGeom>
        </p:spPr>
        <p:txBody>
          <a:bodyPr vert="horz" lIns="91425" tIns="45714" rIns="91425" bIns="45714"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25" tIns="45714" rIns="91425" bIns="45714" rtlCol="0"/>
          <a:lstStyle>
            <a:lvl1pPr algn="r">
              <a:defRPr sz="1200"/>
            </a:lvl1pPr>
          </a:lstStyle>
          <a:p>
            <a:fld id="{64CB58A3-54AD-4A26-8BFA-6D2375241D74}" type="datetimeFigureOut">
              <a:rPr kumimoji="1" lang="ja-JP" altLang="en-US" smtClean="0"/>
              <a:t>2020/1/28</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994399" y="3233449"/>
            <a:ext cx="7950543" cy="3062751"/>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10"/>
            <a:ext cx="4306737" cy="340305"/>
          </a:xfrm>
          <a:prstGeom prst="rect">
            <a:avLst/>
          </a:prstGeom>
        </p:spPr>
        <p:txBody>
          <a:bodyPr vert="horz" lIns="91425" tIns="45714" rIns="91425" bIns="45714"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2020/1/28</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203746" y="9877443"/>
            <a:ext cx="14462843" cy="801183"/>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921250" y="1168602"/>
            <a:ext cx="9758039" cy="1778349"/>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968976" y="1383576"/>
            <a:ext cx="9637210" cy="1488314"/>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位置づけ</a:t>
            </a:r>
            <a:endParaRPr lang="en-US" altLang="ja-JP" sz="1050" b="1" u="sng" kern="100" dirty="0" smtClean="0">
              <a:solidFill>
                <a:prstClr val="black"/>
              </a:solidFill>
              <a:latin typeface="+mn-ea"/>
              <a:cs typeface="ＭＳ 明朝"/>
            </a:endParaRPr>
          </a:p>
          <a:p>
            <a:pPr lvl="0"/>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ja-JP" sz="1050" kern="100" dirty="0">
                <a:latin typeface="HG丸ｺﾞｼｯｸM-PRO" panose="020F0600000000000000" pitchFamily="50" charset="-128"/>
                <a:ea typeface="HG丸ｺﾞｼｯｸM-PRO" panose="020F0600000000000000" pitchFamily="50" charset="-128"/>
                <a:cs typeface="Times New Roman"/>
              </a:rPr>
              <a:t>子ども・子育て</a:t>
            </a:r>
            <a:r>
              <a:rPr lang="ja-JP" altLang="ja-JP" sz="1050" kern="100" dirty="0" smtClean="0">
                <a:latin typeface="HG丸ｺﾞｼｯｸM-PRO" panose="020F0600000000000000" pitchFamily="50" charset="-128"/>
                <a:ea typeface="HG丸ｺﾞｼｯｸM-PRO" panose="020F0600000000000000" pitchFamily="50" charset="-128"/>
                <a:cs typeface="Times New Roman"/>
              </a:rPr>
              <a:t>支援法</a:t>
            </a:r>
            <a:r>
              <a:rPr lang="ja-JP" altLang="en-US" sz="1050" kern="100" dirty="0">
                <a:latin typeface="HG丸ｺﾞｼｯｸM-PRO" panose="020F0600000000000000" pitchFamily="50" charset="-128"/>
                <a:ea typeface="HG丸ｺﾞｼｯｸM-PRO" panose="020F0600000000000000" pitchFamily="50" charset="-128"/>
                <a:cs typeface="Times New Roman"/>
              </a:rPr>
              <a:t>及び次世代育成支</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援対策</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推進法に基づき策定する大阪府子</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ども総合計画の中で、保護を要する子</a:t>
            </a:r>
            <a:r>
              <a:rPr lang="ja-JP" altLang="en-US" sz="1050" kern="100" dirty="0" err="1" smtClean="0">
                <a:latin typeface="HG丸ｺﾞｼｯｸM-PRO" panose="020F0600000000000000" pitchFamily="50" charset="-128"/>
                <a:ea typeface="HG丸ｺﾞｼｯｸM-PRO" panose="020F0600000000000000" pitchFamily="50" charset="-128"/>
                <a:cs typeface="Times New Roman"/>
              </a:rPr>
              <a:t>ど</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もの養育環境の整備に関する事項を示す</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b="1" u="sng" kern="100" dirty="0" smtClean="0">
                <a:solidFill>
                  <a:prstClr val="black"/>
                </a:solidFill>
                <a:latin typeface="+mn-ea"/>
                <a:cs typeface="Times New Roman"/>
              </a:rPr>
              <a:t>期間</a:t>
            </a:r>
            <a:endParaRPr lang="en-US" altLang="ja-JP" sz="1050" b="1" u="sng" kern="100" dirty="0">
              <a:solidFill>
                <a:prstClr val="black"/>
              </a:solidFill>
              <a:latin typeface="+mn-ea"/>
              <a:cs typeface="Times New Roman"/>
            </a:endParaRPr>
          </a:p>
          <a:p>
            <a:pPr lvl="0"/>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令和</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年度までの５年間</a:t>
            </a:r>
            <a:endPar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endParaRPr>
          </a:p>
        </p:txBody>
      </p:sp>
      <p:sp>
        <p:nvSpPr>
          <p:cNvPr id="62" name="角丸四角形 61"/>
          <p:cNvSpPr/>
          <p:nvPr/>
        </p:nvSpPr>
        <p:spPr>
          <a:xfrm>
            <a:off x="216445" y="1170281"/>
            <a:ext cx="4608513" cy="1776672"/>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216446" y="3205904"/>
            <a:ext cx="6408712" cy="665654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762720" y="3187834"/>
            <a:ext cx="7999342" cy="6618864"/>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39" name="角丸四角形 38"/>
          <p:cNvSpPr/>
          <p:nvPr/>
        </p:nvSpPr>
        <p:spPr>
          <a:xfrm rot="16200000">
            <a:off x="2117428" y="1117670"/>
            <a:ext cx="374501" cy="4176463"/>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３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における代替養育の</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将来ビジョン</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542202" y="398329"/>
            <a:ext cx="8843596"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smtClean="0">
                <a:solidFill>
                  <a:srgbClr val="000000"/>
                </a:solidFill>
                <a:effectLst/>
                <a:latin typeface="ＭＳ Ｐゴシック"/>
                <a:ea typeface="Meiryo UI"/>
                <a:cs typeface="ＭＳ Ｐゴシック"/>
              </a:rPr>
              <a:t>第三次大阪府社会的</a:t>
            </a:r>
            <a:r>
              <a:rPr lang="ja-JP" altLang="en-US" sz="2000" b="1" dirty="0">
                <a:solidFill>
                  <a:srgbClr val="000000"/>
                </a:solidFill>
                <a:latin typeface="ＭＳ Ｐゴシック"/>
                <a:ea typeface="Meiryo UI"/>
                <a:cs typeface="ＭＳ Ｐゴシック"/>
              </a:rPr>
              <a:t>養育</a:t>
            </a:r>
            <a:r>
              <a:rPr lang="ja-JP" altLang="en-US" sz="2000" b="1" kern="1200" dirty="0" smtClean="0">
                <a:solidFill>
                  <a:srgbClr val="000000"/>
                </a:solidFill>
                <a:effectLst/>
                <a:latin typeface="ＭＳ Ｐゴシック"/>
                <a:ea typeface="Meiryo UI"/>
                <a:cs typeface="ＭＳ Ｐゴシック"/>
              </a:rPr>
              <a:t>体制整備計画（案）の概要</a:t>
            </a:r>
            <a:endParaRPr lang="ja-JP" sz="1200" b="1" dirty="0">
              <a:effectLst/>
              <a:latin typeface="ＭＳ Ｐゴシック"/>
              <a:cs typeface="ＭＳ Ｐゴシック"/>
            </a:endParaRPr>
          </a:p>
        </p:txBody>
      </p:sp>
      <p:sp>
        <p:nvSpPr>
          <p:cNvPr id="10" name="正方形/長方形 9"/>
          <p:cNvSpPr/>
          <p:nvPr/>
        </p:nvSpPr>
        <p:spPr>
          <a:xfrm>
            <a:off x="6973450" y="3427776"/>
            <a:ext cx="7616640" cy="481767"/>
          </a:xfrm>
          <a:prstGeom prst="rect">
            <a:avLst/>
          </a:prstGeom>
          <a:solidFill>
            <a:sysClr val="window" lastClr="FFFFFF"/>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あらゆる子どもが権利の主体として尊重され、社会的養育におけるすべての主体が「子どもの最善の利益」</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を追求することで、子どもがぬくもりの中で育ち、自立できる社会の実現</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16" name="角丸四角形吹き出し 15"/>
          <p:cNvSpPr/>
          <p:nvPr/>
        </p:nvSpPr>
        <p:spPr>
          <a:xfrm>
            <a:off x="449201" y="3456459"/>
            <a:ext cx="4743379"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３－１　代替養育を必要とする子ども数の見込み</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6</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14" name="正方形/長方形 13"/>
          <p:cNvSpPr/>
          <p:nvPr/>
        </p:nvSpPr>
        <p:spPr>
          <a:xfrm>
            <a:off x="262455" y="1383576"/>
            <a:ext cx="4502357" cy="1496818"/>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国の「新しい社会的養育ビジョン」</a:t>
            </a:r>
            <a:endParaRPr lang="en-US" altLang="ja-JP" sz="1050" b="1" u="sng" kern="100" dirty="0" smtClean="0">
              <a:solidFill>
                <a:prstClr val="black"/>
              </a:solidFill>
              <a:latin typeface="+mn-ea"/>
              <a:cs typeface="ＭＳ 明朝"/>
            </a:endParaRP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将来：里親委託率 </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3</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a:t>
            </a:r>
            <a:r>
              <a:rPr lang="ja-JP" altLang="en-US" sz="1000" kern="100" dirty="0">
                <a:latin typeface="HG丸ｺﾞｼｯｸM-PRO" panose="020F0600000000000000" pitchFamily="50" charset="-128"/>
                <a:ea typeface="HG丸ｺﾞｼｯｸM-PRO" panose="020F0600000000000000" pitchFamily="50" charset="-128"/>
                <a:cs typeface="Times New Roman"/>
              </a:rPr>
              <a:t>以内</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に</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75%</a:t>
            </a: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学童期以降は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10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年以内に</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50%</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児童養護施設等における</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小規模かつ地域分散化、高機能化及び多機能　</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化・機能転換の推進</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里親等委託率の向上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smtClean="0">
                <a:solidFill>
                  <a:schemeClr val="tx1"/>
                </a:solidFill>
                <a:latin typeface="+mn-ea"/>
                <a:cs typeface="Times New Roman"/>
              </a:rPr>
              <a:t>大阪府の現状・課題</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里親等委託率　</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11.6</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全国</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委託率</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19.7</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H29)</a:t>
            </a: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里親等委託児童数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161</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人</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登録里親家庭数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244</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家庭</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endParaRPr lang="en-US" altLang="ja-JP" sz="1000" b="1" u="sng" kern="100" dirty="0">
              <a:latin typeface="+mn-ea"/>
              <a:cs typeface="Times New Roman"/>
            </a:endParaRPr>
          </a:p>
        </p:txBody>
      </p:sp>
      <p:sp>
        <p:nvSpPr>
          <p:cNvPr id="15" name="角丸四角形 14"/>
          <p:cNvSpPr/>
          <p:nvPr/>
        </p:nvSpPr>
        <p:spPr>
          <a:xfrm rot="16200000">
            <a:off x="2318348" y="-1063775"/>
            <a:ext cx="374501" cy="4518427"/>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１　社会的</a:t>
            </a:r>
            <a:r>
              <a:rPr lang="ja-JP" altLang="en-US" sz="1600" b="1" dirty="0">
                <a:latin typeface="ＭＳ Ｐゴシック"/>
                <a:ea typeface="Meiryo UI"/>
                <a:cs typeface="ＭＳ Ｐゴシック"/>
              </a:rPr>
              <a:t>養育</a:t>
            </a:r>
            <a:r>
              <a:rPr lang="ja-JP" altLang="en-US" sz="1600" b="1" kern="1200" dirty="0" smtClean="0">
                <a:effectLst/>
                <a:latin typeface="ＭＳ Ｐゴシック"/>
                <a:ea typeface="Meiryo UI"/>
                <a:cs typeface="ＭＳ Ｐゴシック"/>
              </a:rPr>
              <a:t>を</a:t>
            </a:r>
            <a:r>
              <a:rPr lang="ja-JP" altLang="en-US" sz="1600" b="1" kern="1200" dirty="0" smtClean="0">
                <a:solidFill>
                  <a:srgbClr val="000000"/>
                </a:solidFill>
                <a:effectLst/>
                <a:latin typeface="ＭＳ Ｐゴシック"/>
                <a:ea typeface="Meiryo UI"/>
                <a:cs typeface="ＭＳ Ｐゴシック"/>
              </a:rPr>
              <a:t>取り巻く現状・課題</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mj-ea"/>
                <a:ea typeface="+mj-ea"/>
                <a:cs typeface="Meiryo UI" panose="020B0604030504040204" pitchFamily="50" charset="-128"/>
              </a:rPr>
              <a:t>1</a:t>
            </a:r>
            <a:r>
              <a:rPr lang="ja-JP" altLang="en-US" sz="1200" b="1" kern="1200" dirty="0" smtClean="0">
                <a:solidFill>
                  <a:srgbClr val="000000"/>
                </a:solidFill>
                <a:effectLst/>
                <a:latin typeface="+mj-ea"/>
                <a:ea typeface="+mj-ea"/>
                <a:cs typeface="Meiryo UI" panose="020B0604030504040204" pitchFamily="50" charset="-128"/>
              </a:rPr>
              <a:t>章</a:t>
            </a:r>
            <a:r>
              <a:rPr lang="ja-JP" altLang="en-US" sz="1200" b="1" dirty="0">
                <a:solidFill>
                  <a:srgbClr val="000000"/>
                </a:solidFill>
                <a:latin typeface="+mj-ea"/>
                <a:ea typeface="+mj-ea"/>
                <a:cs typeface="Meiryo UI" panose="020B0604030504040204" pitchFamily="50" charset="-128"/>
              </a:rPr>
              <a:t>・</a:t>
            </a:r>
            <a:r>
              <a:rPr lang="ja-JP" altLang="en-US" sz="1200" b="1" dirty="0" smtClean="0">
                <a:solidFill>
                  <a:srgbClr val="000000"/>
                </a:solidFill>
                <a:latin typeface="+mj-ea"/>
                <a:ea typeface="+mj-ea"/>
                <a:cs typeface="Meiryo UI" panose="020B0604030504040204" pitchFamily="50" charset="-128"/>
              </a:rPr>
              <a:t>第</a:t>
            </a:r>
            <a:r>
              <a:rPr lang="en-US" altLang="ja-JP" sz="1200" b="1" kern="1200" dirty="0" smtClean="0">
                <a:solidFill>
                  <a:srgbClr val="000000"/>
                </a:solidFill>
                <a:effectLst/>
                <a:latin typeface="+mj-ea"/>
                <a:ea typeface="+mj-ea"/>
                <a:cs typeface="Meiryo UI" panose="020B0604030504040204" pitchFamily="50" charset="-128"/>
              </a:rPr>
              <a:t>2</a:t>
            </a:r>
            <a:r>
              <a:rPr lang="ja-JP" altLang="en-US" sz="1200" b="1" dirty="0" smtClean="0">
                <a:solidFill>
                  <a:srgbClr val="000000"/>
                </a:solidFill>
                <a:latin typeface="ＭＳ Ｐゴシック"/>
                <a:ea typeface="Meiryo UI"/>
                <a:cs typeface="ＭＳ Ｐゴシック"/>
              </a:rPr>
              <a:t>章</a:t>
            </a:r>
            <a:r>
              <a:rPr lang="ja-JP" altLang="en-US" sz="1200" b="1" dirty="0">
                <a:solidFill>
                  <a:srgbClr val="000000"/>
                </a:solidFill>
                <a:latin typeface="ＭＳ Ｐゴシック"/>
                <a:ea typeface="Meiryo UI"/>
                <a:cs typeface="ＭＳ Ｐゴシック"/>
              </a:rPr>
              <a:t>）</a:t>
            </a:r>
            <a:endParaRPr lang="ja-JP" sz="1600" dirty="0">
              <a:effectLst/>
              <a:latin typeface="ＭＳ Ｐゴシック"/>
              <a:cs typeface="ＭＳ Ｐゴシック"/>
            </a:endParaRPr>
          </a:p>
        </p:txBody>
      </p:sp>
      <p:sp>
        <p:nvSpPr>
          <p:cNvPr id="2" name="Rectangle 2"/>
          <p:cNvSpPr>
            <a:spLocks noChangeArrowheads="1"/>
          </p:cNvSpPr>
          <p:nvPr/>
        </p:nvSpPr>
        <p:spPr bwMode="auto">
          <a:xfrm>
            <a:off x="0" y="0"/>
            <a:ext cx="15122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4" name="角丸四角形吹き出し 43"/>
          <p:cNvSpPr/>
          <p:nvPr/>
        </p:nvSpPr>
        <p:spPr>
          <a:xfrm>
            <a:off x="406473" y="6768827"/>
            <a:ext cx="4706517"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３－２　</a:t>
            </a:r>
            <a:r>
              <a:rPr lang="ja-JP" altLang="en-US" sz="1400" b="1" dirty="0">
                <a:latin typeface="ＭＳ Ｐゴシック"/>
                <a:ea typeface="Meiryo UI"/>
                <a:cs typeface="ＭＳ Ｐゴシック"/>
              </a:rPr>
              <a:t>大阪府</a:t>
            </a:r>
            <a:r>
              <a:rPr lang="ja-JP" altLang="en-US" sz="1400" b="1" dirty="0" smtClean="0">
                <a:latin typeface="ＭＳ Ｐゴシック"/>
                <a:ea typeface="Meiryo UI"/>
                <a:cs typeface="ＭＳ Ｐゴシック"/>
              </a:rPr>
              <a:t>における社会的</a:t>
            </a:r>
            <a:r>
              <a:rPr lang="ja-JP" altLang="en-US" sz="1400" b="1" dirty="0">
                <a:latin typeface="ＭＳ Ｐゴシック"/>
                <a:ea typeface="Meiryo UI"/>
                <a:cs typeface="ＭＳ Ｐゴシック"/>
              </a:rPr>
              <a:t>養護</a:t>
            </a:r>
            <a:r>
              <a:rPr lang="ja-JP" altLang="en-US" sz="1400" b="1" dirty="0" smtClean="0">
                <a:latin typeface="ＭＳ Ｐゴシック"/>
                <a:ea typeface="Meiryo UI"/>
                <a:cs typeface="ＭＳ Ｐゴシック"/>
              </a:rPr>
              <a:t>の体制</a:t>
            </a:r>
            <a:r>
              <a:rPr lang="ja-JP" altLang="en-US" sz="1400" b="1" dirty="0">
                <a:latin typeface="ＭＳ Ｐゴシック"/>
                <a:ea typeface="Meiryo UI"/>
                <a:cs typeface="ＭＳ Ｐゴシック"/>
              </a:rPr>
              <a:t>整備</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7</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45" name="角丸四角形 44"/>
          <p:cNvSpPr/>
          <p:nvPr/>
        </p:nvSpPr>
        <p:spPr>
          <a:xfrm>
            <a:off x="6973450" y="4374762"/>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妊娠期から子育て期にわたるまでの支援のための「子育て世代包括支援センター」や、子ども等に対する必要な支援を担う「市町村子ども家庭総合支援拠点」など、市町村の家庭支援体制の整備に向けた取組みを支援。</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子育て世代包括支援センター</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」及び「</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市町村</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子ども</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家庭</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総合支援拠点</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」の設置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cs typeface="Times New Roman"/>
              </a:rPr>
              <a:t>促進</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補助</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金や研修等による支援</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46" name="角丸四角形 45"/>
          <p:cNvSpPr/>
          <p:nvPr/>
        </p:nvSpPr>
        <p:spPr>
          <a:xfrm>
            <a:off x="6955238" y="3973636"/>
            <a:ext cx="370555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a:t>
            </a:r>
            <a:r>
              <a:rPr lang="ja-JP" altLang="en-US" sz="1200" b="1" dirty="0" smtClean="0">
                <a:effectLst/>
                <a:latin typeface="ＭＳ Ｐゴシック"/>
                <a:ea typeface="Meiryo UI"/>
                <a:cs typeface="ＭＳ Ｐゴシック"/>
              </a:rPr>
              <a:t>－１　</a:t>
            </a:r>
            <a:r>
              <a:rPr lang="ja-JP" altLang="en-US" sz="1200" b="1" dirty="0" smtClean="0">
                <a:latin typeface="ＭＳ Ｐゴシック"/>
                <a:ea typeface="Meiryo UI"/>
                <a:cs typeface="ＭＳ Ｐゴシック"/>
              </a:rPr>
              <a:t>市町村の子ども家庭支援体制の構築</a:t>
            </a:r>
            <a:r>
              <a:rPr lang="ja-JP" altLang="en-US" sz="1100" b="1" dirty="0" smtClean="0">
                <a:latin typeface="ＭＳ Ｐゴシック"/>
                <a:ea typeface="Meiryo UI"/>
                <a:cs typeface="ＭＳ Ｐゴシック"/>
              </a:rPr>
              <a:t>（</a:t>
            </a:r>
            <a:r>
              <a:rPr lang="ja-JP" altLang="en-US" sz="1100" b="1" dirty="0" smtClean="0">
                <a:latin typeface="+mj-ea"/>
                <a:ea typeface="+mj-ea"/>
                <a:cs typeface="ＭＳ Ｐゴシック"/>
              </a:rPr>
              <a:t>第</a:t>
            </a:r>
            <a:r>
              <a:rPr lang="en-US" altLang="ja-JP" sz="1100" b="1" dirty="0" smtClean="0">
                <a:latin typeface="+mj-ea"/>
                <a:ea typeface="+mj-ea"/>
                <a:cs typeface="ＭＳ Ｐゴシック"/>
              </a:rPr>
              <a:t>4</a:t>
            </a:r>
            <a:r>
              <a:rPr lang="ja-JP" altLang="en-US" sz="1100" b="1" dirty="0" smtClean="0">
                <a:latin typeface="+mj-ea"/>
                <a:ea typeface="+mj-ea"/>
                <a:cs typeface="ＭＳ Ｐゴシック"/>
              </a:rPr>
              <a:t>章）</a:t>
            </a:r>
            <a:endParaRPr lang="ja-JP" sz="1100" dirty="0">
              <a:effectLst/>
              <a:latin typeface="+mj-ea"/>
              <a:ea typeface="+mj-ea"/>
              <a:cs typeface="ＭＳ Ｐゴシック"/>
            </a:endParaRPr>
          </a:p>
        </p:txBody>
      </p:sp>
      <p:sp>
        <p:nvSpPr>
          <p:cNvPr id="50" name="角丸四角形 49"/>
          <p:cNvSpPr/>
          <p:nvPr/>
        </p:nvSpPr>
        <p:spPr>
          <a:xfrm>
            <a:off x="10801622" y="5943326"/>
            <a:ext cx="3807795"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４－４　</a:t>
            </a:r>
            <a:r>
              <a:rPr lang="ja-JP" altLang="ja-JP" sz="1100" b="1" dirty="0"/>
              <a:t>「家庭における養育環境と同様の養育環境」</a:t>
            </a:r>
            <a:r>
              <a:rPr lang="ja-JP" altLang="ja-JP" sz="1100" b="1" dirty="0" smtClean="0"/>
              <a:t>と</a:t>
            </a:r>
            <a:endParaRPr lang="en-US" altLang="ja-JP" sz="1100" b="1" dirty="0" smtClean="0"/>
          </a:p>
          <a:p>
            <a:r>
              <a:rPr lang="ja-JP" altLang="en-US" sz="1100" b="1" dirty="0"/>
              <a:t>　</a:t>
            </a:r>
            <a:r>
              <a:rPr lang="ja-JP" altLang="en-US" sz="1100" b="1" dirty="0" smtClean="0"/>
              <a:t>　　　　  </a:t>
            </a:r>
            <a:r>
              <a:rPr lang="ja-JP" altLang="ja-JP" sz="1100" b="1" dirty="0" smtClean="0"/>
              <a:t>「</a:t>
            </a:r>
            <a:r>
              <a:rPr lang="ja-JP" altLang="ja-JP" sz="1100" b="1" dirty="0"/>
              <a:t>できるかぎり良好な家庭的環境」の</a:t>
            </a:r>
            <a:r>
              <a:rPr lang="ja-JP" altLang="ja-JP" sz="1100" b="1" dirty="0" smtClean="0"/>
              <a:t>推進</a:t>
            </a:r>
            <a:r>
              <a:rPr lang="ja-JP" altLang="en-US" sz="1000" b="1" dirty="0">
                <a:latin typeface="ＭＳ Ｐゴシック"/>
                <a:ea typeface="Meiryo UI"/>
                <a:cs typeface="ＭＳ Ｐゴシック"/>
              </a:rPr>
              <a:t>（</a:t>
            </a:r>
            <a:r>
              <a:rPr lang="ja-JP" altLang="en-US" sz="1000" b="1" dirty="0" smtClean="0">
                <a:latin typeface="+mj-ea"/>
                <a:cs typeface="ＭＳ Ｐゴシック"/>
              </a:rPr>
              <a:t>第</a:t>
            </a:r>
            <a:r>
              <a:rPr lang="en-US" altLang="ja-JP" sz="1000" b="1" dirty="0" smtClean="0">
                <a:latin typeface="+mj-ea"/>
                <a:cs typeface="ＭＳ Ｐゴシック"/>
              </a:rPr>
              <a:t>7</a:t>
            </a:r>
            <a:r>
              <a:rPr lang="ja-JP" altLang="en-US" sz="1000" b="1" dirty="0" smtClean="0">
                <a:latin typeface="+mj-ea"/>
                <a:cs typeface="ＭＳ Ｐゴシック"/>
              </a:rPr>
              <a:t>・</a:t>
            </a:r>
            <a:r>
              <a:rPr lang="en-US" altLang="ja-JP" sz="1000" b="1" dirty="0" smtClean="0">
                <a:latin typeface="+mj-ea"/>
                <a:cs typeface="ＭＳ Ｐゴシック"/>
              </a:rPr>
              <a:t>8</a:t>
            </a:r>
            <a:r>
              <a:rPr lang="ja-JP" altLang="en-US" sz="1000" b="1" dirty="0" smtClean="0">
                <a:latin typeface="+mj-ea"/>
                <a:cs typeface="ＭＳ Ｐゴシック"/>
              </a:rPr>
              <a:t>章）</a:t>
            </a:r>
            <a:endParaRPr lang="ja-JP" altLang="ja-JP" sz="1000" dirty="0">
              <a:latin typeface="+mj-ea"/>
              <a:cs typeface="ＭＳ Ｐゴシック"/>
            </a:endParaRPr>
          </a:p>
        </p:txBody>
      </p:sp>
      <p:sp>
        <p:nvSpPr>
          <p:cNvPr id="53" name="正方形/長方形 52"/>
          <p:cNvSpPr/>
          <p:nvPr/>
        </p:nvSpPr>
        <p:spPr>
          <a:xfrm>
            <a:off x="406473" y="7096125"/>
            <a:ext cx="6002661" cy="2710573"/>
          </a:xfrm>
          <a:prstGeom prst="rect">
            <a:avLst/>
          </a:prstGeom>
          <a:solidFill>
            <a:sysClr val="window" lastClr="FFFFFF"/>
          </a:solidFill>
          <a:ln w="9525" cap="flat" cmpd="sng" algn="ctr">
            <a:solidFill>
              <a:schemeClr val="tx1"/>
            </a:solid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54" name="角丸四角形 53"/>
          <p:cNvSpPr/>
          <p:nvPr/>
        </p:nvSpPr>
        <p:spPr>
          <a:xfrm>
            <a:off x="265449" y="9960671"/>
            <a:ext cx="14295277" cy="624580"/>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社会的養護の当事者である子どもの権利擁護については、大阪府と施設・里親等がその理念を共有し、子どもが意見を表明しやすい環境づくりを進める必要がある。本計画の策定にあたっては、</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子どもが権利の主体であるという平成</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28</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年改正児童福祉法の理念を念頭に、当事者である子どもから意見を聴取し、社会的養護の課題や改善点を抽出し、今後の施策に反映することとする。</a:t>
            </a:r>
            <a:endParaRPr lang="ja-JP" sz="105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9217427" y="710764"/>
            <a:ext cx="374501" cy="4954129"/>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lgn="ct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　計画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の基本理念及び基本的</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smtClean="0">
                <a:solidFill>
                  <a:srgbClr val="000000"/>
                </a:solidFill>
                <a:latin typeface="+mn-ea"/>
                <a:cs typeface="Meiryo UI" panose="020B0604030504040204" pitchFamily="50" charset="-128"/>
              </a:rPr>
              <a:t>3</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0770584" y="3999110"/>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４－２　</a:t>
            </a:r>
            <a:r>
              <a:rPr lang="ja-JP" altLang="en-US" sz="1200" b="1" dirty="0">
                <a:latin typeface="ＭＳ Ｐゴシック"/>
                <a:ea typeface="Meiryo UI"/>
                <a:cs typeface="ＭＳ Ｐゴシック"/>
              </a:rPr>
              <a:t>子ども家庭</a:t>
            </a:r>
            <a:r>
              <a:rPr lang="ja-JP" altLang="en-US" sz="1200" b="1" dirty="0" smtClean="0">
                <a:latin typeface="ＭＳ Ｐゴシック"/>
                <a:ea typeface="Meiryo UI"/>
                <a:cs typeface="ＭＳ Ｐゴシック"/>
              </a:rPr>
              <a:t>センターの体制</a:t>
            </a:r>
            <a:r>
              <a:rPr lang="ja-JP" altLang="en-US" sz="1200" b="1" dirty="0">
                <a:latin typeface="ＭＳ Ｐゴシック"/>
                <a:ea typeface="Meiryo UI"/>
                <a:cs typeface="ＭＳ Ｐゴシック"/>
              </a:rPr>
              <a:t>強化（</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60" name="角丸四角形 59"/>
          <p:cNvSpPr/>
          <p:nvPr/>
        </p:nvSpPr>
        <p:spPr>
          <a:xfrm>
            <a:off x="6985198" y="5943326"/>
            <a:ext cx="368733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４－３　一時保護機能の</a:t>
            </a:r>
            <a:r>
              <a:rPr lang="ja-JP" altLang="en-US" sz="1200" b="1" dirty="0">
                <a:latin typeface="ＭＳ Ｐゴシック"/>
                <a:ea typeface="Meiryo UI"/>
                <a:cs typeface="ＭＳ Ｐゴシック"/>
              </a:rPr>
              <a:t>拡充（</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55" name="正方形/長方形 54"/>
          <p:cNvSpPr/>
          <p:nvPr/>
        </p:nvSpPr>
        <p:spPr>
          <a:xfrm>
            <a:off x="8137326" y="1512243"/>
            <a:ext cx="6264696" cy="1264419"/>
          </a:xfrm>
          <a:prstGeom prst="rect">
            <a:avLst/>
          </a:prstGeom>
          <a:noFill/>
          <a:ln w="3175" cap="flat" cmpd="sng" algn="ctr">
            <a:solidFill>
              <a:schemeClr val="tx2"/>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u="sng" kern="100" dirty="0" smtClean="0">
                <a:latin typeface="+mn-ea"/>
                <a:cs typeface="Times New Roman"/>
              </a:rPr>
              <a:t>計画の内容</a:t>
            </a:r>
            <a:endParaRPr lang="en-US" altLang="ja-JP" sz="1050" b="1" u="sng" kern="100" dirty="0" smtClean="0">
              <a:latin typeface="+mn-ea"/>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都道府県社会的養育推進計画の策定要領」に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基づく「</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」の前期</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計画として、令和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年度までの社会的養育全般の具体的</a:t>
            </a:r>
            <a:r>
              <a:rPr lang="ja-JP" altLang="en-US" sz="1050" kern="100" dirty="0">
                <a:latin typeface="HG丸ｺﾞｼｯｸM-PRO" panose="020F0600000000000000" pitchFamily="50" charset="-128"/>
                <a:ea typeface="HG丸ｺﾞｼｯｸM-PRO" panose="020F0600000000000000" pitchFamily="50" charset="-128"/>
                <a:cs typeface="Times New Roman"/>
              </a:rPr>
              <a:t>な</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方策を</a:t>
            </a:r>
            <a:r>
              <a:rPr lang="ja-JP" altLang="en-US" sz="1050" kern="100" dirty="0">
                <a:latin typeface="HG丸ｺﾞｼｯｸM-PRO" panose="020F0600000000000000" pitchFamily="50" charset="-128"/>
                <a:ea typeface="HG丸ｺﾞｼｯｸM-PRO" panose="020F0600000000000000" pitchFamily="50" charset="-128"/>
                <a:cs typeface="Times New Roman"/>
              </a:rPr>
              <a:t>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む。</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dirty="0">
                <a:latin typeface="HG丸ｺﾞｼｯｸM-PRO" panose="020F0600000000000000" pitchFamily="50" charset="-128"/>
                <a:ea typeface="HG丸ｺﾞｼｯｸM-PRO" panose="020F0600000000000000" pitchFamily="50" charset="-128"/>
              </a:rPr>
              <a:t>令和</a:t>
            </a:r>
            <a:r>
              <a:rPr lang="en-US" altLang="ja-JP" sz="1050" dirty="0">
                <a:latin typeface="HG丸ｺﾞｼｯｸM-PRO" panose="020F0600000000000000" pitchFamily="50" charset="-128"/>
                <a:ea typeface="HG丸ｺﾞｼｯｸM-PRO" panose="020F0600000000000000" pitchFamily="50" charset="-128"/>
              </a:rPr>
              <a:t>11</a:t>
            </a:r>
            <a:r>
              <a:rPr lang="ja-JP" altLang="ja-JP" sz="1050" dirty="0">
                <a:latin typeface="HG丸ｺﾞｼｯｸM-PRO" panose="020F0600000000000000" pitchFamily="50" charset="-128"/>
                <a:ea typeface="HG丸ｺﾞｼｯｸM-PRO" panose="020F0600000000000000" pitchFamily="50" charset="-128"/>
              </a:rPr>
              <a:t>年度までの代替養育を必要とする子ども数の見込みと、里親等及び施設の</a:t>
            </a:r>
            <a:r>
              <a:rPr lang="ja-JP" altLang="ja-JP" sz="1050" dirty="0" smtClean="0">
                <a:latin typeface="HG丸ｺﾞｼｯｸM-PRO" panose="020F0600000000000000" pitchFamily="50" charset="-128"/>
                <a:ea typeface="HG丸ｺﾞｼｯｸM-PRO" panose="020F0600000000000000" pitchFamily="50" charset="-128"/>
              </a:rPr>
              <a:t>受入れ</a:t>
            </a:r>
            <a:r>
              <a:rPr lang="ja-JP" altLang="en-US" sz="1050" dirty="0" smtClean="0">
                <a:latin typeface="HG丸ｺﾞｼｯｸM-PRO" panose="020F0600000000000000" pitchFamily="50" charset="-128"/>
                <a:ea typeface="HG丸ｺﾞｼｯｸM-PRO" panose="020F0600000000000000" pitchFamily="50" charset="-128"/>
              </a:rPr>
              <a:t>体制</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の</a:t>
            </a:r>
            <a:r>
              <a:rPr lang="ja-JP" altLang="ja-JP" sz="1050" dirty="0">
                <a:latin typeface="HG丸ｺﾞｼｯｸM-PRO" panose="020F0600000000000000" pitchFamily="50" charset="-128"/>
                <a:ea typeface="HG丸ｺﾞｼｯｸM-PRO" panose="020F0600000000000000" pitchFamily="50" charset="-128"/>
              </a:rPr>
              <a:t>整備計画</a:t>
            </a:r>
            <a:r>
              <a:rPr lang="ja-JP" altLang="en-US" sz="1050" dirty="0">
                <a:latin typeface="HG丸ｺﾞｼｯｸM-PRO" panose="020F0600000000000000" pitchFamily="50" charset="-128"/>
                <a:ea typeface="HG丸ｺﾞｼｯｸM-PRO" panose="020F0600000000000000" pitchFamily="50" charset="-128"/>
              </a:rPr>
              <a:t>を含む</a:t>
            </a:r>
            <a:r>
              <a:rPr lang="ja-JP" altLang="en-US" sz="1050" kern="100" dirty="0">
                <a:latin typeface="HG丸ｺﾞｼｯｸM-PRO" panose="020F0600000000000000" pitchFamily="50" charset="-128"/>
                <a:ea typeface="HG丸ｺﾞｼｯｸM-PRO" panose="020F0600000000000000" pitchFamily="50" charset="-128"/>
                <a:cs typeface="Times New Roman"/>
              </a:rPr>
              <a:t>。</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dirty="0" smtClean="0">
                <a:latin typeface="HG丸ｺﾞｼｯｸM-PRO" panose="020F0600000000000000" pitchFamily="50" charset="-128"/>
                <a:ea typeface="HG丸ｺﾞｼｯｸM-PRO" panose="020F0600000000000000" pitchFamily="50" charset="-128"/>
              </a:rPr>
              <a:t>各施設</a:t>
            </a:r>
            <a:r>
              <a:rPr lang="ja-JP" altLang="en-US" sz="1050" dirty="0" smtClean="0">
                <a:latin typeface="HG丸ｺﾞｼｯｸM-PRO" panose="020F0600000000000000" pitchFamily="50" charset="-128"/>
                <a:ea typeface="HG丸ｺﾞｼｯｸM-PRO" panose="020F0600000000000000" pitchFamily="50" charset="-128"/>
              </a:rPr>
              <a:t>が策定する</a:t>
            </a:r>
            <a:r>
              <a:rPr lang="ja-JP" altLang="ja-JP" sz="1050" dirty="0" smtClean="0">
                <a:latin typeface="HG丸ｺﾞｼｯｸM-PRO" panose="020F0600000000000000" pitchFamily="50" charset="-128"/>
                <a:ea typeface="HG丸ｺﾞｼｯｸM-PRO" panose="020F0600000000000000" pitchFamily="50" charset="-128"/>
              </a:rPr>
              <a:t>、</a:t>
            </a:r>
            <a:r>
              <a:rPr lang="ja-JP" altLang="ja-JP" sz="1050" dirty="0">
                <a:latin typeface="HG丸ｺﾞｼｯｸM-PRO" panose="020F0600000000000000" pitchFamily="50" charset="-128"/>
                <a:ea typeface="HG丸ｺﾞｼｯｸM-PRO" panose="020F0600000000000000" pitchFamily="50" charset="-128"/>
              </a:rPr>
              <a:t>今後</a:t>
            </a:r>
            <a:r>
              <a:rPr lang="en-US" altLang="ja-JP" sz="1050" dirty="0">
                <a:latin typeface="HG丸ｺﾞｼｯｸM-PRO" panose="020F0600000000000000" pitchFamily="50" charset="-128"/>
                <a:ea typeface="HG丸ｺﾞｼｯｸM-PRO" panose="020F0600000000000000" pitchFamily="50" charset="-128"/>
              </a:rPr>
              <a:t>10</a:t>
            </a:r>
            <a:r>
              <a:rPr lang="ja-JP" altLang="ja-JP" sz="1050" dirty="0">
                <a:latin typeface="HG丸ｺﾞｼｯｸM-PRO" panose="020F0600000000000000" pitchFamily="50" charset="-128"/>
                <a:ea typeface="HG丸ｺﾞｼｯｸM-PRO" panose="020F0600000000000000" pitchFamily="50" charset="-128"/>
              </a:rPr>
              <a:t>数年の児童養護施設及び乳児院の小規模かつ地域分散化、</a:t>
            </a:r>
            <a:r>
              <a:rPr lang="ja-JP" altLang="ja-JP" sz="1050" dirty="0" smtClean="0">
                <a:latin typeface="HG丸ｺﾞｼｯｸM-PRO" panose="020F0600000000000000" pitchFamily="50" charset="-128"/>
                <a:ea typeface="HG丸ｺﾞｼｯｸM-PRO" panose="020F0600000000000000" pitchFamily="50" charset="-128"/>
              </a:rPr>
              <a:t>高</a:t>
            </a:r>
            <a:r>
              <a:rPr lang="ja-JP" altLang="en-US" sz="1050" dirty="0" smtClean="0">
                <a:latin typeface="HG丸ｺﾞｼｯｸM-PRO" panose="020F0600000000000000" pitchFamily="50" charset="-128"/>
                <a:ea typeface="HG丸ｺﾞｼｯｸM-PRO" panose="020F0600000000000000" pitchFamily="50" charset="-128"/>
              </a:rPr>
              <a:t>機能　</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化</a:t>
            </a:r>
            <a:r>
              <a:rPr lang="ja-JP" altLang="ja-JP" sz="1050" dirty="0">
                <a:latin typeface="HG丸ｺﾞｼｯｸM-PRO" panose="020F0600000000000000" pitchFamily="50" charset="-128"/>
                <a:ea typeface="HG丸ｺﾞｼｯｸM-PRO" panose="020F0600000000000000" pitchFamily="50" charset="-128"/>
              </a:rPr>
              <a:t>及び多機能化・機能転換に向けた</a:t>
            </a:r>
            <a:r>
              <a:rPr lang="ja-JP" altLang="ja-JP" sz="1050" dirty="0" smtClean="0">
                <a:latin typeface="HG丸ｺﾞｼｯｸM-PRO" panose="020F0600000000000000" pitchFamily="50" charset="-128"/>
                <a:ea typeface="HG丸ｺﾞｼｯｸM-PRO" panose="020F0600000000000000" pitchFamily="50" charset="-128"/>
              </a:rPr>
              <a:t>計画</a:t>
            </a:r>
            <a:r>
              <a:rPr lang="ja-JP" altLang="en-US" sz="1050" dirty="0" smtClean="0">
                <a:latin typeface="HG丸ｺﾞｼｯｸM-PRO" panose="020F0600000000000000" pitchFamily="50" charset="-128"/>
                <a:ea typeface="HG丸ｺﾞｼｯｸM-PRO" panose="020F0600000000000000" pitchFamily="50" charset="-128"/>
              </a:rPr>
              <a:t>と整合性を図る。</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endParaRPr lang="ja-JP" altLang="en-US" sz="1050" b="1" u="sng" kern="100" dirty="0" smtClean="0">
              <a:latin typeface="+mn-ea"/>
              <a:cs typeface="Times New Roman"/>
            </a:endParaRPr>
          </a:p>
        </p:txBody>
      </p:sp>
      <p:sp>
        <p:nvSpPr>
          <p:cNvPr id="59" name="角丸四角形 58"/>
          <p:cNvSpPr/>
          <p:nvPr/>
        </p:nvSpPr>
        <p:spPr>
          <a:xfrm>
            <a:off x="10770584" y="4392723"/>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増加する児童虐待相談対応件数や、複雑・困難化するケースについて、子どもの心理、健康・発達、法律等の側面から適切に対応するとともに、業務量に見合った体制強化及び専門性向上に取り組む。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児童福祉司の増員に向けた計画的な採用</a:t>
            </a:r>
            <a:endParaRPr lang="en-US" altLang="ja-JP" sz="1000" kern="100" dirty="0" smtClean="0">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児童福祉司任用後研修の実施</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4" name="正方形/長方形 3"/>
          <p:cNvSpPr/>
          <p:nvPr/>
        </p:nvSpPr>
        <p:spPr>
          <a:xfrm>
            <a:off x="478481" y="7632354"/>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◇大阪府では、里親に関する府の実態や</a:t>
            </a:r>
            <a:r>
              <a:rPr lang="ja-JP" altLang="en-US" sz="1050" dirty="0">
                <a:solidFill>
                  <a:schemeClr val="tx1"/>
                </a:solidFill>
                <a:latin typeface="HG丸ｺﾞｼｯｸM-PRO" panose="020F0600000000000000" pitchFamily="50" charset="-128"/>
                <a:ea typeface="HG丸ｺﾞｼｯｸM-PRO" panose="020F0600000000000000" pitchFamily="50" charset="-128"/>
              </a:rPr>
              <a:t>不調</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のリスク等を考慮し、里親支援体制の構築と合わせ</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て、</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年後（令和</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11</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年度</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末）時点の里親等委託率の目標値を設定。</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rot="16200000">
            <a:off x="6126104" y="-148942"/>
            <a:ext cx="374501" cy="268876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２　計画の位置づけ</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ＭＳ Ｐゴシック"/>
                <a:ea typeface="Meiryo UI"/>
                <a:cs typeface="ＭＳ Ｐゴシック"/>
              </a:rPr>
              <a:t>1</a:t>
            </a:r>
            <a:r>
              <a:rPr lang="ja-JP" altLang="en-US" sz="1200" b="1" kern="1200" dirty="0" smtClean="0">
                <a:solidFill>
                  <a:srgbClr val="000000"/>
                </a:solidFill>
                <a:effectLst/>
                <a:latin typeface="ＭＳ Ｐゴシック"/>
                <a:ea typeface="Meiryo UI"/>
                <a:cs typeface="ＭＳ Ｐゴシック"/>
              </a:rPr>
              <a:t>章）</a:t>
            </a:r>
            <a:endParaRPr lang="ja-JP" sz="1200" dirty="0">
              <a:effectLst/>
              <a:latin typeface="ＭＳ Ｐゴシック"/>
              <a:cs typeface="ＭＳ Ｐゴシック"/>
            </a:endParaRPr>
          </a:p>
        </p:txBody>
      </p:sp>
      <p:pic>
        <p:nvPicPr>
          <p:cNvPr id="52" name="図 51"/>
          <p:cNvPicPr>
            <a:picLocks noChangeAspect="1"/>
          </p:cNvPicPr>
          <p:nvPr/>
        </p:nvPicPr>
        <p:blipFill rotWithShape="1">
          <a:blip r:embed="rId3"/>
          <a:srcRect l="14204" t="39458" r="43990" b="17047"/>
          <a:stretch/>
        </p:blipFill>
        <p:spPr>
          <a:xfrm>
            <a:off x="449201" y="3825065"/>
            <a:ext cx="5952355" cy="2877719"/>
          </a:xfrm>
          <a:prstGeom prst="rect">
            <a:avLst/>
          </a:prstGeom>
        </p:spPr>
      </p:pic>
      <p:grpSp>
        <p:nvGrpSpPr>
          <p:cNvPr id="3" name="グループ化 2"/>
          <p:cNvGrpSpPr/>
          <p:nvPr/>
        </p:nvGrpSpPr>
        <p:grpSpPr>
          <a:xfrm>
            <a:off x="1224558" y="4320542"/>
            <a:ext cx="4392000" cy="1440000"/>
            <a:chOff x="3487368" y="5371159"/>
            <a:chExt cx="4392000" cy="1469140"/>
          </a:xfrm>
        </p:grpSpPr>
        <p:cxnSp>
          <p:nvCxnSpPr>
            <p:cNvPr id="5" name="直線コネクタ 4"/>
            <p:cNvCxnSpPr/>
            <p:nvPr/>
          </p:nvCxnSpPr>
          <p:spPr>
            <a:xfrm flipV="1">
              <a:off x="3487368" y="5371159"/>
              <a:ext cx="0" cy="146914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3487368" y="6126460"/>
              <a:ext cx="4392000" cy="0"/>
            </a:xfrm>
            <a:prstGeom prst="straightConnector1">
              <a:avLst/>
            </a:prstGeom>
            <a:ln w="28575" cmpd="dbl">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5058093" y="6237550"/>
              <a:ext cx="1296144" cy="344481"/>
            </a:xfrm>
            <a:prstGeom prst="rect">
              <a:avLst/>
            </a:prstGeom>
            <a:solidFill>
              <a:sysClr val="window" lastClr="FFFFFF"/>
            </a:solidFill>
            <a:ln w="3175" cap="flat" cmpd="sng" algn="ctr">
              <a:solidFill>
                <a:schemeClr val="accent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350"/>
              <a:r>
                <a:rPr lang="ja-JP" altLang="en-US" sz="900" kern="100" dirty="0" smtClean="0">
                  <a:latin typeface="HG丸ｺﾞｼｯｸM-PRO" panose="020F0600000000000000" pitchFamily="50" charset="-128"/>
                  <a:ea typeface="HG丸ｺﾞｼｯｸM-PRO" panose="020F0600000000000000" pitchFamily="50" charset="-128"/>
                  <a:cs typeface="Times New Roman"/>
                </a:rPr>
                <a:t>概ね横ばいで推移</a:t>
              </a:r>
              <a:endParaRPr lang="en-US" altLang="ja-JP" sz="900" kern="100" dirty="0" smtClean="0">
                <a:effectLst/>
                <a:latin typeface="HG丸ｺﾞｼｯｸM-PRO" panose="020F0600000000000000" pitchFamily="50" charset="-128"/>
                <a:ea typeface="HG丸ｺﾞｼｯｸM-PRO" panose="020F0600000000000000" pitchFamily="50" charset="-128"/>
                <a:cs typeface="Times New Roman"/>
              </a:endParaRPr>
            </a:p>
          </p:txBody>
        </p:sp>
      </p:grpSp>
      <p:sp>
        <p:nvSpPr>
          <p:cNvPr id="65" name="テキスト ボックス 64"/>
          <p:cNvSpPr txBox="1"/>
          <p:nvPr/>
        </p:nvSpPr>
        <p:spPr>
          <a:xfrm>
            <a:off x="5654037" y="6132179"/>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a:t>
            </a:r>
            <a:r>
              <a:rPr lang="ja-JP" altLang="en-US" sz="900" dirty="0">
                <a:latin typeface="游ゴシック Light" panose="020B0300000000000000" pitchFamily="50" charset="-128"/>
                <a:ea typeface="游ゴシック Light" panose="020B0300000000000000" pitchFamily="50" charset="-128"/>
              </a:rPr>
              <a:t>年度</a:t>
            </a:r>
            <a:r>
              <a:rPr kumimoji="1" lang="ja-JP" altLang="en-US" sz="900" dirty="0" smtClean="0">
                <a:latin typeface="游ゴシック Light" panose="020B0300000000000000" pitchFamily="50" charset="-128"/>
                <a:ea typeface="游ゴシック Light" panose="020B0300000000000000" pitchFamily="50" charset="-128"/>
              </a:rPr>
              <a:t>）</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66" name="テキスト ボックス 65"/>
          <p:cNvSpPr txBox="1"/>
          <p:nvPr/>
        </p:nvSpPr>
        <p:spPr>
          <a:xfrm>
            <a:off x="5448742" y="6414523"/>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（政令市を除く）</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37" name="角丸四角形 36"/>
          <p:cNvSpPr/>
          <p:nvPr/>
        </p:nvSpPr>
        <p:spPr>
          <a:xfrm>
            <a:off x="6973450" y="3427775"/>
            <a:ext cx="1014934" cy="48176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基本理念</a:t>
            </a:r>
            <a:endParaRPr lang="ja-JP" sz="1200" dirty="0">
              <a:effectLst/>
              <a:latin typeface="ＭＳ Ｐゴシック"/>
              <a:cs typeface="ＭＳ Ｐゴシック"/>
            </a:endParaRPr>
          </a:p>
        </p:txBody>
      </p:sp>
      <p:sp>
        <p:nvSpPr>
          <p:cNvPr id="67" name="角丸四角形 66"/>
          <p:cNvSpPr/>
          <p:nvPr/>
        </p:nvSpPr>
        <p:spPr>
          <a:xfrm>
            <a:off x="6985198" y="6318978"/>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子</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どもの権利</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擁護</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が</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図</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られるとともに、一人ひとりの子どもの状況に応じた適切な一時保護ができるよう、緊急保護機能やアセスメント機能の強化に取り組むとともに、一時保護中の環境整備に努める。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一時</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保護に関わる職員の専門性の向上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多様な一時保護の場の整備</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68" name="角丸四角形 67"/>
          <p:cNvSpPr/>
          <p:nvPr/>
        </p:nvSpPr>
        <p:spPr>
          <a:xfrm>
            <a:off x="10782332" y="6336939"/>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心身ともに健やかに育成されるため、「家庭と同様の養育環境」である里親やファミリーホームでの養育推進に向け、包括的な里親支援体制の構築に取り組むとともに、児童養護施設等の小規模かつ地域分散化、高機能化及び多機能化・機能転換を図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ＭＳ 明朝"/>
              </a:rPr>
              <a:t>　</a:t>
            </a:r>
            <a:r>
              <a:rPr lang="ja-JP" altLang="ja-JP" sz="1000" kern="100" dirty="0">
                <a:latin typeface="HG丸ｺﾞｼｯｸM-PRO" panose="020F0600000000000000" pitchFamily="50" charset="-128"/>
                <a:ea typeface="HG丸ｺﾞｼｯｸM-PRO" panose="020F0600000000000000" pitchFamily="50" charset="-128"/>
                <a:cs typeface="ＭＳ 明朝"/>
              </a:rPr>
              <a:t>▶</a:t>
            </a:r>
            <a:r>
              <a:rPr lang="en-US" altLang="ja-JP" sz="1000" kern="100" dirty="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フォスタリング機関の設置促進</a:t>
            </a:r>
            <a:endParaRPr lang="en-US" altLang="ja-JP" sz="1000" kern="100" dirty="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施設等の人材確保、基幹的職員の養成</a:t>
            </a:r>
            <a:endPar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73" name="角丸四角形 72"/>
          <p:cNvSpPr/>
          <p:nvPr/>
        </p:nvSpPr>
        <p:spPr>
          <a:xfrm>
            <a:off x="10782333" y="7887542"/>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４－６　</a:t>
            </a:r>
            <a:r>
              <a:rPr lang="ja-JP" altLang="en-US" sz="1200" b="1" dirty="0"/>
              <a:t>子</a:t>
            </a:r>
            <a:r>
              <a:rPr lang="ja-JP" altLang="en-US" sz="1200" b="1" dirty="0" smtClean="0"/>
              <a:t>どもの権利</a:t>
            </a:r>
            <a:r>
              <a:rPr lang="ja-JP" altLang="en-US" sz="1200" b="1" dirty="0"/>
              <a:t>擁護</a:t>
            </a:r>
            <a:r>
              <a:rPr lang="ja-JP" altLang="en-US" sz="1200" b="1" dirty="0" smtClean="0"/>
              <a:t>の充実（第</a:t>
            </a:r>
            <a:r>
              <a:rPr lang="en-US" altLang="ja-JP" sz="1200" b="1" dirty="0" smtClean="0"/>
              <a:t>9</a:t>
            </a:r>
            <a:r>
              <a:rPr lang="ja-JP" altLang="en-US" sz="1200" b="1" dirty="0" smtClean="0"/>
              <a:t>章）</a:t>
            </a:r>
            <a:endParaRPr lang="ja-JP" sz="1200" b="1" dirty="0">
              <a:effectLst/>
              <a:latin typeface="ＭＳ Ｐゴシック"/>
              <a:cs typeface="ＭＳ Ｐゴシック"/>
            </a:endParaRPr>
          </a:p>
        </p:txBody>
      </p:sp>
      <p:sp>
        <p:nvSpPr>
          <p:cNvPr id="74" name="角丸四角形 73"/>
          <p:cNvSpPr/>
          <p:nvPr/>
        </p:nvSpPr>
        <p:spPr>
          <a:xfrm>
            <a:off x="6985558" y="7887542"/>
            <a:ext cx="368697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a:t>
            </a:r>
            <a:r>
              <a:rPr lang="ja-JP" altLang="en-US" sz="1200" b="1" dirty="0">
                <a:latin typeface="ＭＳ Ｐゴシック"/>
                <a:ea typeface="Meiryo UI"/>
                <a:cs typeface="ＭＳ Ｐゴシック"/>
              </a:rPr>
              <a:t>５</a:t>
            </a:r>
            <a:r>
              <a:rPr lang="ja-JP" altLang="en-US" sz="1200" b="1" dirty="0" smtClean="0">
                <a:latin typeface="ＭＳ Ｐゴシック"/>
                <a:ea typeface="Meiryo UI"/>
                <a:cs typeface="ＭＳ Ｐゴシック"/>
              </a:rPr>
              <a:t>　施設退所児童等に対する</a:t>
            </a:r>
            <a:endParaRPr lang="en-US" altLang="ja-JP" sz="1200" b="1" dirty="0" smtClean="0">
              <a:latin typeface="ＭＳ Ｐゴシック"/>
              <a:ea typeface="Meiryo UI"/>
              <a:cs typeface="ＭＳ Ｐゴシック"/>
            </a:endParaRPr>
          </a:p>
          <a:p>
            <a:r>
              <a:rPr lang="ja-JP" altLang="en-US" sz="1200" b="1" dirty="0">
                <a:latin typeface="ＭＳ Ｐゴシック"/>
                <a:ea typeface="Meiryo UI"/>
                <a:cs typeface="ＭＳ Ｐゴシック"/>
              </a:rPr>
              <a:t>　</a:t>
            </a:r>
            <a:r>
              <a:rPr lang="ja-JP" altLang="en-US" sz="1200" b="1" dirty="0" smtClean="0">
                <a:latin typeface="ＭＳ Ｐゴシック"/>
                <a:ea typeface="Meiryo UI"/>
                <a:cs typeface="ＭＳ Ｐゴシック"/>
              </a:rPr>
              <a:t>　　　　　自立支援の</a:t>
            </a:r>
            <a:r>
              <a:rPr lang="ja-JP" altLang="en-US" sz="1200" b="1" dirty="0">
                <a:latin typeface="ＭＳ Ｐゴシック"/>
                <a:ea typeface="Meiryo UI"/>
                <a:cs typeface="ＭＳ Ｐゴシック"/>
              </a:rPr>
              <a:t>充実（</a:t>
            </a:r>
            <a:r>
              <a:rPr lang="ja-JP" altLang="en-US" sz="1200" b="1" dirty="0">
                <a:latin typeface="+mj-ea"/>
                <a:cs typeface="ＭＳ Ｐゴシック"/>
              </a:rPr>
              <a:t>第</a:t>
            </a:r>
            <a:r>
              <a:rPr lang="en-US" altLang="ja-JP" sz="1200" b="1" dirty="0">
                <a:latin typeface="+mj-ea"/>
                <a:cs typeface="ＭＳ Ｐゴシック"/>
              </a:rPr>
              <a:t>7</a:t>
            </a:r>
            <a:r>
              <a:rPr lang="ja-JP" altLang="en-US" sz="1200" b="1" dirty="0">
                <a:latin typeface="+mj-ea"/>
                <a:cs typeface="ＭＳ Ｐゴシック"/>
              </a:rPr>
              <a:t>章</a:t>
            </a:r>
            <a:r>
              <a:rPr lang="ja-JP" altLang="en-US" sz="1200" b="1" dirty="0" smtClean="0">
                <a:latin typeface="+mj-ea"/>
                <a:cs typeface="ＭＳ Ｐゴシック"/>
              </a:rPr>
              <a:t>）</a:t>
            </a:r>
            <a:endParaRPr lang="ja-JP" altLang="ja-JP" sz="1200" dirty="0">
              <a:latin typeface="+mj-ea"/>
              <a:cs typeface="ＭＳ Ｐゴシック"/>
            </a:endParaRPr>
          </a:p>
        </p:txBody>
      </p:sp>
      <p:sp>
        <p:nvSpPr>
          <p:cNvPr id="75" name="角丸四角形 74"/>
          <p:cNvSpPr/>
          <p:nvPr/>
        </p:nvSpPr>
        <p:spPr>
          <a:xfrm>
            <a:off x="6985198" y="8263194"/>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社会的養護のもとで育った子どもが、施設等を退所後に円滑に社会に巣立つことができるよう、リービングケアとアフターケアを充実させる。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相談支援体制の構築</a:t>
            </a:r>
            <a:endParaRPr lang="en-US" altLang="ja-JP" sz="1000" kern="100" dirty="0" smtClean="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大学等就学者の卒業までの居住支援事業の実施</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76" name="角丸四角形 75"/>
          <p:cNvSpPr/>
          <p:nvPr/>
        </p:nvSpPr>
        <p:spPr>
          <a:xfrm>
            <a:off x="10782332" y="8281155"/>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子どもが権利の主体であるという改正児童福祉法の理念を念頭に、</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Times New Roman"/>
              </a:rPr>
              <a:t>子どもが</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意見を表明しやすい環境づくりや苦情解決の仕組み構築に取り組む。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「子どもの権利ノート」と「あなたへの大切なおしらせ」</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届出はがき</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の運用</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smtClean="0">
                <a:solidFill>
                  <a:srgbClr val="000000"/>
                </a:solidFill>
                <a:latin typeface="HG丸ｺﾞｼｯｸM-PRO" panose="020F0600000000000000" pitchFamily="50" charset="-128"/>
                <a:ea typeface="HG丸ｺﾞｼｯｸM-PRO" panose="020F0600000000000000" pitchFamily="50" charset="-128"/>
                <a:cs typeface="Times New Roman"/>
              </a:rPr>
              <a:t>▶ 施設等に</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おける意見や苦情を言いやすい環境づくり</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1010331843"/>
              </p:ext>
            </p:extLst>
          </p:nvPr>
        </p:nvGraphicFramePr>
        <p:xfrm>
          <a:off x="587450" y="8071520"/>
          <a:ext cx="5605660" cy="1256387"/>
        </p:xfrm>
        <a:graphic>
          <a:graphicData uri="http://schemas.openxmlformats.org/drawingml/2006/table">
            <a:tbl>
              <a:tblPr firstRow="1" bandRow="1">
                <a:tableStyleId>{5940675A-B579-460E-94D1-54222C63F5DA}</a:tableStyleId>
              </a:tblPr>
              <a:tblGrid>
                <a:gridCol w="1429198">
                  <a:extLst>
                    <a:ext uri="{9D8B030D-6E8A-4147-A177-3AD203B41FA5}">
                      <a16:colId xmlns:a16="http://schemas.microsoft.com/office/drawing/2014/main" val="1318611519"/>
                    </a:ext>
                  </a:extLst>
                </a:gridCol>
                <a:gridCol w="1080120">
                  <a:extLst>
                    <a:ext uri="{9D8B030D-6E8A-4147-A177-3AD203B41FA5}">
                      <a16:colId xmlns:a16="http://schemas.microsoft.com/office/drawing/2014/main" val="1758733335"/>
                    </a:ext>
                  </a:extLst>
                </a:gridCol>
                <a:gridCol w="1080120">
                  <a:extLst>
                    <a:ext uri="{9D8B030D-6E8A-4147-A177-3AD203B41FA5}">
                      <a16:colId xmlns:a16="http://schemas.microsoft.com/office/drawing/2014/main" val="4178395963"/>
                    </a:ext>
                  </a:extLst>
                </a:gridCol>
                <a:gridCol w="1008112">
                  <a:extLst>
                    <a:ext uri="{9D8B030D-6E8A-4147-A177-3AD203B41FA5}">
                      <a16:colId xmlns:a16="http://schemas.microsoft.com/office/drawing/2014/main" val="3798781230"/>
                    </a:ext>
                  </a:extLst>
                </a:gridCol>
                <a:gridCol w="1008110">
                  <a:extLst>
                    <a:ext uri="{9D8B030D-6E8A-4147-A177-3AD203B41FA5}">
                      <a16:colId xmlns:a16="http://schemas.microsoft.com/office/drawing/2014/main" val="2416177348"/>
                    </a:ext>
                  </a:extLst>
                </a:gridCol>
              </a:tblGrid>
              <a:tr h="242623">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０～２歳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３～５歳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６～１７歳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全体</a:t>
                      </a:r>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674058372"/>
                  </a:ext>
                </a:extLst>
              </a:tr>
              <a:tr h="433427">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10</a:t>
                      </a:r>
                      <a:r>
                        <a:rPr kumimoji="1" lang="ja-JP" altLang="en-US" sz="1000" dirty="0" smtClean="0">
                          <a:latin typeface="HG丸ｺﾞｼｯｸM-PRO" panose="020F0600000000000000" pitchFamily="50" charset="-128"/>
                          <a:ea typeface="HG丸ｺﾞｼｯｸM-PRO" panose="020F0600000000000000" pitchFamily="50" charset="-128"/>
                        </a:rPr>
                        <a:t>年後に目指す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里親等委託率</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64%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38%</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42%</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856417503"/>
                  </a:ext>
                </a:extLst>
              </a:tr>
              <a:tr h="433427">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（参考）</a:t>
                      </a:r>
                      <a:endParaRPr kumimoji="1"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国から示された算式に府の状況を当てはめ算出される将来的な目標値</a:t>
                      </a:r>
                      <a:endParaRPr kumimoji="1" lang="ja-JP" altLang="en-US" sz="8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72.3%</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53.4%</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48.0%</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59.6%</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290556183"/>
                  </a:ext>
                </a:extLst>
              </a:tr>
            </a:tbl>
          </a:graphicData>
        </a:graphic>
      </p:graphicFrame>
      <p:sp>
        <p:nvSpPr>
          <p:cNvPr id="77" name="正方形/長方形 76"/>
          <p:cNvSpPr/>
          <p:nvPr/>
        </p:nvSpPr>
        <p:spPr>
          <a:xfrm>
            <a:off x="478481" y="9289107"/>
            <a:ext cx="6002661" cy="5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国の「新しい社会的養育ビジョン」の理念を</a:t>
            </a:r>
            <a:r>
              <a:rPr lang="ja-JP" altLang="en-US" sz="1050" dirty="0">
                <a:solidFill>
                  <a:schemeClr val="tx1"/>
                </a:solidFill>
                <a:latin typeface="HG丸ｺﾞｼｯｸM-PRO" panose="020F0600000000000000" pitchFamily="50" charset="-128"/>
                <a:ea typeface="HG丸ｺﾞｼｯｸM-PRO" panose="020F0600000000000000" pitchFamily="50" charset="-128"/>
              </a:rPr>
              <a:t>共有</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しつつ、子どもにとって適切な行き場を確保</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し、施設や里親など子どもの選択肢を増やすことが目的。</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192580" y="8064971"/>
            <a:ext cx="1008110" cy="6910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65448" y="9963089"/>
            <a:ext cx="2268000" cy="648000"/>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lgn="ctr">
              <a:spcAft>
                <a:spcPts val="0"/>
              </a:spcAft>
            </a:pPr>
            <a:r>
              <a:rPr lang="ja-JP" altLang="en-US" sz="1600" b="1" dirty="0" smtClean="0">
                <a:latin typeface="ＭＳ Ｐゴシック"/>
                <a:ea typeface="Meiryo UI"/>
                <a:cs typeface="ＭＳ Ｐゴシック"/>
              </a:rPr>
              <a:t>５　</a:t>
            </a:r>
            <a:r>
              <a:rPr lang="ja-JP" altLang="en-US" sz="1600" b="1" dirty="0" smtClean="0">
                <a:effectLst/>
                <a:latin typeface="ＭＳ Ｐゴシック"/>
                <a:ea typeface="Meiryo UI"/>
                <a:cs typeface="ＭＳ Ｐゴシック"/>
              </a:rPr>
              <a:t>子ども</a:t>
            </a:r>
            <a:r>
              <a:rPr lang="ja-JP" altLang="en-US" sz="1600" b="1" dirty="0" smtClean="0">
                <a:latin typeface="ＭＳ Ｐゴシック"/>
                <a:ea typeface="Meiryo UI"/>
                <a:cs typeface="ＭＳ Ｐゴシック"/>
              </a:rPr>
              <a:t>からの意見</a:t>
            </a:r>
            <a:endParaRPr lang="en-US" altLang="ja-JP" sz="1600" b="1" dirty="0" smtClean="0">
              <a:latin typeface="ＭＳ Ｐゴシック"/>
              <a:ea typeface="Meiryo UI"/>
              <a:cs typeface="ＭＳ Ｐゴシック"/>
            </a:endParaRPr>
          </a:p>
          <a:p>
            <a:pPr algn="ctr">
              <a:spcAft>
                <a:spcPts val="0"/>
              </a:spcAft>
            </a:pPr>
            <a:r>
              <a:rPr lang="ja-JP" altLang="en-US" sz="1600" b="1" dirty="0" smtClean="0">
                <a:latin typeface="ＭＳ Ｐゴシック"/>
                <a:ea typeface="Meiryo UI"/>
                <a:cs typeface="ＭＳ Ｐゴシック"/>
              </a:rPr>
              <a:t>聴取</a:t>
            </a:r>
            <a:r>
              <a:rPr lang="ja-JP" altLang="en-US" sz="1200" b="1" dirty="0" smtClean="0">
                <a:effectLst/>
                <a:latin typeface="ＭＳ Ｐゴシック"/>
                <a:ea typeface="Meiryo UI"/>
                <a:cs typeface="ＭＳ Ｐゴシック"/>
              </a:rPr>
              <a:t>（第</a:t>
            </a:r>
            <a:r>
              <a:rPr lang="en-US" altLang="ja-JP" sz="1200" b="1" dirty="0">
                <a:latin typeface="ＭＳ Ｐゴシック"/>
                <a:ea typeface="Meiryo UI"/>
                <a:cs typeface="ＭＳ Ｐゴシック"/>
              </a:rPr>
              <a:t>9</a:t>
            </a:r>
            <a:r>
              <a:rPr lang="ja-JP" altLang="en-US" sz="1200" b="1" dirty="0" smtClean="0">
                <a:effectLst/>
                <a:latin typeface="ＭＳ Ｐゴシック"/>
                <a:ea typeface="Meiryo UI"/>
                <a:cs typeface="ＭＳ Ｐゴシック"/>
              </a:rPr>
              <a:t>章）</a:t>
            </a:r>
            <a:endParaRPr lang="ja-JP" sz="1600" dirty="0">
              <a:effectLst/>
              <a:latin typeface="ＭＳ Ｐゴシック"/>
              <a:cs typeface="ＭＳ Ｐゴシック"/>
            </a:endParaRPr>
          </a:p>
        </p:txBody>
      </p:sp>
      <p:sp>
        <p:nvSpPr>
          <p:cNvPr id="48" name="正方形/長方形 47"/>
          <p:cNvSpPr/>
          <p:nvPr/>
        </p:nvSpPr>
        <p:spPr>
          <a:xfrm>
            <a:off x="478481" y="7200306"/>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「新しい社会的養育ビジョン」で掲げられた家庭養育優先原則の実現に向け、家庭における養</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育環境と同様の養育環境である里親への委託を推進。</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1955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Words>
  <Application>Microsoft Office PowerPoint</Application>
  <PresentationFormat>ユーザー設定</PresentationFormat>
  <Paragraphs>107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ＭＳ 明朝</vt:lpstr>
      <vt:lpstr>游ゴシック Light</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2020-01-28T07:14:00Z</dcterms:modified>
</cp:coreProperties>
</file>