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4"/>
  </p:notesMasterIdLst>
  <p:sldIdLst>
    <p:sldId id="268" r:id="rId2"/>
    <p:sldId id="283" r:id="rId3"/>
    <p:sldId id="270" r:id="rId4"/>
    <p:sldId id="272" r:id="rId5"/>
    <p:sldId id="276" r:id="rId6"/>
    <p:sldId id="269" r:id="rId7"/>
    <p:sldId id="275" r:id="rId8"/>
    <p:sldId id="263" r:id="rId9"/>
    <p:sldId id="278" r:id="rId10"/>
    <p:sldId id="279" r:id="rId11"/>
    <p:sldId id="280" r:id="rId12"/>
    <p:sldId id="281"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70" d="100"/>
          <a:sy n="70" d="100"/>
        </p:scale>
        <p:origin x="138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2023/5/15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2023/5/15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2023/5/15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2023/5/15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2023/5/15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2023/5/15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2023/5/15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2023/5/15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068960"/>
            <a:ext cx="8856984" cy="720080"/>
          </a:xfrm>
        </p:spPr>
        <p:txBody>
          <a:bodyPr>
            <a:normAutofit fontScale="90000"/>
          </a:bodyPr>
          <a:lstStyle/>
          <a:p>
            <a:r>
              <a:rPr lang="ja-JP" altLang="en-US" dirty="0" smtClean="0"/>
              <a:t>関係法規等</a:t>
            </a:r>
            <a:endParaRPr kumimoji="1" lang="ja-JP" altLang="en-US" dirty="0"/>
          </a:p>
        </p:txBody>
      </p:sp>
      <p:sp>
        <p:nvSpPr>
          <p:cNvPr id="6" name="正方形/長方形 5"/>
          <p:cNvSpPr/>
          <p:nvPr/>
        </p:nvSpPr>
        <p:spPr>
          <a:xfrm>
            <a:off x="7092280" y="227615"/>
            <a:ext cx="1876075" cy="6811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参考資料</a:t>
            </a:r>
            <a:endParaRPr lang="en-US" altLang="ja-JP" sz="2000" b="1" dirty="0" smtClean="0">
              <a:solidFill>
                <a:schemeClr val="tx1"/>
              </a:solidFill>
            </a:endParaRP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a:solidFill>
                <a:srgbClr val="000000"/>
              </a:solidFill>
              <a:latin typeface="HG丸ｺﾞｼｯｸM-PRO"/>
              <a:ea typeface="HG丸ｺﾞｼｯｸM-PRO"/>
              <a:cs typeface="HG丸ｺﾞｼｯｸM-PRO"/>
            </a:endParaRPr>
          </a:p>
          <a:p>
            <a:pPr marL="342900" indent="-342900">
              <a:buAutoNum type="arabicDbPlain" startAt="3"/>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子ども・子育て支援事業支援計画においては、前項各号に掲げる事項のほか、次に</a:t>
            </a:r>
            <a:r>
              <a:rPr lang="ja-JP" altLang="ja-JP" sz="1400" dirty="0" smtClean="0">
                <a:solidFill>
                  <a:srgbClr val="000000"/>
                </a:solidFill>
                <a:latin typeface="HG丸ｺﾞｼｯｸM-PRO"/>
                <a:ea typeface="HG丸ｺﾞｼｯｸM-PRO"/>
                <a:cs typeface="HG丸ｺﾞｼｯｸM-PRO"/>
              </a:rPr>
              <a:t>掲</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げる</a:t>
            </a:r>
            <a:r>
              <a:rPr lang="ja-JP" altLang="ja-JP" sz="1400" dirty="0">
                <a:solidFill>
                  <a:srgbClr val="000000"/>
                </a:solidFill>
                <a:latin typeface="HG丸ｺﾞｼｯｸM-PRO"/>
                <a:ea typeface="HG丸ｺﾞｼｯｸM-PRO"/>
                <a:cs typeface="HG丸ｺﾞｼｯｸM-PRO"/>
              </a:rPr>
              <a:t>事項について定めるよう努めるものとする。</a:t>
            </a:r>
          </a:p>
          <a:p>
            <a:pPr marL="342900" indent="-342900">
              <a:buAutoNum type="ea1JpnKorPlain"/>
            </a:pPr>
            <a:r>
              <a:rPr lang="ja-JP" altLang="ja-JP" sz="1400" dirty="0" smtClean="0">
                <a:solidFill>
                  <a:srgbClr val="000000"/>
                </a:solidFill>
                <a:latin typeface="HG丸ｺﾞｼｯｸM-PRO"/>
                <a:ea typeface="HG丸ｺﾞｼｯｸM-PRO"/>
                <a:cs typeface="HG丸ｺﾞｼｯｸM-PRO"/>
              </a:rPr>
              <a:t>特定</a:t>
            </a:r>
            <a:r>
              <a:rPr lang="ja-JP" altLang="ja-JP" sz="1400" dirty="0">
                <a:solidFill>
                  <a:srgbClr val="000000"/>
                </a:solidFill>
                <a:latin typeface="HG丸ｺﾞｼｯｸM-PRO"/>
                <a:ea typeface="HG丸ｺﾞｼｯｸM-PRO"/>
                <a:cs typeface="HG丸ｺﾞｼｯｸM-PRO"/>
              </a:rPr>
              <a:t>教育・保育施設の利用定員の設定に関する第三十一条第三項及び第三十二条第三項の</a:t>
            </a:r>
            <a:r>
              <a:rPr lang="ja-JP" altLang="ja-JP" sz="1400" dirty="0" smtClean="0">
                <a:solidFill>
                  <a:srgbClr val="000000"/>
                </a:solidFill>
                <a:latin typeface="HG丸ｺﾞｼｯｸM-PRO"/>
                <a:ea typeface="HG丸ｺﾞｼｯｸM-PRO"/>
                <a:cs typeface="HG丸ｺﾞｼｯｸM-PRO"/>
              </a:rPr>
              <a:t>規定</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に</a:t>
            </a:r>
            <a:r>
              <a:rPr lang="ja-JP" altLang="ja-JP" sz="1400" dirty="0">
                <a:solidFill>
                  <a:srgbClr val="000000"/>
                </a:solidFill>
                <a:latin typeface="HG丸ｺﾞｼｯｸM-PRO"/>
                <a:ea typeface="HG丸ｺﾞｼｯｸM-PRO"/>
                <a:cs typeface="HG丸ｺﾞｼｯｸM-PRO"/>
              </a:rPr>
              <a:t>よる協議に係る調整その他市町村の区域を超えた広域的な見地から行う調整に関する事項</a:t>
            </a:r>
          </a:p>
          <a:p>
            <a:r>
              <a:rPr lang="ja-JP" altLang="ja-JP" sz="1400" dirty="0">
                <a:solidFill>
                  <a:srgbClr val="000000"/>
                </a:solidFill>
                <a:latin typeface="HG丸ｺﾞｼｯｸM-PRO"/>
                <a:ea typeface="HG丸ｺﾞｼｯｸM-PRO"/>
                <a:cs typeface="HG丸ｺﾞｼｯｸM-PRO"/>
              </a:rPr>
              <a:t>二 　教育・保育情報の公表に関する事項</a:t>
            </a:r>
          </a:p>
          <a:p>
            <a:pPr marL="342900" indent="-342900">
              <a:buAutoNum type="ea1JpnKorPlain" startAt="3"/>
            </a:pPr>
            <a:r>
              <a:rPr lang="ja-JP" altLang="ja-JP" sz="1400" dirty="0" smtClean="0">
                <a:solidFill>
                  <a:srgbClr val="000000"/>
                </a:solidFill>
                <a:latin typeface="HG丸ｺﾞｼｯｸM-PRO"/>
                <a:ea typeface="HG丸ｺﾞｼｯｸM-PRO"/>
                <a:cs typeface="HG丸ｺﾞｼｯｸM-PRO"/>
              </a:rPr>
              <a:t>労働者</a:t>
            </a:r>
            <a:r>
              <a:rPr lang="ja-JP" altLang="ja-JP" sz="1400" dirty="0">
                <a:solidFill>
                  <a:srgbClr val="000000"/>
                </a:solidFill>
                <a:latin typeface="HG丸ｺﾞｼｯｸM-PRO"/>
                <a:ea typeface="HG丸ｺﾞｼｯｸM-PRO"/>
                <a:cs typeface="HG丸ｺﾞｼｯｸM-PRO"/>
              </a:rPr>
              <a:t>の職業生活と家庭生活との両立が図られるようにするために必要な雇用環境の整備に</a:t>
            </a:r>
            <a:r>
              <a:rPr lang="ja-JP" altLang="ja-JP" sz="1400" dirty="0" smtClean="0">
                <a:solidFill>
                  <a:srgbClr val="000000"/>
                </a:solidFill>
                <a:latin typeface="HG丸ｺﾞｼｯｸM-PRO"/>
                <a:ea typeface="HG丸ｺﾞｼｯｸM-PRO"/>
                <a:cs typeface="HG丸ｺﾞｼｯｸM-PRO"/>
              </a:rPr>
              <a:t>関</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する</a:t>
            </a:r>
            <a:r>
              <a:rPr lang="ja-JP" altLang="ja-JP" sz="1400" dirty="0">
                <a:solidFill>
                  <a:srgbClr val="000000"/>
                </a:solidFill>
                <a:latin typeface="HG丸ｺﾞｼｯｸM-PRO"/>
                <a:ea typeface="HG丸ｺﾞｼｯｸM-PRO"/>
                <a:cs typeface="HG丸ｺﾞｼｯｸM-PRO"/>
              </a:rPr>
              <a:t>施策との連携に関する事項</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4"/>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子ども・子育て支援事業支援計画は、社会福祉法第百八条 に規定する都道府県地域</a:t>
            </a:r>
            <a:r>
              <a:rPr lang="ja-JP" altLang="ja-JP" sz="1400" dirty="0" smtClean="0">
                <a:solidFill>
                  <a:srgbClr val="000000"/>
                </a:solidFill>
                <a:latin typeface="HG丸ｺﾞｼｯｸM-PRO"/>
                <a:ea typeface="HG丸ｺﾞｼｯｸM-PRO"/>
                <a:cs typeface="HG丸ｺﾞｼｯｸM-PRO"/>
              </a:rPr>
              <a:t>福</a:t>
            </a:r>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　祉</a:t>
            </a:r>
            <a:r>
              <a:rPr lang="ja-JP" altLang="ja-JP" sz="1400" dirty="0">
                <a:solidFill>
                  <a:srgbClr val="000000"/>
                </a:solidFill>
                <a:latin typeface="HG丸ｺﾞｼｯｸM-PRO"/>
                <a:ea typeface="HG丸ｺﾞｼｯｸM-PRO"/>
                <a:cs typeface="HG丸ｺﾞｼｯｸM-PRO"/>
              </a:rPr>
              <a:t>支援計画、教育基本法第十七条第二項 の規定により都道府県が定める教育振興基本計画</a:t>
            </a:r>
            <a:r>
              <a:rPr lang="ja-JP" altLang="ja-JP" sz="1400" dirty="0" smtClean="0">
                <a:solidFill>
                  <a:srgbClr val="000000"/>
                </a:solidFill>
                <a:latin typeface="HG丸ｺﾞｼｯｸM-PRO"/>
                <a:ea typeface="HG丸ｺﾞｼｯｸM-PRO"/>
                <a:cs typeface="HG丸ｺﾞｼｯｸM-PRO"/>
              </a:rPr>
              <a:t>その他</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の</a:t>
            </a:r>
            <a:r>
              <a:rPr lang="ja-JP" altLang="ja-JP" sz="1400" dirty="0">
                <a:solidFill>
                  <a:srgbClr val="000000"/>
                </a:solidFill>
                <a:latin typeface="HG丸ｺﾞｼｯｸM-PRO"/>
                <a:ea typeface="HG丸ｺﾞｼｯｸM-PRO"/>
                <a:cs typeface="HG丸ｺﾞｼｯｸM-PRO"/>
              </a:rPr>
              <a:t>法律の規定による計画であって子どもの福祉又は教育に関する事項を定めるものと調和が</a:t>
            </a:r>
            <a:r>
              <a:rPr lang="ja-JP" altLang="ja-JP" sz="1400" dirty="0" smtClean="0">
                <a:solidFill>
                  <a:srgbClr val="000000"/>
                </a:solidFill>
                <a:latin typeface="HG丸ｺﾞｼｯｸM-PRO"/>
                <a:ea typeface="HG丸ｺﾞｼｯｸM-PRO"/>
                <a:cs typeface="HG丸ｺﾞｼｯｸM-PRO"/>
              </a:rPr>
              <a:t>保たれ</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た</a:t>
            </a:r>
            <a:r>
              <a:rPr lang="ja-JP" altLang="ja-JP" sz="1400" dirty="0">
                <a:solidFill>
                  <a:srgbClr val="000000"/>
                </a:solidFill>
                <a:latin typeface="HG丸ｺﾞｼｯｸM-PRO"/>
                <a:ea typeface="HG丸ｺﾞｼｯｸM-PRO"/>
                <a:cs typeface="HG丸ｺﾞｼｯｸM-PRO"/>
              </a:rPr>
              <a:t>ものでなければならない。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5"/>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は、都道府県子ども・子育て支援事業支援計画を定め、又は変更しようとするときは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あらかじめ</a:t>
            </a:r>
            <a:r>
              <a:rPr lang="ja-JP" altLang="ja-JP" sz="1400" dirty="0">
                <a:solidFill>
                  <a:srgbClr val="000000"/>
                </a:solidFill>
                <a:latin typeface="HG丸ｺﾞｼｯｸM-PRO"/>
                <a:ea typeface="HG丸ｺﾞｼｯｸM-PRO"/>
                <a:cs typeface="HG丸ｺﾞｼｯｸM-PRO"/>
              </a:rPr>
              <a:t>、第七十七条第四項の審議会その他の合議制の機関を設置している場合にあっては</a:t>
            </a:r>
            <a:r>
              <a:rPr lang="ja-JP" altLang="ja-JP" sz="1400" dirty="0" smtClean="0">
                <a:solidFill>
                  <a:srgbClr val="000000"/>
                </a:solidFill>
                <a:latin typeface="HG丸ｺﾞｼｯｸM-PRO"/>
                <a:ea typeface="HG丸ｺﾞｼｯｸM-PRO"/>
                <a:cs typeface="HG丸ｺﾞｼｯｸM-PRO"/>
              </a:rPr>
              <a:t>その</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意見</a:t>
            </a:r>
            <a:r>
              <a:rPr lang="ja-JP" altLang="ja-JP" sz="1400" dirty="0">
                <a:solidFill>
                  <a:srgbClr val="000000"/>
                </a:solidFill>
                <a:latin typeface="HG丸ｺﾞｼｯｸM-PRO"/>
                <a:ea typeface="HG丸ｺﾞｼｯｸM-PRO"/>
                <a:cs typeface="HG丸ｺﾞｼｯｸM-PRO"/>
              </a:rPr>
              <a:t>を、その他の場合にあっては子どもの保護者その他子ども・子育て支援に係る当事者の意見</a:t>
            </a:r>
            <a:r>
              <a:rPr lang="ja-JP" altLang="ja-JP" sz="1400" dirty="0" smtClean="0">
                <a:solidFill>
                  <a:srgbClr val="000000"/>
                </a:solidFill>
                <a:latin typeface="HG丸ｺﾞｼｯｸM-PRO"/>
                <a:ea typeface="HG丸ｺﾞｼｯｸM-PRO"/>
                <a:cs typeface="HG丸ｺﾞｼｯｸM-PRO"/>
              </a:rPr>
              <a:t>を</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聴かなければ</a:t>
            </a:r>
            <a:r>
              <a:rPr lang="ja-JP" altLang="ja-JP" sz="1400" dirty="0">
                <a:solidFill>
                  <a:srgbClr val="000000"/>
                </a:solidFill>
                <a:latin typeface="HG丸ｺﾞｼｯｸM-PRO"/>
                <a:ea typeface="HG丸ｺﾞｼｯｸM-PRO"/>
                <a:cs typeface="HG丸ｺﾞｼｯｸM-PRO"/>
              </a:rPr>
              <a:t>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6"/>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は、都道府県子ども・子育て支援事業支援計画を定め、又は変更したときは、遅滞</a:t>
            </a:r>
            <a:r>
              <a:rPr lang="ja-JP" altLang="ja-JP" sz="1400" dirty="0" smtClean="0">
                <a:solidFill>
                  <a:srgbClr val="000000"/>
                </a:solidFill>
                <a:latin typeface="HG丸ｺﾞｼｯｸM-PRO"/>
                <a:ea typeface="HG丸ｺﾞｼｯｸM-PRO"/>
                <a:cs typeface="HG丸ｺﾞｼｯｸM-PRO"/>
              </a:rPr>
              <a:t>な</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く</a:t>
            </a:r>
            <a:r>
              <a:rPr lang="ja-JP" altLang="ja-JP" sz="1400" dirty="0">
                <a:solidFill>
                  <a:srgbClr val="000000"/>
                </a:solidFill>
                <a:latin typeface="HG丸ｺﾞｼｯｸM-PRO"/>
                <a:ea typeface="HG丸ｺﾞｼｯｸM-PRO"/>
                <a:cs typeface="HG丸ｺﾞｼｯｸM-PRO"/>
              </a:rPr>
              <a:t>、これを内閣総理大臣に提出しなければならない。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50354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04664"/>
            <a:ext cx="8712056" cy="360040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srgbClr val="000000"/>
                </a:solidFill>
                <a:latin typeface="HGS創英角ｺﾞｼｯｸUB" pitchFamily="50" charset="-128"/>
                <a:ea typeface="HGS創英角ｺﾞｼｯｸUB" pitchFamily="50" charset="-128"/>
              </a:rPr>
              <a:t>○</a:t>
            </a:r>
            <a:r>
              <a:rPr lang="ja-JP" altLang="en-US" sz="1400" b="1" dirty="0" smtClean="0">
                <a:solidFill>
                  <a:srgbClr val="000000"/>
                </a:solidFill>
                <a:latin typeface="HGS創英角ｺﾞｼｯｸUB" pitchFamily="50" charset="-128"/>
                <a:ea typeface="HGS創英角ｺﾞｼｯｸUB" pitchFamily="50" charset="-128"/>
              </a:rPr>
              <a:t>子ども・若者育成支援推進法（抜粋）</a:t>
            </a:r>
            <a:endParaRPr lang="en-US" altLang="zh-CN" sz="1400" b="1" dirty="0">
              <a:solidFill>
                <a:srgbClr val="000000"/>
              </a:solidFill>
              <a:latin typeface="HGS創英角ｺﾞｼｯｸUB" pitchFamily="50" charset="-128"/>
              <a:ea typeface="HGS創英角ｺﾞｼｯｸUB" pitchFamily="50" charset="-128"/>
            </a:endParaRPr>
          </a:p>
          <a:p>
            <a:endParaRPr lang="en-US" altLang="ja-JP" sz="1400" dirty="0" smtClean="0">
              <a:solidFill>
                <a:srgbClr val="000000"/>
              </a:solidFill>
            </a:endParaRPr>
          </a:p>
          <a:p>
            <a:endParaRPr lang="en-US" altLang="ja-JP" sz="1400" dirty="0">
              <a:solidFill>
                <a:srgbClr val="000000"/>
              </a:solidFill>
            </a:endParaRPr>
          </a:p>
          <a:p>
            <a:r>
              <a:rPr lang="ja-JP" altLang="ja-JP" sz="1400" dirty="0" smtClean="0">
                <a:solidFill>
                  <a:srgbClr val="000000"/>
                </a:solidFill>
                <a:latin typeface="HG丸ｺﾞｼｯｸM-PRO"/>
                <a:ea typeface="HG丸ｺﾞｼｯｸM-PRO"/>
                <a:cs typeface="HG丸ｺﾞｼｯｸM-PRO"/>
              </a:rPr>
              <a:t>（</a:t>
            </a:r>
            <a:r>
              <a:rPr lang="ja-JP" altLang="ja-JP" sz="1400" dirty="0">
                <a:solidFill>
                  <a:srgbClr val="000000"/>
                </a:solidFill>
                <a:latin typeface="HG丸ｺﾞｼｯｸM-PRO"/>
                <a:ea typeface="HG丸ｺﾞｼｯｸM-PRO"/>
                <a:cs typeface="HG丸ｺﾞｼｯｸM-PRO"/>
              </a:rPr>
              <a:t>都道府県子ども・若者計画等）</a:t>
            </a:r>
          </a:p>
          <a:p>
            <a:r>
              <a:rPr lang="ja-JP" altLang="ja-JP" sz="1400" dirty="0">
                <a:solidFill>
                  <a:srgbClr val="000000"/>
                </a:solidFill>
                <a:latin typeface="HG丸ｺﾞｼｯｸM-PRO"/>
                <a:ea typeface="HG丸ｺﾞｼｯｸM-PRO"/>
                <a:cs typeface="HG丸ｺﾞｼｯｸM-PRO"/>
              </a:rPr>
              <a:t>第九条</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都道府県は、子ども・若者育成支援推進大綱を勘案して、当該都道府県の区域内における子</a:t>
            </a:r>
            <a:r>
              <a:rPr lang="ja-JP" altLang="ja-JP" sz="1400" dirty="0" smtClean="0">
                <a:solidFill>
                  <a:srgbClr val="000000"/>
                </a:solidFill>
                <a:latin typeface="HG丸ｺﾞｼｯｸM-PRO"/>
                <a:ea typeface="HG丸ｺﾞｼｯｸM-PRO"/>
                <a:cs typeface="HG丸ｺﾞｼｯｸM-PRO"/>
              </a:rPr>
              <a:t>ど</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も</a:t>
            </a:r>
            <a:r>
              <a:rPr lang="ja-JP" altLang="ja-JP" sz="1400" dirty="0">
                <a:solidFill>
                  <a:srgbClr val="000000"/>
                </a:solidFill>
                <a:latin typeface="HG丸ｺﾞｼｯｸM-PRO"/>
                <a:ea typeface="HG丸ｺﾞｼｯｸM-PRO"/>
                <a:cs typeface="HG丸ｺﾞｼｯｸM-PRO"/>
              </a:rPr>
              <a:t>・若者育成支援についての計画（以下この条において「都道府県子ども・若者計画」という。）を</a:t>
            </a:r>
            <a:r>
              <a:rPr lang="ja-JP" altLang="ja-JP" sz="1400" dirty="0" smtClean="0">
                <a:solidFill>
                  <a:srgbClr val="000000"/>
                </a:solidFill>
                <a:latin typeface="HG丸ｺﾞｼｯｸM-PRO"/>
                <a:ea typeface="HG丸ｺﾞｼｯｸM-PRO"/>
                <a:cs typeface="HG丸ｺﾞｼｯｸM-PRO"/>
              </a:rPr>
              <a:t>作成する</a:t>
            </a:r>
            <a:r>
              <a:rPr lang="ja-JP" altLang="ja-JP" sz="1400" dirty="0">
                <a:solidFill>
                  <a:srgbClr val="000000"/>
                </a:solidFill>
                <a:latin typeface="HG丸ｺﾞｼｯｸM-PRO"/>
                <a:ea typeface="HG丸ｺﾞｼｯｸM-PRO"/>
                <a:cs typeface="HG丸ｺﾞｼｯｸM-PRO"/>
              </a:rPr>
              <a:t>よう努めるものとする。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２</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市町村は、子ども・若者育成支援推進大綱（都道府県子ども・若者計画が作成されているときは、</a:t>
            </a:r>
            <a:r>
              <a:rPr lang="ja-JP" altLang="ja-JP" sz="1400" dirty="0" smtClean="0">
                <a:solidFill>
                  <a:srgbClr val="000000"/>
                </a:solidFill>
                <a:latin typeface="HG丸ｺﾞｼｯｸM-PRO"/>
                <a:ea typeface="HG丸ｺﾞｼｯｸM-PRO"/>
                <a:cs typeface="HG丸ｺﾞｼｯｸM-PRO"/>
              </a:rPr>
              <a:t>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ども</a:t>
            </a:r>
            <a:r>
              <a:rPr lang="ja-JP" altLang="ja-JP" sz="1400" dirty="0">
                <a:solidFill>
                  <a:srgbClr val="000000"/>
                </a:solidFill>
                <a:latin typeface="HG丸ｺﾞｼｯｸM-PRO"/>
                <a:ea typeface="HG丸ｺﾞｼｯｸM-PRO"/>
                <a:cs typeface="HG丸ｺﾞｼｯｸM-PRO"/>
              </a:rPr>
              <a:t>・若者育成支援推進大綱及び都道府県子ども・若者計画）を勘案して、当該市町村の区域内に</a:t>
            </a:r>
            <a:r>
              <a:rPr lang="ja-JP" altLang="ja-JP" sz="1400" dirty="0" smtClean="0">
                <a:solidFill>
                  <a:srgbClr val="000000"/>
                </a:solidFill>
                <a:latin typeface="HG丸ｺﾞｼｯｸM-PRO"/>
                <a:ea typeface="HG丸ｺﾞｼｯｸM-PRO"/>
                <a:cs typeface="HG丸ｺﾞｼｯｸM-PRO"/>
              </a:rPr>
              <a:t>おける子ども</a:t>
            </a:r>
            <a:r>
              <a:rPr lang="ja-JP" altLang="ja-JP" sz="1400" dirty="0">
                <a:solidFill>
                  <a:srgbClr val="000000"/>
                </a:solidFill>
                <a:latin typeface="HG丸ｺﾞｼｯｸM-PRO"/>
                <a:ea typeface="HG丸ｺﾞｼｯｸM-PRO"/>
                <a:cs typeface="HG丸ｺﾞｼｯｸM-PRO"/>
              </a:rPr>
              <a:t>・若者育成支援についての計画（次項において「市町村子ども・若者計画」という。）を作成</a:t>
            </a:r>
            <a:r>
              <a:rPr lang="ja-JP" altLang="ja-JP" sz="1400" dirty="0" smtClean="0">
                <a:solidFill>
                  <a:srgbClr val="000000"/>
                </a:solidFill>
                <a:latin typeface="HG丸ｺﾞｼｯｸM-PRO"/>
                <a:ea typeface="HG丸ｺﾞｼｯｸM-PRO"/>
                <a:cs typeface="HG丸ｺﾞｼｯｸM-PRO"/>
              </a:rPr>
              <a:t>するよう</a:t>
            </a:r>
            <a:r>
              <a:rPr lang="ja-JP" altLang="ja-JP" sz="1400" dirty="0">
                <a:solidFill>
                  <a:srgbClr val="000000"/>
                </a:solidFill>
                <a:latin typeface="HG丸ｺﾞｼｯｸM-PRO"/>
                <a:ea typeface="HG丸ｺﾞｼｯｸM-PRO"/>
                <a:cs typeface="HG丸ｺﾞｼｯｸM-PRO"/>
              </a:rPr>
              <a:t>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３</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都道府県又は市町村は、都道府県子ども・若者計画又は市町村子ども・若者計画を作成したときは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遅滞</a:t>
            </a:r>
            <a:r>
              <a:rPr lang="ja-JP" altLang="ja-JP" sz="1400" dirty="0">
                <a:solidFill>
                  <a:srgbClr val="000000"/>
                </a:solidFill>
                <a:latin typeface="HG丸ｺﾞｼｯｸM-PRO"/>
                <a:ea typeface="HG丸ｺﾞｼｯｸM-PRO"/>
                <a:cs typeface="HG丸ｺﾞｼｯｸM-PRO"/>
              </a:rPr>
              <a:t>なく、これを公表しなければならない。これを変更したときも、同様とする。</a:t>
            </a: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
        <p:nvSpPr>
          <p:cNvPr id="5" name="コンテンツ プレースホルダー 2"/>
          <p:cNvSpPr>
            <a:spLocks noGrp="1"/>
          </p:cNvSpPr>
          <p:nvPr>
            <p:ph idx="1"/>
          </p:nvPr>
        </p:nvSpPr>
        <p:spPr>
          <a:xfrm>
            <a:off x="179512" y="4149080"/>
            <a:ext cx="8712056" cy="2304256"/>
          </a:xfrm>
        </p:spPr>
        <p:txBody>
          <a:bodyPr>
            <a:normAutofit/>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○子どもの貧困対策の推進に関する法律（</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a:latin typeface="HG丸ｺﾞｼｯｸM-PRO"/>
                <a:ea typeface="HG丸ｺﾞｼｯｸM-PRO"/>
                <a:cs typeface="HG丸ｺﾞｼｯｸM-PRO"/>
              </a:rPr>
              <a:t>（都道府県子どもの貧困対策計画）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都道府県は、大綱を勘案して、当該都道府県における子どもの貧困対策についての計画（次項</a:t>
            </a:r>
            <a:r>
              <a:rPr lang="ja-JP" altLang="ja-JP" sz="1400" dirty="0" smtClean="0">
                <a:latin typeface="HG丸ｺﾞｼｯｸM-PRO"/>
                <a:ea typeface="HG丸ｺﾞｼｯｸM-PRO"/>
                <a:cs typeface="HG丸ｺﾞｼｯｸM-PRO"/>
              </a:rPr>
              <a:t>に</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おいて</a:t>
            </a:r>
            <a:r>
              <a:rPr lang="ja-JP" altLang="ja-JP" sz="1400" dirty="0">
                <a:latin typeface="HG丸ｺﾞｼｯｸM-PRO"/>
                <a:ea typeface="HG丸ｺﾞｼｯｸM-PRO"/>
                <a:cs typeface="HG丸ｺﾞｼｯｸM-PRO"/>
              </a:rPr>
              <a:t>「計画」という。）を定めるよう努めるものとする。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都道府県は、計画を定め、又は変更したときは、遅滞なく、これを公表しなければならない。</a:t>
            </a:r>
          </a:p>
        </p:txBody>
      </p:sp>
    </p:spTree>
    <p:extLst>
      <p:ext uri="{BB962C8B-B14F-4D97-AF65-F5344CB8AC3E}">
        <p14:creationId xmlns:p14="http://schemas.microsoft.com/office/powerpoint/2010/main" val="9803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○次世代育成支援対策推進法（</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都道府県行動計画）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都道府県は、行動計画策定指針に即して、五年ごとに、当該都道府県の事務及び事業に関し、</a:t>
            </a:r>
            <a:r>
              <a:rPr lang="ja-JP" altLang="ja-JP" sz="1400" dirty="0" smtClean="0">
                <a:latin typeface="HG丸ｺﾞｼｯｸM-PRO"/>
                <a:ea typeface="HG丸ｺﾞｼｯｸM-PRO"/>
                <a:cs typeface="HG丸ｺﾞｼｯｸM-PRO"/>
              </a:rPr>
              <a:t>五</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年</a:t>
            </a:r>
            <a:r>
              <a:rPr lang="ja-JP" altLang="ja-JP" sz="1400" dirty="0">
                <a:latin typeface="HG丸ｺﾞｼｯｸM-PRO"/>
                <a:ea typeface="HG丸ｺﾞｼｯｸM-PRO"/>
                <a:cs typeface="HG丸ｺﾞｼｯｸM-PRO"/>
              </a:rPr>
              <a:t>を一期として、地域における子育ての支援、保護を要する子どもの養育環境の整備、母性並びに</a:t>
            </a:r>
            <a:r>
              <a:rPr lang="ja-JP" altLang="ja-JP" sz="1400" dirty="0" smtClean="0">
                <a:latin typeface="HG丸ｺﾞｼｯｸM-PRO"/>
                <a:ea typeface="HG丸ｺﾞｼｯｸM-PRO"/>
                <a:cs typeface="HG丸ｺﾞｼｯｸM-PRO"/>
              </a:rPr>
              <a:t>乳児</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幼児の健康の確保及び増進、子どもの心身の健やかな成長に資する教育環境の整備、子どもを</a:t>
            </a:r>
            <a:r>
              <a:rPr lang="ja-JP" altLang="ja-JP" sz="1400" dirty="0" smtClean="0">
                <a:latin typeface="HG丸ｺﾞｼｯｸM-PRO"/>
                <a:ea typeface="HG丸ｺﾞｼｯｸM-PRO"/>
                <a:cs typeface="HG丸ｺﾞｼｯｸM-PRO"/>
              </a:rPr>
              <a:t>育成</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家庭に適した良質な住宅及び良好な居住環境の確保、職業生活と家庭生活との両立の推進その他</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次</a:t>
            </a:r>
            <a:r>
              <a:rPr lang="ja-JP" altLang="ja-JP" sz="1400" dirty="0">
                <a:latin typeface="HG丸ｺﾞｼｯｸM-PRO"/>
                <a:ea typeface="HG丸ｺﾞｼｯｸM-PRO"/>
                <a:cs typeface="HG丸ｺﾞｼｯｸM-PRO"/>
              </a:rPr>
              <a:t>世代育成支援対策の実施に関する計画（以下「都道府県行動計画」という。）を策定することができる。</a:t>
            </a:r>
          </a:p>
          <a:p>
            <a:pPr marL="0" indent="0">
              <a:buNone/>
            </a:pPr>
            <a:r>
              <a:rPr lang="ja-JP" altLang="ja-JP" sz="1400" dirty="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都道府県行動計画においては、次に掲げる事項を定めるものとする。</a:t>
            </a:r>
          </a:p>
          <a:p>
            <a:pPr marL="0" indent="0">
              <a:buNone/>
            </a:pPr>
            <a:r>
              <a:rPr lang="ja-JP" altLang="ja-JP" sz="1400" dirty="0">
                <a:latin typeface="HG丸ｺﾞｼｯｸM-PRO"/>
                <a:ea typeface="HG丸ｺﾞｼｯｸM-PRO"/>
                <a:cs typeface="HG丸ｺﾞｼｯｸM-PRO"/>
              </a:rPr>
              <a:t>一</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次世代育成支援対策の実施により達成しようとする目標</a:t>
            </a:r>
          </a:p>
          <a:p>
            <a:pPr marL="0" indent="0">
              <a:buNone/>
            </a:pPr>
            <a:r>
              <a:rPr lang="ja-JP" altLang="ja-JP" sz="1400" dirty="0">
                <a:latin typeface="HG丸ｺﾞｼｯｸM-PRO"/>
                <a:ea typeface="HG丸ｺﾞｼｯｸM-PRO"/>
                <a:cs typeface="HG丸ｺﾞｼｯｸM-PRO"/>
              </a:rPr>
              <a:t>二</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実施しようとする次世代育成支援対策の内容及びその実施時期</a:t>
            </a:r>
          </a:p>
          <a:p>
            <a:pPr marL="0" indent="0">
              <a:buNone/>
            </a:pPr>
            <a:r>
              <a:rPr lang="ja-JP" altLang="ja-JP" sz="1400" dirty="0">
                <a:latin typeface="HG丸ｺﾞｼｯｸM-PRO"/>
                <a:ea typeface="HG丸ｺﾞｼｯｸM-PRO"/>
                <a:cs typeface="HG丸ｺﾞｼｯｸM-PRO"/>
              </a:rPr>
              <a:t>三</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次世代育成支援対策を実施する市町村を支援するための措置の内容及びその実施時期</a:t>
            </a:r>
          </a:p>
          <a:p>
            <a:pPr marL="0" indent="0">
              <a:buNone/>
            </a:pPr>
            <a:r>
              <a:rPr lang="ja-JP" altLang="ja-JP" sz="1400" dirty="0">
                <a:latin typeface="HG丸ｺﾞｼｯｸM-PRO"/>
                <a:ea typeface="HG丸ｺﾞｼｯｸM-PRO"/>
                <a:cs typeface="HG丸ｺﾞｼｯｸM-PRO"/>
              </a:rPr>
              <a:t>３</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都道府県は、都道府県行動計画を策定し、又は変更しようとするときは、あらかじめ、住民の意見を反映</a:t>
            </a:r>
            <a:r>
              <a:rPr lang="ja-JP" altLang="ja-JP" sz="1400" dirty="0" smtClean="0">
                <a:latin typeface="HG丸ｺﾞｼｯｸM-PRO"/>
                <a:ea typeface="HG丸ｺﾞｼｯｸM-PRO"/>
                <a:cs typeface="HG丸ｺﾞｼｯｸM-PRO"/>
              </a:rPr>
              <a:t>さ</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せる</a:t>
            </a:r>
            <a:r>
              <a:rPr lang="ja-JP" altLang="ja-JP" sz="1400" dirty="0">
                <a:latin typeface="HG丸ｺﾞｼｯｸM-PRO"/>
                <a:ea typeface="HG丸ｺﾞｼｯｸM-PRO"/>
                <a:cs typeface="HG丸ｺﾞｼｯｸM-PRO"/>
              </a:rPr>
              <a:t>ために必要な措置を講ずるものとする。</a:t>
            </a:r>
          </a:p>
          <a:p>
            <a:pPr marL="0" indent="0">
              <a:buNone/>
            </a:pPr>
            <a:r>
              <a:rPr lang="ja-JP" altLang="ja-JP" sz="1400" dirty="0">
                <a:latin typeface="HG丸ｺﾞｼｯｸM-PRO"/>
                <a:ea typeface="HG丸ｺﾞｼｯｸM-PRO"/>
                <a:cs typeface="HG丸ｺﾞｼｯｸM-PRO"/>
              </a:rPr>
              <a:t>４</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都道府県は、都道府県行動計画を策定し、又は変更しようとするときは、あらかじめ、事業主、労働者</a:t>
            </a:r>
            <a:r>
              <a:rPr lang="ja-JP" altLang="ja-JP" sz="1400" dirty="0" smtClean="0">
                <a:latin typeface="HG丸ｺﾞｼｯｸM-PRO"/>
                <a:ea typeface="HG丸ｺﾞｼｯｸM-PRO"/>
                <a:cs typeface="HG丸ｺﾞｼｯｸM-PRO"/>
              </a:rPr>
              <a:t>その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他</a:t>
            </a:r>
            <a:r>
              <a:rPr lang="ja-JP" altLang="ja-JP" sz="1400" dirty="0">
                <a:latin typeface="HG丸ｺﾞｼｯｸM-PRO"/>
                <a:ea typeface="HG丸ｺﾞｼｯｸM-PRO"/>
                <a:cs typeface="HG丸ｺﾞｼｯｸM-PRO"/>
              </a:rPr>
              <a:t>の関係者の意見を反映させるために必要な措置を講ずるよう努めなければならない。</a:t>
            </a:r>
          </a:p>
          <a:p>
            <a:pPr marL="0" indent="0">
              <a:buNone/>
            </a:pPr>
            <a:r>
              <a:rPr lang="ja-JP" altLang="ja-JP" sz="1400" dirty="0">
                <a:latin typeface="HG丸ｺﾞｼｯｸM-PRO"/>
                <a:ea typeface="HG丸ｺﾞｼｯｸM-PRO"/>
                <a:cs typeface="HG丸ｺﾞｼｯｸM-PRO"/>
              </a:rPr>
              <a:t>５</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都道府県は、都道府県行動計画を策定し、又は変更したときは、遅滞なく、これを公表するよう努めると</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もに</a:t>
            </a:r>
            <a:r>
              <a:rPr lang="ja-JP" altLang="ja-JP" sz="1400" dirty="0">
                <a:latin typeface="HG丸ｺﾞｼｯｸM-PRO"/>
                <a:ea typeface="HG丸ｺﾞｼｯｸM-PRO"/>
                <a:cs typeface="HG丸ｺﾞｼｯｸM-PRO"/>
              </a:rPr>
              <a:t>、主務大臣に提出しなければならない。</a:t>
            </a:r>
          </a:p>
          <a:p>
            <a:pPr marL="0" indent="0">
              <a:buNone/>
            </a:pPr>
            <a:r>
              <a:rPr lang="ja-JP" altLang="ja-JP" sz="1400" dirty="0">
                <a:latin typeface="HG丸ｺﾞｼｯｸM-PRO"/>
                <a:ea typeface="HG丸ｺﾞｼｯｸM-PRO"/>
                <a:cs typeface="HG丸ｺﾞｼｯｸM-PRO"/>
              </a:rPr>
              <a:t>６</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都道府県は、都道府県行動計画を策定したときは、おおむね一年に一回、都道府県行動計画に基づく措置</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実施</a:t>
            </a:r>
            <a:r>
              <a:rPr lang="ja-JP" altLang="ja-JP" sz="1400" dirty="0">
                <a:latin typeface="HG丸ｺﾞｼｯｸM-PRO"/>
                <a:ea typeface="HG丸ｺﾞｼｯｸM-PRO"/>
                <a:cs typeface="HG丸ｺﾞｼｯｸM-PRO"/>
              </a:rPr>
              <a:t>の状況を公表するよう努めるものとする。</a:t>
            </a:r>
          </a:p>
          <a:p>
            <a:pPr marL="0" indent="0">
              <a:buNone/>
            </a:pPr>
            <a:r>
              <a:rPr lang="ja-JP" altLang="ja-JP" sz="1400" dirty="0">
                <a:latin typeface="HG丸ｺﾞｼｯｸM-PRO"/>
                <a:ea typeface="HG丸ｺﾞｼｯｸM-PRO"/>
                <a:cs typeface="HG丸ｺﾞｼｯｸM-PRO"/>
              </a:rPr>
              <a:t>７</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都道府県は、都道府県行動計画を策定したときは、定期的に、都道府県行動計画に基づく措置の実施の</a:t>
            </a:r>
            <a:r>
              <a:rPr lang="ja-JP" altLang="ja-JP" sz="1400" dirty="0" smtClean="0">
                <a:latin typeface="HG丸ｺﾞｼｯｸM-PRO"/>
                <a:ea typeface="HG丸ｺﾞｼｯｸM-PRO"/>
                <a:cs typeface="HG丸ｺﾞｼｯｸM-PRO"/>
              </a:rPr>
              <a:t>状況</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に</a:t>
            </a:r>
            <a:r>
              <a:rPr lang="ja-JP" altLang="ja-JP" sz="1400" dirty="0">
                <a:latin typeface="HG丸ｺﾞｼｯｸM-PRO"/>
                <a:ea typeface="HG丸ｺﾞｼｯｸM-PRO"/>
                <a:cs typeface="HG丸ｺﾞｼｯｸM-PRO"/>
              </a:rPr>
              <a:t>関する評価を行い、都道府県行動計画に検討を加え、必要があると認めるときは、これを変更すること</a:t>
            </a:r>
            <a:r>
              <a:rPr lang="ja-JP" altLang="ja-JP" sz="1400" dirty="0" smtClean="0">
                <a:latin typeface="HG丸ｺﾞｼｯｸM-PRO"/>
                <a:ea typeface="HG丸ｺﾞｼｯｸM-PRO"/>
                <a:cs typeface="HG丸ｺﾞｼｯｸM-PRO"/>
              </a:rPr>
              <a:t>その他</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の</a:t>
            </a:r>
            <a:r>
              <a:rPr lang="ja-JP" altLang="ja-JP" sz="1400" dirty="0">
                <a:latin typeface="HG丸ｺﾞｼｯｸM-PRO"/>
                <a:ea typeface="HG丸ｺﾞｼｯｸM-PRO"/>
                <a:cs typeface="HG丸ｺﾞｼｯｸM-PRO"/>
              </a:rPr>
              <a:t>必要な措置を講ずるよう努めなければならない。</a:t>
            </a:r>
          </a:p>
          <a:p>
            <a:pPr marL="0" indent="0">
              <a:buNone/>
            </a:pPr>
            <a:r>
              <a:rPr lang="ja-JP" altLang="ja-JP" sz="1400" dirty="0">
                <a:latin typeface="HG丸ｺﾞｼｯｸM-PRO"/>
                <a:ea typeface="HG丸ｺﾞｼｯｸM-PRO"/>
                <a:cs typeface="HG丸ｺﾞｼｯｸM-PRO"/>
              </a:rPr>
              <a:t>８</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都道府県は、都道府県行動計画の策定及び都道府県行動計画に基づく措置の実施に関して特に必要がある</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認める</a:t>
            </a:r>
            <a:r>
              <a:rPr lang="ja-JP" altLang="ja-JP" sz="1400" dirty="0">
                <a:latin typeface="HG丸ｺﾞｼｯｸM-PRO"/>
                <a:ea typeface="HG丸ｺﾞｼｯｸM-PRO"/>
                <a:cs typeface="HG丸ｺﾞｼｯｸM-PRO"/>
              </a:rPr>
              <a:t>ときは、市町村、事業主その他の関係者に対して調査を実施するため必要な協力を求めることができる。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48003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4340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3293209"/>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smtClean="0">
                <a:solidFill>
                  <a:prstClr val="black"/>
                </a:solidFill>
                <a:latin typeface="HGS創英角ｺﾞｼｯｸUB" pitchFamily="50" charset="-128"/>
                <a:ea typeface="HGS創英角ｺﾞｼｯｸUB" pitchFamily="50" charset="-128"/>
              </a:rPr>
              <a:t>○子ども・子育て支援法（</a:t>
            </a:r>
            <a:r>
              <a:rPr lang="ja-JP" altLang="en-US" sz="1400" b="1" dirty="0">
                <a:solidFill>
                  <a:prstClr val="black"/>
                </a:solidFill>
                <a:latin typeface="HGS創英角ｺﾞｼｯｸUB" pitchFamily="50" charset="-128"/>
                <a:ea typeface="HGS創英角ｺﾞｼｯｸUB" pitchFamily="50" charset="-128"/>
              </a:rPr>
              <a:t>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都道府県子ども・子育て支援事業支援計画）</a:t>
            </a:r>
          </a:p>
          <a:p>
            <a:pPr marL="0" indent="0">
              <a:buNone/>
            </a:pPr>
            <a:r>
              <a:rPr lang="ja-JP" altLang="ja-JP" sz="1400" dirty="0">
                <a:latin typeface="HG丸ｺﾞｼｯｸM-PRO"/>
                <a:ea typeface="HG丸ｺﾞｼｯｸM-PRO"/>
                <a:cs typeface="HG丸ｺﾞｼｯｸM-PRO"/>
              </a:rPr>
              <a:t>第六十二条 　都道府県は、基本指針に即して、五年を一期とする教育・保育及び地域子ども・子育て</a:t>
            </a:r>
            <a:r>
              <a:rPr lang="ja-JP" altLang="ja-JP" sz="1400" dirty="0" smtClean="0">
                <a:latin typeface="HG丸ｺﾞｼｯｸM-PRO"/>
                <a:ea typeface="HG丸ｺﾞｼｯｸM-PRO"/>
                <a:cs typeface="HG丸ｺﾞｼｯｸM-PRO"/>
              </a:rPr>
              <a:t>支援</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事業</a:t>
            </a:r>
            <a:r>
              <a:rPr lang="ja-JP" altLang="ja-JP" sz="1400" dirty="0">
                <a:latin typeface="HG丸ｺﾞｼｯｸM-PRO"/>
                <a:ea typeface="HG丸ｺﾞｼｯｸM-PRO"/>
                <a:cs typeface="HG丸ｺﾞｼｯｸM-PRO"/>
              </a:rPr>
              <a:t>の提供体制の確保その他この法律に基づく業務の円滑な実施に関する計画（以下「都道府県子</a:t>
            </a:r>
            <a:r>
              <a:rPr lang="ja-JP" altLang="ja-JP" sz="1400" dirty="0" smtClean="0">
                <a:latin typeface="HG丸ｺﾞｼｯｸM-PRO"/>
                <a:ea typeface="HG丸ｺﾞｼｯｸM-PRO"/>
                <a:cs typeface="HG丸ｺﾞｼｯｸM-PRO"/>
              </a:rPr>
              <a:t>ど</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a:t>
            </a:r>
            <a:r>
              <a:rPr lang="ja-JP" altLang="ja-JP" sz="1400" dirty="0">
                <a:latin typeface="HG丸ｺﾞｼｯｸM-PRO"/>
                <a:ea typeface="HG丸ｺﾞｼｯｸM-PRO"/>
                <a:cs typeface="HG丸ｺﾞｼｯｸM-PRO"/>
              </a:rPr>
              <a:t>・子育て支援事業支援計画」という。）を定めるものとする。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 </a:t>
            </a:r>
            <a:r>
              <a:rPr lang="ja-JP" altLang="ja-JP" sz="1400" dirty="0">
                <a:latin typeface="HG丸ｺﾞｼｯｸM-PRO"/>
                <a:ea typeface="HG丸ｺﾞｼｯｸM-PRO"/>
                <a:cs typeface="HG丸ｺﾞｼｯｸM-PRO"/>
              </a:rPr>
              <a:t>　都道府県子ども・子育て支援事業支援計画においては、次に掲げる事項を定めるものとする。</a:t>
            </a:r>
          </a:p>
          <a:p>
            <a:pPr>
              <a:buAutoNum type="ea1JpnKorPlain"/>
            </a:pPr>
            <a:r>
              <a:rPr lang="ja-JP" altLang="ja-JP" sz="1400" dirty="0" smtClean="0">
                <a:latin typeface="HG丸ｺﾞｼｯｸM-PRO"/>
                <a:ea typeface="HG丸ｺﾞｼｯｸM-PRO"/>
                <a:cs typeface="HG丸ｺﾞｼｯｸM-PRO"/>
              </a:rPr>
              <a:t>都道府県</a:t>
            </a:r>
            <a:r>
              <a:rPr lang="ja-JP" altLang="ja-JP" sz="1400" dirty="0">
                <a:latin typeface="HG丸ｺﾞｼｯｸM-PRO"/>
                <a:ea typeface="HG丸ｺﾞｼｯｸM-PRO"/>
                <a:cs typeface="HG丸ｺﾞｼｯｸM-PRO"/>
              </a:rPr>
              <a:t>が当該都道府県内の市町村が定める教育・保育提供区域を勘案して定める区域ごとの当該</a:t>
            </a:r>
            <a:r>
              <a:rPr lang="ja-JP" altLang="ja-JP" sz="1400" dirty="0" smtClean="0">
                <a:latin typeface="HG丸ｺﾞｼｯｸM-PRO"/>
                <a:ea typeface="HG丸ｺﾞｼｯｸM-PRO"/>
                <a:cs typeface="HG丸ｺﾞｼｯｸM-PRO"/>
              </a:rPr>
              <a:t>区</a:t>
            </a: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　域</a:t>
            </a:r>
            <a:r>
              <a:rPr lang="ja-JP" altLang="ja-JP" sz="1400" dirty="0">
                <a:latin typeface="HG丸ｺﾞｼｯｸM-PRO"/>
                <a:ea typeface="HG丸ｺﾞｼｯｸM-PRO"/>
                <a:cs typeface="HG丸ｺﾞｼｯｸM-PRO"/>
              </a:rPr>
              <a:t>における各年度の特定教育・保育施設に係る必要利用定員総数（第十九条第一項各号に掲げる</a:t>
            </a:r>
            <a:r>
              <a:rPr lang="ja-JP" altLang="ja-JP" sz="1400" dirty="0" smtClean="0">
                <a:latin typeface="HG丸ｺﾞｼｯｸM-PRO"/>
                <a:ea typeface="HG丸ｺﾞｼｯｸM-PRO"/>
                <a:cs typeface="HG丸ｺﾞｼｯｸM-PRO"/>
              </a:rPr>
              <a:t>小学校</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就学前</a:t>
            </a:r>
            <a:r>
              <a:rPr lang="ja-JP" altLang="ja-JP" sz="1400" dirty="0">
                <a:latin typeface="HG丸ｺﾞｼｯｸM-PRO"/>
                <a:ea typeface="HG丸ｺﾞｼｯｸM-PRO"/>
                <a:cs typeface="HG丸ｺﾞｼｯｸM-PRO"/>
              </a:rPr>
              <a:t>子どもの区分ごとの必要利用定員総数とする。）その他の教育・保育の量の見込み並びに実施</a:t>
            </a:r>
            <a:r>
              <a:rPr lang="ja-JP" altLang="ja-JP" sz="1400" dirty="0" smtClean="0">
                <a:latin typeface="HG丸ｺﾞｼｯｸM-PRO"/>
                <a:ea typeface="HG丸ｺﾞｼｯｸM-PRO"/>
                <a:cs typeface="HG丸ｺﾞｼｯｸM-PRO"/>
              </a:rPr>
              <a:t>し</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よう</a:t>
            </a:r>
            <a:r>
              <a:rPr lang="ja-JP" altLang="ja-JP" sz="1400" dirty="0">
                <a:latin typeface="HG丸ｺﾞｼｯｸM-PRO"/>
                <a:ea typeface="HG丸ｺﾞｼｯｸM-PRO"/>
                <a:cs typeface="HG丸ｺﾞｼｯｸM-PRO"/>
              </a:rPr>
              <a:t>とする教育・保育の提供体制の確保の内容及びその実施時期</a:t>
            </a:r>
          </a:p>
          <a:p>
            <a:pPr>
              <a:buAutoNum type="ea1JpnKorPlain" startAt="2"/>
            </a:pPr>
            <a:r>
              <a:rPr lang="ja-JP" altLang="ja-JP" sz="1400" dirty="0" smtClean="0">
                <a:latin typeface="HG丸ｺﾞｼｯｸM-PRO"/>
                <a:ea typeface="HG丸ｺﾞｼｯｸM-PRO"/>
                <a:cs typeface="HG丸ｺﾞｼｯｸM-PRO"/>
              </a:rPr>
              <a:t>子ども</a:t>
            </a:r>
            <a:r>
              <a:rPr lang="ja-JP" altLang="ja-JP" sz="1400" dirty="0">
                <a:latin typeface="HG丸ｺﾞｼｯｸM-PRO"/>
                <a:ea typeface="HG丸ｺﾞｼｯｸM-PRO"/>
                <a:cs typeface="HG丸ｺﾞｼｯｸM-PRO"/>
              </a:rPr>
              <a:t>・子育て支援給付に係る教育・保育の一体的提供及び当該教育・保育の推進に関する体制の</a:t>
            </a:r>
            <a:r>
              <a:rPr lang="ja-JP" altLang="ja-JP" sz="1400" dirty="0" smtClean="0">
                <a:latin typeface="HG丸ｺﾞｼｯｸM-PRO"/>
                <a:ea typeface="HG丸ｺﾞｼｯｸM-PRO"/>
                <a:cs typeface="HG丸ｺﾞｼｯｸM-PRO"/>
              </a:rPr>
              <a:t>確</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保</a:t>
            </a:r>
            <a:r>
              <a:rPr lang="ja-JP" altLang="ja-JP" sz="1400" dirty="0">
                <a:latin typeface="HG丸ｺﾞｼｯｸM-PRO"/>
                <a:ea typeface="HG丸ｺﾞｼｯｸM-PRO"/>
                <a:cs typeface="HG丸ｺﾞｼｯｸM-PRO"/>
              </a:rPr>
              <a:t>の内容</a:t>
            </a:r>
          </a:p>
          <a:p>
            <a:pPr>
              <a:buAutoNum type="ea1JpnKorPlain" startAt="3"/>
            </a:pPr>
            <a:r>
              <a:rPr lang="ja-JP" altLang="ja-JP" sz="1400" dirty="0" smtClean="0">
                <a:latin typeface="HG丸ｺﾞｼｯｸM-PRO"/>
                <a:ea typeface="HG丸ｺﾞｼｯｸM-PRO"/>
                <a:cs typeface="HG丸ｺﾞｼｯｸM-PRO"/>
              </a:rPr>
              <a:t>特定</a:t>
            </a:r>
            <a:r>
              <a:rPr lang="ja-JP" altLang="ja-JP" sz="1400" dirty="0">
                <a:latin typeface="HG丸ｺﾞｼｯｸM-PRO"/>
                <a:ea typeface="HG丸ｺﾞｼｯｸM-PRO"/>
                <a:cs typeface="HG丸ｺﾞｼｯｸM-PRO"/>
              </a:rPr>
              <a:t>教育・保育及び特定地域型保育を行う者並びに地域子ども・子育て支援事業に従事する者の</a:t>
            </a:r>
            <a:r>
              <a:rPr lang="ja-JP" altLang="ja-JP" sz="1400" dirty="0" smtClean="0">
                <a:latin typeface="HG丸ｺﾞｼｯｸM-PRO"/>
                <a:ea typeface="HG丸ｺﾞｼｯｸM-PRO"/>
                <a:cs typeface="HG丸ｺﾞｼｯｸM-PRO"/>
              </a:rPr>
              <a:t>確保</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資質の向上のために講ずる措置に関する事項</a:t>
            </a:r>
          </a:p>
          <a:p>
            <a:pPr>
              <a:buAutoNum type="ea1JpnKorPlain" startAt="4"/>
            </a:pPr>
            <a:r>
              <a:rPr lang="ja-JP" altLang="ja-JP" sz="1400" dirty="0" smtClean="0">
                <a:latin typeface="HG丸ｺﾞｼｯｸM-PRO"/>
                <a:ea typeface="HG丸ｺﾞｼｯｸM-PRO"/>
                <a:cs typeface="HG丸ｺﾞｼｯｸM-PRO"/>
              </a:rPr>
              <a:t>保護</a:t>
            </a:r>
            <a:r>
              <a:rPr lang="ja-JP" altLang="ja-JP" sz="1400" dirty="0">
                <a:latin typeface="HG丸ｺﾞｼｯｸM-PRO"/>
                <a:ea typeface="HG丸ｺﾞｼｯｸM-PRO"/>
                <a:cs typeface="HG丸ｺﾞｼｯｸM-PRO"/>
              </a:rPr>
              <a:t>を要する子どもの養育環境の整備、児童福祉法第四条第二項 に規定する障害児に対して</a:t>
            </a:r>
            <a:r>
              <a:rPr lang="ja-JP" altLang="ja-JP" sz="1400" dirty="0" smtClean="0">
                <a:latin typeface="HG丸ｺﾞｼｯｸM-PRO"/>
                <a:ea typeface="HG丸ｺﾞｼｯｸM-PRO"/>
                <a:cs typeface="HG丸ｺﾞｼｯｸM-PRO"/>
              </a:rPr>
              <a:t>行われ</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る</a:t>
            </a:r>
            <a:r>
              <a:rPr lang="ja-JP" altLang="ja-JP" sz="1400" dirty="0">
                <a:latin typeface="HG丸ｺﾞｼｯｸM-PRO"/>
                <a:ea typeface="HG丸ｺﾞｼｯｸM-PRO"/>
                <a:cs typeface="HG丸ｺﾞｼｯｸM-PRO"/>
              </a:rPr>
              <a:t>保護並びに日常生活上の指導及び知識技能の付与その他の子どもに関する専門的な知識及び技術を</a:t>
            </a:r>
            <a:r>
              <a:rPr lang="ja-JP" altLang="ja-JP" sz="1400" dirty="0" smtClean="0">
                <a:latin typeface="HG丸ｺﾞｼｯｸM-PRO"/>
                <a:ea typeface="HG丸ｺﾞｼｯｸM-PRO"/>
                <a:cs typeface="HG丸ｺﾞｼｯｸM-PRO"/>
              </a:rPr>
              <a:t>要</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支援に関する施策の実施に関する事項</a:t>
            </a:r>
          </a:p>
          <a:p>
            <a:pPr marL="0" indent="0">
              <a:buNone/>
            </a:pPr>
            <a:r>
              <a:rPr lang="ja-JP" altLang="ja-JP" sz="1400" dirty="0">
                <a:latin typeface="HG丸ｺﾞｼｯｸM-PRO"/>
                <a:ea typeface="HG丸ｺﾞｼｯｸM-PRO"/>
                <a:cs typeface="HG丸ｺﾞｼｯｸM-PRO"/>
              </a:rPr>
              <a:t>五 　前号の施策の円滑な実施を図るために必要な市町村との連携に関する事項</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2068125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3397</Words>
  <Application>Microsoft Office PowerPoint</Application>
  <PresentationFormat>画面に合わせる (4:3)</PresentationFormat>
  <Paragraphs>214</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HGS創英角ｺﾞｼｯｸUB</vt:lpstr>
      <vt:lpstr>HG丸ｺﾞｼｯｸM-PRO</vt:lpstr>
      <vt:lpstr>ＭＳ Ｐゴシック</vt:lpstr>
      <vt:lpstr>ＭＳ 明朝</vt:lpstr>
      <vt:lpstr>Arial</vt:lpstr>
      <vt:lpstr>Calibri</vt: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2023-05-15T04:37:38Z</dcterms:created>
  <dcterms:modified xsi:type="dcterms:W3CDTF">2023-05-15T04:37:41Z</dcterms:modified>
</cp:coreProperties>
</file>