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6" r:id="rId2"/>
    <p:sldId id="257" r:id="rId3"/>
    <p:sldId id="258" r:id="rId4"/>
    <p:sldId id="261" r:id="rId5"/>
    <p:sldId id="262" r:id="rId6"/>
    <p:sldId id="264" r:id="rId7"/>
    <p:sldId id="263" r:id="rId8"/>
    <p:sldId id="265" r:id="rId9"/>
    <p:sldId id="266" r:id="rId10"/>
    <p:sldId id="267" r:id="rId11"/>
    <p:sldId id="268" r:id="rId12"/>
    <p:sldId id="269" r:id="rId13"/>
    <p:sldId id="270" r:id="rId14"/>
    <p:sldId id="271" r:id="rId15"/>
    <p:sldId id="273" r:id="rId16"/>
    <p:sldId id="274" r:id="rId17"/>
    <p:sldId id="296" r:id="rId18"/>
    <p:sldId id="297" r:id="rId19"/>
    <p:sldId id="298" r:id="rId20"/>
    <p:sldId id="276" r:id="rId21"/>
    <p:sldId id="286" r:id="rId22"/>
    <p:sldId id="277" r:id="rId23"/>
    <p:sldId id="260" r:id="rId24"/>
    <p:sldId id="278" r:id="rId25"/>
    <p:sldId id="287" r:id="rId26"/>
    <p:sldId id="288" r:id="rId27"/>
    <p:sldId id="291" r:id="rId28"/>
    <p:sldId id="292" r:id="rId29"/>
    <p:sldId id="293" r:id="rId30"/>
    <p:sldId id="280" r:id="rId31"/>
    <p:sldId id="294" r:id="rId32"/>
    <p:sldId id="281" r:id="rId33"/>
    <p:sldId id="283" r:id="rId34"/>
    <p:sldId id="295" r:id="rId35"/>
    <p:sldId id="284" r:id="rId36"/>
    <p:sldId id="282" r:id="rId37"/>
    <p:sldId id="285" r:id="rId3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E2A0"/>
    <a:srgbClr val="85F2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09" autoAdjust="0"/>
    <p:restoredTop sz="94434" autoAdjust="0"/>
  </p:normalViewPr>
  <p:slideViewPr>
    <p:cSldViewPr>
      <p:cViewPr varScale="1">
        <p:scale>
          <a:sx n="74" d="100"/>
          <a:sy n="74" d="100"/>
        </p:scale>
        <p:origin x="16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katomie\Desktop\&#12467;&#12500;&#12540;&#26283;&#23450;&#29256;.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katomie\Desktop\&#12467;&#12500;&#12540;&#26283;&#23450;&#29256;.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katomie\Desktop\&#12467;&#12500;&#12540;&#26283;&#23450;&#29256;.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D:\katomie\Desktop\&#12467;&#12500;&#12540;&#26283;&#23450;&#29256;.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KodamaYuki\Desktop\&#26283;&#23450;&#29256;.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前GT!$E$400</c:f>
              <c:strCache>
                <c:ptCount val="1"/>
                <c:pt idx="0">
                  <c:v>あなたが子育てで大切にしていることは何ですか。
あてはまるものを３つまでお選びください。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前GT!$D$401:$D$414</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前GT!$E$401:$E$414</c:f>
              <c:numCache>
                <c:formatCode>General</c:formatCode>
                <c:ptCount val="14"/>
              </c:numCache>
            </c:numRef>
          </c:val>
          <c:extLst>
            <c:ext xmlns:c16="http://schemas.microsoft.com/office/drawing/2014/chart" uri="{C3380CC4-5D6E-409C-BE32-E72D297353CC}">
              <c16:uniqueId val="{00000000-D30A-4B8E-B62F-F35E0B9FA94E}"/>
            </c:ext>
          </c:extLst>
        </c:ser>
        <c:ser>
          <c:idx val="19"/>
          <c:order val="19"/>
          <c:tx>
            <c:strRef>
              <c:f>前GT!$X$400</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前GT!$D$401:$D$414</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前GT!$X$401:$X$414</c:f>
            </c:numRef>
          </c:val>
          <c:extLst>
            <c:ext xmlns:c16="http://schemas.microsoft.com/office/drawing/2014/chart" uri="{C3380CC4-5D6E-409C-BE32-E72D297353CC}">
              <c16:uniqueId val="{00000001-D30A-4B8E-B62F-F35E0B9FA94E}"/>
            </c:ext>
          </c:extLst>
        </c:ser>
        <c:ser>
          <c:idx val="20"/>
          <c:order val="20"/>
          <c:tx>
            <c:strRef>
              <c:f>前GT!$Y$400</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前GT!$D$401:$D$414</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前GT!$Y$401:$Y$414</c:f>
              <c:numCache>
                <c:formatCode>0.0_);[Red]\(0.0\)</c:formatCode>
                <c:ptCount val="14"/>
                <c:pt idx="0">
                  <c:v>54.93333333333333</c:v>
                </c:pt>
                <c:pt idx="1">
                  <c:v>28.066666666666666</c:v>
                </c:pt>
                <c:pt idx="2">
                  <c:v>47.3</c:v>
                </c:pt>
                <c:pt idx="3">
                  <c:v>39.9</c:v>
                </c:pt>
                <c:pt idx="4">
                  <c:v>22.866666666666667</c:v>
                </c:pt>
                <c:pt idx="5">
                  <c:v>17.666666666666668</c:v>
                </c:pt>
                <c:pt idx="6">
                  <c:v>8.6</c:v>
                </c:pt>
                <c:pt idx="7">
                  <c:v>7.1333333333333337</c:v>
                </c:pt>
                <c:pt idx="8">
                  <c:v>11.633333333333333</c:v>
                </c:pt>
                <c:pt idx="9">
                  <c:v>5.666666666666667</c:v>
                </c:pt>
                <c:pt idx="10">
                  <c:v>10.6</c:v>
                </c:pt>
                <c:pt idx="11">
                  <c:v>14.333333333333334</c:v>
                </c:pt>
                <c:pt idx="12">
                  <c:v>0.4</c:v>
                </c:pt>
                <c:pt idx="13">
                  <c:v>3.7666666666666666</c:v>
                </c:pt>
              </c:numCache>
            </c:numRef>
          </c:val>
          <c:extLst>
            <c:ext xmlns:c16="http://schemas.microsoft.com/office/drawing/2014/chart" uri="{C3380CC4-5D6E-409C-BE32-E72D297353CC}">
              <c16:uniqueId val="{00000002-D30A-4B8E-B62F-F35E0B9FA94E}"/>
            </c:ext>
          </c:extLst>
        </c:ser>
        <c:dLbls>
          <c:dLblPos val="ctr"/>
          <c:showLegendKey val="0"/>
          <c:showVal val="1"/>
          <c:showCatName val="0"/>
          <c:showSerName val="0"/>
          <c:showPercent val="0"/>
          <c:showBubbleSize val="0"/>
        </c:dLbls>
        <c:gapWidth val="79"/>
        <c:overlap val="100"/>
        <c:axId val="1891354112"/>
        <c:axId val="1891347872"/>
        <c:extLst>
          <c:ext xmlns:c15="http://schemas.microsoft.com/office/drawing/2012/chart" uri="{02D57815-91ED-43cb-92C2-25804820EDAC}">
            <c15:filteredBarSeries>
              <c15:ser>
                <c:idx val="1"/>
                <c:order val="1"/>
                <c:tx>
                  <c:strRef>
                    <c:extLst>
                      <c:ext uri="{02D57815-91ED-43cb-92C2-25804820EDAC}">
                        <c15:formulaRef>
                          <c15:sqref>前GT!$F$400</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c:ext uri="{02D57815-91ED-43cb-92C2-25804820EDAC}">
                        <c15:formulaRef>
                          <c15:sqref>前GT!$F$401:$F$414</c15:sqref>
                        </c15:formulaRef>
                      </c:ext>
                    </c:extLst>
                    <c:numCache>
                      <c:formatCode>General</c:formatCode>
                      <c:ptCount val="14"/>
                    </c:numCache>
                  </c:numRef>
                </c:val>
                <c:extLst>
                  <c:ext xmlns:c16="http://schemas.microsoft.com/office/drawing/2014/chart" uri="{C3380CC4-5D6E-409C-BE32-E72D297353CC}">
                    <c16:uniqueId val="{00000003-D30A-4B8E-B62F-F35E0B9FA94E}"/>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前GT!$G$400</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前GT!$G$401:$G$414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4-D30A-4B8E-B62F-F35E0B9FA94E}"/>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前GT!$H$400</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前GT!$H$401:$H$414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5-D30A-4B8E-B62F-F35E0B9FA94E}"/>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前GT!$I$400</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前GT!$I$401:$I$414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6-D30A-4B8E-B62F-F35E0B9FA94E}"/>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前GT!$J$400</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前GT!$J$401:$J$414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7-D30A-4B8E-B62F-F35E0B9FA94E}"/>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前GT!$K$400</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前GT!$K$401:$K$414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8-D30A-4B8E-B62F-F35E0B9FA94E}"/>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前GT!$L$400</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前GT!$L$401:$L$414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9-D30A-4B8E-B62F-F35E0B9FA94E}"/>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前GT!$M$400</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前GT!$M$401:$M$414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A-D30A-4B8E-B62F-F35E0B9FA94E}"/>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前GT!$N$400</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前GT!$N$401:$N$414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B-D30A-4B8E-B62F-F35E0B9FA94E}"/>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前GT!$O$400</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前GT!$O$401:$O$414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C-D30A-4B8E-B62F-F35E0B9FA94E}"/>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前GT!$P$400</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前GT!$P$401:$P$414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D-D30A-4B8E-B62F-F35E0B9FA94E}"/>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前GT!$Q$400</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前GT!$Q$401:$Q$414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E-D30A-4B8E-B62F-F35E0B9FA94E}"/>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前GT!$R$400</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前GT!$R$401:$R$414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F-D30A-4B8E-B62F-F35E0B9FA94E}"/>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前GT!$S$400</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前GT!$S$401:$S$414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0-D30A-4B8E-B62F-F35E0B9FA94E}"/>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前GT!$T$400</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前GT!$T$401:$T$414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1-D30A-4B8E-B62F-F35E0B9FA94E}"/>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前GT!$U$400</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前GT!$U$401:$U$414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2-D30A-4B8E-B62F-F35E0B9FA94E}"/>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前GT!$V$400</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前GT!$V$401:$V$414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3-D30A-4B8E-B62F-F35E0B9FA94E}"/>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前GT!$W$400</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前GT!$D$401:$D$414</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前GT!$W$401:$W$414</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4-D30A-4B8E-B62F-F35E0B9FA94E}"/>
                  </c:ext>
                </c:extLst>
              </c15:ser>
            </c15:filteredBarSeries>
          </c:ext>
        </c:extLst>
      </c:barChart>
      <c:catAx>
        <c:axId val="1891354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891347872"/>
        <c:crosses val="autoZero"/>
        <c:auto val="1"/>
        <c:lblAlgn val="ctr"/>
        <c:lblOffset val="100"/>
        <c:noMultiLvlLbl val="0"/>
      </c:catAx>
      <c:valAx>
        <c:axId val="1891347872"/>
        <c:scaling>
          <c:orientation val="minMax"/>
        </c:scaling>
        <c:delete val="1"/>
        <c:axPos val="b"/>
        <c:numFmt formatCode="General" sourceLinked="1"/>
        <c:majorTickMark val="none"/>
        <c:minorTickMark val="none"/>
        <c:tickLblPos val="nextTo"/>
        <c:crossAx val="1891354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0419114394408567"/>
          <c:y val="7.8952765581444637E-2"/>
          <c:w val="0.57334745200389281"/>
          <c:h val="0.91545037855359623"/>
        </c:manualLayout>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貧困前Q15!$L$70:$L$89</c:f>
              <c:strCache>
                <c:ptCount val="20"/>
                <c:pt idx="0">
                  <c:v>食費を切りつめた</c:v>
                </c:pt>
                <c:pt idx="1">
                  <c:v>電気・ガス・水道などが止められた</c:v>
                </c:pt>
                <c:pt idx="2">
                  <c:v>医療機関を受診できなかった</c:v>
                </c:pt>
                <c:pt idx="3">
                  <c:v>国民健康保険料の支払いが滞ったことがある</c:v>
                </c:pt>
                <c:pt idx="4">
                  <c:v>国民年金の支払いが滞ったことがある</c:v>
                </c:pt>
                <c:pt idx="5">
                  <c:v>金融機関などに借金をしたことがある</c:v>
                </c:pt>
                <c:pt idx="6">
                  <c:v>クレジットカードの利用が停止になったことがある</c:v>
                </c:pt>
                <c:pt idx="7">
                  <c:v>新しい衣服・靴を買うのを控えた</c:v>
                </c:pt>
                <c:pt idx="8">
                  <c:v>新聞や雑誌を買うのを控えた</c:v>
                </c:pt>
                <c:pt idx="9">
                  <c:v>スマートフォンの購入を断念したり、通信料の支払いが滞ったことがある</c:v>
                </c:pt>
                <c:pt idx="10">
                  <c:v>冠婚葬祭のつきあいを控えた</c:v>
                </c:pt>
                <c:pt idx="11">
                  <c:v>生活の見通しがたたなくて不安になったことがある</c:v>
                </c:pt>
                <c:pt idx="12">
                  <c:v>鉄道やバスの利用を控え、自転車を使ったり歩くようにした</c:v>
                </c:pt>
                <c:pt idx="13">
                  <c:v>家賃や住宅ローンの支払いが滞ったことがある</c:v>
                </c:pt>
                <c:pt idx="14">
                  <c:v>趣味やレジャーの出費を減らした</c:v>
                </c:pt>
                <c:pt idx="15">
                  <c:v>冷暖房の使用を控えた</c:v>
                </c:pt>
                <c:pt idx="16">
                  <c:v>友人・知人との外食を控えた</c:v>
                </c:pt>
                <c:pt idx="17">
                  <c:v>敷金・保証金等を用意できないので、住み替え・転居を断念した</c:v>
                </c:pt>
                <c:pt idx="18">
                  <c:v>理髪店・美容院に行く回数を減らした</c:v>
                </c:pt>
                <c:pt idx="19">
                  <c:v>どれにもあてはまらない</c:v>
                </c:pt>
              </c:strCache>
            </c:strRef>
          </c:cat>
          <c:val>
            <c:numRef>
              <c:f>貧困前Q15!$M$70:$M$89</c:f>
              <c:numCache>
                <c:formatCode>0.0_ </c:formatCode>
                <c:ptCount val="20"/>
                <c:pt idx="0">
                  <c:v>33.857142857142861</c:v>
                </c:pt>
                <c:pt idx="1">
                  <c:v>1</c:v>
                </c:pt>
                <c:pt idx="2">
                  <c:v>1.6190476190476188</c:v>
                </c:pt>
                <c:pt idx="3">
                  <c:v>2.666666666666667</c:v>
                </c:pt>
                <c:pt idx="4">
                  <c:v>3.1428571428571432</c:v>
                </c:pt>
                <c:pt idx="5">
                  <c:v>2.6190476190476191</c:v>
                </c:pt>
                <c:pt idx="6">
                  <c:v>2.7142857142857144</c:v>
                </c:pt>
                <c:pt idx="7">
                  <c:v>37.761904761904766</c:v>
                </c:pt>
                <c:pt idx="8">
                  <c:v>12.80952380952381</c:v>
                </c:pt>
                <c:pt idx="9">
                  <c:v>2.4761904761904763</c:v>
                </c:pt>
                <c:pt idx="10">
                  <c:v>2.2380952380952381</c:v>
                </c:pt>
                <c:pt idx="11">
                  <c:v>12.571428571428573</c:v>
                </c:pt>
                <c:pt idx="12">
                  <c:v>8.7619047619047628</c:v>
                </c:pt>
                <c:pt idx="13">
                  <c:v>1.7142857142857144</c:v>
                </c:pt>
                <c:pt idx="14">
                  <c:v>28.333333333333332</c:v>
                </c:pt>
                <c:pt idx="15">
                  <c:v>16.952380952380953</c:v>
                </c:pt>
                <c:pt idx="16">
                  <c:v>22.238095238095237</c:v>
                </c:pt>
                <c:pt idx="17">
                  <c:v>1.3333333333333335</c:v>
                </c:pt>
                <c:pt idx="18">
                  <c:v>27</c:v>
                </c:pt>
                <c:pt idx="19">
                  <c:v>37.952380952380956</c:v>
                </c:pt>
              </c:numCache>
            </c:numRef>
          </c:val>
          <c:extLst>
            <c:ext xmlns:c16="http://schemas.microsoft.com/office/drawing/2014/chart" uri="{C3380CC4-5D6E-409C-BE32-E72D297353CC}">
              <c16:uniqueId val="{00000000-5AA2-4208-A5E6-C9E3A1BCD30E}"/>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貧困後Q15!$J$52:$J$71</c:f>
              <c:strCache>
                <c:ptCount val="20"/>
                <c:pt idx="0">
                  <c:v>食費を切りつめた</c:v>
                </c:pt>
                <c:pt idx="1">
                  <c:v>電気・ガス・水道などが止められた</c:v>
                </c:pt>
                <c:pt idx="2">
                  <c:v>医療機関を受診できなかった</c:v>
                </c:pt>
                <c:pt idx="3">
                  <c:v>国民健康保険料の支払いが滞ったことがある</c:v>
                </c:pt>
                <c:pt idx="4">
                  <c:v>国民年金の支払いが滞ったことがある</c:v>
                </c:pt>
                <c:pt idx="5">
                  <c:v>金融機関などに借金をしたことがある</c:v>
                </c:pt>
                <c:pt idx="6">
                  <c:v>クレジットカードの利用が停止になったことがある</c:v>
                </c:pt>
                <c:pt idx="7">
                  <c:v>新しい衣服・靴を買うのを控えた</c:v>
                </c:pt>
                <c:pt idx="8">
                  <c:v>新聞や雑誌を買うのを控えた</c:v>
                </c:pt>
                <c:pt idx="9">
                  <c:v>スマートフォンの購入を断念したり、通信料の支払いが滞ったことがある</c:v>
                </c:pt>
                <c:pt idx="10">
                  <c:v>冠婚葬祭のつきあいを控えた</c:v>
                </c:pt>
                <c:pt idx="11">
                  <c:v>生活の見通しがたたなくて不安になったことがある</c:v>
                </c:pt>
                <c:pt idx="12">
                  <c:v>鉄道やバスの利用を控え、自転車を使ったり歩くようにした</c:v>
                </c:pt>
                <c:pt idx="13">
                  <c:v>家賃や住宅ローンの支払いが滞ったことがある</c:v>
                </c:pt>
                <c:pt idx="14">
                  <c:v>趣味やレジャーの出費を減らした</c:v>
                </c:pt>
                <c:pt idx="15">
                  <c:v>冷暖房の使用を控えた</c:v>
                </c:pt>
                <c:pt idx="16">
                  <c:v>友人・知人との外食を控えた</c:v>
                </c:pt>
                <c:pt idx="17">
                  <c:v>敷金・保証金等を用意できないので、住み替え・転居を断念した</c:v>
                </c:pt>
                <c:pt idx="18">
                  <c:v>理髪店・美容院に行く回数を減らした</c:v>
                </c:pt>
                <c:pt idx="19">
                  <c:v>どれにもあてはまらない</c:v>
                </c:pt>
              </c:strCache>
            </c:strRef>
          </c:cat>
          <c:val>
            <c:numRef>
              <c:f>貧困後Q15!$K$52:$K$71</c:f>
              <c:numCache>
                <c:formatCode>0.0_ </c:formatCode>
                <c:ptCount val="20"/>
                <c:pt idx="0">
                  <c:v>29.916666666666668</c:v>
                </c:pt>
                <c:pt idx="1">
                  <c:v>2</c:v>
                </c:pt>
                <c:pt idx="2">
                  <c:v>1.1666666666666667</c:v>
                </c:pt>
                <c:pt idx="3">
                  <c:v>1.6666666666666667</c:v>
                </c:pt>
                <c:pt idx="4">
                  <c:v>2.3333333333333335</c:v>
                </c:pt>
                <c:pt idx="5">
                  <c:v>3.4166666666666665</c:v>
                </c:pt>
                <c:pt idx="6">
                  <c:v>1.6666666666666667</c:v>
                </c:pt>
                <c:pt idx="7">
                  <c:v>24.833333333333332</c:v>
                </c:pt>
                <c:pt idx="8">
                  <c:v>11.416666666666666</c:v>
                </c:pt>
                <c:pt idx="9">
                  <c:v>2.8333333333333335</c:v>
                </c:pt>
                <c:pt idx="10">
                  <c:v>2.5</c:v>
                </c:pt>
                <c:pt idx="11">
                  <c:v>9.25</c:v>
                </c:pt>
                <c:pt idx="12">
                  <c:v>7.416666666666667</c:v>
                </c:pt>
                <c:pt idx="13">
                  <c:v>1.4166666666666667</c:v>
                </c:pt>
                <c:pt idx="14">
                  <c:v>24.666666666666668</c:v>
                </c:pt>
                <c:pt idx="15">
                  <c:v>16.833333333333332</c:v>
                </c:pt>
                <c:pt idx="16">
                  <c:v>17.25</c:v>
                </c:pt>
                <c:pt idx="17">
                  <c:v>0.83333333333333337</c:v>
                </c:pt>
                <c:pt idx="18">
                  <c:v>16.416666666666668</c:v>
                </c:pt>
                <c:pt idx="19">
                  <c:v>47.833333333333336</c:v>
                </c:pt>
              </c:numCache>
            </c:numRef>
          </c:val>
          <c:extLst>
            <c:ext xmlns:c16="http://schemas.microsoft.com/office/drawing/2014/chart" uri="{C3380CC4-5D6E-409C-BE32-E72D297353CC}">
              <c16:uniqueId val="{00000000-A43C-415E-ADA5-82E7544F02E1}"/>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貧困前Q31!$K$72:$K$81</c:f>
              <c:strCache>
                <c:ptCount val="10"/>
                <c:pt idx="0">
                  <c:v>子どもを医療機関に受診させることができなかった</c:v>
                </c:pt>
                <c:pt idx="1">
                  <c:v>子どものための本や絵本を買うことができなかった</c:v>
                </c:pt>
                <c:pt idx="2">
                  <c:v>子どもにおこづかいを渡すことができなかった</c:v>
                </c:pt>
                <c:pt idx="3">
                  <c:v>子どもに新しい服や靴を買うことができなかった</c:v>
                </c:pt>
                <c:pt idx="4">
                  <c:v>子どもを習い事に通わすことができなかった</c:v>
                </c:pt>
                <c:pt idx="5">
                  <c:v>子どもの誕生日をプレゼントを買うことができなかった</c:v>
                </c:pt>
                <c:pt idx="6">
                  <c:v>子どもにお年玉をあげることができなかった</c:v>
                </c:pt>
                <c:pt idx="7">
                  <c:v>子ども会や地域の行事に参加することができなかった</c:v>
                </c:pt>
                <c:pt idx="8">
                  <c:v>家族旅行（日帰りのおでかけを含む）ができなかった</c:v>
                </c:pt>
                <c:pt idx="9">
                  <c:v>どれにもあてはまらない</c:v>
                </c:pt>
              </c:strCache>
            </c:strRef>
          </c:cat>
          <c:val>
            <c:numRef>
              <c:f>貧困前Q31!$L$72:$L$81</c:f>
              <c:numCache>
                <c:formatCode>0.0_ </c:formatCode>
                <c:ptCount val="10"/>
                <c:pt idx="0">
                  <c:v>1.7142857142857144</c:v>
                </c:pt>
                <c:pt idx="1">
                  <c:v>5.0952380952380949</c:v>
                </c:pt>
                <c:pt idx="2">
                  <c:v>3.6190476190476191</c:v>
                </c:pt>
                <c:pt idx="3">
                  <c:v>6.1904761904761907</c:v>
                </c:pt>
                <c:pt idx="4">
                  <c:v>9.9047619047619051</c:v>
                </c:pt>
                <c:pt idx="5">
                  <c:v>1.9047619047619049</c:v>
                </c:pt>
                <c:pt idx="6">
                  <c:v>3</c:v>
                </c:pt>
                <c:pt idx="7">
                  <c:v>1.8095238095238095</c:v>
                </c:pt>
                <c:pt idx="8">
                  <c:v>13.142857142857142</c:v>
                </c:pt>
                <c:pt idx="9">
                  <c:v>74.714285714285708</c:v>
                </c:pt>
              </c:numCache>
            </c:numRef>
          </c:val>
          <c:extLst>
            <c:ext xmlns:c16="http://schemas.microsoft.com/office/drawing/2014/chart" uri="{C3380CC4-5D6E-409C-BE32-E72D297353CC}">
              <c16:uniqueId val="{00000000-476F-48AF-8228-527DF0867E26}"/>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貧困後Q33!$I$53:$I$62</c:f>
              <c:strCache>
                <c:ptCount val="10"/>
                <c:pt idx="0">
                  <c:v>子どもを医療機関に受診させることができなかった</c:v>
                </c:pt>
                <c:pt idx="1">
                  <c:v>子どものための本や絵本を買うことができなかった</c:v>
                </c:pt>
                <c:pt idx="2">
                  <c:v>子どもにおこづかいを渡すことができなかった</c:v>
                </c:pt>
                <c:pt idx="3">
                  <c:v>子どもに新しい服や靴を買うことができなかった</c:v>
                </c:pt>
                <c:pt idx="4">
                  <c:v>子どもを習い事に通わすことができなかった</c:v>
                </c:pt>
                <c:pt idx="5">
                  <c:v>子どもの誕生日をプレゼントを買うことができなかった</c:v>
                </c:pt>
                <c:pt idx="6">
                  <c:v>子どもにお年玉をあげることができなかった</c:v>
                </c:pt>
                <c:pt idx="7">
                  <c:v>子ども会や地域の行事に参加することができなかった</c:v>
                </c:pt>
                <c:pt idx="8">
                  <c:v>家族旅行（日帰りのおでかけを含む）ができなかった</c:v>
                </c:pt>
                <c:pt idx="9">
                  <c:v>どれにもあてはまらない</c:v>
                </c:pt>
              </c:strCache>
            </c:strRef>
          </c:cat>
          <c:val>
            <c:numRef>
              <c:f>貧困後Q33!$J$53:$J$62</c:f>
              <c:numCache>
                <c:formatCode>0.0_ </c:formatCode>
                <c:ptCount val="10"/>
                <c:pt idx="0">
                  <c:v>2</c:v>
                </c:pt>
                <c:pt idx="1">
                  <c:v>2.8333333333333335</c:v>
                </c:pt>
                <c:pt idx="2">
                  <c:v>5.166666666666667</c:v>
                </c:pt>
                <c:pt idx="3">
                  <c:v>5.833333333333333</c:v>
                </c:pt>
                <c:pt idx="4">
                  <c:v>6.666666666666667</c:v>
                </c:pt>
                <c:pt idx="5">
                  <c:v>3.1666666666666665</c:v>
                </c:pt>
                <c:pt idx="6">
                  <c:v>3</c:v>
                </c:pt>
                <c:pt idx="7">
                  <c:v>1.3333333333333333</c:v>
                </c:pt>
                <c:pt idx="8">
                  <c:v>11.166666666666666</c:v>
                </c:pt>
                <c:pt idx="9">
                  <c:v>76.583333333333329</c:v>
                </c:pt>
              </c:numCache>
            </c:numRef>
          </c:val>
          <c:extLst>
            <c:ext xmlns:c16="http://schemas.microsoft.com/office/drawing/2014/chart" uri="{C3380CC4-5D6E-409C-BE32-E72D297353CC}">
              <c16:uniqueId val="{00000000-803D-40AA-A1C9-0C9711A141AC}"/>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後GT!$E$409</c:f>
              <c:strCache>
                <c:ptCount val="1"/>
                <c:pt idx="0">
                  <c:v>お子さまが小学校にあがるまでの乳幼児の時期に、子育てで大切にしていたことは
何でしたか。あてはまるものを３つまでお選びください。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後GT!$D$410:$D$423</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後GT!$E$410:$E$423</c:f>
              <c:numCache>
                <c:formatCode>General</c:formatCode>
                <c:ptCount val="14"/>
              </c:numCache>
            </c:numRef>
          </c:val>
          <c:extLst>
            <c:ext xmlns:c16="http://schemas.microsoft.com/office/drawing/2014/chart" uri="{C3380CC4-5D6E-409C-BE32-E72D297353CC}">
              <c16:uniqueId val="{00000000-F7CA-4816-B926-F627695FE92E}"/>
            </c:ext>
          </c:extLst>
        </c:ser>
        <c:ser>
          <c:idx val="19"/>
          <c:order val="19"/>
          <c:tx>
            <c:strRef>
              <c:f>後GT!$X$409</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後GT!$D$410:$D$423</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後GT!$X$410:$X$423</c:f>
            </c:numRef>
          </c:val>
          <c:extLst>
            <c:ext xmlns:c16="http://schemas.microsoft.com/office/drawing/2014/chart" uri="{C3380CC4-5D6E-409C-BE32-E72D297353CC}">
              <c16:uniqueId val="{00000001-F7CA-4816-B926-F627695FE92E}"/>
            </c:ext>
          </c:extLst>
        </c:ser>
        <c:ser>
          <c:idx val="20"/>
          <c:order val="20"/>
          <c:tx>
            <c:strRef>
              <c:f>後GT!$Y$409</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後GT!$D$410:$D$423</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後GT!$Y$410:$Y$423</c:f>
              <c:numCache>
                <c:formatCode>0.0_);[Red]\(0.0\)</c:formatCode>
                <c:ptCount val="14"/>
                <c:pt idx="0">
                  <c:v>56.666666666666664</c:v>
                </c:pt>
                <c:pt idx="1">
                  <c:v>19.666666666666668</c:v>
                </c:pt>
                <c:pt idx="2">
                  <c:v>36.75</c:v>
                </c:pt>
                <c:pt idx="3">
                  <c:v>34.083333333333336</c:v>
                </c:pt>
                <c:pt idx="4">
                  <c:v>29.666666666666668</c:v>
                </c:pt>
                <c:pt idx="5">
                  <c:v>19.833333333333332</c:v>
                </c:pt>
                <c:pt idx="6">
                  <c:v>10.666666666666666</c:v>
                </c:pt>
                <c:pt idx="7">
                  <c:v>10.833333333333334</c:v>
                </c:pt>
                <c:pt idx="8">
                  <c:v>7.25</c:v>
                </c:pt>
                <c:pt idx="9">
                  <c:v>7.5</c:v>
                </c:pt>
                <c:pt idx="10">
                  <c:v>5.833333333333333</c:v>
                </c:pt>
                <c:pt idx="11">
                  <c:v>8.4166666666666661</c:v>
                </c:pt>
                <c:pt idx="12">
                  <c:v>0.16666666666666666</c:v>
                </c:pt>
                <c:pt idx="13">
                  <c:v>6.666666666666667</c:v>
                </c:pt>
              </c:numCache>
            </c:numRef>
          </c:val>
          <c:extLst>
            <c:ext xmlns:c16="http://schemas.microsoft.com/office/drawing/2014/chart" uri="{C3380CC4-5D6E-409C-BE32-E72D297353CC}">
              <c16:uniqueId val="{00000002-F7CA-4816-B926-F627695FE92E}"/>
            </c:ext>
          </c:extLst>
        </c:ser>
        <c:dLbls>
          <c:dLblPos val="ctr"/>
          <c:showLegendKey val="0"/>
          <c:showVal val="1"/>
          <c:showCatName val="0"/>
          <c:showSerName val="0"/>
          <c:showPercent val="0"/>
          <c:showBubbleSize val="0"/>
        </c:dLbls>
        <c:gapWidth val="79"/>
        <c:overlap val="100"/>
        <c:axId val="1944944976"/>
        <c:axId val="1944925008"/>
        <c:extLst>
          <c:ext xmlns:c15="http://schemas.microsoft.com/office/drawing/2012/chart" uri="{02D57815-91ED-43cb-92C2-25804820EDAC}">
            <c15:filteredBarSeries>
              <c15:ser>
                <c:idx val="1"/>
                <c:order val="1"/>
                <c:tx>
                  <c:strRef>
                    <c:extLst>
                      <c:ext uri="{02D57815-91ED-43cb-92C2-25804820EDAC}">
                        <c15:formulaRef>
                          <c15:sqref>後GT!$F$409</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c:ext uri="{02D57815-91ED-43cb-92C2-25804820EDAC}">
                        <c15:formulaRef>
                          <c15:sqref>後GT!$F$410:$F$423</c15:sqref>
                        </c15:formulaRef>
                      </c:ext>
                    </c:extLst>
                    <c:numCache>
                      <c:formatCode>General</c:formatCode>
                      <c:ptCount val="14"/>
                    </c:numCache>
                  </c:numRef>
                </c:val>
                <c:extLst>
                  <c:ext xmlns:c16="http://schemas.microsoft.com/office/drawing/2014/chart" uri="{C3380CC4-5D6E-409C-BE32-E72D297353CC}">
                    <c16:uniqueId val="{00000003-F7CA-4816-B926-F627695FE92E}"/>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後GT!$G$409</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後GT!$G$410:$G$423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4-F7CA-4816-B926-F627695FE92E}"/>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後GT!$H$409</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後GT!$H$410:$H$423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5-F7CA-4816-B926-F627695FE92E}"/>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後GT!$I$409</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後GT!$I$410:$I$423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6-F7CA-4816-B926-F627695FE92E}"/>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後GT!$J$409</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後GT!$J$410:$J$423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7-F7CA-4816-B926-F627695FE92E}"/>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後GT!$K$409</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後GT!$K$410:$K$423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8-F7CA-4816-B926-F627695FE92E}"/>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後GT!$L$409</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後GT!$L$410:$L$423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9-F7CA-4816-B926-F627695FE92E}"/>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後GT!$M$409</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後GT!$M$410:$M$423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A-F7CA-4816-B926-F627695FE92E}"/>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後GT!$N$409</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後GT!$N$410:$N$423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B-F7CA-4816-B926-F627695FE92E}"/>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後GT!$O$409</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後GT!$O$410:$O$423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C-F7CA-4816-B926-F627695FE92E}"/>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後GT!$P$409</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後GT!$P$410:$P$423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D-F7CA-4816-B926-F627695FE92E}"/>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後GT!$Q$409</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後GT!$Q$410:$Q$423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E-F7CA-4816-B926-F627695FE92E}"/>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後GT!$R$409</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後GT!$R$410:$R$423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F-F7CA-4816-B926-F627695FE92E}"/>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後GT!$S$409</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後GT!$S$410:$S$423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0-F7CA-4816-B926-F627695FE92E}"/>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後GT!$T$409</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後GT!$T$410:$T$423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1-F7CA-4816-B926-F627695FE92E}"/>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後GT!$U$409</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後GT!$U$410:$U$423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2-F7CA-4816-B926-F627695FE92E}"/>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後GT!$V$409</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後GT!$V$410:$V$423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3-F7CA-4816-B926-F627695FE92E}"/>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後GT!$W$409</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後GT!$D$410:$D$423</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後GT!$W$410:$W$423</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4-F7CA-4816-B926-F627695FE92E}"/>
                  </c:ext>
                </c:extLst>
              </c15:ser>
            </c15:filteredBarSeries>
          </c:ext>
        </c:extLst>
      </c:barChart>
      <c:catAx>
        <c:axId val="1944944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944925008"/>
        <c:crosses val="autoZero"/>
        <c:auto val="1"/>
        <c:lblAlgn val="ctr"/>
        <c:lblOffset val="100"/>
        <c:noMultiLvlLbl val="0"/>
      </c:catAx>
      <c:valAx>
        <c:axId val="1944925008"/>
        <c:scaling>
          <c:orientation val="minMax"/>
        </c:scaling>
        <c:delete val="1"/>
        <c:axPos val="b"/>
        <c:numFmt formatCode="General" sourceLinked="1"/>
        <c:majorTickMark val="none"/>
        <c:minorTickMark val="none"/>
        <c:tickLblPos val="nextTo"/>
        <c:crossAx val="1944944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後GT!$E$426</c:f>
              <c:strCache>
                <c:ptCount val="1"/>
                <c:pt idx="0">
                  <c:v>今から振り返ると、お子さまが小学校にあがるまでの乳幼児の時期に、
子育てで大切にしておけばよかったと思うことは何ですか。
あてはまるものを３つまでお選びください。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後GT!$D$427:$D$440</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後GT!$E$427:$E$440</c:f>
              <c:numCache>
                <c:formatCode>General</c:formatCode>
                <c:ptCount val="14"/>
              </c:numCache>
            </c:numRef>
          </c:val>
          <c:extLst>
            <c:ext xmlns:c16="http://schemas.microsoft.com/office/drawing/2014/chart" uri="{C3380CC4-5D6E-409C-BE32-E72D297353CC}">
              <c16:uniqueId val="{00000000-C08D-4966-B829-C5A79A51F706}"/>
            </c:ext>
          </c:extLst>
        </c:ser>
        <c:ser>
          <c:idx val="19"/>
          <c:order val="19"/>
          <c:tx>
            <c:strRef>
              <c:f>後GT!$X$426</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後GT!$D$427:$D$440</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後GT!$X$427:$X$440</c:f>
            </c:numRef>
          </c:val>
          <c:extLst>
            <c:ext xmlns:c16="http://schemas.microsoft.com/office/drawing/2014/chart" uri="{C3380CC4-5D6E-409C-BE32-E72D297353CC}">
              <c16:uniqueId val="{00000001-C08D-4966-B829-C5A79A51F706}"/>
            </c:ext>
          </c:extLst>
        </c:ser>
        <c:ser>
          <c:idx val="20"/>
          <c:order val="20"/>
          <c:tx>
            <c:strRef>
              <c:f>後GT!$Y$426</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後GT!$D$427:$D$440</c:f>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f>後GT!$Y$427:$Y$440</c:f>
              <c:numCache>
                <c:formatCode>0.0_);[Red]\(0.0\)</c:formatCode>
                <c:ptCount val="14"/>
                <c:pt idx="0">
                  <c:v>28.333333333333332</c:v>
                </c:pt>
                <c:pt idx="1">
                  <c:v>15.083333333333334</c:v>
                </c:pt>
                <c:pt idx="2">
                  <c:v>19.416666666666668</c:v>
                </c:pt>
                <c:pt idx="3">
                  <c:v>15.916666666666666</c:v>
                </c:pt>
                <c:pt idx="4">
                  <c:v>14.5</c:v>
                </c:pt>
                <c:pt idx="5">
                  <c:v>11.916666666666666</c:v>
                </c:pt>
                <c:pt idx="6">
                  <c:v>13.083333333333334</c:v>
                </c:pt>
                <c:pt idx="7">
                  <c:v>16.5</c:v>
                </c:pt>
                <c:pt idx="8">
                  <c:v>17.5</c:v>
                </c:pt>
                <c:pt idx="9">
                  <c:v>12.75</c:v>
                </c:pt>
                <c:pt idx="10">
                  <c:v>13.25</c:v>
                </c:pt>
                <c:pt idx="11">
                  <c:v>21.75</c:v>
                </c:pt>
                <c:pt idx="12">
                  <c:v>0.16666666666666666</c:v>
                </c:pt>
                <c:pt idx="13">
                  <c:v>15.666666666666666</c:v>
                </c:pt>
              </c:numCache>
            </c:numRef>
          </c:val>
          <c:extLst>
            <c:ext xmlns:c16="http://schemas.microsoft.com/office/drawing/2014/chart" uri="{C3380CC4-5D6E-409C-BE32-E72D297353CC}">
              <c16:uniqueId val="{00000002-C08D-4966-B829-C5A79A51F706}"/>
            </c:ext>
          </c:extLst>
        </c:ser>
        <c:dLbls>
          <c:dLblPos val="ctr"/>
          <c:showLegendKey val="0"/>
          <c:showVal val="1"/>
          <c:showCatName val="0"/>
          <c:showSerName val="0"/>
          <c:showPercent val="0"/>
          <c:showBubbleSize val="0"/>
        </c:dLbls>
        <c:gapWidth val="79"/>
        <c:overlap val="100"/>
        <c:axId val="1890151104"/>
        <c:axId val="1890153600"/>
        <c:extLst>
          <c:ext xmlns:c15="http://schemas.microsoft.com/office/drawing/2012/chart" uri="{02D57815-91ED-43cb-92C2-25804820EDAC}">
            <c15:filteredBarSeries>
              <c15:ser>
                <c:idx val="1"/>
                <c:order val="1"/>
                <c:tx>
                  <c:strRef>
                    <c:extLst>
                      <c:ext uri="{02D57815-91ED-43cb-92C2-25804820EDAC}">
                        <c15:formulaRef>
                          <c15:sqref>後GT!$F$426</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c:ext uri="{02D57815-91ED-43cb-92C2-25804820EDAC}">
                        <c15:formulaRef>
                          <c15:sqref>後GT!$F$427:$F$440</c15:sqref>
                        </c15:formulaRef>
                      </c:ext>
                    </c:extLst>
                    <c:numCache>
                      <c:formatCode>General</c:formatCode>
                      <c:ptCount val="14"/>
                    </c:numCache>
                  </c:numRef>
                </c:val>
                <c:extLst>
                  <c:ext xmlns:c16="http://schemas.microsoft.com/office/drawing/2014/chart" uri="{C3380CC4-5D6E-409C-BE32-E72D297353CC}">
                    <c16:uniqueId val="{00000003-C08D-4966-B829-C5A79A51F706}"/>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後GT!$G$426</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後GT!$G$427:$G$440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4-C08D-4966-B829-C5A79A51F706}"/>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後GT!$H$426</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後GT!$H$427:$H$440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5-C08D-4966-B829-C5A79A51F706}"/>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後GT!$I$426</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後GT!$I$427:$I$440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6-C08D-4966-B829-C5A79A51F706}"/>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後GT!$J$426</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後GT!$J$427:$J$440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7-C08D-4966-B829-C5A79A51F706}"/>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後GT!$K$426</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後GT!$K$427:$K$440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8-C08D-4966-B829-C5A79A51F706}"/>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後GT!$L$426</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後GT!$L$427:$L$440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9-C08D-4966-B829-C5A79A51F706}"/>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後GT!$M$426</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後GT!$M$427:$M$440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A-C08D-4966-B829-C5A79A51F706}"/>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後GT!$N$426</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後GT!$N$427:$N$440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B-C08D-4966-B829-C5A79A51F706}"/>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後GT!$O$426</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後GT!$O$427:$O$440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C-C08D-4966-B829-C5A79A51F706}"/>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後GT!$P$426</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後GT!$P$427:$P$440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D-C08D-4966-B829-C5A79A51F706}"/>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後GT!$Q$426</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後GT!$Q$427:$Q$440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E-C08D-4966-B829-C5A79A51F706}"/>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後GT!$R$426</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後GT!$R$427:$R$440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0F-C08D-4966-B829-C5A79A51F706}"/>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後GT!$S$426</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後GT!$S$427:$S$440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0-C08D-4966-B829-C5A79A51F706}"/>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後GT!$T$426</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後GT!$T$427:$T$440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1-C08D-4966-B829-C5A79A51F706}"/>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後GT!$U$426</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後GT!$U$427:$U$440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2-C08D-4966-B829-C5A79A51F706}"/>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後GT!$V$426</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後GT!$V$427:$V$440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3-C08D-4966-B829-C5A79A51F706}"/>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後GT!$W$426</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後GT!$D$427:$D$440</c15:sqref>
                        </c15:formulaRef>
                      </c:ext>
                    </c:extLst>
                    <c:strCache>
                      <c:ptCount val="14"/>
                      <c:pt idx="0">
                        <c:v>子どもと過ごす時間を大切にすること</c:v>
                      </c:pt>
                      <c:pt idx="1">
                        <c:v>笑顔で子どもに接すること</c:v>
                      </c:pt>
                      <c:pt idx="2">
                        <c:v>スキンシップや会話をたくさんすること</c:v>
                      </c:pt>
                      <c:pt idx="3">
                        <c:v>ほめるときはほめ、しかるときはきちんとしかること</c:v>
                      </c:pt>
                      <c:pt idx="4">
                        <c:v>規則正しい生活をさせること</c:v>
                      </c:pt>
                      <c:pt idx="5">
                        <c:v>食事の作法、トイレの仕方、マナーなどを教えること</c:v>
                      </c:pt>
                      <c:pt idx="6">
                        <c:v>できるだけ外遊びをさせるようにすること</c:v>
                      </c:pt>
                      <c:pt idx="7">
                        <c:v>自然に触れる機会をつくること</c:v>
                      </c:pt>
                      <c:pt idx="8">
                        <c:v>いろいろな人と接する機会をつくること</c:v>
                      </c:pt>
                      <c:pt idx="9">
                        <c:v>文字や数など知的な経験の機会をつくること</c:v>
                      </c:pt>
                      <c:pt idx="10">
                        <c:v>自分自身が子育てを楽しむこと</c:v>
                      </c:pt>
                      <c:pt idx="11">
                        <c:v>自分がゆとりをもって子どもと接すること</c:v>
                      </c:pt>
                      <c:pt idx="12">
                        <c:v>その他</c:v>
                      </c:pt>
                      <c:pt idx="13">
                        <c:v>特にない</c:v>
                      </c:pt>
                    </c:strCache>
                  </c:strRef>
                </c:cat>
                <c:val>
                  <c:numRef>
                    <c:extLst xmlns:c15="http://schemas.microsoft.com/office/drawing/2012/chart">
                      <c:ext xmlns:c15="http://schemas.microsoft.com/office/drawing/2012/chart" uri="{02D57815-91ED-43cb-92C2-25804820EDAC}">
                        <c15:formulaRef>
                          <c15:sqref>後GT!$W$427:$W$440</c15:sqref>
                        </c15:formulaRef>
                      </c:ext>
                    </c:extLst>
                    <c:numCache>
                      <c:formatCode>General</c:formatCode>
                      <c:ptCount val="14"/>
                    </c:numCache>
                  </c:numRef>
                </c:val>
                <c:extLst xmlns:c15="http://schemas.microsoft.com/office/drawing/2012/chart">
                  <c:ext xmlns:c16="http://schemas.microsoft.com/office/drawing/2014/chart" uri="{C3380CC4-5D6E-409C-BE32-E72D297353CC}">
                    <c16:uniqueId val="{00000014-C08D-4966-B829-C5A79A51F706}"/>
                  </c:ext>
                </c:extLst>
              </c15:ser>
            </c15:filteredBarSeries>
          </c:ext>
        </c:extLst>
      </c:barChart>
      <c:catAx>
        <c:axId val="1890151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890153600"/>
        <c:crosses val="autoZero"/>
        <c:auto val="1"/>
        <c:lblAlgn val="ctr"/>
        <c:lblOffset val="100"/>
        <c:noMultiLvlLbl val="0"/>
      </c:catAx>
      <c:valAx>
        <c:axId val="1890153600"/>
        <c:scaling>
          <c:orientation val="minMax"/>
        </c:scaling>
        <c:delete val="1"/>
        <c:axPos val="b"/>
        <c:numFmt formatCode="General" sourceLinked="1"/>
        <c:majorTickMark val="none"/>
        <c:minorTickMark val="none"/>
        <c:tickLblPos val="nextTo"/>
        <c:crossAx val="18901511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前GT!$E$417</c:f>
              <c:strCache>
                <c:ptCount val="1"/>
                <c:pt idx="0">
                  <c:v>あなたが子育てをしていて、困っていることはありますか。
あてはまるものをすべてお選びください。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前GT!$D$418:$D$435</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前GT!$E$418:$E$435</c:f>
              <c:numCache>
                <c:formatCode>General</c:formatCode>
                <c:ptCount val="18"/>
              </c:numCache>
            </c:numRef>
          </c:val>
          <c:extLst>
            <c:ext xmlns:c16="http://schemas.microsoft.com/office/drawing/2014/chart" uri="{C3380CC4-5D6E-409C-BE32-E72D297353CC}">
              <c16:uniqueId val="{00000000-E90E-4350-8139-431AE88CAB80}"/>
            </c:ext>
          </c:extLst>
        </c:ser>
        <c:ser>
          <c:idx val="19"/>
          <c:order val="19"/>
          <c:tx>
            <c:strRef>
              <c:f>前GT!$X$417</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前GT!$D$418:$D$435</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前GT!$X$418:$X$435</c:f>
            </c:numRef>
          </c:val>
          <c:extLst>
            <c:ext xmlns:c16="http://schemas.microsoft.com/office/drawing/2014/chart" uri="{C3380CC4-5D6E-409C-BE32-E72D297353CC}">
              <c16:uniqueId val="{00000001-E90E-4350-8139-431AE88CAB80}"/>
            </c:ext>
          </c:extLst>
        </c:ser>
        <c:ser>
          <c:idx val="20"/>
          <c:order val="20"/>
          <c:tx>
            <c:strRef>
              <c:f>前GT!$Y$417</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前GT!$D$418:$D$435</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前GT!$Y$418:$Y$435</c:f>
              <c:numCache>
                <c:formatCode>0.0_);[Red]\(0.0\)</c:formatCode>
                <c:ptCount val="18"/>
                <c:pt idx="0">
                  <c:v>13</c:v>
                </c:pt>
                <c:pt idx="1">
                  <c:v>16.133333333333333</c:v>
                </c:pt>
                <c:pt idx="2">
                  <c:v>14.633333333333333</c:v>
                </c:pt>
                <c:pt idx="3">
                  <c:v>41.633333333333333</c:v>
                </c:pt>
                <c:pt idx="4">
                  <c:v>21</c:v>
                </c:pt>
                <c:pt idx="5">
                  <c:v>8.4333333333333336</c:v>
                </c:pt>
                <c:pt idx="6">
                  <c:v>14.566666666666666</c:v>
                </c:pt>
                <c:pt idx="7">
                  <c:v>40.56666666666667</c:v>
                </c:pt>
                <c:pt idx="8">
                  <c:v>11.633333333333333</c:v>
                </c:pt>
                <c:pt idx="9">
                  <c:v>6.2333333333333334</c:v>
                </c:pt>
                <c:pt idx="10">
                  <c:v>7.9666666666666668</c:v>
                </c:pt>
                <c:pt idx="11">
                  <c:v>5.5666666666666664</c:v>
                </c:pt>
                <c:pt idx="12">
                  <c:v>16.3</c:v>
                </c:pt>
                <c:pt idx="13">
                  <c:v>35.200000000000003</c:v>
                </c:pt>
                <c:pt idx="14">
                  <c:v>13.033333333333333</c:v>
                </c:pt>
                <c:pt idx="15">
                  <c:v>2.5333333333333332</c:v>
                </c:pt>
                <c:pt idx="16">
                  <c:v>0.53333333333333333</c:v>
                </c:pt>
                <c:pt idx="17">
                  <c:v>14.366666666666667</c:v>
                </c:pt>
              </c:numCache>
            </c:numRef>
          </c:val>
          <c:extLst>
            <c:ext xmlns:c16="http://schemas.microsoft.com/office/drawing/2014/chart" uri="{C3380CC4-5D6E-409C-BE32-E72D297353CC}">
              <c16:uniqueId val="{00000002-E90E-4350-8139-431AE88CAB80}"/>
            </c:ext>
          </c:extLst>
        </c:ser>
        <c:dLbls>
          <c:dLblPos val="ctr"/>
          <c:showLegendKey val="0"/>
          <c:showVal val="1"/>
          <c:showCatName val="0"/>
          <c:showSerName val="0"/>
          <c:showPercent val="0"/>
          <c:showBubbleSize val="0"/>
        </c:dLbls>
        <c:gapWidth val="79"/>
        <c:overlap val="100"/>
        <c:axId val="1897894816"/>
        <c:axId val="1897891904"/>
        <c:extLst>
          <c:ext xmlns:c15="http://schemas.microsoft.com/office/drawing/2012/chart" uri="{02D57815-91ED-43cb-92C2-25804820EDAC}">
            <c15:filteredBarSeries>
              <c15:ser>
                <c:idx val="1"/>
                <c:order val="1"/>
                <c:tx>
                  <c:strRef>
                    <c:extLst>
                      <c:ext uri="{02D57815-91ED-43cb-92C2-25804820EDAC}">
                        <c15:formulaRef>
                          <c15:sqref>前GT!$F$417</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c:ext uri="{02D57815-91ED-43cb-92C2-25804820EDAC}">
                        <c15:formulaRef>
                          <c15:sqref>前GT!$F$418:$F$435</c15:sqref>
                        </c15:formulaRef>
                      </c:ext>
                    </c:extLst>
                    <c:numCache>
                      <c:formatCode>General</c:formatCode>
                      <c:ptCount val="18"/>
                    </c:numCache>
                  </c:numRef>
                </c:val>
                <c:extLst>
                  <c:ext xmlns:c16="http://schemas.microsoft.com/office/drawing/2014/chart" uri="{C3380CC4-5D6E-409C-BE32-E72D297353CC}">
                    <c16:uniqueId val="{00000003-E90E-4350-8139-431AE88CAB8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前GT!$G$417</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前GT!$G$418:$G$435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4-E90E-4350-8139-431AE88CAB80}"/>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前GT!$H$417</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前GT!$H$418:$H$435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5-E90E-4350-8139-431AE88CAB80}"/>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前GT!$I$417</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前GT!$I$418:$I$435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6-E90E-4350-8139-431AE88CAB80}"/>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前GT!$J$417</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前GT!$J$418:$J$435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7-E90E-4350-8139-431AE88CAB80}"/>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前GT!$K$417</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前GT!$K$418:$K$435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8-E90E-4350-8139-431AE88CAB80}"/>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前GT!$L$417</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前GT!$L$418:$L$435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9-E90E-4350-8139-431AE88CAB80}"/>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前GT!$M$417</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前GT!$M$418:$M$435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A-E90E-4350-8139-431AE88CAB80}"/>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前GT!$N$417</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前GT!$N$418:$N$435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B-E90E-4350-8139-431AE88CAB80}"/>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前GT!$O$417</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前GT!$O$418:$O$435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C-E90E-4350-8139-431AE88CAB80}"/>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前GT!$P$417</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前GT!$P$418:$P$435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D-E90E-4350-8139-431AE88CAB80}"/>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前GT!$Q$417</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前GT!$Q$418:$Q$435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E-E90E-4350-8139-431AE88CAB80}"/>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前GT!$R$417</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前GT!$R$418:$R$435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F-E90E-4350-8139-431AE88CAB80}"/>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前GT!$S$417</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前GT!$S$418:$S$435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0-E90E-4350-8139-431AE88CAB80}"/>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前GT!$T$417</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前GT!$T$418:$T$435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1-E90E-4350-8139-431AE88CAB80}"/>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前GT!$U$417</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前GT!$U$418:$U$435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2-E90E-4350-8139-431AE88CAB80}"/>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前GT!$V$417</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前GT!$V$418:$V$435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3-E90E-4350-8139-431AE88CAB80}"/>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前GT!$W$417</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前GT!$D$418:$D$435</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前GT!$W$418:$W$435</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4-E90E-4350-8139-431AE88CAB80}"/>
                  </c:ext>
                </c:extLst>
              </c15:ser>
            </c15:filteredBarSeries>
          </c:ext>
        </c:extLst>
      </c:barChart>
      <c:catAx>
        <c:axId val="1897894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897891904"/>
        <c:crosses val="autoZero"/>
        <c:auto val="1"/>
        <c:lblAlgn val="ctr"/>
        <c:lblOffset val="100"/>
        <c:noMultiLvlLbl val="0"/>
      </c:catAx>
      <c:valAx>
        <c:axId val="1897891904"/>
        <c:scaling>
          <c:orientation val="minMax"/>
        </c:scaling>
        <c:delete val="1"/>
        <c:axPos val="b"/>
        <c:numFmt formatCode="General" sourceLinked="1"/>
        <c:majorTickMark val="none"/>
        <c:minorTickMark val="none"/>
        <c:tickLblPos val="nextTo"/>
        <c:crossAx val="1897894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後GT!$E$446</c:f>
              <c:strCache>
                <c:ptCount val="1"/>
                <c:pt idx="0">
                  <c:v>お子さまが小学校にあがるまでの乳幼児の時期に、困ったことはありましたか。
あてはまるものをすべてお選びください。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後GT!$D$447:$D$464</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後GT!$E$447:$E$464</c:f>
              <c:numCache>
                <c:formatCode>General</c:formatCode>
                <c:ptCount val="18"/>
              </c:numCache>
            </c:numRef>
          </c:val>
          <c:extLst>
            <c:ext xmlns:c16="http://schemas.microsoft.com/office/drawing/2014/chart" uri="{C3380CC4-5D6E-409C-BE32-E72D297353CC}">
              <c16:uniqueId val="{00000000-6A97-4A60-B50A-5C9B4362ECAB}"/>
            </c:ext>
          </c:extLst>
        </c:ser>
        <c:ser>
          <c:idx val="19"/>
          <c:order val="19"/>
          <c:tx>
            <c:strRef>
              <c:f>後GT!$X$446</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後GT!$D$447:$D$464</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後GT!$X$447:$X$464</c:f>
            </c:numRef>
          </c:val>
          <c:extLst>
            <c:ext xmlns:c16="http://schemas.microsoft.com/office/drawing/2014/chart" uri="{C3380CC4-5D6E-409C-BE32-E72D297353CC}">
              <c16:uniqueId val="{00000001-6A97-4A60-B50A-5C9B4362ECAB}"/>
            </c:ext>
          </c:extLst>
        </c:ser>
        <c:ser>
          <c:idx val="20"/>
          <c:order val="20"/>
          <c:tx>
            <c:strRef>
              <c:f>後GT!$Y$446</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後GT!$D$447:$D$464</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後GT!$Y$447:$Y$464</c:f>
              <c:numCache>
                <c:formatCode>0.0_);[Red]\(0.0\)</c:formatCode>
                <c:ptCount val="18"/>
                <c:pt idx="0">
                  <c:v>7.25</c:v>
                </c:pt>
                <c:pt idx="1">
                  <c:v>10.5</c:v>
                </c:pt>
                <c:pt idx="2">
                  <c:v>13.166666666666666</c:v>
                </c:pt>
                <c:pt idx="3">
                  <c:v>29.75</c:v>
                </c:pt>
                <c:pt idx="4">
                  <c:v>15.416666666666666</c:v>
                </c:pt>
                <c:pt idx="5">
                  <c:v>4.833333333333333</c:v>
                </c:pt>
                <c:pt idx="6">
                  <c:v>8.6666666666666661</c:v>
                </c:pt>
                <c:pt idx="7">
                  <c:v>27.25</c:v>
                </c:pt>
                <c:pt idx="8">
                  <c:v>6.416666666666667</c:v>
                </c:pt>
                <c:pt idx="9">
                  <c:v>6.833333333333333</c:v>
                </c:pt>
                <c:pt idx="10">
                  <c:v>9.1666666666666661</c:v>
                </c:pt>
                <c:pt idx="11">
                  <c:v>6.083333333333333</c:v>
                </c:pt>
                <c:pt idx="12">
                  <c:v>11.416666666666666</c:v>
                </c:pt>
                <c:pt idx="13">
                  <c:v>17.166666666666668</c:v>
                </c:pt>
                <c:pt idx="14">
                  <c:v>7.583333333333333</c:v>
                </c:pt>
                <c:pt idx="15">
                  <c:v>2.6666666666666665</c:v>
                </c:pt>
                <c:pt idx="16">
                  <c:v>0.33333333333333331</c:v>
                </c:pt>
                <c:pt idx="17">
                  <c:v>29.666666666666668</c:v>
                </c:pt>
              </c:numCache>
            </c:numRef>
          </c:val>
          <c:extLst>
            <c:ext xmlns:c16="http://schemas.microsoft.com/office/drawing/2014/chart" uri="{C3380CC4-5D6E-409C-BE32-E72D297353CC}">
              <c16:uniqueId val="{00000002-6A97-4A60-B50A-5C9B4362ECAB}"/>
            </c:ext>
          </c:extLst>
        </c:ser>
        <c:dLbls>
          <c:dLblPos val="ctr"/>
          <c:showLegendKey val="0"/>
          <c:showVal val="1"/>
          <c:showCatName val="0"/>
          <c:showSerName val="0"/>
          <c:showPercent val="0"/>
          <c:showBubbleSize val="0"/>
        </c:dLbls>
        <c:gapWidth val="79"/>
        <c:overlap val="100"/>
        <c:axId val="1897906880"/>
        <c:axId val="1897898144"/>
        <c:extLst>
          <c:ext xmlns:c15="http://schemas.microsoft.com/office/drawing/2012/chart" uri="{02D57815-91ED-43cb-92C2-25804820EDAC}">
            <c15:filteredBarSeries>
              <c15:ser>
                <c:idx val="1"/>
                <c:order val="1"/>
                <c:tx>
                  <c:strRef>
                    <c:extLst>
                      <c:ext uri="{02D57815-91ED-43cb-92C2-25804820EDAC}">
                        <c15:formulaRef>
                          <c15:sqref>後GT!$F$446</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c:ext uri="{02D57815-91ED-43cb-92C2-25804820EDAC}">
                        <c15:formulaRef>
                          <c15:sqref>後GT!$F$447:$F$464</c15:sqref>
                        </c15:formulaRef>
                      </c:ext>
                    </c:extLst>
                    <c:numCache>
                      <c:formatCode>General</c:formatCode>
                      <c:ptCount val="18"/>
                    </c:numCache>
                  </c:numRef>
                </c:val>
                <c:extLst>
                  <c:ext xmlns:c16="http://schemas.microsoft.com/office/drawing/2014/chart" uri="{C3380CC4-5D6E-409C-BE32-E72D297353CC}">
                    <c16:uniqueId val="{00000003-6A97-4A60-B50A-5C9B4362ECAB}"/>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後GT!$G$446</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後GT!$G$447:$G$464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4-6A97-4A60-B50A-5C9B4362ECAB}"/>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後GT!$H$446</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後GT!$H$447:$H$464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5-6A97-4A60-B50A-5C9B4362ECAB}"/>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後GT!$I$446</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後GT!$I$447:$I$464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6-6A97-4A60-B50A-5C9B4362ECAB}"/>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後GT!$J$446</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後GT!$J$447:$J$464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7-6A97-4A60-B50A-5C9B4362ECAB}"/>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後GT!$K$446</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後GT!$K$447:$K$464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8-6A97-4A60-B50A-5C9B4362ECAB}"/>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後GT!$L$446</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後GT!$L$447:$L$464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9-6A97-4A60-B50A-5C9B4362ECAB}"/>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後GT!$M$446</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後GT!$M$447:$M$464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A-6A97-4A60-B50A-5C9B4362ECAB}"/>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後GT!$N$446</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後GT!$N$447:$N$464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B-6A97-4A60-B50A-5C9B4362ECAB}"/>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後GT!$O$446</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後GT!$O$447:$O$464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C-6A97-4A60-B50A-5C9B4362ECAB}"/>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後GT!$P$446</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後GT!$P$447:$P$464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D-6A97-4A60-B50A-5C9B4362ECAB}"/>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後GT!$Q$446</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後GT!$Q$447:$Q$464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E-6A97-4A60-B50A-5C9B4362ECAB}"/>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後GT!$R$446</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後GT!$R$447:$R$464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F-6A97-4A60-B50A-5C9B4362ECAB}"/>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後GT!$S$446</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後GT!$S$447:$S$464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0-6A97-4A60-B50A-5C9B4362ECAB}"/>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後GT!$T$446</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後GT!$T$447:$T$464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1-6A97-4A60-B50A-5C9B4362ECAB}"/>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後GT!$U$446</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後GT!$U$447:$U$464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2-6A97-4A60-B50A-5C9B4362ECAB}"/>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後GT!$V$446</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後GT!$V$447:$V$464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3-6A97-4A60-B50A-5C9B4362ECAB}"/>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後GT!$W$446</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後GT!$D$447:$D$464</c15:sqref>
                        </c15:formulaRef>
                      </c:ext>
                    </c:extLst>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extLst xmlns:c15="http://schemas.microsoft.com/office/drawing/2012/chart">
                      <c:ext xmlns:c15="http://schemas.microsoft.com/office/drawing/2012/chart" uri="{02D57815-91ED-43cb-92C2-25804820EDAC}">
                        <c15:formulaRef>
                          <c15:sqref>後GT!$W$447:$W$464</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4-6A97-4A60-B50A-5C9B4362ECAB}"/>
                  </c:ext>
                </c:extLst>
              </c15:ser>
            </c15:filteredBarSeries>
          </c:ext>
        </c:extLst>
      </c:barChart>
      <c:catAx>
        <c:axId val="1897906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897898144"/>
        <c:crosses val="autoZero"/>
        <c:auto val="1"/>
        <c:lblAlgn val="ctr"/>
        <c:lblOffset val="100"/>
        <c:noMultiLvlLbl val="0"/>
      </c:catAx>
      <c:valAx>
        <c:axId val="1897898144"/>
        <c:scaling>
          <c:orientation val="minMax"/>
        </c:scaling>
        <c:delete val="1"/>
        <c:axPos val="b"/>
        <c:numFmt formatCode="General" sourceLinked="1"/>
        <c:majorTickMark val="none"/>
        <c:minorTickMark val="none"/>
        <c:tickLblPos val="nextTo"/>
        <c:crossAx val="1897906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後GT!$E$493</c:f>
              <c:strCache>
                <c:ptCount val="1"/>
                <c:pt idx="0">
                  <c:v>お子さまが小学校にあがるまでの乳幼児の時期に、子育てについて相談した人や
機関について、あてはまるものをすべてお選びください。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後GT!$D$494:$D$511</c:f>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f>後GT!$E$494:$E$511</c:f>
              <c:numCache>
                <c:formatCode>General</c:formatCode>
                <c:ptCount val="18"/>
              </c:numCache>
            </c:numRef>
          </c:val>
          <c:extLst>
            <c:ext xmlns:c16="http://schemas.microsoft.com/office/drawing/2014/chart" uri="{C3380CC4-5D6E-409C-BE32-E72D297353CC}">
              <c16:uniqueId val="{00000000-8B09-471E-A1C3-D8884A3E5652}"/>
            </c:ext>
          </c:extLst>
        </c:ser>
        <c:ser>
          <c:idx val="19"/>
          <c:order val="19"/>
          <c:tx>
            <c:strRef>
              <c:f>後GT!$X$493</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後GT!$D$494:$D$511</c:f>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f>後GT!$X$494:$X$511</c:f>
            </c:numRef>
          </c:val>
          <c:extLst>
            <c:ext xmlns:c16="http://schemas.microsoft.com/office/drawing/2014/chart" uri="{C3380CC4-5D6E-409C-BE32-E72D297353CC}">
              <c16:uniqueId val="{00000001-8B09-471E-A1C3-D8884A3E5652}"/>
            </c:ext>
          </c:extLst>
        </c:ser>
        <c:ser>
          <c:idx val="20"/>
          <c:order val="20"/>
          <c:tx>
            <c:strRef>
              <c:f>後GT!$Y$493</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後GT!$D$494:$D$511</c:f>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f>後GT!$Y$494:$Y$511</c:f>
              <c:numCache>
                <c:formatCode>0.0_);[Red]\(0.0\)</c:formatCode>
                <c:ptCount val="18"/>
                <c:pt idx="0">
                  <c:v>58.5</c:v>
                </c:pt>
                <c:pt idx="1">
                  <c:v>45.25</c:v>
                </c:pt>
                <c:pt idx="2">
                  <c:v>16.166666666666668</c:v>
                </c:pt>
                <c:pt idx="3">
                  <c:v>10.5</c:v>
                </c:pt>
                <c:pt idx="4">
                  <c:v>28.5</c:v>
                </c:pt>
                <c:pt idx="5">
                  <c:v>12.416666666666666</c:v>
                </c:pt>
                <c:pt idx="6">
                  <c:v>8.8333333333333339</c:v>
                </c:pt>
                <c:pt idx="7">
                  <c:v>7.583333333333333</c:v>
                </c:pt>
                <c:pt idx="8">
                  <c:v>8.75</c:v>
                </c:pt>
                <c:pt idx="9">
                  <c:v>7.166666666666667</c:v>
                </c:pt>
                <c:pt idx="10">
                  <c:v>7.416666666666667</c:v>
                </c:pt>
                <c:pt idx="11">
                  <c:v>6.333333333333333</c:v>
                </c:pt>
                <c:pt idx="12">
                  <c:v>1</c:v>
                </c:pt>
                <c:pt idx="13">
                  <c:v>1.5</c:v>
                </c:pt>
                <c:pt idx="14">
                  <c:v>4.25</c:v>
                </c:pt>
                <c:pt idx="15">
                  <c:v>1.3333333333333333</c:v>
                </c:pt>
                <c:pt idx="16">
                  <c:v>0.16666666666666666</c:v>
                </c:pt>
                <c:pt idx="17">
                  <c:v>20.083333333333332</c:v>
                </c:pt>
              </c:numCache>
            </c:numRef>
          </c:val>
          <c:extLst>
            <c:ext xmlns:c16="http://schemas.microsoft.com/office/drawing/2014/chart" uri="{C3380CC4-5D6E-409C-BE32-E72D297353CC}">
              <c16:uniqueId val="{00000002-8B09-471E-A1C3-D8884A3E5652}"/>
            </c:ext>
          </c:extLst>
        </c:ser>
        <c:dLbls>
          <c:dLblPos val="ctr"/>
          <c:showLegendKey val="0"/>
          <c:showVal val="1"/>
          <c:showCatName val="0"/>
          <c:showSerName val="0"/>
          <c:showPercent val="0"/>
          <c:showBubbleSize val="0"/>
        </c:dLbls>
        <c:gapWidth val="79"/>
        <c:overlap val="100"/>
        <c:axId val="1891357856"/>
        <c:axId val="1891353696"/>
        <c:extLst>
          <c:ext xmlns:c15="http://schemas.microsoft.com/office/drawing/2012/chart" uri="{02D57815-91ED-43cb-92C2-25804820EDAC}">
            <c15:filteredBarSeries>
              <c15:ser>
                <c:idx val="1"/>
                <c:order val="1"/>
                <c:tx>
                  <c:strRef>
                    <c:extLst>
                      <c:ext uri="{02D57815-91ED-43cb-92C2-25804820EDAC}">
                        <c15:formulaRef>
                          <c15:sqref>後GT!$F$493</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c:ext uri="{02D57815-91ED-43cb-92C2-25804820EDAC}">
                        <c15:formulaRef>
                          <c15:sqref>後GT!$F$494:$F$511</c15:sqref>
                        </c15:formulaRef>
                      </c:ext>
                    </c:extLst>
                    <c:numCache>
                      <c:formatCode>General</c:formatCode>
                      <c:ptCount val="18"/>
                    </c:numCache>
                  </c:numRef>
                </c:val>
                <c:extLst>
                  <c:ext xmlns:c16="http://schemas.microsoft.com/office/drawing/2014/chart" uri="{C3380CC4-5D6E-409C-BE32-E72D297353CC}">
                    <c16:uniqueId val="{00000003-8B09-471E-A1C3-D8884A3E5652}"/>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後GT!$G$493</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後GT!$G$494:$G$511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4-8B09-471E-A1C3-D8884A3E5652}"/>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後GT!$H$493</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後GT!$H$494:$H$511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5-8B09-471E-A1C3-D8884A3E5652}"/>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後GT!$I$493</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後GT!$I$494:$I$511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6-8B09-471E-A1C3-D8884A3E5652}"/>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後GT!$J$493</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後GT!$J$494:$J$511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7-8B09-471E-A1C3-D8884A3E5652}"/>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後GT!$K$493</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後GT!$K$494:$K$511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8-8B09-471E-A1C3-D8884A3E5652}"/>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後GT!$L$493</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後GT!$L$494:$L$511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9-8B09-471E-A1C3-D8884A3E5652}"/>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後GT!$M$493</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後GT!$M$494:$M$511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A-8B09-471E-A1C3-D8884A3E5652}"/>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後GT!$N$493</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後GT!$N$494:$N$511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B-8B09-471E-A1C3-D8884A3E5652}"/>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後GT!$O$493</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後GT!$O$494:$O$511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C-8B09-471E-A1C3-D8884A3E5652}"/>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後GT!$P$493</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後GT!$P$494:$P$511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D-8B09-471E-A1C3-D8884A3E5652}"/>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後GT!$Q$493</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後GT!$Q$494:$Q$511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E-8B09-471E-A1C3-D8884A3E5652}"/>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後GT!$R$493</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後GT!$R$494:$R$511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F-8B09-471E-A1C3-D8884A3E5652}"/>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後GT!$S$493</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後GT!$S$494:$S$511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0-8B09-471E-A1C3-D8884A3E5652}"/>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後GT!$T$493</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後GT!$T$494:$T$511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1-8B09-471E-A1C3-D8884A3E5652}"/>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後GT!$U$493</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後GT!$U$494:$U$511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2-8B09-471E-A1C3-D8884A3E5652}"/>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後GT!$V$493</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後GT!$V$494:$V$511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3-8B09-471E-A1C3-D8884A3E5652}"/>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後GT!$W$493</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後GT!$D$494:$D$511</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後GT!$W$494:$W$511</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4-8B09-471E-A1C3-D8884A3E5652}"/>
                  </c:ext>
                </c:extLst>
              </c15:ser>
            </c15:filteredBarSeries>
          </c:ext>
        </c:extLst>
      </c:barChart>
      <c:catAx>
        <c:axId val="1891357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891353696"/>
        <c:crosses val="autoZero"/>
        <c:auto val="1"/>
        <c:lblAlgn val="ctr"/>
        <c:lblOffset val="100"/>
        <c:noMultiLvlLbl val="0"/>
      </c:catAx>
      <c:valAx>
        <c:axId val="1891353696"/>
        <c:scaling>
          <c:orientation val="minMax"/>
        </c:scaling>
        <c:delete val="1"/>
        <c:axPos val="b"/>
        <c:numFmt formatCode="General" sourceLinked="1"/>
        <c:majorTickMark val="none"/>
        <c:minorTickMark val="none"/>
        <c:tickLblPos val="nextTo"/>
        <c:crossAx val="1891357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後GT!$E$514</c:f>
              <c:strCache>
                <c:ptCount val="1"/>
                <c:pt idx="0">
                  <c:v>今から振り返ると、お子さまが小学校にあがるまでの乳幼児の時期に、子育てに
ついて相談する上で、もっと頼っておけばよかったと考える人や機関について、
あてはまるものをすべてお選びください。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後GT!$D$515:$D$532</c:f>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f>後GT!$E$515:$E$532</c:f>
              <c:numCache>
                <c:formatCode>General</c:formatCode>
                <c:ptCount val="18"/>
              </c:numCache>
            </c:numRef>
          </c:val>
          <c:extLst>
            <c:ext xmlns:c16="http://schemas.microsoft.com/office/drawing/2014/chart" uri="{C3380CC4-5D6E-409C-BE32-E72D297353CC}">
              <c16:uniqueId val="{00000000-4C6D-46F9-AB42-F8FFDDBC4876}"/>
            </c:ext>
          </c:extLst>
        </c:ser>
        <c:ser>
          <c:idx val="19"/>
          <c:order val="19"/>
          <c:tx>
            <c:strRef>
              <c:f>後GT!$X$514</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後GT!$D$515:$D$532</c:f>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f>後GT!$X$515:$X$532</c:f>
            </c:numRef>
          </c:val>
          <c:extLst>
            <c:ext xmlns:c16="http://schemas.microsoft.com/office/drawing/2014/chart" uri="{C3380CC4-5D6E-409C-BE32-E72D297353CC}">
              <c16:uniqueId val="{00000001-4C6D-46F9-AB42-F8FFDDBC4876}"/>
            </c:ext>
          </c:extLst>
        </c:ser>
        <c:ser>
          <c:idx val="20"/>
          <c:order val="20"/>
          <c:tx>
            <c:strRef>
              <c:f>後GT!$Y$514</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後GT!$D$515:$D$532</c:f>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f>後GT!$Y$515:$Y$532</c:f>
              <c:numCache>
                <c:formatCode>0.0_);[Red]\(0.0\)</c:formatCode>
                <c:ptCount val="18"/>
                <c:pt idx="0">
                  <c:v>20.666666666666668</c:v>
                </c:pt>
                <c:pt idx="1">
                  <c:v>16</c:v>
                </c:pt>
                <c:pt idx="2">
                  <c:v>7.166666666666667</c:v>
                </c:pt>
                <c:pt idx="3">
                  <c:v>1.8333333333333333</c:v>
                </c:pt>
                <c:pt idx="4">
                  <c:v>9.5833333333333339</c:v>
                </c:pt>
                <c:pt idx="5">
                  <c:v>2.3333333333333335</c:v>
                </c:pt>
                <c:pt idx="6">
                  <c:v>4.083333333333333</c:v>
                </c:pt>
                <c:pt idx="7">
                  <c:v>1.8333333333333333</c:v>
                </c:pt>
                <c:pt idx="8">
                  <c:v>2.3333333333333335</c:v>
                </c:pt>
                <c:pt idx="9">
                  <c:v>1.9166666666666667</c:v>
                </c:pt>
                <c:pt idx="10">
                  <c:v>2.0833333333333335</c:v>
                </c:pt>
                <c:pt idx="11">
                  <c:v>4.166666666666667</c:v>
                </c:pt>
                <c:pt idx="12">
                  <c:v>1.75</c:v>
                </c:pt>
                <c:pt idx="13">
                  <c:v>4.083333333333333</c:v>
                </c:pt>
                <c:pt idx="14">
                  <c:v>4.833333333333333</c:v>
                </c:pt>
                <c:pt idx="15">
                  <c:v>2.8333333333333335</c:v>
                </c:pt>
                <c:pt idx="16">
                  <c:v>8.3333333333333329E-2</c:v>
                </c:pt>
                <c:pt idx="17">
                  <c:v>51.5</c:v>
                </c:pt>
              </c:numCache>
            </c:numRef>
          </c:val>
          <c:extLst>
            <c:ext xmlns:c16="http://schemas.microsoft.com/office/drawing/2014/chart" uri="{C3380CC4-5D6E-409C-BE32-E72D297353CC}">
              <c16:uniqueId val="{00000002-4C6D-46F9-AB42-F8FFDDBC4876}"/>
            </c:ext>
          </c:extLst>
        </c:ser>
        <c:dLbls>
          <c:dLblPos val="ctr"/>
          <c:showLegendKey val="0"/>
          <c:showVal val="1"/>
          <c:showCatName val="0"/>
          <c:showSerName val="0"/>
          <c:showPercent val="0"/>
          <c:showBubbleSize val="0"/>
        </c:dLbls>
        <c:gapWidth val="79"/>
        <c:overlap val="100"/>
        <c:axId val="1897897728"/>
        <c:axId val="1897903136"/>
        <c:extLst>
          <c:ext xmlns:c15="http://schemas.microsoft.com/office/drawing/2012/chart" uri="{02D57815-91ED-43cb-92C2-25804820EDAC}">
            <c15:filteredBarSeries>
              <c15:ser>
                <c:idx val="1"/>
                <c:order val="1"/>
                <c:tx>
                  <c:strRef>
                    <c:extLst>
                      <c:ext uri="{02D57815-91ED-43cb-92C2-25804820EDAC}">
                        <c15:formulaRef>
                          <c15:sqref>後GT!$F$514</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c:ext uri="{02D57815-91ED-43cb-92C2-25804820EDAC}">
                        <c15:formulaRef>
                          <c15:sqref>後GT!$F$515:$F$532</c15:sqref>
                        </c15:formulaRef>
                      </c:ext>
                    </c:extLst>
                    <c:numCache>
                      <c:formatCode>General</c:formatCode>
                      <c:ptCount val="18"/>
                    </c:numCache>
                  </c:numRef>
                </c:val>
                <c:extLst>
                  <c:ext xmlns:c16="http://schemas.microsoft.com/office/drawing/2014/chart" uri="{C3380CC4-5D6E-409C-BE32-E72D297353CC}">
                    <c16:uniqueId val="{00000003-4C6D-46F9-AB42-F8FFDDBC4876}"/>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後GT!$G$514</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後GT!$G$515:$G$532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4-4C6D-46F9-AB42-F8FFDDBC4876}"/>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後GT!$H$514</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後GT!$H$515:$H$532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5-4C6D-46F9-AB42-F8FFDDBC4876}"/>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後GT!$I$514</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後GT!$I$515:$I$532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6-4C6D-46F9-AB42-F8FFDDBC4876}"/>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後GT!$J$514</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後GT!$J$515:$J$532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7-4C6D-46F9-AB42-F8FFDDBC4876}"/>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後GT!$K$514</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後GT!$K$515:$K$532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8-4C6D-46F9-AB42-F8FFDDBC4876}"/>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後GT!$L$514</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後GT!$L$515:$L$532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9-4C6D-46F9-AB42-F8FFDDBC4876}"/>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後GT!$M$514</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後GT!$M$515:$M$532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A-4C6D-46F9-AB42-F8FFDDBC4876}"/>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後GT!$N$514</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後GT!$N$515:$N$532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B-4C6D-46F9-AB42-F8FFDDBC4876}"/>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後GT!$O$514</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後GT!$O$515:$O$532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C-4C6D-46F9-AB42-F8FFDDBC4876}"/>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後GT!$P$514</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後GT!$P$515:$P$532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D-4C6D-46F9-AB42-F8FFDDBC4876}"/>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後GT!$Q$514</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後GT!$Q$515:$Q$532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E-4C6D-46F9-AB42-F8FFDDBC4876}"/>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後GT!$R$514</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後GT!$R$515:$R$532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0F-4C6D-46F9-AB42-F8FFDDBC4876}"/>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後GT!$S$514</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後GT!$S$515:$S$532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0-4C6D-46F9-AB42-F8FFDDBC4876}"/>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後GT!$T$514</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後GT!$T$515:$T$532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1-4C6D-46F9-AB42-F8FFDDBC4876}"/>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後GT!$U$514</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後GT!$U$515:$U$532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2-4C6D-46F9-AB42-F8FFDDBC4876}"/>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後GT!$V$514</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後GT!$V$515:$V$532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3-4C6D-46F9-AB42-F8FFDDBC4876}"/>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後GT!$W$514</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後GT!$D$515:$D$532</c15:sqref>
                        </c15:formulaRef>
                      </c:ext>
                    </c:extLst>
                    <c:strCache>
                      <c:ptCount val="18"/>
                      <c:pt idx="0">
                        <c:v>パートナー（夫または妻）</c:v>
                      </c:pt>
                      <c:pt idx="1">
                        <c:v>自分の親</c:v>
                      </c:pt>
                      <c:pt idx="2">
                        <c:v>義父母</c:v>
                      </c:pt>
                      <c:pt idx="3">
                        <c:v>兄弟姉妹</c:v>
                      </c:pt>
                      <c:pt idx="4">
                        <c:v>同じ世代の子どもを持つ親仲間</c:v>
                      </c:pt>
                      <c:pt idx="5">
                        <c:v>子どもが生まれる前からの友人</c:v>
                      </c:pt>
                      <c:pt idx="6">
                        <c:v>近所の人</c:v>
                      </c:pt>
                      <c:pt idx="7">
                        <c:v>職場の同僚や上司</c:v>
                      </c:pt>
                      <c:pt idx="8">
                        <c:v>幼稚園</c:v>
                      </c:pt>
                      <c:pt idx="9">
                        <c:v>保育所</c:v>
                      </c:pt>
                      <c:pt idx="10">
                        <c:v>病院・診療所</c:v>
                      </c:pt>
                      <c:pt idx="11">
                        <c:v>保健センター（保健所）</c:v>
                      </c:pt>
                      <c:pt idx="12">
                        <c:v>民生委員・児童委員・主任児童委員</c:v>
                      </c:pt>
                      <c:pt idx="13">
                        <c:v>子育て支援団体（ＮＰＯ・ボランティアなど）</c:v>
                      </c:pt>
                      <c:pt idx="14">
                        <c:v>子育て広場・子育てサロンなど</c:v>
                      </c:pt>
                      <c:pt idx="15">
                        <c:v>市役所、町役場、村役場</c:v>
                      </c:pt>
                      <c:pt idx="16">
                        <c:v>その他</c:v>
                      </c:pt>
                      <c:pt idx="17">
                        <c:v>相談した人や機関はない</c:v>
                      </c:pt>
                    </c:strCache>
                  </c:strRef>
                </c:cat>
                <c:val>
                  <c:numRef>
                    <c:extLst xmlns:c15="http://schemas.microsoft.com/office/drawing/2012/chart">
                      <c:ext xmlns:c15="http://schemas.microsoft.com/office/drawing/2012/chart" uri="{02D57815-91ED-43cb-92C2-25804820EDAC}">
                        <c15:formulaRef>
                          <c15:sqref>後GT!$W$515:$W$532</c15:sqref>
                        </c15:formulaRef>
                      </c:ext>
                    </c:extLst>
                    <c:numCache>
                      <c:formatCode>General</c:formatCode>
                      <c:ptCount val="18"/>
                    </c:numCache>
                  </c:numRef>
                </c:val>
                <c:extLst xmlns:c15="http://schemas.microsoft.com/office/drawing/2012/chart">
                  <c:ext xmlns:c16="http://schemas.microsoft.com/office/drawing/2014/chart" uri="{C3380CC4-5D6E-409C-BE32-E72D297353CC}">
                    <c16:uniqueId val="{00000014-4C6D-46F9-AB42-F8FFDDBC4876}"/>
                  </c:ext>
                </c:extLst>
              </c15:ser>
            </c15:filteredBarSeries>
          </c:ext>
        </c:extLst>
      </c:barChart>
      <c:catAx>
        <c:axId val="1897897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897903136"/>
        <c:crosses val="autoZero"/>
        <c:auto val="1"/>
        <c:lblAlgn val="ctr"/>
        <c:lblOffset val="100"/>
        <c:noMultiLvlLbl val="0"/>
      </c:catAx>
      <c:valAx>
        <c:axId val="1897903136"/>
        <c:scaling>
          <c:orientation val="minMax"/>
        </c:scaling>
        <c:delete val="1"/>
        <c:axPos val="b"/>
        <c:numFmt formatCode="General" sourceLinked="1"/>
        <c:majorTickMark val="none"/>
        <c:minorTickMark val="none"/>
        <c:tickLblPos val="nextTo"/>
        <c:crossAx val="1897897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前GT!$E$654</c:f>
              <c:strCache>
                <c:ptCount val="1"/>
                <c:pt idx="0">
                  <c:v>子育てをしている中で、あったらいいなと思うものはありますか。
あてはまるものをすべてお選びください。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前GT!$D$655:$D$669</c:f>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f>前GT!$E$655:$E$669</c:f>
              <c:numCache>
                <c:formatCode>General</c:formatCode>
                <c:ptCount val="15"/>
              </c:numCache>
            </c:numRef>
          </c:val>
          <c:extLst>
            <c:ext xmlns:c16="http://schemas.microsoft.com/office/drawing/2014/chart" uri="{C3380CC4-5D6E-409C-BE32-E72D297353CC}">
              <c16:uniqueId val="{00000000-7CA2-49D3-BD8D-BCCD2B6218CC}"/>
            </c:ext>
          </c:extLst>
        </c:ser>
        <c:ser>
          <c:idx val="19"/>
          <c:order val="19"/>
          <c:tx>
            <c:strRef>
              <c:f>前GT!$X$654</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前GT!$D$655:$D$669</c:f>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f>前GT!$X$655:$X$669</c:f>
            </c:numRef>
          </c:val>
          <c:extLst>
            <c:ext xmlns:c16="http://schemas.microsoft.com/office/drawing/2014/chart" uri="{C3380CC4-5D6E-409C-BE32-E72D297353CC}">
              <c16:uniqueId val="{00000001-7CA2-49D3-BD8D-BCCD2B6218CC}"/>
            </c:ext>
          </c:extLst>
        </c:ser>
        <c:ser>
          <c:idx val="20"/>
          <c:order val="20"/>
          <c:tx>
            <c:strRef>
              <c:f>前GT!$Y$654</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前GT!$D$655:$D$669</c:f>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f>前GT!$Y$655:$Y$669</c:f>
              <c:numCache>
                <c:formatCode>0.0_);[Red]\(0.0\)</c:formatCode>
                <c:ptCount val="15"/>
                <c:pt idx="0">
                  <c:v>68.666666666666671</c:v>
                </c:pt>
                <c:pt idx="1">
                  <c:v>38.56666666666667</c:v>
                </c:pt>
                <c:pt idx="2">
                  <c:v>26.866666666666667</c:v>
                </c:pt>
                <c:pt idx="3">
                  <c:v>28</c:v>
                </c:pt>
                <c:pt idx="4">
                  <c:v>24.9</c:v>
                </c:pt>
                <c:pt idx="5">
                  <c:v>13.6</c:v>
                </c:pt>
                <c:pt idx="6">
                  <c:v>14.066666666666666</c:v>
                </c:pt>
                <c:pt idx="7">
                  <c:v>20.3</c:v>
                </c:pt>
                <c:pt idx="8">
                  <c:v>9.1333333333333329</c:v>
                </c:pt>
                <c:pt idx="9">
                  <c:v>14.433333333333334</c:v>
                </c:pt>
                <c:pt idx="10">
                  <c:v>43.633333333333333</c:v>
                </c:pt>
                <c:pt idx="11">
                  <c:v>21.8</c:v>
                </c:pt>
                <c:pt idx="12">
                  <c:v>9.6333333333333329</c:v>
                </c:pt>
                <c:pt idx="13">
                  <c:v>0.33333333333333331</c:v>
                </c:pt>
                <c:pt idx="14">
                  <c:v>10.566666666666666</c:v>
                </c:pt>
              </c:numCache>
            </c:numRef>
          </c:val>
          <c:extLst>
            <c:ext xmlns:c16="http://schemas.microsoft.com/office/drawing/2014/chart" uri="{C3380CC4-5D6E-409C-BE32-E72D297353CC}">
              <c16:uniqueId val="{00000002-7CA2-49D3-BD8D-BCCD2B6218CC}"/>
            </c:ext>
          </c:extLst>
        </c:ser>
        <c:dLbls>
          <c:dLblPos val="ctr"/>
          <c:showLegendKey val="0"/>
          <c:showVal val="1"/>
          <c:showCatName val="0"/>
          <c:showSerName val="0"/>
          <c:showPercent val="0"/>
          <c:showBubbleSize val="0"/>
        </c:dLbls>
        <c:gapWidth val="79"/>
        <c:overlap val="100"/>
        <c:axId val="1944954128"/>
        <c:axId val="1944949552"/>
        <c:extLst>
          <c:ext xmlns:c15="http://schemas.microsoft.com/office/drawing/2012/chart" uri="{02D57815-91ED-43cb-92C2-25804820EDAC}">
            <c15:filteredBarSeries>
              <c15:ser>
                <c:idx val="1"/>
                <c:order val="1"/>
                <c:tx>
                  <c:strRef>
                    <c:extLst>
                      <c:ext uri="{02D57815-91ED-43cb-92C2-25804820EDAC}">
                        <c15:formulaRef>
                          <c15:sqref>前GT!$F$654</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c:ext uri="{02D57815-91ED-43cb-92C2-25804820EDAC}">
                        <c15:formulaRef>
                          <c15:sqref>前GT!$F$655:$F$669</c15:sqref>
                        </c15:formulaRef>
                      </c:ext>
                    </c:extLst>
                    <c:numCache>
                      <c:formatCode>General</c:formatCode>
                      <c:ptCount val="15"/>
                    </c:numCache>
                  </c:numRef>
                </c:val>
                <c:extLst>
                  <c:ext xmlns:c16="http://schemas.microsoft.com/office/drawing/2014/chart" uri="{C3380CC4-5D6E-409C-BE32-E72D297353CC}">
                    <c16:uniqueId val="{00000003-7CA2-49D3-BD8D-BCCD2B6218CC}"/>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前GT!$G$654</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前GT!$G$655:$G$669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4-7CA2-49D3-BD8D-BCCD2B6218CC}"/>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前GT!$H$654</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前GT!$H$655:$H$669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5-7CA2-49D3-BD8D-BCCD2B6218CC}"/>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前GT!$I$654</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前GT!$I$655:$I$669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6-7CA2-49D3-BD8D-BCCD2B6218CC}"/>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前GT!$J$654</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前GT!$J$655:$J$669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7-7CA2-49D3-BD8D-BCCD2B6218CC}"/>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前GT!$K$654</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前GT!$K$655:$K$669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8-7CA2-49D3-BD8D-BCCD2B6218CC}"/>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前GT!$L$654</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前GT!$L$655:$L$669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9-7CA2-49D3-BD8D-BCCD2B6218CC}"/>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前GT!$M$654</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前GT!$M$655:$M$669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A-7CA2-49D3-BD8D-BCCD2B6218CC}"/>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前GT!$N$654</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前GT!$N$655:$N$669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B-7CA2-49D3-BD8D-BCCD2B6218CC}"/>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前GT!$O$654</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前GT!$O$655:$O$669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C-7CA2-49D3-BD8D-BCCD2B6218CC}"/>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前GT!$P$654</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前GT!$P$655:$P$669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D-7CA2-49D3-BD8D-BCCD2B6218CC}"/>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前GT!$Q$654</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前GT!$Q$655:$Q$669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E-7CA2-49D3-BD8D-BCCD2B6218CC}"/>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前GT!$R$654</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前GT!$R$655:$R$669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0F-7CA2-49D3-BD8D-BCCD2B6218CC}"/>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前GT!$S$654</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前GT!$S$655:$S$669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10-7CA2-49D3-BD8D-BCCD2B6218CC}"/>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前GT!$T$654</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前GT!$T$655:$T$669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11-7CA2-49D3-BD8D-BCCD2B6218CC}"/>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前GT!$U$654</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前GT!$U$655:$U$669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12-7CA2-49D3-BD8D-BCCD2B6218CC}"/>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前GT!$V$654</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前GT!$V$655:$V$669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13-7CA2-49D3-BD8D-BCCD2B6218CC}"/>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前GT!$W$654</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前GT!$D$655:$D$669</c15:sqref>
                        </c15:formulaRef>
                      </c:ext>
                    </c:extLst>
                    <c:strCache>
                      <c:ptCount val="15"/>
                      <c:pt idx="0">
                        <c:v>親子で気軽に遊びにいける場</c:v>
                      </c:pt>
                      <c:pt idx="1">
                        <c:v>子どもが同年代の友達を見つけることができる場所</c:v>
                      </c:pt>
                      <c:pt idx="2">
                        <c:v>自分が同年代の子どもの親と知り合える場所</c:v>
                      </c:pt>
                      <c:pt idx="3">
                        <c:v>理由を問わず子どもを一時的に預かってくれる場所</c:v>
                      </c:pt>
                      <c:pt idx="4">
                        <c:v>子育てに関するあらゆる情報を収集できる場所</c:v>
                      </c:pt>
                      <c:pt idx="5">
                        <c:v>家事を手伝ったり、子どもと遊んでくれる訪問ヘルパー</c:v>
                      </c:pt>
                      <c:pt idx="6">
                        <c:v>地域で子育てを支援（家事支援、一時預かり等）をしてくれる人材</c:v>
                      </c:pt>
                      <c:pt idx="7">
                        <c:v>気軽に相談できる場</c:v>
                      </c:pt>
                      <c:pt idx="8">
                        <c:v>子育てや仕事との両立支援に関する講座やセミナー</c:v>
                      </c:pt>
                      <c:pt idx="9">
                        <c:v>パパの子育て参加を啓発する講座や集い</c:v>
                      </c:pt>
                      <c:pt idx="10">
                        <c:v>自由で安全に遊べる外遊びの場</c:v>
                      </c:pt>
                      <c:pt idx="11">
                        <c:v>本の貸し出し・映画の上映</c:v>
                      </c:pt>
                      <c:pt idx="12">
                        <c:v>再就職のためのサポートをしてくれる場</c:v>
                      </c:pt>
                      <c:pt idx="13">
                        <c:v>その他</c:v>
                      </c:pt>
                      <c:pt idx="14">
                        <c:v>特にない</c:v>
                      </c:pt>
                    </c:strCache>
                  </c:strRef>
                </c:cat>
                <c:val>
                  <c:numRef>
                    <c:extLst xmlns:c15="http://schemas.microsoft.com/office/drawing/2012/chart">
                      <c:ext xmlns:c15="http://schemas.microsoft.com/office/drawing/2012/chart" uri="{02D57815-91ED-43cb-92C2-25804820EDAC}">
                        <c15:formulaRef>
                          <c15:sqref>前GT!$W$655:$W$669</c15:sqref>
                        </c15:formulaRef>
                      </c:ext>
                    </c:extLst>
                    <c:numCache>
                      <c:formatCode>General</c:formatCode>
                      <c:ptCount val="15"/>
                    </c:numCache>
                  </c:numRef>
                </c:val>
                <c:extLst xmlns:c15="http://schemas.microsoft.com/office/drawing/2012/chart">
                  <c:ext xmlns:c16="http://schemas.microsoft.com/office/drawing/2014/chart" uri="{C3380CC4-5D6E-409C-BE32-E72D297353CC}">
                    <c16:uniqueId val="{00000014-7CA2-49D3-BD8D-BCCD2B6218CC}"/>
                  </c:ext>
                </c:extLst>
              </c15:ser>
            </c15:filteredBarSeries>
          </c:ext>
        </c:extLst>
      </c:barChart>
      <c:catAx>
        <c:axId val="1944954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944949552"/>
        <c:crosses val="autoZero"/>
        <c:auto val="1"/>
        <c:lblAlgn val="ctr"/>
        <c:lblOffset val="100"/>
        <c:noMultiLvlLbl val="0"/>
      </c:catAx>
      <c:valAx>
        <c:axId val="1944949552"/>
        <c:scaling>
          <c:orientation val="minMax"/>
        </c:scaling>
        <c:delete val="1"/>
        <c:axPos val="b"/>
        <c:numFmt formatCode="General" sourceLinked="1"/>
        <c:majorTickMark val="none"/>
        <c:minorTickMark val="none"/>
        <c:tickLblPos val="nextTo"/>
        <c:crossAx val="1944954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前GT!$E$441</c:f>
              <c:strCache>
                <c:ptCount val="1"/>
                <c:pt idx="0">
                  <c:v>あなたは子育てについて、どのような情報がほしいと思いますか。
あてはまるものをすべてお選びください。</c:v>
                </c:pt>
              </c:strCache>
            </c:strRef>
          </c:tx>
          <c:spPr>
            <a:solidFill>
              <a:schemeClr val="accent1">
                <a:tint val="3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前GT!$D$442:$D$462</c:f>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f>前GT!$E$442:$E$462</c:f>
              <c:numCache>
                <c:formatCode>General</c:formatCode>
                <c:ptCount val="21"/>
              </c:numCache>
            </c:numRef>
          </c:val>
          <c:extLst>
            <c:ext xmlns:c16="http://schemas.microsoft.com/office/drawing/2014/chart" uri="{C3380CC4-5D6E-409C-BE32-E72D297353CC}">
              <c16:uniqueId val="{00000000-B911-48AD-AAB6-02AEC0A5A94B}"/>
            </c:ext>
          </c:extLst>
        </c:ser>
        <c:ser>
          <c:idx val="19"/>
          <c:order val="19"/>
          <c:tx>
            <c:strRef>
              <c:f>前GT!$X$441</c:f>
              <c:strCache>
                <c:ptCount val="1"/>
                <c:pt idx="0">
                  <c:v>ｎ</c:v>
                </c:pt>
              </c:strCache>
            </c:strRef>
          </c:tx>
          <c:spPr>
            <a:solidFill>
              <a:schemeClr val="accent1">
                <a:shade val="4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前GT!$D$442:$D$462</c:f>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f>前GT!$X$442:$X$462</c:f>
            </c:numRef>
          </c:val>
          <c:extLst>
            <c:ext xmlns:c16="http://schemas.microsoft.com/office/drawing/2014/chart" uri="{C3380CC4-5D6E-409C-BE32-E72D297353CC}">
              <c16:uniqueId val="{00000001-B911-48AD-AAB6-02AEC0A5A94B}"/>
            </c:ext>
          </c:extLst>
        </c:ser>
        <c:ser>
          <c:idx val="20"/>
          <c:order val="20"/>
          <c:tx>
            <c:strRef>
              <c:f>前GT!$Y$441</c:f>
              <c:strCache>
                <c:ptCount val="1"/>
                <c:pt idx="0">
                  <c:v>％</c:v>
                </c:pt>
              </c:strCache>
            </c:strRef>
          </c:tx>
          <c:spPr>
            <a:solidFill>
              <a:schemeClr val="accent1">
                <a:shade val="3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前GT!$D$442:$D$462</c:f>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f>前GT!$Y$442:$Y$462</c:f>
              <c:numCache>
                <c:formatCode>0.0_);[Red]\(0.0\)</c:formatCode>
                <c:ptCount val="21"/>
                <c:pt idx="0">
                  <c:v>39.466666666666669</c:v>
                </c:pt>
                <c:pt idx="1">
                  <c:v>32.56666666666667</c:v>
                </c:pt>
                <c:pt idx="2">
                  <c:v>24.033333333333335</c:v>
                </c:pt>
                <c:pt idx="3">
                  <c:v>15.3</c:v>
                </c:pt>
                <c:pt idx="4">
                  <c:v>12.633333333333333</c:v>
                </c:pt>
                <c:pt idx="5">
                  <c:v>19.5</c:v>
                </c:pt>
                <c:pt idx="6">
                  <c:v>22.2</c:v>
                </c:pt>
                <c:pt idx="7">
                  <c:v>11.9</c:v>
                </c:pt>
                <c:pt idx="8">
                  <c:v>19.466666666666665</c:v>
                </c:pt>
                <c:pt idx="9">
                  <c:v>24.066666666666666</c:v>
                </c:pt>
                <c:pt idx="10">
                  <c:v>23.566666666666666</c:v>
                </c:pt>
                <c:pt idx="11">
                  <c:v>34.299999999999997</c:v>
                </c:pt>
                <c:pt idx="12">
                  <c:v>16.333333333333332</c:v>
                </c:pt>
                <c:pt idx="13">
                  <c:v>15.166666666666666</c:v>
                </c:pt>
                <c:pt idx="14">
                  <c:v>14.633333333333333</c:v>
                </c:pt>
                <c:pt idx="15">
                  <c:v>25.133333333333333</c:v>
                </c:pt>
                <c:pt idx="16">
                  <c:v>27</c:v>
                </c:pt>
                <c:pt idx="17">
                  <c:v>22.933333333333334</c:v>
                </c:pt>
                <c:pt idx="18">
                  <c:v>13.266666666666667</c:v>
                </c:pt>
                <c:pt idx="19">
                  <c:v>0.23333333333333334</c:v>
                </c:pt>
                <c:pt idx="20">
                  <c:v>13.4</c:v>
                </c:pt>
              </c:numCache>
            </c:numRef>
          </c:val>
          <c:extLst>
            <c:ext xmlns:c16="http://schemas.microsoft.com/office/drawing/2014/chart" uri="{C3380CC4-5D6E-409C-BE32-E72D297353CC}">
              <c16:uniqueId val="{00000002-B911-48AD-AAB6-02AEC0A5A94B}"/>
            </c:ext>
          </c:extLst>
        </c:ser>
        <c:dLbls>
          <c:dLblPos val="ctr"/>
          <c:showLegendKey val="0"/>
          <c:showVal val="1"/>
          <c:showCatName val="0"/>
          <c:showSerName val="0"/>
          <c:showPercent val="0"/>
          <c:showBubbleSize val="0"/>
        </c:dLbls>
        <c:gapWidth val="79"/>
        <c:overlap val="100"/>
        <c:axId val="1944943728"/>
        <c:axId val="1944945808"/>
        <c:extLst>
          <c:ext xmlns:c15="http://schemas.microsoft.com/office/drawing/2012/chart" uri="{02D57815-91ED-43cb-92C2-25804820EDAC}">
            <c15:filteredBarSeries>
              <c15:ser>
                <c:idx val="1"/>
                <c:order val="1"/>
                <c:tx>
                  <c:strRef>
                    <c:extLst>
                      <c:ext uri="{02D57815-91ED-43cb-92C2-25804820EDAC}">
                        <c15:formulaRef>
                          <c15:sqref>前GT!$F$441</c15:sqref>
                        </c15:formulaRef>
                      </c:ext>
                    </c:extLst>
                    <c:strCache>
                      <c:ptCount val="1"/>
                    </c:strCache>
                  </c:strRef>
                </c:tx>
                <c:spPr>
                  <a:solidFill>
                    <a:schemeClr val="accent1">
                      <a:tint val="4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c:ext uri="{02D57815-91ED-43cb-92C2-25804820EDAC}">
                        <c15:formulaRef>
                          <c15:sqref>前GT!$F$442:$F$462</c15:sqref>
                        </c15:formulaRef>
                      </c:ext>
                    </c:extLst>
                    <c:numCache>
                      <c:formatCode>General</c:formatCode>
                      <c:ptCount val="21"/>
                    </c:numCache>
                  </c:numRef>
                </c:val>
                <c:extLst>
                  <c:ext xmlns:c16="http://schemas.microsoft.com/office/drawing/2014/chart" uri="{C3380CC4-5D6E-409C-BE32-E72D297353CC}">
                    <c16:uniqueId val="{00000003-B911-48AD-AAB6-02AEC0A5A94B}"/>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前GT!$G$441</c15:sqref>
                        </c15:formulaRef>
                      </c:ext>
                    </c:extLst>
                    <c:strCache>
                      <c:ptCount val="1"/>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前GT!$G$442:$G$462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4-B911-48AD-AAB6-02AEC0A5A94B}"/>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前GT!$H$441</c15:sqref>
                        </c15:formulaRef>
                      </c:ext>
                    </c:extLst>
                    <c:strCache>
                      <c:ptCount val="1"/>
                    </c:strCache>
                  </c:strRef>
                </c:tx>
                <c:spPr>
                  <a:solidFill>
                    <a:schemeClr val="accent1">
                      <a:tint val="5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前GT!$H$442:$H$462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5-B911-48AD-AAB6-02AEC0A5A94B}"/>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前GT!$I$441</c15:sqref>
                        </c15:formulaRef>
                      </c:ext>
                    </c:extLst>
                    <c:strCache>
                      <c:ptCount val="1"/>
                    </c:strCache>
                  </c:strRef>
                </c:tx>
                <c:spPr>
                  <a:solidFill>
                    <a:schemeClr val="accent1">
                      <a:tint val="6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前GT!$I$442:$I$462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6-B911-48AD-AAB6-02AEC0A5A94B}"/>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前GT!$J$441</c15:sqref>
                        </c15:formulaRef>
                      </c:ext>
                    </c:extLst>
                    <c:strCache>
                      <c:ptCount val="1"/>
                    </c:strCache>
                  </c:strRef>
                </c:tx>
                <c:spPr>
                  <a:solidFill>
                    <a:schemeClr val="accent1">
                      <a:tint val="6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前GT!$J$442:$J$462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7-B911-48AD-AAB6-02AEC0A5A94B}"/>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前GT!$K$441</c15:sqref>
                        </c15:formulaRef>
                      </c:ext>
                    </c:extLst>
                    <c:strCache>
                      <c:ptCount val="1"/>
                    </c:strCache>
                  </c:strRef>
                </c:tx>
                <c:spPr>
                  <a:solidFill>
                    <a:schemeClr val="accent1">
                      <a:tint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前GT!$K$442:$K$462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8-B911-48AD-AAB6-02AEC0A5A94B}"/>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前GT!$L$441</c15:sqref>
                        </c15:formulaRef>
                      </c:ext>
                    </c:extLst>
                    <c:strCache>
                      <c:ptCount val="1"/>
                    </c:strCache>
                  </c:strRef>
                </c:tx>
                <c:spPr>
                  <a:solidFill>
                    <a:schemeClr val="accent1">
                      <a:tint val="8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前GT!$L$442:$L$462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9-B911-48AD-AAB6-02AEC0A5A94B}"/>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前GT!$M$441</c15:sqref>
                        </c15:formulaRef>
                      </c:ext>
                    </c:extLst>
                    <c:strCache>
                      <c:ptCount val="1"/>
                    </c:strCache>
                  </c:strRef>
                </c:tx>
                <c:spPr>
                  <a:solidFill>
                    <a:schemeClr val="accent1">
                      <a:tint val="8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前GT!$M$442:$M$462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A-B911-48AD-AAB6-02AEC0A5A94B}"/>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前GT!$N$441</c15:sqref>
                        </c15:formulaRef>
                      </c:ext>
                    </c:extLst>
                    <c:strCache>
                      <c:ptCount val="1"/>
                    </c:strCache>
                  </c:strRef>
                </c:tx>
                <c:spPr>
                  <a:solidFill>
                    <a:schemeClr val="accent1">
                      <a:tint val="9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前GT!$N$442:$N$462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B-B911-48AD-AAB6-02AEC0A5A94B}"/>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前GT!$O$441</c15:sqref>
                        </c15:formulaRef>
                      </c:ext>
                    </c:extLst>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前GT!$O$442:$O$462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C-B911-48AD-AAB6-02AEC0A5A94B}"/>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前GT!$P$441</c15:sqref>
                        </c15:formulaRef>
                      </c:ext>
                    </c:extLst>
                    <c:strCache>
                      <c:ptCount val="1"/>
                    </c:strCache>
                  </c:strRef>
                </c:tx>
                <c:spPr>
                  <a:solidFill>
                    <a:schemeClr val="accent1">
                      <a:shade val="9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前GT!$P$442:$P$462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D-B911-48AD-AAB6-02AEC0A5A94B}"/>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前GT!$Q$441</c15:sqref>
                        </c15:formulaRef>
                      </c:ext>
                    </c:extLst>
                    <c:strCache>
                      <c:ptCount val="1"/>
                    </c:strCache>
                  </c:strRef>
                </c:tx>
                <c:spPr>
                  <a:solidFill>
                    <a:schemeClr val="accent1">
                      <a:shade val="8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前GT!$Q$442:$Q$462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E-B911-48AD-AAB6-02AEC0A5A94B}"/>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前GT!$R$441</c15:sqref>
                        </c15:formulaRef>
                      </c:ext>
                    </c:extLst>
                    <c:strCache>
                      <c:ptCount val="1"/>
                    </c:strCache>
                  </c:strRef>
                </c:tx>
                <c:spPr>
                  <a:solidFill>
                    <a:schemeClr val="accent1">
                      <a:shade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前GT!$R$442:$R$462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0F-B911-48AD-AAB6-02AEC0A5A94B}"/>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前GT!$S$441</c15:sqref>
                        </c15:formulaRef>
                      </c:ext>
                    </c:extLst>
                    <c:strCache>
                      <c:ptCount val="1"/>
                    </c:strCache>
                  </c:strRef>
                </c:tx>
                <c:spPr>
                  <a:solidFill>
                    <a:schemeClr val="accent1">
                      <a:shade val="7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前GT!$S$442:$S$462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10-B911-48AD-AAB6-02AEC0A5A94B}"/>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前GT!$T$441</c15:sqref>
                        </c15:formulaRef>
                      </c:ext>
                    </c:extLst>
                    <c:strCache>
                      <c:ptCount val="1"/>
                    </c:strCache>
                  </c:strRef>
                </c:tx>
                <c:spPr>
                  <a:solidFill>
                    <a:schemeClr val="accent1">
                      <a:shade val="6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前GT!$T$442:$T$462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11-B911-48AD-AAB6-02AEC0A5A94B}"/>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前GT!$U$441</c15:sqref>
                        </c15:formulaRef>
                      </c:ext>
                    </c:extLst>
                    <c:strCache>
                      <c:ptCount val="1"/>
                    </c:strCache>
                  </c:strRef>
                </c:tx>
                <c:spPr>
                  <a:solidFill>
                    <a:schemeClr val="accent1">
                      <a:shade val="61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前GT!$U$442:$U$462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12-B911-48AD-AAB6-02AEC0A5A94B}"/>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前GT!$V$441</c15:sqref>
                        </c15:formulaRef>
                      </c:ext>
                    </c:extLst>
                    <c:strCache>
                      <c:ptCount val="1"/>
                    </c:strCache>
                  </c:strRef>
                </c:tx>
                <c:spPr>
                  <a:solidFill>
                    <a:schemeClr val="accent1">
                      <a:shade val="5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前GT!$V$442:$V$462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13-B911-48AD-AAB6-02AEC0A5A94B}"/>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前GT!$W$441</c15:sqref>
                        </c15:formulaRef>
                      </c:ext>
                    </c:extLst>
                    <c:strCache>
                      <c:ptCount val="1"/>
                    </c:strCache>
                  </c:strRef>
                </c:tx>
                <c:spPr>
                  <a:solidFill>
                    <a:schemeClr val="accent1">
                      <a:shade val="4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前GT!$D$442:$D$462</c15:sqref>
                        </c15:formulaRef>
                      </c:ext>
                    </c:extLst>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睡眠（お昼寝・夜泣きなど）や授乳（授乳の間隔など）</c:v>
                      </c:pt>
                      <c:pt idx="8">
                        <c:v>子どもの食事（離乳食）の作り方・与え方やトイレトレーニング</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extLst xmlns:c15="http://schemas.microsoft.com/office/drawing/2012/chart">
                      <c:ext xmlns:c15="http://schemas.microsoft.com/office/drawing/2012/chart" uri="{02D57815-91ED-43cb-92C2-25804820EDAC}">
                        <c15:formulaRef>
                          <c15:sqref>前GT!$W$442:$W$462</c15:sqref>
                        </c15:formulaRef>
                      </c:ext>
                    </c:extLst>
                    <c:numCache>
                      <c:formatCode>General</c:formatCode>
                      <c:ptCount val="21"/>
                    </c:numCache>
                  </c:numRef>
                </c:val>
                <c:extLst xmlns:c15="http://schemas.microsoft.com/office/drawing/2012/chart">
                  <c:ext xmlns:c16="http://schemas.microsoft.com/office/drawing/2014/chart" uri="{C3380CC4-5D6E-409C-BE32-E72D297353CC}">
                    <c16:uniqueId val="{00000014-B911-48AD-AAB6-02AEC0A5A94B}"/>
                  </c:ext>
                </c:extLst>
              </c15:ser>
            </c15:filteredBarSeries>
          </c:ext>
        </c:extLst>
      </c:barChart>
      <c:catAx>
        <c:axId val="1944943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944945808"/>
        <c:crosses val="autoZero"/>
        <c:auto val="1"/>
        <c:lblAlgn val="ctr"/>
        <c:lblOffset val="100"/>
        <c:noMultiLvlLbl val="0"/>
      </c:catAx>
      <c:valAx>
        <c:axId val="1944945808"/>
        <c:scaling>
          <c:orientation val="minMax"/>
        </c:scaling>
        <c:delete val="1"/>
        <c:axPos val="b"/>
        <c:numFmt formatCode="General" sourceLinked="1"/>
        <c:majorTickMark val="none"/>
        <c:minorTickMark val="none"/>
        <c:tickLblPos val="nextTo"/>
        <c:crossAx val="1944943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Reversed" id="21">
  <a:schemeClr val="accent1"/>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withinLinearReversed" id="21">
  <a:schemeClr val="accent1"/>
</cs:colorStyle>
</file>

<file path=ppt/charts/colors6.xml><?xml version="1.0" encoding="utf-8"?>
<cs:colorStyle xmlns:cs="http://schemas.microsoft.com/office/drawing/2012/chartStyle" xmlns:a="http://schemas.openxmlformats.org/drawingml/2006/main" meth="withinLinearReversed" id="21">
  <a:schemeClr val="accent1"/>
</cs:colorStyle>
</file>

<file path=ppt/charts/colors7.xml><?xml version="1.0" encoding="utf-8"?>
<cs:colorStyle xmlns:cs="http://schemas.microsoft.com/office/drawing/2012/chartStyle" xmlns:a="http://schemas.openxmlformats.org/drawingml/2006/main" meth="withinLinearReversed" id="21">
  <a:schemeClr val="accent1"/>
</cs:colorStyle>
</file>

<file path=ppt/charts/colors8.xml><?xml version="1.0" encoding="utf-8"?>
<cs:colorStyle xmlns:cs="http://schemas.microsoft.com/office/drawing/2012/chartStyle" xmlns:a="http://schemas.openxmlformats.org/drawingml/2006/main" meth="withinLinearReversed" id="21">
  <a:schemeClr val="accent1"/>
</cs:colorStyle>
</file>

<file path=ppt/charts/colors9.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154F2F2-CBD7-4863-B1F9-C89E71396C5B}" type="datetimeFigureOut">
              <a:rPr kumimoji="1" lang="ja-JP" altLang="en-US" smtClean="0"/>
              <a:t>2019/7/31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B161180-6277-4D1A-93A4-0D0566749F88}" type="slidenum">
              <a:rPr kumimoji="1" lang="ja-JP" altLang="en-US" smtClean="0"/>
              <a:t>‹#›</a:t>
            </a:fld>
            <a:endParaRPr kumimoji="1" lang="ja-JP" altLang="en-US"/>
          </a:p>
        </p:txBody>
      </p:sp>
    </p:spTree>
    <p:extLst>
      <p:ext uri="{BB962C8B-B14F-4D97-AF65-F5344CB8AC3E}">
        <p14:creationId xmlns:p14="http://schemas.microsoft.com/office/powerpoint/2010/main" val="26693426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5</a:t>
            </a:fld>
            <a:endParaRPr kumimoji="1" lang="ja-JP" altLang="en-US"/>
          </a:p>
        </p:txBody>
      </p:sp>
    </p:spTree>
    <p:extLst>
      <p:ext uri="{BB962C8B-B14F-4D97-AF65-F5344CB8AC3E}">
        <p14:creationId xmlns:p14="http://schemas.microsoft.com/office/powerpoint/2010/main" val="2964802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11</a:t>
            </a:fld>
            <a:endParaRPr kumimoji="1" lang="ja-JP" altLang="en-US"/>
          </a:p>
        </p:txBody>
      </p:sp>
    </p:spTree>
    <p:extLst>
      <p:ext uri="{BB962C8B-B14F-4D97-AF65-F5344CB8AC3E}">
        <p14:creationId xmlns:p14="http://schemas.microsoft.com/office/powerpoint/2010/main" val="350320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17</a:t>
            </a:fld>
            <a:endParaRPr kumimoji="1" lang="ja-JP" altLang="en-US"/>
          </a:p>
        </p:txBody>
      </p:sp>
    </p:spTree>
    <p:extLst>
      <p:ext uri="{BB962C8B-B14F-4D97-AF65-F5344CB8AC3E}">
        <p14:creationId xmlns:p14="http://schemas.microsoft.com/office/powerpoint/2010/main" val="280810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18</a:t>
            </a:fld>
            <a:endParaRPr kumimoji="1" lang="ja-JP" altLang="en-US"/>
          </a:p>
        </p:txBody>
      </p:sp>
    </p:spTree>
    <p:extLst>
      <p:ext uri="{BB962C8B-B14F-4D97-AF65-F5344CB8AC3E}">
        <p14:creationId xmlns:p14="http://schemas.microsoft.com/office/powerpoint/2010/main" val="263117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19</a:t>
            </a:fld>
            <a:endParaRPr kumimoji="1" lang="ja-JP" altLang="en-US"/>
          </a:p>
        </p:txBody>
      </p:sp>
    </p:spTree>
    <p:extLst>
      <p:ext uri="{BB962C8B-B14F-4D97-AF65-F5344CB8AC3E}">
        <p14:creationId xmlns:p14="http://schemas.microsoft.com/office/powerpoint/2010/main" val="4099737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237DB51-0173-4CF4-814C-EF97DA7AD0AF}"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8486D99-6F14-4F31-8B25-AA0C67BA1083}"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6C3869-855E-4468-92A1-1CA8BEFDF588}"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0F734C7-DA8C-4987-9DB7-435030455C2A}"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6E6F4AA-2422-417D-97E7-52DC3791BE79}"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CADB694-328D-4F8C-8D9D-9FD0C345877F}" type="datetime1">
              <a:rPr kumimoji="1" lang="ja-JP" altLang="en-US" smtClean="0"/>
              <a:t>2019/7/31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E3BAD64-9559-4188-B522-AF223CE2E8B8}" type="datetime1">
              <a:rPr kumimoji="1" lang="ja-JP" altLang="en-US" smtClean="0"/>
              <a:t>2019/7/31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4D3B26D-5833-4BB9-876D-17FEA220BC36}" type="datetime1">
              <a:rPr kumimoji="1" lang="ja-JP" altLang="en-US" smtClean="0"/>
              <a:t>2019/7/31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7BDFCC5-6429-481D-8687-6329190ABE16}" type="datetime1">
              <a:rPr kumimoji="1" lang="ja-JP" altLang="en-US" smtClean="0"/>
              <a:t>2019/7/31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B1970FD-EFF6-4D7E-8637-3309DEFC5A7E}" type="datetime1">
              <a:rPr kumimoji="1" lang="ja-JP" altLang="en-US" smtClean="0"/>
              <a:t>2019/7/31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CFD25DE-3300-439C-8AC2-554B86912D50}" type="datetime1">
              <a:rPr kumimoji="1" lang="ja-JP" altLang="en-US" smtClean="0"/>
              <a:t>2019/7/31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03699-E535-4DA3-996E-770F217B2947}" type="datetime1">
              <a:rPr kumimoji="1" lang="ja-JP" altLang="en-US" smtClean="0"/>
              <a:t>2019/7/31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 Id="rId4" Type="http://schemas.openxmlformats.org/officeDocument/2006/relationships/image" Target="../media/image28.emf"/></Relationships>
</file>

<file path=ppt/slides/_rels/slide11.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1.emf"/><Relationship Id="rId4" Type="http://schemas.openxmlformats.org/officeDocument/2006/relationships/image" Target="../media/image30.emf"/></Relationships>
</file>

<file path=ppt/slides/_rels/slide12.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 Id="rId4" Type="http://schemas.openxmlformats.org/officeDocument/2006/relationships/image" Target="../media/image35.emf"/></Relationships>
</file>

<file path=ppt/slides/_rels/slide21.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 Id="rId4" Type="http://schemas.openxmlformats.org/officeDocument/2006/relationships/image" Target="../media/image38.emf"/></Relationships>
</file>

<file path=ppt/slides/_rels/slide22.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slideLayout" Target="../slideLayouts/slideLayout2.xml"/><Relationship Id="rId4" Type="http://schemas.openxmlformats.org/officeDocument/2006/relationships/image" Target="../media/image41.emf"/></Relationships>
</file>

<file path=ppt/slides/_rels/slide23.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2.xml"/><Relationship Id="rId4" Type="http://schemas.openxmlformats.org/officeDocument/2006/relationships/image" Target="../media/image54.emf"/></Relationships>
</file>

<file path=ppt/slides/_rels/slide31.xml.rels><?xml version="1.0" encoding="UTF-8" standalone="yes"?>
<Relationships xmlns="http://schemas.openxmlformats.org/package/2006/relationships"><Relationship Id="rId2" Type="http://schemas.openxmlformats.org/officeDocument/2006/relationships/image" Target="../media/image5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slideLayout" Target="../slideLayouts/slideLayout2.xml"/><Relationship Id="rId4" Type="http://schemas.openxmlformats.org/officeDocument/2006/relationships/image" Target="../media/image61.emf"/></Relationships>
</file>

<file path=ppt/slides/_rels/slide35.xml.rels><?xml version="1.0" encoding="UTF-8" standalone="yes"?>
<Relationships xmlns="http://schemas.openxmlformats.org/package/2006/relationships"><Relationship Id="rId3" Type="http://schemas.openxmlformats.org/officeDocument/2006/relationships/image" Target="../media/image63.emf"/><Relationship Id="rId2" Type="http://schemas.openxmlformats.org/officeDocument/2006/relationships/image" Target="../media/image62.emf"/><Relationship Id="rId1" Type="http://schemas.openxmlformats.org/officeDocument/2006/relationships/slideLayout" Target="../slideLayouts/slideLayout2.xml"/><Relationship Id="rId4" Type="http://schemas.openxmlformats.org/officeDocument/2006/relationships/image" Target="../media/image64.emf"/></Relationships>
</file>

<file path=ppt/slides/_rels/slide36.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7.emf"/><Relationship Id="rId2" Type="http://schemas.openxmlformats.org/officeDocument/2006/relationships/image" Target="../media/image6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_rels/slide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07504" y="1628800"/>
            <a:ext cx="8856984" cy="20162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t>令和元年度</a:t>
            </a:r>
            <a:endParaRPr lang="en-US" altLang="ja-JP" dirty="0" smtClean="0"/>
          </a:p>
          <a:p>
            <a:r>
              <a:rPr lang="ja-JP" altLang="en-US" dirty="0" smtClean="0"/>
              <a:t>大阪府ニーズ調査の概要について</a:t>
            </a:r>
            <a:endParaRPr lang="ja-JP" altLang="en-US" dirty="0"/>
          </a:p>
        </p:txBody>
      </p:sp>
      <p:sp>
        <p:nvSpPr>
          <p:cNvPr id="5" name="コンテンツ プレースホルダー 2"/>
          <p:cNvSpPr txBox="1">
            <a:spLocks/>
          </p:cNvSpPr>
          <p:nvPr/>
        </p:nvSpPr>
        <p:spPr>
          <a:xfrm>
            <a:off x="467544" y="5085183"/>
            <a:ext cx="8229600" cy="57606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fontAlgn="auto">
              <a:spcAft>
                <a:spcPts val="0"/>
              </a:spcAft>
              <a:defRPr/>
            </a:pPr>
            <a:r>
              <a:rPr lang="ja-JP" altLang="en-US" dirty="0">
                <a:solidFill>
                  <a:schemeClr val="tx1"/>
                </a:solidFill>
              </a:rPr>
              <a:t>令和元年８月１日</a:t>
            </a:r>
          </a:p>
        </p:txBody>
      </p:sp>
      <p:sp>
        <p:nvSpPr>
          <p:cNvPr id="6" name="正方形/長方形 5"/>
          <p:cNvSpPr/>
          <p:nvPr/>
        </p:nvSpPr>
        <p:spPr>
          <a:xfrm>
            <a:off x="7960243" y="83599"/>
            <a:ext cx="1080120"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資料１</a:t>
            </a:r>
            <a:endParaRPr kumimoji="1" lang="ja-JP" altLang="en-US" b="1" dirty="0">
              <a:solidFill>
                <a:schemeClr val="tx1"/>
              </a:solidFill>
            </a:endParaRPr>
          </a:p>
        </p:txBody>
      </p:sp>
    </p:spTree>
    <p:extLst>
      <p:ext uri="{BB962C8B-B14F-4D97-AF65-F5344CB8AC3E}">
        <p14:creationId xmlns:p14="http://schemas.microsoft.com/office/powerpoint/2010/main" val="1221241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２－８．（市町村ニーズ調査）　地域子育て支援拠点の利用状況</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186230" y="536357"/>
            <a:ext cx="8850266" cy="646331"/>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地域子育て支援拠点の利用については減少しており、今後も利用を希望する人は３割強にとどまっている。</a:t>
            </a:r>
            <a:endParaRPr lang="en-US" altLang="ja-JP" dirty="0" smtClean="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8" name="テキスト ボックス 7"/>
          <p:cNvSpPr txBox="1"/>
          <p:nvPr/>
        </p:nvSpPr>
        <p:spPr>
          <a:xfrm>
            <a:off x="338439" y="1467599"/>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地域子育て支援拠点事業の利用状況</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338440" y="4005064"/>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地域子育て支援拠点事業の利用希望</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5001899" y="1459687"/>
            <a:ext cx="4425133"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 ②で利用を希望している人が望むサービス</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8" name="図 1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873" y="2204864"/>
            <a:ext cx="4464000" cy="1584000"/>
          </a:xfrm>
          <a:prstGeom prst="rect">
            <a:avLst/>
          </a:prstGeom>
          <a:noFill/>
          <a:ln>
            <a:noFill/>
          </a:ln>
        </p:spPr>
      </p:pic>
      <p:pic>
        <p:nvPicPr>
          <p:cNvPr id="19" name="図 1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004" y="4689064"/>
            <a:ext cx="4464000" cy="1800000"/>
          </a:xfrm>
          <a:prstGeom prst="rect">
            <a:avLst/>
          </a:prstGeom>
          <a:noFill/>
          <a:ln>
            <a:noFill/>
          </a:ln>
        </p:spPr>
      </p:pic>
      <p:pic>
        <p:nvPicPr>
          <p:cNvPr id="16" name="図 1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60032" y="1985484"/>
            <a:ext cx="4068000" cy="3240000"/>
          </a:xfrm>
          <a:prstGeom prst="rect">
            <a:avLst/>
          </a:prstGeom>
          <a:noFill/>
          <a:ln>
            <a:noFill/>
          </a:ln>
        </p:spPr>
      </p:pic>
    </p:spTree>
    <p:extLst>
      <p:ext uri="{BB962C8B-B14F-4D97-AF65-F5344CB8AC3E}">
        <p14:creationId xmlns:p14="http://schemas.microsoft.com/office/powerpoint/2010/main" val="1158535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0234" y="6487079"/>
            <a:ext cx="2133600" cy="365125"/>
          </a:xfrm>
        </p:spPr>
        <p:txBody>
          <a:bodyPr anchor="b" anchorCtr="0"/>
          <a:lstStyle/>
          <a:p>
            <a:fld id="{D2D8002D-B5B0-4BAC-B1F6-782DDCCE6D9C}" type="slidenum">
              <a:rPr kumimoji="1" lang="ja-JP" altLang="en-US" smtClean="0"/>
              <a:t>11</a:t>
            </a:fld>
            <a:endParaRPr kumimoji="1" lang="ja-JP" altLang="en-US"/>
          </a:p>
        </p:txBody>
      </p: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２－９．（市町村ニーズ調査）　子育てに対する地域からの支援</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7" name="カギ線コネクタ 6"/>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86230" y="536357"/>
            <a:ext cx="8850266" cy="923330"/>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子育てを地域から支えられていると感じる人は、依然７割近くおり、同じ世代の子どもをもつ保護者からもっとも支えられていると感じている。また、幼稚園・保育所・地域子育て支援拠点などの職員に支えて欲しいと思う割合が増加している。</a:t>
            </a:r>
            <a:endParaRPr kumimoji="1" lang="ja-JP" altLang="en-US"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9" name="テキスト ボックス 8"/>
          <p:cNvSpPr txBox="1"/>
          <p:nvPr/>
        </p:nvSpPr>
        <p:spPr>
          <a:xfrm>
            <a:off x="352230" y="1798701"/>
            <a:ext cx="2685949"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a:t>
            </a:r>
            <a:r>
              <a:rPr lang="en-US" altLang="ja-JP"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子</a:t>
            </a:r>
            <a:r>
              <a:rPr lang="ja-JP" altLang="en-US" sz="1400" dirty="0">
                <a:latin typeface="HGP創英角ｺﾞｼｯｸUB" panose="020B0900000000000000" pitchFamily="50" charset="-128"/>
                <a:ea typeface="HGP創英角ｺﾞｼｯｸUB" panose="020B0900000000000000" pitchFamily="50" charset="-128"/>
              </a:rPr>
              <a:t>育てが地域の人に支えられていると感じる</a:t>
            </a:r>
            <a:r>
              <a:rPr lang="ja-JP" altLang="en-US" sz="1400" dirty="0" smtClean="0">
                <a:latin typeface="HGP創英角ｺﾞｼｯｸUB" panose="020B0900000000000000" pitchFamily="50" charset="-128"/>
                <a:ea typeface="HGP創英角ｺﾞｼｯｸUB" panose="020B0900000000000000" pitchFamily="50" charset="-128"/>
              </a:rPr>
              <a:t>か？</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395536" y="3121804"/>
            <a:ext cx="3982093"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＜感じる人＞　誰から支えられているか？</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lang="en-US" altLang="ja-JP" sz="1400" dirty="0" smtClean="0">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4495215" y="3111287"/>
            <a:ext cx="3982093"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 ＜感じない人＞　誰から支えてほしいか？</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lang="en-US" altLang="ja-JP" sz="1400" dirty="0" smtClean="0">
              <a:latin typeface="HGP創英角ｺﾞｼｯｸUB" panose="020B0900000000000000" pitchFamily="50" charset="-128"/>
              <a:ea typeface="HGP創英角ｺﾞｼｯｸUB" panose="020B0900000000000000" pitchFamily="50" charset="-128"/>
            </a:endParaRPr>
          </a:p>
        </p:txBody>
      </p:sp>
      <p:pic>
        <p:nvPicPr>
          <p:cNvPr id="16" name="図 1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8119" y="1772816"/>
            <a:ext cx="5652353" cy="1349623"/>
          </a:xfrm>
          <a:prstGeom prst="rect">
            <a:avLst/>
          </a:prstGeom>
          <a:noFill/>
          <a:ln>
            <a:noFill/>
          </a:ln>
        </p:spPr>
      </p:pic>
      <p:pic>
        <p:nvPicPr>
          <p:cNvPr id="15" name="図 1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3789641"/>
            <a:ext cx="4320000" cy="2880000"/>
          </a:xfrm>
          <a:prstGeom prst="rect">
            <a:avLst/>
          </a:prstGeom>
          <a:noFill/>
          <a:ln>
            <a:noFill/>
          </a:ln>
        </p:spPr>
      </p:pic>
      <p:pic>
        <p:nvPicPr>
          <p:cNvPr id="19" name="図 18"/>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0" y="3710211"/>
            <a:ext cx="4320000" cy="2880000"/>
          </a:xfrm>
          <a:prstGeom prst="rect">
            <a:avLst/>
          </a:prstGeom>
          <a:noFill/>
          <a:ln>
            <a:noFill/>
          </a:ln>
        </p:spPr>
      </p:pic>
    </p:spTree>
    <p:extLst>
      <p:ext uri="{BB962C8B-B14F-4D97-AF65-F5344CB8AC3E}">
        <p14:creationId xmlns:p14="http://schemas.microsoft.com/office/powerpoint/2010/main" val="2477139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２－１０．（市町村ニーズ調査）　子育て支援策に関する府民ニーズ</a:t>
            </a:r>
            <a:endParaRPr lang="ja-JP" altLang="en-US" sz="1800" dirty="0">
              <a:latin typeface="HGP創英角ｺﾞｼｯｸUB" panose="020B0900000000000000" pitchFamily="50" charset="-128"/>
              <a:ea typeface="HGP創英角ｺﾞｼｯｸUB" panose="020B0900000000000000" pitchFamily="50" charset="-128"/>
            </a:endParaRPr>
          </a:p>
        </p:txBody>
      </p:sp>
      <p:pic>
        <p:nvPicPr>
          <p:cNvPr id="7" name="図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04664"/>
            <a:ext cx="4860000" cy="6120000"/>
          </a:xfrm>
          <a:prstGeom prst="rect">
            <a:avLst/>
          </a:prstGeom>
          <a:noFill/>
          <a:ln>
            <a:noFill/>
          </a:ln>
        </p:spPr>
      </p:pic>
    </p:spTree>
    <p:extLst>
      <p:ext uri="{BB962C8B-B14F-4D97-AF65-F5344CB8AC3E}">
        <p14:creationId xmlns:p14="http://schemas.microsoft.com/office/powerpoint/2010/main" val="2915730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13</a:t>
            </a:fld>
            <a:endParaRPr kumimoji="1" lang="ja-JP" altLang="en-US" dirty="0"/>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３－１．（家庭の養育力調査）　子育てで大切にしていること</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1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9"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Rectangle 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3"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8" name="テキスト ボックス 27"/>
          <p:cNvSpPr txBox="1"/>
          <p:nvPr/>
        </p:nvSpPr>
        <p:spPr>
          <a:xfrm>
            <a:off x="186230" y="429971"/>
            <a:ext cx="8850266" cy="369332"/>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子育てで大切していることは「</a:t>
            </a:r>
            <a:r>
              <a:rPr kumimoji="1" lang="ja-JP" altLang="en-US" dirty="0" smtClean="0">
                <a:solidFill>
                  <a:schemeClr val="bg1"/>
                </a:solidFill>
                <a:latin typeface="HGS創英角ｺﾞｼｯｸUB" panose="020B0900000000000000" pitchFamily="50" charset="-128"/>
                <a:ea typeface="HGS創英角ｺﾞｼｯｸUB" panose="020B0900000000000000" pitchFamily="50" charset="-128"/>
              </a:rPr>
              <a:t>子どもと過ごす時間」がもっとも多い。</a:t>
            </a:r>
            <a:endParaRPr kumimoji="1" lang="ja-JP" altLang="en-US"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29" name="テキスト ボックス 28"/>
          <p:cNvSpPr txBox="1"/>
          <p:nvPr/>
        </p:nvSpPr>
        <p:spPr>
          <a:xfrm>
            <a:off x="24020" y="938025"/>
            <a:ext cx="361187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調査１（就学前）大切にしていること　</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31" name="テキスト ボックス 30"/>
          <p:cNvSpPr txBox="1"/>
          <p:nvPr/>
        </p:nvSpPr>
        <p:spPr>
          <a:xfrm>
            <a:off x="24020" y="3769295"/>
            <a:ext cx="4403964"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②</a:t>
            </a:r>
            <a:r>
              <a:rPr lang="ja-JP" altLang="en-US" sz="1400" dirty="0" smtClean="0">
                <a:latin typeface="HGP創英角ｺﾞｼｯｸUB" panose="020B0900000000000000" pitchFamily="50" charset="-128"/>
                <a:ea typeface="HGP創英角ｺﾞｼｯｸUB" panose="020B0900000000000000" pitchFamily="50" charset="-128"/>
              </a:rPr>
              <a:t>調査２（就学後）　就学前期に大切にしていたこと</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32" name="テキスト ボックス 31"/>
          <p:cNvSpPr txBox="1"/>
          <p:nvPr/>
        </p:nvSpPr>
        <p:spPr>
          <a:xfrm>
            <a:off x="4432672" y="3769295"/>
            <a:ext cx="4403964"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③</a:t>
            </a:r>
            <a:r>
              <a:rPr lang="ja-JP" altLang="en-US" sz="1400" dirty="0" smtClean="0">
                <a:latin typeface="HGP創英角ｺﾞｼｯｸUB" panose="020B0900000000000000" pitchFamily="50" charset="-128"/>
                <a:ea typeface="HGP創英角ｺﾞｼｯｸUB" panose="020B0900000000000000" pitchFamily="50" charset="-128"/>
              </a:rPr>
              <a:t>調査２（就学後）　大切にしておけばよかったこと</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27"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0" name="グラフ 19"/>
          <p:cNvGraphicFramePr>
            <a:graphicFrameLocks/>
          </p:cNvGraphicFramePr>
          <p:nvPr>
            <p:extLst>
              <p:ext uri="{D42A27DB-BD31-4B8C-83A1-F6EECF244321}">
                <p14:modId xmlns:p14="http://schemas.microsoft.com/office/powerpoint/2010/main" val="2993243319"/>
              </p:ext>
            </p:extLst>
          </p:nvPr>
        </p:nvGraphicFramePr>
        <p:xfrm>
          <a:off x="2594599" y="1037798"/>
          <a:ext cx="4259602" cy="258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グラフ 21"/>
          <p:cNvGraphicFramePr>
            <a:graphicFrameLocks/>
          </p:cNvGraphicFramePr>
          <p:nvPr>
            <p:extLst>
              <p:ext uri="{D42A27DB-BD31-4B8C-83A1-F6EECF244321}">
                <p14:modId xmlns:p14="http://schemas.microsoft.com/office/powerpoint/2010/main" val="4185149133"/>
              </p:ext>
            </p:extLst>
          </p:nvPr>
        </p:nvGraphicFramePr>
        <p:xfrm>
          <a:off x="168027" y="4059089"/>
          <a:ext cx="4104456" cy="26865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p:cNvGraphicFramePr>
            <a:graphicFrameLocks/>
          </p:cNvGraphicFramePr>
          <p:nvPr>
            <p:extLst>
              <p:ext uri="{D42A27DB-BD31-4B8C-83A1-F6EECF244321}">
                <p14:modId xmlns:p14="http://schemas.microsoft.com/office/powerpoint/2010/main" val="2046532878"/>
              </p:ext>
            </p:extLst>
          </p:nvPr>
        </p:nvGraphicFramePr>
        <p:xfrm>
          <a:off x="4433664" y="4086363"/>
          <a:ext cx="4355976" cy="26592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62233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14</a:t>
            </a:fld>
            <a:endParaRPr kumimoji="1" lang="ja-JP" altLang="en-US" dirty="0"/>
          </a:p>
        </p:txBody>
      </p:sp>
      <p:sp>
        <p:nvSpPr>
          <p:cNvPr id="3"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３－２．（家庭の養育力調査）　</a:t>
            </a:r>
            <a:r>
              <a:rPr lang="ja-JP" altLang="en-US" sz="1800" dirty="0">
                <a:latin typeface="HGP創英角ｺﾞｼｯｸUB" panose="020B0900000000000000" pitchFamily="50" charset="-128"/>
                <a:ea typeface="HGP創英角ｺﾞｼｯｸUB" panose="020B0900000000000000" pitchFamily="50" charset="-128"/>
              </a:rPr>
              <a:t>子育てをしていて、困っていること</a:t>
            </a:r>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86230" y="404664"/>
            <a:ext cx="8850266" cy="646331"/>
          </a:xfrm>
          <a:prstGeom prst="rect">
            <a:avLst/>
          </a:prstGeom>
          <a:solidFill>
            <a:schemeClr val="accent1">
              <a:lumMod val="75000"/>
            </a:schemeClr>
          </a:solidFill>
          <a:ln>
            <a:solidFill>
              <a:schemeClr val="tx1"/>
            </a:solidFill>
          </a:ln>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子育てをしていて、困っていることは、「自分の時間がとれない」、「子育てがこれでいいのか不安」を選ぶ人が多い。</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467544" y="1141878"/>
            <a:ext cx="3611876"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調査１（就学前）</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困った</a:t>
            </a:r>
            <a:r>
              <a:rPr lang="ja-JP" altLang="en-US" sz="1400" dirty="0" smtClean="0">
                <a:latin typeface="HGP創英角ｺﾞｼｯｸUB" panose="020B0900000000000000" pitchFamily="50" charset="-128"/>
                <a:ea typeface="HGP創英角ｺﾞｼｯｸUB" panose="020B0900000000000000" pitchFamily="50" charset="-128"/>
              </a:rPr>
              <a:t>こと　</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テキスト ボックス 13"/>
          <p:cNvSpPr txBox="1"/>
          <p:nvPr/>
        </p:nvSpPr>
        <p:spPr>
          <a:xfrm>
            <a:off x="467544" y="4045376"/>
            <a:ext cx="1656184" cy="523220"/>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②</a:t>
            </a:r>
            <a:r>
              <a:rPr lang="ja-JP" altLang="en-US" sz="1400" dirty="0" smtClean="0">
                <a:latin typeface="HGP創英角ｺﾞｼｯｸUB" panose="020B0900000000000000" pitchFamily="50" charset="-128"/>
                <a:ea typeface="HGP創英角ｺﾞｼｯｸUB" panose="020B0900000000000000" pitchFamily="50" charset="-128"/>
              </a:rPr>
              <a:t> 調査２（就学後）　</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smtClean="0">
                <a:latin typeface="HGP創英角ｺﾞｼｯｸUB" panose="020B0900000000000000" pitchFamily="50" charset="-128"/>
                <a:ea typeface="HGP創英角ｺﾞｼｯｸUB" panose="020B0900000000000000" pitchFamily="50" charset="-128"/>
              </a:rPr>
              <a:t>困ったこと</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5" name="グラフ 14"/>
          <p:cNvGraphicFramePr>
            <a:graphicFrameLocks/>
          </p:cNvGraphicFramePr>
          <p:nvPr>
            <p:extLst>
              <p:ext uri="{D42A27DB-BD31-4B8C-83A1-F6EECF244321}">
                <p14:modId xmlns:p14="http://schemas.microsoft.com/office/powerpoint/2010/main" val="2594642285"/>
              </p:ext>
            </p:extLst>
          </p:nvPr>
        </p:nvGraphicFramePr>
        <p:xfrm>
          <a:off x="2119784" y="1040999"/>
          <a:ext cx="6340648" cy="29877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p:cNvGraphicFramePr>
            <a:graphicFrameLocks/>
          </p:cNvGraphicFramePr>
          <p:nvPr>
            <p:extLst>
              <p:ext uri="{D42A27DB-BD31-4B8C-83A1-F6EECF244321}">
                <p14:modId xmlns:p14="http://schemas.microsoft.com/office/powerpoint/2010/main" val="1966687052"/>
              </p:ext>
            </p:extLst>
          </p:nvPr>
        </p:nvGraphicFramePr>
        <p:xfrm>
          <a:off x="2119784" y="3933056"/>
          <a:ext cx="6336000" cy="298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59684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2969" y="6514967"/>
            <a:ext cx="2133600" cy="365125"/>
          </a:xfrm>
        </p:spPr>
        <p:txBody>
          <a:bodyPr anchor="b" anchorCtr="0"/>
          <a:lstStyle/>
          <a:p>
            <a:fld id="{D2D8002D-B5B0-4BAC-B1F6-782DDCCE6D9C}" type="slidenum">
              <a:rPr kumimoji="1" lang="ja-JP" altLang="en-US" smtClean="0"/>
              <a:t>15</a:t>
            </a:fld>
            <a:endParaRPr kumimoji="1" lang="ja-JP" altLang="en-US" dirty="0"/>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３－３．（家庭の養育力調査）　子育ての相談をした人</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74423" y="662160"/>
            <a:ext cx="8850266" cy="369332"/>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●子育ての相談した人・機関については、パートナーや親族、友人が多い。</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251519" y="1382950"/>
            <a:ext cx="4185383"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調査２（就学後）</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smtClean="0">
                <a:latin typeface="HGP創英角ｺﾞｼｯｸUB" panose="020B0900000000000000" pitchFamily="50" charset="-128"/>
                <a:ea typeface="HGP創英角ｺﾞｼｯｸUB" panose="020B0900000000000000" pitchFamily="50" charset="-128"/>
              </a:rPr>
              <a:t>　乳幼児期の子育てについて相談した人・機関</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4652748" y="1375005"/>
            <a:ext cx="4455756" cy="738664"/>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調査２（就学後）</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smtClean="0">
                <a:latin typeface="HGP創英角ｺﾞｼｯｸUB" panose="020B0900000000000000" pitchFamily="50" charset="-128"/>
                <a:ea typeface="HGP創英角ｺﾞｼｯｸUB" panose="020B0900000000000000" pitchFamily="50" charset="-128"/>
              </a:rPr>
              <a:t>　乳幼児期の子育てについてもっと頼っておけばよかった</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smtClean="0">
                <a:latin typeface="HGP創英角ｺﾞｼｯｸUB" panose="020B0900000000000000" pitchFamily="50" charset="-128"/>
                <a:ea typeface="HGP創英角ｺﾞｼｯｸUB" panose="020B0900000000000000" pitchFamily="50" charset="-128"/>
              </a:rPr>
              <a:t>　人・機関　</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2" name="グラフ 11"/>
          <p:cNvGraphicFramePr>
            <a:graphicFrameLocks/>
          </p:cNvGraphicFramePr>
          <p:nvPr>
            <p:extLst>
              <p:ext uri="{D42A27DB-BD31-4B8C-83A1-F6EECF244321}">
                <p14:modId xmlns:p14="http://schemas.microsoft.com/office/powerpoint/2010/main" val="2658382253"/>
              </p:ext>
            </p:extLst>
          </p:nvPr>
        </p:nvGraphicFramePr>
        <p:xfrm>
          <a:off x="240084" y="2351491"/>
          <a:ext cx="4196818" cy="32900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p:cNvGraphicFramePr>
            <a:graphicFrameLocks/>
          </p:cNvGraphicFramePr>
          <p:nvPr>
            <p:extLst>
              <p:ext uri="{D42A27DB-BD31-4B8C-83A1-F6EECF244321}">
                <p14:modId xmlns:p14="http://schemas.microsoft.com/office/powerpoint/2010/main" val="742464299"/>
              </p:ext>
            </p:extLst>
          </p:nvPr>
        </p:nvGraphicFramePr>
        <p:xfrm>
          <a:off x="4644008" y="2371165"/>
          <a:ext cx="4280681" cy="32900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5661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16</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３－４．（家庭の養育力調査）　保護者が求める子育て支援情報及びサービス</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02045" y="510411"/>
            <a:ext cx="8850266" cy="369332"/>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保護者が必要とする情報は「地域の遊び場等」や「子どものしつけ方」の情報が多い。</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 name="テキスト ボックス 14"/>
          <p:cNvSpPr txBox="1"/>
          <p:nvPr/>
        </p:nvSpPr>
        <p:spPr>
          <a:xfrm>
            <a:off x="186230" y="3836087"/>
            <a:ext cx="8850266" cy="369332"/>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保護者が望むサービスは「親子で遊びにいける場」がもっとも多い。</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2993963042"/>
              </p:ext>
            </p:extLst>
          </p:nvPr>
        </p:nvGraphicFramePr>
        <p:xfrm>
          <a:off x="1242153" y="4197655"/>
          <a:ext cx="6912768"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p:cNvGraphicFramePr>
            <a:graphicFrameLocks/>
          </p:cNvGraphicFramePr>
          <p:nvPr>
            <p:extLst>
              <p:ext uri="{D42A27DB-BD31-4B8C-83A1-F6EECF244321}">
                <p14:modId xmlns:p14="http://schemas.microsoft.com/office/powerpoint/2010/main" val="1779049036"/>
              </p:ext>
            </p:extLst>
          </p:nvPr>
        </p:nvGraphicFramePr>
        <p:xfrm>
          <a:off x="1152666" y="879743"/>
          <a:ext cx="7091742" cy="30265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0249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17</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３－５．</a:t>
            </a:r>
            <a:r>
              <a:rPr lang="ja-JP" altLang="en-US" sz="1800" dirty="0">
                <a:latin typeface="HGP創英角ｺﾞｼｯｸUB" panose="020B0900000000000000" pitchFamily="50" charset="-128"/>
                <a:ea typeface="HGP創英角ｺﾞｼｯｸUB" panose="020B0900000000000000" pitchFamily="50" charset="-128"/>
              </a:rPr>
              <a:t>（家庭の養育力調査）　半年以内に経済的な理由で経験したこと（就学前）</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923330"/>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どれにもあてはまらないが最も多く、次いで、新しい衣服・靴を買うのを控えた、食費を切りつめた、趣味やレジャーの出費を減らしたが多くなっている。生活の見通しがたたず不安になったことがある割合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12.6%</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196698" y="1405096"/>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2" name="テキスト ボックス 1"/>
          <p:cNvSpPr txBox="1"/>
          <p:nvPr/>
        </p:nvSpPr>
        <p:spPr>
          <a:xfrm>
            <a:off x="8460432" y="1451263"/>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15" name="グラフ 14"/>
          <p:cNvGraphicFramePr>
            <a:graphicFrameLocks/>
          </p:cNvGraphicFramePr>
          <p:nvPr>
            <p:extLst/>
          </p:nvPr>
        </p:nvGraphicFramePr>
        <p:xfrm>
          <a:off x="179512" y="1644888"/>
          <a:ext cx="8641060" cy="45148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8812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18</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３－５．（</a:t>
            </a:r>
            <a:r>
              <a:rPr lang="ja-JP" altLang="en-US" sz="1800" dirty="0">
                <a:latin typeface="HGP創英角ｺﾞｼｯｸUB" panose="020B0900000000000000" pitchFamily="50" charset="-128"/>
                <a:ea typeface="HGP創英角ｺﾞｼｯｸUB" panose="020B0900000000000000" pitchFamily="50" charset="-128"/>
              </a:rPr>
              <a:t>家庭の養育力調査）　半年以内に経済的な理由で経験したこと（就学後）</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923330"/>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どれにもあてはまらないが最も多く、次いで、食費を切りつめた、新しい衣服・靴を買うのを控えた、趣味やレジャーの出費を減らしたが多くなっている。生活の見通しがたたず不安になったことがある割合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9.3%</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196698" y="1405096"/>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sp>
        <p:nvSpPr>
          <p:cNvPr id="2" name="テキスト ボックス 1"/>
          <p:cNvSpPr txBox="1"/>
          <p:nvPr/>
        </p:nvSpPr>
        <p:spPr>
          <a:xfrm>
            <a:off x="8214494" y="1508958"/>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9" name="グラフ 8"/>
          <p:cNvGraphicFramePr>
            <a:graphicFrameLocks/>
          </p:cNvGraphicFramePr>
          <p:nvPr>
            <p:extLst/>
          </p:nvPr>
        </p:nvGraphicFramePr>
        <p:xfrm>
          <a:off x="425450" y="1728262"/>
          <a:ext cx="8293100" cy="47970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1208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19</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smtClean="0">
                <a:latin typeface="HGP創英角ｺﾞｼｯｸUB" panose="020B0900000000000000" pitchFamily="50" charset="-128"/>
                <a:ea typeface="HGP創英角ｺﾞｼｯｸUB" panose="020B0900000000000000" pitchFamily="50" charset="-128"/>
              </a:rPr>
              <a:t>　３－６．（家庭の養育力調査）　経済的な理由で子どもできなかったこと（過去１年以内）</a:t>
            </a:r>
            <a:endParaRPr lang="ja-JP" altLang="en-US" sz="16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就学前・就学後とも、家族旅行やおでかけができなかったが１割超、習い事に通わすことができなかったが１割弱となっている。どれにもあては</a:t>
            </a:r>
            <a:r>
              <a:rPr lang="ja-JP" altLang="en-US" dirty="0" err="1">
                <a:solidFill>
                  <a:schemeClr val="bg1"/>
                </a:solidFill>
                <a:latin typeface="HGP創英角ｺﾞｼｯｸUB" panose="020B0900000000000000" pitchFamily="50" charset="-128"/>
                <a:ea typeface="HGP創英角ｺﾞｼｯｸUB" panose="020B0900000000000000" pitchFamily="50" charset="-128"/>
              </a:rPr>
              <a:t>まらいは</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約４分の３となっている。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262608" y="1268760"/>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26" name="テキスト ボックス 25"/>
          <p:cNvSpPr txBox="1"/>
          <p:nvPr/>
        </p:nvSpPr>
        <p:spPr>
          <a:xfrm>
            <a:off x="248072" y="4178755"/>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graphicFrame>
        <p:nvGraphicFramePr>
          <p:cNvPr id="28" name="グラフ 27"/>
          <p:cNvGraphicFramePr>
            <a:graphicFrameLocks/>
          </p:cNvGraphicFramePr>
          <p:nvPr>
            <p:extLst/>
          </p:nvPr>
        </p:nvGraphicFramePr>
        <p:xfrm>
          <a:off x="1331640" y="1285929"/>
          <a:ext cx="696652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グラフ 28"/>
          <p:cNvGraphicFramePr>
            <a:graphicFrameLocks/>
          </p:cNvGraphicFramePr>
          <p:nvPr>
            <p:extLst/>
          </p:nvPr>
        </p:nvGraphicFramePr>
        <p:xfrm>
          <a:off x="1331640" y="4079004"/>
          <a:ext cx="696652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2" name="テキスト ボックス 1"/>
          <p:cNvSpPr txBox="1"/>
          <p:nvPr/>
        </p:nvSpPr>
        <p:spPr>
          <a:xfrm>
            <a:off x="8046132" y="1361093"/>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30" name="テキスト ボックス 29"/>
          <p:cNvSpPr txBox="1"/>
          <p:nvPr/>
        </p:nvSpPr>
        <p:spPr>
          <a:xfrm>
            <a:off x="8046132" y="4134176"/>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Tree>
    <p:extLst>
      <p:ext uri="{BB962C8B-B14F-4D97-AF65-F5344CB8AC3E}">
        <p14:creationId xmlns:p14="http://schemas.microsoft.com/office/powerpoint/2010/main" val="2144118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059396149"/>
              </p:ext>
            </p:extLst>
          </p:nvPr>
        </p:nvGraphicFramePr>
        <p:xfrm>
          <a:off x="107504" y="612988"/>
          <a:ext cx="8928992" cy="57683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16224">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295232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tblGrid>
              <a:tr h="305270">
                <a:tc>
                  <a:txBody>
                    <a:bodyPr/>
                    <a:lstStyle/>
                    <a:p>
                      <a:pPr algn="ctr"/>
                      <a:r>
                        <a:rPr kumimoji="1" lang="ja-JP" altLang="en-US" sz="1600" b="0" dirty="0" smtClean="0">
                          <a:solidFill>
                            <a:schemeClr val="bg1"/>
                          </a:solidFill>
                          <a:latin typeface="HGP創英角ｺﾞｼｯｸUB" panose="020B0900000000000000" pitchFamily="50" charset="-128"/>
                          <a:ea typeface="HGP創英角ｺﾞｼｯｸUB" panose="020B0900000000000000" pitchFamily="50" charset="-128"/>
                        </a:rPr>
                        <a:t>調査名</a:t>
                      </a:r>
                      <a:endParaRPr kumimoji="1" lang="ja-JP" altLang="en-US" sz="16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600" b="0" dirty="0" smtClean="0">
                          <a:solidFill>
                            <a:schemeClr val="bg1"/>
                          </a:solidFill>
                          <a:latin typeface="HGP創英角ｺﾞｼｯｸUB" panose="020B0900000000000000" pitchFamily="50" charset="-128"/>
                          <a:ea typeface="HGP創英角ｺﾞｼｯｸUB" panose="020B0900000000000000" pitchFamily="50" charset="-128"/>
                        </a:rPr>
                        <a:t>内容</a:t>
                      </a:r>
                      <a:endParaRPr kumimoji="1" lang="ja-JP" altLang="en-US" sz="16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600" b="0" dirty="0" smtClean="0">
                          <a:solidFill>
                            <a:schemeClr val="bg1"/>
                          </a:solidFill>
                          <a:latin typeface="HGP創英角ｺﾞｼｯｸUB" panose="020B0900000000000000" pitchFamily="50" charset="-128"/>
                          <a:ea typeface="HGP創英角ｺﾞｼｯｸUB" panose="020B0900000000000000" pitchFamily="50" charset="-128"/>
                        </a:rPr>
                        <a:t>対象等</a:t>
                      </a:r>
                      <a:endParaRPr kumimoji="1" lang="ja-JP" altLang="en-US" sz="16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600" b="0" dirty="0" smtClean="0">
                          <a:solidFill>
                            <a:schemeClr val="bg1"/>
                          </a:solidFill>
                          <a:latin typeface="HGP創英角ｺﾞｼｯｸUB" panose="020B0900000000000000" pitchFamily="50" charset="-128"/>
                          <a:ea typeface="HGP創英角ｺﾞｼｯｸUB" panose="020B0900000000000000" pitchFamily="50" charset="-128"/>
                        </a:rPr>
                        <a:t>手法・時期</a:t>
                      </a:r>
                      <a:endParaRPr kumimoji="1" lang="ja-JP" altLang="en-US" sz="16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881121">
                <a:tc>
                  <a:txBody>
                    <a:bodyPr/>
                    <a:lstStyle/>
                    <a:p>
                      <a:pPr algn="l"/>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市町村ニーズ調査</a:t>
                      </a:r>
                      <a:endPar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（府内市町村実施）</a:t>
                      </a:r>
                      <a:endPar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rPr>
                        <a:t>p.3</a:t>
                      </a:r>
                      <a:r>
                        <a:rPr kumimoji="1" lang="ja-JP" altLang="en-US" sz="1400" u="sng" dirty="0" smtClean="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rPr>
                        <a:t>p.12</a:t>
                      </a:r>
                      <a:endParaRPr kumimoji="1" lang="ja-JP" altLang="en-US" sz="1400" u="sng" dirty="0">
                        <a:solidFill>
                          <a:srgbClr val="FF0000"/>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　子ども・子育て支援新制度に基づく市町村事業計画策定のために、就学前の子どもの教育・保育、地域子ども・子育て支援事業の必要量等について調査した。</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就学前の子どもをもつ保護者</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・府内</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43</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市町村（政令市・中核市を含む）</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・配付数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117,124</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・有効回答数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58,027</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　（回収率</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49.5</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en-US" altLang="ja-JP" sz="950" u="none" dirty="0" smtClean="0">
                          <a:solidFill>
                            <a:srgbClr val="FF0000"/>
                          </a:solidFill>
                          <a:latin typeface="HGPｺﾞｼｯｸM" panose="020B0600000000000000" pitchFamily="50" charset="-128"/>
                          <a:ea typeface="HGPｺﾞｼｯｸM" panose="020B0600000000000000" pitchFamily="50" charset="-128"/>
                        </a:rPr>
                        <a:t>※ R1</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.7/15</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時点で府に報告のあった</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38</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市町村分データ</a:t>
                      </a:r>
                      <a:endParaRPr kumimoji="1" lang="ja-JP" altLang="en-US" sz="950" u="sng" dirty="0">
                        <a:solidFill>
                          <a:srgbClr val="FF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郵送調査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1"/>
                  </a:ext>
                </a:extLst>
              </a:tr>
              <a:tr h="346720">
                <a:tc rowSpan="3">
                  <a:txBody>
                    <a:bodyPr/>
                    <a:lstStyle/>
                    <a:p>
                      <a:pPr algn="l"/>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家庭の養育力についての実態調査</a:t>
                      </a:r>
                      <a:endPar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（大阪府実施）</a:t>
                      </a:r>
                      <a:endPar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rPr>
                        <a:t>p.13</a:t>
                      </a:r>
                      <a:r>
                        <a:rPr kumimoji="1" lang="ja-JP" altLang="en-US" sz="1400" u="sng" dirty="0" smtClean="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rPr>
                        <a:t>p.22</a:t>
                      </a:r>
                    </a:p>
                    <a:p>
                      <a:pPr algn="l"/>
                      <a:endPar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endParaRPr>
                    </a:p>
                    <a:p>
                      <a:pPr algn="l"/>
                      <a:r>
                        <a:rPr kumimoji="1" lang="en-US" altLang="ja-JP" sz="1000" b="0" u="none" dirty="0" smtClean="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000" b="0" u="none" dirty="0" smtClean="0">
                          <a:solidFill>
                            <a:srgbClr val="FF0000"/>
                          </a:solidFill>
                          <a:latin typeface="HGP創英角ｺﾞｼｯｸUB" panose="020B0900000000000000" pitchFamily="50" charset="-128"/>
                          <a:ea typeface="HGP創英角ｺﾞｼｯｸUB" panose="020B0900000000000000" pitchFamily="50" charset="-128"/>
                        </a:rPr>
                        <a:t>郵送調査については、</a:t>
                      </a:r>
                      <a:r>
                        <a:rPr kumimoji="1" lang="en-US" altLang="ja-JP" sz="1000" b="0" u="none" dirty="0" smtClean="0">
                          <a:solidFill>
                            <a:srgbClr val="FF0000"/>
                          </a:solidFill>
                          <a:latin typeface="HGP創英角ｺﾞｼｯｸUB" panose="020B0900000000000000" pitchFamily="50" charset="-128"/>
                          <a:ea typeface="HGP創英角ｺﾞｼｯｸUB" panose="020B0900000000000000" pitchFamily="50" charset="-128"/>
                        </a:rPr>
                        <a:t> R1.7/2</a:t>
                      </a:r>
                      <a:r>
                        <a:rPr kumimoji="1" lang="ja-JP" altLang="en-US" sz="1000" b="0" u="none" dirty="0" smtClean="0">
                          <a:solidFill>
                            <a:srgbClr val="FF0000"/>
                          </a:solidFill>
                          <a:latin typeface="HGP創英角ｺﾞｼｯｸUB" panose="020B0900000000000000" pitchFamily="50" charset="-128"/>
                          <a:ea typeface="HGP創英角ｺﾞｼｯｸUB" panose="020B0900000000000000" pitchFamily="50" charset="-128"/>
                        </a:rPr>
                        <a:t>時点で府に回答があったデータ</a:t>
                      </a:r>
                    </a:p>
                    <a:p>
                      <a:pPr algn="l"/>
                      <a:endPar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rowSpan="3">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　子どもへのしつけや子どもの生活習慣といった家庭の養育力に関する一般的な保護者の意識について、就学前の子どもをもつ保護者及びその保護者を支援する施設等を対象に調査した。</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就学前の子どもをもつ保護者</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・サンプル数　 大阪府内</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2</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,100</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　　　　　　　　　他都道府県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900</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インターネット調査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2"/>
                  </a:ext>
                </a:extLst>
              </a:tr>
              <a:tr h="402402">
                <a:tc vMerge="1">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就学後から</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18</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歳までの子どもをもつ保護者</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・サンプル数　 大阪府内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1,200</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インターネット調査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3"/>
                  </a:ext>
                </a:extLst>
              </a:tr>
              <a:tr h="721548">
                <a:tc vMerge="1">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府内の保育所・幼稚園（公立・私立）</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及び地域子育て支援拠点</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・配付数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2,564</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か所</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・回収数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1,372</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か所</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 （回収率</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53.5</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郵送調査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4"/>
                  </a:ext>
                </a:extLst>
              </a:tr>
              <a:tr h="561975">
                <a:tc rowSpan="4">
                  <a:txBody>
                    <a:bodyPr/>
                    <a:lstStyle/>
                    <a:p>
                      <a:pPr algn="l"/>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保育士等確保のための調査</a:t>
                      </a:r>
                      <a:endPar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（大阪府実施）</a:t>
                      </a:r>
                      <a:endPar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rPr>
                        <a:t>p.23</a:t>
                      </a:r>
                      <a:r>
                        <a:rPr kumimoji="1" lang="ja-JP" altLang="en-US" sz="1400" u="sng" dirty="0" smtClean="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400" u="sng" smtClean="0">
                          <a:solidFill>
                            <a:srgbClr val="FF0000"/>
                          </a:solidFill>
                          <a:latin typeface="HGP創英角ｺﾞｼｯｸUB" panose="020B0900000000000000" pitchFamily="50" charset="-128"/>
                          <a:ea typeface="HGP創英角ｺﾞｼｯｸUB" panose="020B0900000000000000" pitchFamily="50" charset="-128"/>
                        </a:rPr>
                        <a:t>p.37</a:t>
                      </a:r>
                      <a:endPar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endParaRPr>
                    </a:p>
                    <a:p>
                      <a:pPr algn="l"/>
                      <a:endPar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u="none" dirty="0" smtClean="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000" b="0" u="none" dirty="0" smtClean="0">
                          <a:solidFill>
                            <a:srgbClr val="FF0000"/>
                          </a:solidFill>
                          <a:latin typeface="HGP創英角ｺﾞｼｯｸUB" panose="020B0900000000000000" pitchFamily="50" charset="-128"/>
                          <a:ea typeface="HGP創英角ｺﾞｼｯｸUB" panose="020B0900000000000000" pitchFamily="50" charset="-128"/>
                        </a:rPr>
                        <a:t>郵送調査については、</a:t>
                      </a:r>
                      <a:r>
                        <a:rPr kumimoji="1" lang="en-US" altLang="ja-JP" sz="1000" b="0" u="none" dirty="0" smtClean="0">
                          <a:solidFill>
                            <a:srgbClr val="FF0000"/>
                          </a:solidFill>
                          <a:latin typeface="HGP創英角ｺﾞｼｯｸUB" panose="020B0900000000000000" pitchFamily="50" charset="-128"/>
                          <a:ea typeface="HGP創英角ｺﾞｼｯｸUB" panose="020B0900000000000000" pitchFamily="50" charset="-128"/>
                        </a:rPr>
                        <a:t> R1.7/2</a:t>
                      </a:r>
                      <a:r>
                        <a:rPr kumimoji="1" lang="ja-JP" altLang="en-US" sz="1000" b="0" u="none" dirty="0" smtClean="0">
                          <a:solidFill>
                            <a:srgbClr val="FF0000"/>
                          </a:solidFill>
                          <a:latin typeface="HGP創英角ｺﾞｼｯｸUB" panose="020B0900000000000000" pitchFamily="50" charset="-128"/>
                          <a:ea typeface="HGP創英角ｺﾞｼｯｸUB" panose="020B0900000000000000" pitchFamily="50" charset="-128"/>
                        </a:rPr>
                        <a:t>時点で府に回答があったデータ</a:t>
                      </a:r>
                    </a:p>
                    <a:p>
                      <a:pPr algn="l"/>
                      <a:endPar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endParaRPr>
                    </a:p>
                    <a:p>
                      <a:pPr algn="l"/>
                      <a:endParaRPr kumimoji="1" lang="en-US" altLang="ja-JP" sz="1400" u="sng" dirty="0" smtClean="0">
                        <a:solidFill>
                          <a:srgbClr val="FF0000"/>
                        </a:solidFill>
                        <a:latin typeface="HGP創英角ｺﾞｼｯｸUB" panose="020B0900000000000000" pitchFamily="50" charset="-128"/>
                        <a:ea typeface="HGP創英角ｺﾞｼｯｸUB" panose="020B0900000000000000" pitchFamily="50" charset="-128"/>
                      </a:endParaRPr>
                    </a:p>
                    <a:p>
                      <a:pPr algn="l"/>
                      <a:endParaRPr kumimoji="1" lang="ja-JP" altLang="en-US" sz="1400" u="sng" dirty="0">
                        <a:solidFill>
                          <a:srgbClr val="FF0000"/>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rowSpan="4">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　待機児童解消のための保育所等整備が進む中、保育士等の確保が重要であり、また、保育士等の確保は、子ども・子育て支援新制度のもと、都道府県の役割とされていることから、保育所・幼稚園の保育士等確保の状況について調査した。</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府内の保育所・幼稚園（私立）</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・配付数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1,513</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か所</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・回収数　</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792</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か所</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 （回収率</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52.3</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郵送調査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6"/>
                  </a:ext>
                </a:extLst>
              </a:tr>
              <a:tr h="561975">
                <a:tc vMerge="1">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府内の保育士養成施設</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・配付数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49</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か所</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・回収数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か所　（回収率</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61.2</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郵送調査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7"/>
                  </a:ext>
                </a:extLst>
              </a:tr>
              <a:tr h="721548">
                <a:tc vMerge="1">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保育士資格等取得見込者</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（府内保育士養成施設在籍者）</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・配付数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1,000</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・回収数　</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446</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人　（回収率</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44.6</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郵送調査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8"/>
                  </a:ext>
                </a:extLst>
              </a:tr>
              <a:tr h="561975">
                <a:tc vMerge="1">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大阪府登録の潜在保育士</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・配付数　</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1,859</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・回収数　</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759</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人　（回収率</a:t>
                      </a:r>
                      <a:r>
                        <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rPr>
                        <a:t>40.8</a:t>
                      </a:r>
                      <a:r>
                        <a:rPr kumimoji="1" lang="ja-JP" altLang="en-US" sz="1150"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150" baseline="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tc>
                  <a:txBody>
                    <a:bodyPr/>
                    <a:lstStyle/>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郵送調査</a:t>
                      </a:r>
                      <a:endParaRPr kumimoji="1" lang="en-US" altLang="ja-JP" sz="11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令和元年</a:t>
                      </a:r>
                      <a:r>
                        <a:rPr kumimoji="1" lang="en-US" altLang="ja-JP" sz="115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1150" dirty="0" smtClean="0">
                          <a:solidFill>
                            <a:schemeClr val="tx1"/>
                          </a:solidFill>
                          <a:latin typeface="HGPｺﾞｼｯｸM" panose="020B0600000000000000" pitchFamily="50" charset="-128"/>
                          <a:ea typeface="HGPｺﾞｼｯｸM" panose="020B0600000000000000" pitchFamily="50" charset="-128"/>
                        </a:rPr>
                        <a:t>月実施</a:t>
                      </a:r>
                      <a:endParaRPr kumimoji="1" lang="ja-JP" altLang="en-US" sz="11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divot">
                      <a:fgClr>
                        <a:schemeClr val="accent5">
                          <a:lumMod val="20000"/>
                          <a:lumOff val="80000"/>
                        </a:schemeClr>
                      </a:fgClr>
                      <a:bgClr>
                        <a:schemeClr val="bg1"/>
                      </a:bgClr>
                    </a:pattFill>
                  </a:tcPr>
                </a:tc>
                <a:extLst>
                  <a:ext uri="{0D108BD9-81ED-4DB2-BD59-A6C34878D82A}">
                    <a16:rowId xmlns:a16="http://schemas.microsoft.com/office/drawing/2014/main" val="10009"/>
                  </a:ext>
                </a:extLst>
              </a:tr>
            </a:tbl>
          </a:graphicData>
        </a:graphic>
      </p:graphicFrame>
      <p:sp>
        <p:nvSpPr>
          <p:cNvPr id="2" name="タイトル 1"/>
          <p:cNvSpPr>
            <a:spLocks noGrp="1"/>
          </p:cNvSpPr>
          <p:nvPr>
            <p:ph type="title"/>
          </p:nvPr>
        </p:nvSpPr>
        <p:spPr>
          <a:xfrm>
            <a:off x="0" y="0"/>
            <a:ext cx="9144000" cy="404664"/>
          </a:xfrm>
          <a:noFill/>
          <a:ln>
            <a:noFill/>
          </a:ln>
        </p:spPr>
        <p:txBody>
          <a:bodyPr>
            <a:normAutofit/>
          </a:bodyPr>
          <a:lstStyle/>
          <a:p>
            <a:pPr algn="l"/>
            <a:r>
              <a:rPr kumimoji="1" lang="ja-JP" altLang="en-US" sz="1800" dirty="0" smtClean="0">
                <a:latin typeface="HGP創英角ｺﾞｼｯｸUB" panose="020B0900000000000000" pitchFamily="50" charset="-128"/>
                <a:ea typeface="HGP創英角ｺﾞｼｯｸUB" panose="020B0900000000000000" pitchFamily="50" charset="-128"/>
              </a:rPr>
              <a:t>　１．</a:t>
            </a:r>
            <a:r>
              <a:rPr lang="ja-JP" altLang="en-US" sz="1800" dirty="0" smtClean="0">
                <a:latin typeface="HGP創英角ｺﾞｼｯｸUB" panose="020B0900000000000000" pitchFamily="50" charset="-128"/>
                <a:ea typeface="HGP創英角ｺﾞｼｯｸUB" panose="020B0900000000000000" pitchFamily="50" charset="-128"/>
              </a:rPr>
              <a:t>令和元年度</a:t>
            </a:r>
            <a:r>
              <a:rPr kumimoji="1" lang="ja-JP" altLang="en-US" sz="1800" dirty="0" smtClean="0">
                <a:latin typeface="HGP創英角ｺﾞｼｯｸUB" panose="020B0900000000000000" pitchFamily="50" charset="-128"/>
                <a:ea typeface="HGP創英角ｺﾞｼｯｸUB" panose="020B0900000000000000" pitchFamily="50" charset="-128"/>
              </a:rPr>
              <a:t>に実施した大阪府におけるニーズ調査について</a:t>
            </a:r>
            <a:endParaRPr kumimoji="1"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7" name="カギ線コネクタ 6"/>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dirty="0"/>
          </a:p>
        </p:txBody>
      </p:sp>
      <p:sp>
        <p:nvSpPr>
          <p:cNvPr id="4" name="正方形/長方形 3"/>
          <p:cNvSpPr/>
          <p:nvPr/>
        </p:nvSpPr>
        <p:spPr>
          <a:xfrm>
            <a:off x="3491880" y="6427113"/>
            <a:ext cx="5184576" cy="430887"/>
          </a:xfrm>
          <a:prstGeom prst="rect">
            <a:avLst/>
          </a:prstGeom>
        </p:spPr>
        <p:txBody>
          <a:bodyPr wrap="square">
            <a:spAutoFit/>
          </a:bodyPr>
          <a:lstStyle/>
          <a:p>
            <a:pPr algn="r"/>
            <a:r>
              <a:rPr lang="en-US" altLang="ja-JP" sz="1100" kern="100" dirty="0" smtClean="0">
                <a:ea typeface="ＭＳ 明朝" panose="02020609040205080304" pitchFamily="17" charset="-128"/>
                <a:cs typeface="Times New Roman" panose="02020603050405020304" pitchFamily="18" charset="0"/>
              </a:rPr>
              <a:t>※</a:t>
            </a:r>
            <a:r>
              <a:rPr lang="ja-JP" altLang="ja-JP" sz="1100" kern="100" dirty="0" smtClean="0">
                <a:ea typeface="ＭＳ 明朝" panose="02020609040205080304" pitchFamily="17" charset="-128"/>
                <a:cs typeface="Times New Roman" panose="02020603050405020304" pitchFamily="18" charset="0"/>
              </a:rPr>
              <a:t>回答は、</a:t>
            </a:r>
            <a:r>
              <a:rPr lang="ja-JP" altLang="ja-JP" sz="1100" kern="100" dirty="0">
                <a:ea typeface="ＭＳ 明朝" panose="02020609040205080304" pitchFamily="17" charset="-128"/>
                <a:cs typeface="Times New Roman" panose="02020603050405020304" pitchFamily="18" charset="0"/>
              </a:rPr>
              <a:t>小数点以下第２位を四捨五入しているため</a:t>
            </a:r>
            <a:r>
              <a:rPr lang="ja-JP" altLang="ja-JP" sz="1100" kern="100" dirty="0" smtClean="0">
                <a:ea typeface="ＭＳ 明朝" panose="02020609040205080304" pitchFamily="17" charset="-128"/>
                <a:cs typeface="Times New Roman" panose="02020603050405020304" pitchFamily="18" charset="0"/>
              </a:rPr>
              <a:t>、</a:t>
            </a:r>
            <a:endParaRPr lang="en-US" altLang="ja-JP" sz="1100" kern="100" dirty="0" smtClean="0">
              <a:ea typeface="ＭＳ 明朝" panose="02020609040205080304" pitchFamily="17" charset="-128"/>
              <a:cs typeface="Times New Roman" panose="02020603050405020304" pitchFamily="18" charset="0"/>
            </a:endParaRPr>
          </a:p>
          <a:p>
            <a:pPr algn="r"/>
            <a:r>
              <a:rPr lang="ja-JP" altLang="en-US" sz="1100" kern="100" dirty="0">
                <a:ea typeface="ＭＳ 明朝" panose="02020609040205080304" pitchFamily="17" charset="-128"/>
                <a:cs typeface="Times New Roman" panose="02020603050405020304" pitchFamily="18" charset="0"/>
              </a:rPr>
              <a:t>　</a:t>
            </a:r>
            <a:r>
              <a:rPr lang="ja-JP" altLang="ja-JP" sz="1100" kern="100" dirty="0" smtClean="0">
                <a:ea typeface="ＭＳ 明朝" panose="02020609040205080304" pitchFamily="17" charset="-128"/>
                <a:cs typeface="Times New Roman" panose="02020603050405020304" pitchFamily="18" charset="0"/>
              </a:rPr>
              <a:t>内訳</a:t>
            </a:r>
            <a:r>
              <a:rPr lang="ja-JP" altLang="ja-JP" sz="1100" kern="100" dirty="0">
                <a:ea typeface="ＭＳ 明朝" panose="02020609040205080304" pitchFamily="17" charset="-128"/>
                <a:cs typeface="Times New Roman" panose="02020603050405020304" pitchFamily="18" charset="0"/>
              </a:rPr>
              <a:t>の合計が</a:t>
            </a:r>
            <a:r>
              <a:rPr lang="en-US" altLang="ja-JP" sz="1100" kern="100" dirty="0">
                <a:ea typeface="ＭＳ 明朝" panose="02020609040205080304" pitchFamily="17" charset="-128"/>
                <a:cs typeface="Times New Roman" panose="02020603050405020304" pitchFamily="18" charset="0"/>
              </a:rPr>
              <a:t>100.0</a:t>
            </a:r>
            <a:r>
              <a:rPr lang="ja-JP" altLang="ja-JP" sz="1100" kern="100" dirty="0">
                <a:ea typeface="ＭＳ 明朝" panose="02020609040205080304" pitchFamily="17" charset="-128"/>
                <a:cs typeface="Times New Roman" panose="02020603050405020304" pitchFamily="18" charset="0"/>
              </a:rPr>
              <a:t>％にならない場合がある。</a:t>
            </a:r>
            <a:endParaRPr lang="ja-JP" altLang="en-US" sz="1100" dirty="0"/>
          </a:p>
        </p:txBody>
      </p:sp>
    </p:spTree>
    <p:extLst>
      <p:ext uri="{BB962C8B-B14F-4D97-AF65-F5344CB8AC3E}">
        <p14:creationId xmlns:p14="http://schemas.microsoft.com/office/powerpoint/2010/main" val="1500420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３－７．（家庭の養育力調査）　施設等が実施している子育て支援活動</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251520" y="537579"/>
            <a:ext cx="8446589"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実施している子育て支援活動</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251520" y="953664"/>
            <a:ext cx="212362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■地域子育て支援拠点</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2" name="図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54706"/>
            <a:ext cx="2772000" cy="4824000"/>
          </a:xfrm>
          <a:prstGeom prst="rect">
            <a:avLst/>
          </a:prstGeom>
          <a:noFill/>
          <a:ln>
            <a:noFill/>
          </a:ln>
        </p:spPr>
      </p:pic>
      <p:pic>
        <p:nvPicPr>
          <p:cNvPr id="13" name="図 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49996" y="1654706"/>
            <a:ext cx="2772000" cy="4824000"/>
          </a:xfrm>
          <a:prstGeom prst="rect">
            <a:avLst/>
          </a:prstGeom>
          <a:noFill/>
          <a:ln>
            <a:noFill/>
          </a:ln>
        </p:spPr>
      </p:pic>
      <p:sp>
        <p:nvSpPr>
          <p:cNvPr id="14" name="テキスト ボックス 13"/>
          <p:cNvSpPr txBox="1"/>
          <p:nvPr/>
        </p:nvSpPr>
        <p:spPr>
          <a:xfrm>
            <a:off x="3131840" y="961564"/>
            <a:ext cx="233640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■公立保育所</a:t>
            </a:r>
            <a:r>
              <a:rPr lang="ja-JP" altLang="en-US" sz="1400" dirty="0">
                <a:latin typeface="HGP創英角ｺﾞｼｯｸUB" panose="020B0900000000000000" pitchFamily="50" charset="-128"/>
                <a:ea typeface="HGP創英角ｺﾞｼｯｸUB" panose="020B0900000000000000" pitchFamily="50" charset="-128"/>
              </a:rPr>
              <a:t>（園）・幼稚園・幼保連携型認定こども園</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5" name="図 1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8798" y="1658790"/>
            <a:ext cx="2772000" cy="4824000"/>
          </a:xfrm>
          <a:prstGeom prst="rect">
            <a:avLst/>
          </a:prstGeom>
          <a:noFill/>
          <a:ln>
            <a:noFill/>
          </a:ln>
        </p:spPr>
      </p:pic>
      <p:sp>
        <p:nvSpPr>
          <p:cNvPr id="16" name="テキスト ボックス 15"/>
          <p:cNvSpPr txBox="1"/>
          <p:nvPr/>
        </p:nvSpPr>
        <p:spPr>
          <a:xfrm>
            <a:off x="6119864" y="953664"/>
            <a:ext cx="233640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■私立保育所</a:t>
            </a:r>
            <a:r>
              <a:rPr lang="ja-JP" altLang="en-US" sz="1400" dirty="0">
                <a:latin typeface="HGP創英角ｺﾞｼｯｸUB" panose="020B0900000000000000" pitchFamily="50" charset="-128"/>
                <a:ea typeface="HGP創英角ｺﾞｼｯｸUB" panose="020B0900000000000000" pitchFamily="50" charset="-128"/>
              </a:rPr>
              <a:t>（園）・幼稚園・幼保連携型認定こども園</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スライド番号プレースホルダー 3"/>
          <p:cNvSpPr>
            <a:spLocks noGrp="1"/>
          </p:cNvSpPr>
          <p:nvPr>
            <p:ph type="sldNum" sz="quarter" idx="12"/>
          </p:nvPr>
        </p:nvSpPr>
        <p:spPr>
          <a:xfrm>
            <a:off x="7010400" y="6492875"/>
            <a:ext cx="2133600" cy="365125"/>
          </a:xfrm>
        </p:spPr>
        <p:txBody>
          <a:bodyPr anchor="b" anchorCtr="0"/>
          <a:lstStyle/>
          <a:p>
            <a:r>
              <a:rPr kumimoji="1" lang="en-US" altLang="ja-JP" dirty="0" smtClean="0"/>
              <a:t>20</a:t>
            </a:r>
            <a:endParaRPr kumimoji="1" lang="ja-JP" altLang="en-US" dirty="0"/>
          </a:p>
        </p:txBody>
      </p:sp>
    </p:spTree>
    <p:extLst>
      <p:ext uri="{BB962C8B-B14F-4D97-AF65-F5344CB8AC3E}">
        <p14:creationId xmlns:p14="http://schemas.microsoft.com/office/powerpoint/2010/main" val="1082985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３－７．（家庭の養育力調査）　施設等が実施している子育て支援活動</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173956" y="538436"/>
            <a:ext cx="8446589"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支援があれば実施してみたい子育て支援活動</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206885" y="1041615"/>
            <a:ext cx="212362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■地域子育て支援拠点</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3101729" y="1023515"/>
            <a:ext cx="233640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■公立保育所</a:t>
            </a:r>
            <a:r>
              <a:rPr lang="ja-JP" altLang="en-US" sz="1400" dirty="0">
                <a:latin typeface="HGP創英角ｺﾞｼｯｸUB" panose="020B0900000000000000" pitchFamily="50" charset="-128"/>
                <a:ea typeface="HGP創英角ｺﾞｼｯｸUB" panose="020B0900000000000000" pitchFamily="50" charset="-128"/>
              </a:rPr>
              <a:t>（園）・幼稚園・幼保連携型認定こども園</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6066000" y="980728"/>
            <a:ext cx="233640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■私立保育所</a:t>
            </a:r>
            <a:r>
              <a:rPr lang="ja-JP" altLang="en-US" sz="1400" dirty="0">
                <a:latin typeface="HGP創英角ｺﾞｼｯｸUB" panose="020B0900000000000000" pitchFamily="50" charset="-128"/>
                <a:ea typeface="HGP創英角ｺﾞｼｯｸUB" panose="020B0900000000000000" pitchFamily="50" charset="-128"/>
              </a:rPr>
              <a:t>（園）・幼稚園・幼保連携型認定こども園</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3" name="図 1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48562" y="1616773"/>
            <a:ext cx="2988000" cy="4824000"/>
          </a:xfrm>
          <a:prstGeom prst="rect">
            <a:avLst/>
          </a:prstGeom>
          <a:noFill/>
          <a:ln>
            <a:noFill/>
          </a:ln>
        </p:spPr>
      </p:pic>
      <p:pic>
        <p:nvPicPr>
          <p:cNvPr id="14" name="図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729" y="1616773"/>
            <a:ext cx="2988000" cy="4824000"/>
          </a:xfrm>
          <a:prstGeom prst="rect">
            <a:avLst/>
          </a:prstGeom>
          <a:noFill/>
          <a:ln>
            <a:noFill/>
          </a:ln>
        </p:spPr>
      </p:pic>
      <p:pic>
        <p:nvPicPr>
          <p:cNvPr id="15" name="図 1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8000" y="1629336"/>
            <a:ext cx="2988000" cy="4824000"/>
          </a:xfrm>
          <a:prstGeom prst="rect">
            <a:avLst/>
          </a:prstGeom>
          <a:noFill/>
          <a:ln>
            <a:noFill/>
          </a:ln>
        </p:spPr>
      </p:pic>
      <p:sp>
        <p:nvSpPr>
          <p:cNvPr id="16" name="スライド番号プレースホルダー 3"/>
          <p:cNvSpPr>
            <a:spLocks noGrp="1"/>
          </p:cNvSpPr>
          <p:nvPr>
            <p:ph type="sldNum" sz="quarter" idx="12"/>
          </p:nvPr>
        </p:nvSpPr>
        <p:spPr>
          <a:xfrm>
            <a:off x="6156000" y="6490419"/>
            <a:ext cx="2988000" cy="365125"/>
          </a:xfrm>
        </p:spPr>
        <p:txBody>
          <a:bodyPr anchor="b" anchorCtr="0"/>
          <a:lstStyle/>
          <a:p>
            <a:r>
              <a:rPr kumimoji="1" lang="en-US" altLang="ja-JP" dirty="0" smtClean="0"/>
              <a:t>21</a:t>
            </a:r>
            <a:endParaRPr kumimoji="1" lang="ja-JP" altLang="en-US" dirty="0"/>
          </a:p>
        </p:txBody>
      </p:sp>
    </p:spTree>
    <p:extLst>
      <p:ext uri="{BB962C8B-B14F-4D97-AF65-F5344CB8AC3E}">
        <p14:creationId xmlns:p14="http://schemas.microsoft.com/office/powerpoint/2010/main" val="1972187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22</a:t>
            </a:fld>
            <a:endParaRPr kumimoji="1" lang="ja-JP" altLang="en-US" dirty="0"/>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３－８．（家庭の養育力調査）　施設等から見た子育てで困っていること</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139122" y="1221477"/>
            <a:ext cx="8446589"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地域子育て支援拠点、保育所、幼稚園</a:t>
            </a:r>
            <a:r>
              <a:rPr lang="ja-JP" altLang="en-US" sz="1400" dirty="0">
                <a:latin typeface="HGP創英角ｺﾞｼｯｸUB" panose="020B0900000000000000" pitchFamily="50" charset="-128"/>
                <a:ea typeface="HGP創英角ｺﾞｼｯｸUB" panose="020B0900000000000000" pitchFamily="50" charset="-128"/>
              </a:rPr>
              <a:t>から見た地域の子育て家庭において困っていると思うこと</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186230" y="492980"/>
            <a:ext cx="8850266" cy="646331"/>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地域子育て支援拠点・保育所・幼稚園・認定こども園から見た子育て家庭が困っていることは、「子育てがこれでいいのか不安」「</a:t>
            </a:r>
            <a:r>
              <a:rPr lang="ja-JP" altLang="en-US" dirty="0">
                <a:solidFill>
                  <a:schemeClr val="bg1"/>
                </a:solidFill>
                <a:latin typeface="HGS創英角ｺﾞｼｯｸUB" panose="020B0900000000000000" pitchFamily="50" charset="-128"/>
                <a:ea typeface="HGS創英角ｺﾞｼｯｸUB" panose="020B0900000000000000" pitchFamily="50" charset="-128"/>
              </a:rPr>
              <a:t>自分の</a:t>
            </a:r>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時間がほしい」が多い。</a:t>
            </a:r>
            <a:endParaRPr kumimoji="1" lang="ja-JP" altLang="en-US"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0" name="テキスト ボックス 9"/>
          <p:cNvSpPr txBox="1"/>
          <p:nvPr/>
        </p:nvSpPr>
        <p:spPr>
          <a:xfrm>
            <a:off x="539552" y="1754584"/>
            <a:ext cx="212362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■地域子育て支援拠点</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3238632" y="1681644"/>
            <a:ext cx="233640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■公立保育所</a:t>
            </a:r>
            <a:r>
              <a:rPr lang="ja-JP" altLang="en-US" sz="1400" dirty="0">
                <a:latin typeface="HGP創英角ｺﾞｼｯｸUB" panose="020B0900000000000000" pitchFamily="50" charset="-128"/>
                <a:ea typeface="HGP創英角ｺﾞｼｯｸUB" panose="020B0900000000000000" pitchFamily="50" charset="-128"/>
              </a:rPr>
              <a:t>（園）・幼稚園・幼保連携型認定こども園</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6167998" y="1681644"/>
            <a:ext cx="233640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■私立保育所</a:t>
            </a:r>
            <a:r>
              <a:rPr lang="ja-JP" altLang="en-US" sz="1400" dirty="0">
                <a:latin typeface="HGP創英角ｺﾞｼｯｸUB" panose="020B0900000000000000" pitchFamily="50" charset="-128"/>
                <a:ea typeface="HGP創英角ｺﾞｼｯｸUB" panose="020B0900000000000000" pitchFamily="50" charset="-128"/>
              </a:rPr>
              <a:t>（園）・幼稚園・幼保連携型認定こども園</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4" name="図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3553" y="2352875"/>
            <a:ext cx="2952000" cy="4140000"/>
          </a:xfrm>
          <a:prstGeom prst="rect">
            <a:avLst/>
          </a:prstGeom>
          <a:noFill/>
          <a:ln>
            <a:noFill/>
          </a:ln>
        </p:spPr>
      </p:pic>
      <p:pic>
        <p:nvPicPr>
          <p:cNvPr id="15" name="図 1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6416" y="2370139"/>
            <a:ext cx="2952000" cy="4140000"/>
          </a:xfrm>
          <a:prstGeom prst="rect">
            <a:avLst/>
          </a:prstGeom>
          <a:noFill/>
          <a:ln>
            <a:noFill/>
          </a:ln>
        </p:spPr>
      </p:pic>
      <p:pic>
        <p:nvPicPr>
          <p:cNvPr id="16" name="図 1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38416" y="2335642"/>
            <a:ext cx="3024000" cy="4140000"/>
          </a:xfrm>
          <a:prstGeom prst="rect">
            <a:avLst/>
          </a:prstGeom>
          <a:noFill/>
          <a:ln>
            <a:noFill/>
          </a:ln>
        </p:spPr>
      </p:pic>
    </p:spTree>
    <p:extLst>
      <p:ext uri="{BB962C8B-B14F-4D97-AF65-F5344CB8AC3E}">
        <p14:creationId xmlns:p14="http://schemas.microsoft.com/office/powerpoint/2010/main" val="2679833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４－１．（保育士等確保調査）　私立保育所・幼稚園・認定こども園の職員構成等</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23</a:t>
            </a:fld>
            <a:endParaRPr kumimoji="1" lang="ja-JP" altLang="en-US"/>
          </a:p>
        </p:txBody>
      </p:sp>
      <p:sp>
        <p:nvSpPr>
          <p:cNvPr id="6" name="テキスト ボックス 5"/>
          <p:cNvSpPr txBox="1"/>
          <p:nvPr/>
        </p:nvSpPr>
        <p:spPr>
          <a:xfrm>
            <a:off x="179512" y="476672"/>
            <a:ext cx="291581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雇用状況</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146265"/>
            <a:ext cx="6552728" cy="2171857"/>
          </a:xfrm>
          <a:prstGeom prst="rect">
            <a:avLst/>
          </a:prstGeom>
          <a:noFill/>
          <a:ln>
            <a:noFill/>
          </a:ln>
        </p:spPr>
      </p:pic>
      <p:sp>
        <p:nvSpPr>
          <p:cNvPr id="3" name="正方形/長方形 2"/>
          <p:cNvSpPr/>
          <p:nvPr/>
        </p:nvSpPr>
        <p:spPr>
          <a:xfrm>
            <a:off x="323528" y="751374"/>
            <a:ext cx="7920880" cy="523220"/>
          </a:xfrm>
          <a:prstGeom prst="rect">
            <a:avLst/>
          </a:prstGeom>
        </p:spPr>
        <p:txBody>
          <a:bodyPr wrap="square">
            <a:spAutoFit/>
          </a:bodyPr>
          <a:lstStyle/>
          <a:p>
            <a:pPr marL="139700" indent="139700" algn="just">
              <a:spcAft>
                <a:spcPts val="0"/>
              </a:spcAft>
            </a:pPr>
            <a:r>
              <a:rPr lang="ja-JP" altLang="ja-JP" sz="1400"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雇用状況について</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、年代別でみると、「</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10</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代・</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代」が</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36.2</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％で最も高く、次いで「</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30</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代」が</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22.6</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40</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代」が</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20.8</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％と続いている。</a:t>
            </a:r>
          </a:p>
        </p:txBody>
      </p:sp>
      <p:pic>
        <p:nvPicPr>
          <p:cNvPr id="13" name="図 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3111" y="4289648"/>
            <a:ext cx="5904656" cy="2523728"/>
          </a:xfrm>
          <a:prstGeom prst="rect">
            <a:avLst/>
          </a:prstGeom>
          <a:noFill/>
          <a:ln>
            <a:noFill/>
          </a:ln>
        </p:spPr>
      </p:pic>
      <p:sp>
        <p:nvSpPr>
          <p:cNvPr id="7" name="正方形/長方形 6"/>
          <p:cNvSpPr/>
          <p:nvPr/>
        </p:nvSpPr>
        <p:spPr>
          <a:xfrm>
            <a:off x="179512" y="3874237"/>
            <a:ext cx="8352927" cy="307777"/>
          </a:xfrm>
          <a:prstGeom prst="rect">
            <a:avLst/>
          </a:prstGeom>
        </p:spPr>
        <p:txBody>
          <a:bodyPr wrap="square">
            <a:spAutoFit/>
          </a:bodyPr>
          <a:lstStyle/>
          <a:p>
            <a:pPr marL="139700" indent="139700" algn="just">
              <a:spcAft>
                <a:spcPts val="0"/>
              </a:spcAft>
            </a:pP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正規職員・非正規職員の比率については、「正規職員」が</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71.8</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％、「非正規職員」が</a:t>
            </a:r>
            <a:r>
              <a:rPr lang="en-US"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28.2</a:t>
            </a:r>
            <a:r>
              <a:rPr lang="ja-JP" altLang="ja-JP" sz="1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％となっている。</a:t>
            </a:r>
          </a:p>
        </p:txBody>
      </p:sp>
      <p:sp>
        <p:nvSpPr>
          <p:cNvPr id="14" name="テキスト ボックス 13"/>
          <p:cNvSpPr txBox="1"/>
          <p:nvPr/>
        </p:nvSpPr>
        <p:spPr>
          <a:xfrm>
            <a:off x="179512" y="3566460"/>
            <a:ext cx="291581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②正規</a:t>
            </a:r>
            <a:r>
              <a:rPr lang="ja-JP" altLang="en-US" sz="1400" dirty="0">
                <a:latin typeface="HGP創英角ｺﾞｼｯｸUB" panose="020B0900000000000000" pitchFamily="50" charset="-128"/>
                <a:ea typeface="HGP創英角ｺﾞｼｯｸUB" panose="020B0900000000000000" pitchFamily="50" charset="-128"/>
              </a:rPr>
              <a:t>職員・非正規職員比率</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15178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４－２．（保育士等確保調査）　有効な職員募集方法</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79512" y="548680"/>
            <a:ext cx="4680520"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正規職員の採用で有効な職員募集方法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096010"/>
            <a:ext cx="6120130" cy="5396865"/>
          </a:xfrm>
          <a:prstGeom prst="rect">
            <a:avLst/>
          </a:prstGeom>
          <a:noFill/>
          <a:ln>
            <a:noFill/>
          </a:ln>
        </p:spPr>
      </p:pic>
    </p:spTree>
    <p:extLst>
      <p:ext uri="{BB962C8B-B14F-4D97-AF65-F5344CB8AC3E}">
        <p14:creationId xmlns:p14="http://schemas.microsoft.com/office/powerpoint/2010/main" val="3279951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４－２．（保育士等確保調査）　有効な職員募集方法</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25</a:t>
            </a:fld>
            <a:endParaRPr kumimoji="1" lang="ja-JP" altLang="en-US" dirty="0"/>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79512" y="596448"/>
            <a:ext cx="518457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非正規職員の採用で有効な職員募集方法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096010"/>
            <a:ext cx="6120130" cy="5396865"/>
          </a:xfrm>
          <a:prstGeom prst="rect">
            <a:avLst/>
          </a:prstGeom>
          <a:noFill/>
          <a:ln>
            <a:noFill/>
          </a:ln>
        </p:spPr>
      </p:pic>
    </p:spTree>
    <p:extLst>
      <p:ext uri="{BB962C8B-B14F-4D97-AF65-F5344CB8AC3E}">
        <p14:creationId xmlns:p14="http://schemas.microsoft.com/office/powerpoint/2010/main" val="1019241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４－３．（保育士等確保調査）　正規職員の離職状況</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4044" y="466800"/>
            <a:ext cx="4428492"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離職理由</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1660" y="824075"/>
            <a:ext cx="5472608" cy="2304256"/>
          </a:xfrm>
          <a:prstGeom prst="rect">
            <a:avLst/>
          </a:prstGeom>
          <a:noFill/>
          <a:ln>
            <a:noFill/>
          </a:ln>
        </p:spPr>
      </p:pic>
      <p:pic>
        <p:nvPicPr>
          <p:cNvPr id="12" name="図 1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3547742"/>
            <a:ext cx="5832648" cy="3179023"/>
          </a:xfrm>
          <a:prstGeom prst="rect">
            <a:avLst/>
          </a:prstGeom>
          <a:noFill/>
          <a:ln>
            <a:noFill/>
          </a:ln>
        </p:spPr>
      </p:pic>
      <p:sp>
        <p:nvSpPr>
          <p:cNvPr id="13" name="テキスト ボックス 12"/>
          <p:cNvSpPr txBox="1"/>
          <p:nvPr/>
        </p:nvSpPr>
        <p:spPr>
          <a:xfrm>
            <a:off x="220316" y="3083199"/>
            <a:ext cx="4428492"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②自己</a:t>
            </a:r>
            <a:r>
              <a:rPr lang="ja-JP" altLang="en-US" sz="1400" dirty="0">
                <a:latin typeface="HGP創英角ｺﾞｼｯｸUB" panose="020B0900000000000000" pitchFamily="50" charset="-128"/>
                <a:ea typeface="HGP創英角ｺﾞｼｯｸUB" panose="020B0900000000000000" pitchFamily="50" charset="-128"/>
              </a:rPr>
              <a:t>都合で離職した者の勤続年数</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8" name="スライド番号プレースホルダー 3"/>
          <p:cNvSpPr>
            <a:spLocks noGrp="1"/>
          </p:cNvSpPr>
          <p:nvPr>
            <p:ph type="sldNum" sz="quarter" idx="12"/>
          </p:nvPr>
        </p:nvSpPr>
        <p:spPr>
          <a:xfrm>
            <a:off x="7010400" y="6492875"/>
            <a:ext cx="2133600" cy="365125"/>
          </a:xfrm>
        </p:spPr>
        <p:txBody>
          <a:bodyPr anchor="b" anchorCtr="0"/>
          <a:lstStyle/>
          <a:p>
            <a:r>
              <a:rPr kumimoji="1" lang="en-US" altLang="ja-JP" dirty="0" smtClean="0"/>
              <a:t>26</a:t>
            </a:r>
            <a:endParaRPr kumimoji="1" lang="ja-JP" altLang="en-US" dirty="0"/>
          </a:p>
        </p:txBody>
      </p:sp>
    </p:spTree>
    <p:extLst>
      <p:ext uri="{BB962C8B-B14F-4D97-AF65-F5344CB8AC3E}">
        <p14:creationId xmlns:p14="http://schemas.microsoft.com/office/powerpoint/2010/main" val="3065006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４－３．（保育士等確保調査）　正規職員の離職状況</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4044" y="466800"/>
            <a:ext cx="5304060"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③自己</a:t>
            </a:r>
            <a:r>
              <a:rPr lang="ja-JP" altLang="en-US" sz="1400" dirty="0">
                <a:latin typeface="HGP創英角ｺﾞｼｯｸUB" panose="020B0900000000000000" pitchFamily="50" charset="-128"/>
                <a:ea typeface="HGP創英角ｺﾞｼｯｸUB" panose="020B0900000000000000" pitchFamily="50" charset="-128"/>
              </a:rPr>
              <a:t>都合による離職者の考えられる離職理由</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9" name="図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826593"/>
            <a:ext cx="6876489" cy="5840095"/>
          </a:xfrm>
          <a:prstGeom prst="rect">
            <a:avLst/>
          </a:prstGeom>
          <a:noFill/>
          <a:ln>
            <a:noFill/>
          </a:ln>
        </p:spPr>
      </p:pic>
      <p:sp>
        <p:nvSpPr>
          <p:cNvPr id="7" name="スライド番号プレースホルダー 3"/>
          <p:cNvSpPr>
            <a:spLocks noGrp="1"/>
          </p:cNvSpPr>
          <p:nvPr>
            <p:ph type="sldNum" sz="quarter" idx="12"/>
          </p:nvPr>
        </p:nvSpPr>
        <p:spPr>
          <a:xfrm>
            <a:off x="7010400" y="6492875"/>
            <a:ext cx="2133600" cy="365125"/>
          </a:xfrm>
        </p:spPr>
        <p:txBody>
          <a:bodyPr anchor="b" anchorCtr="0"/>
          <a:lstStyle/>
          <a:p>
            <a:r>
              <a:rPr kumimoji="1" lang="en-US" altLang="ja-JP" dirty="0" smtClean="0"/>
              <a:t>27</a:t>
            </a:r>
            <a:endParaRPr kumimoji="1" lang="ja-JP" altLang="en-US" dirty="0"/>
          </a:p>
        </p:txBody>
      </p:sp>
    </p:spTree>
    <p:extLst>
      <p:ext uri="{BB962C8B-B14F-4D97-AF65-F5344CB8AC3E}">
        <p14:creationId xmlns:p14="http://schemas.microsoft.com/office/powerpoint/2010/main" val="28809522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４－３．（保育士等確保調査）　非正規職員の離職状況</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4044" y="466800"/>
            <a:ext cx="4428492"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離職理由</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220316" y="3083199"/>
            <a:ext cx="4428492"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②自己</a:t>
            </a:r>
            <a:r>
              <a:rPr lang="ja-JP" altLang="en-US" sz="1400" dirty="0">
                <a:latin typeface="HGP創英角ｺﾞｼｯｸUB" panose="020B0900000000000000" pitchFamily="50" charset="-128"/>
                <a:ea typeface="HGP創英角ｺﾞｼｯｸUB" panose="020B0900000000000000" pitchFamily="50" charset="-128"/>
              </a:rPr>
              <a:t>都合で離職した者の勤続年数</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8" name="図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3511" y="774577"/>
            <a:ext cx="5364321" cy="2194891"/>
          </a:xfrm>
          <a:prstGeom prst="rect">
            <a:avLst/>
          </a:prstGeom>
          <a:noFill/>
          <a:ln>
            <a:noFill/>
          </a:ln>
        </p:spPr>
      </p:pic>
      <p:pic>
        <p:nvPicPr>
          <p:cNvPr id="9" name="図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3440336"/>
            <a:ext cx="5820033" cy="3373040"/>
          </a:xfrm>
          <a:prstGeom prst="rect">
            <a:avLst/>
          </a:prstGeom>
          <a:noFill/>
          <a:ln>
            <a:noFill/>
          </a:ln>
        </p:spPr>
      </p:pic>
      <p:sp>
        <p:nvSpPr>
          <p:cNvPr id="10" name="スライド番号プレースホルダー 3"/>
          <p:cNvSpPr>
            <a:spLocks noGrp="1"/>
          </p:cNvSpPr>
          <p:nvPr>
            <p:ph type="sldNum" sz="quarter" idx="12"/>
          </p:nvPr>
        </p:nvSpPr>
        <p:spPr>
          <a:xfrm>
            <a:off x="7010400" y="6492875"/>
            <a:ext cx="2133600" cy="365125"/>
          </a:xfrm>
        </p:spPr>
        <p:txBody>
          <a:bodyPr anchor="b" anchorCtr="0"/>
          <a:lstStyle/>
          <a:p>
            <a:r>
              <a:rPr kumimoji="1" lang="en-US" altLang="ja-JP" dirty="0" smtClean="0"/>
              <a:t>28</a:t>
            </a:r>
            <a:endParaRPr kumimoji="1" lang="ja-JP" altLang="en-US" dirty="0"/>
          </a:p>
        </p:txBody>
      </p:sp>
    </p:spTree>
    <p:extLst>
      <p:ext uri="{BB962C8B-B14F-4D97-AF65-F5344CB8AC3E}">
        <p14:creationId xmlns:p14="http://schemas.microsoft.com/office/powerpoint/2010/main" val="1567123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４－３．（保育士等確保調査）　</a:t>
            </a:r>
            <a:r>
              <a:rPr lang="ja-JP" altLang="en-US" sz="1800" dirty="0">
                <a:latin typeface="HGP創英角ｺﾞｼｯｸUB" panose="020B0900000000000000" pitchFamily="50" charset="-128"/>
                <a:ea typeface="HGP創英角ｺﾞｼｯｸUB" panose="020B0900000000000000" pitchFamily="50" charset="-128"/>
              </a:rPr>
              <a:t>非</a:t>
            </a:r>
            <a:r>
              <a:rPr lang="ja-JP" altLang="en-US" sz="1800" dirty="0" smtClean="0">
                <a:latin typeface="HGP創英角ｺﾞｼｯｸUB" panose="020B0900000000000000" pitchFamily="50" charset="-128"/>
                <a:ea typeface="HGP創英角ｺﾞｼｯｸUB" panose="020B0900000000000000" pitchFamily="50" charset="-128"/>
              </a:rPr>
              <a:t>正規職員の離職状況</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4044" y="466800"/>
            <a:ext cx="5304060"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③自己</a:t>
            </a:r>
            <a:r>
              <a:rPr lang="ja-JP" altLang="en-US" sz="1400" dirty="0">
                <a:latin typeface="HGP創英角ｺﾞｼｯｸUB" panose="020B0900000000000000" pitchFamily="50" charset="-128"/>
                <a:ea typeface="HGP創英角ｺﾞｼｯｸUB" panose="020B0900000000000000" pitchFamily="50" charset="-128"/>
              </a:rPr>
              <a:t>都合による離職者の考えられる離職理由</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7" name="図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859013"/>
            <a:ext cx="6120130" cy="5840095"/>
          </a:xfrm>
          <a:prstGeom prst="rect">
            <a:avLst/>
          </a:prstGeom>
          <a:noFill/>
          <a:ln>
            <a:noFill/>
          </a:ln>
        </p:spPr>
      </p:pic>
      <p:sp>
        <p:nvSpPr>
          <p:cNvPr id="8" name="スライド番号プレースホルダー 3"/>
          <p:cNvSpPr>
            <a:spLocks noGrp="1"/>
          </p:cNvSpPr>
          <p:nvPr>
            <p:ph type="sldNum" sz="quarter" idx="12"/>
          </p:nvPr>
        </p:nvSpPr>
        <p:spPr>
          <a:xfrm>
            <a:off x="7010400" y="6492875"/>
            <a:ext cx="2133600" cy="365125"/>
          </a:xfrm>
        </p:spPr>
        <p:txBody>
          <a:bodyPr anchor="b" anchorCtr="0"/>
          <a:lstStyle/>
          <a:p>
            <a:r>
              <a:rPr kumimoji="1" lang="en-US" altLang="ja-JP" dirty="0" smtClean="0"/>
              <a:t>29</a:t>
            </a:r>
            <a:endParaRPr kumimoji="1" lang="ja-JP" altLang="en-US" dirty="0"/>
          </a:p>
        </p:txBody>
      </p:sp>
    </p:spTree>
    <p:extLst>
      <p:ext uri="{BB962C8B-B14F-4D97-AF65-F5344CB8AC3E}">
        <p14:creationId xmlns:p14="http://schemas.microsoft.com/office/powerpoint/2010/main" val="230921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２－１．（市町村ニーズ調査）　子どもの数</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7" name="カギ線コネクタ 6"/>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86230" y="536357"/>
            <a:ext cx="8850266" cy="369332"/>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 実際の子どもの数と希望する子どもの数に</a:t>
            </a:r>
            <a:r>
              <a:rPr lang="ja-JP" altLang="en-US" dirty="0">
                <a:solidFill>
                  <a:schemeClr val="bg1"/>
                </a:solidFill>
                <a:latin typeface="HGS創英角ｺﾞｼｯｸUB" panose="020B0900000000000000" pitchFamily="50" charset="-128"/>
                <a:ea typeface="HGS創英角ｺﾞｼｯｸUB" panose="020B0900000000000000" pitchFamily="50" charset="-128"/>
              </a:rPr>
              <a:t>違い</a:t>
            </a:r>
            <a:r>
              <a:rPr lang="ja-JP" altLang="en-US" dirty="0" smtClean="0">
                <a:solidFill>
                  <a:schemeClr val="bg1"/>
                </a:solidFill>
                <a:latin typeface="HGS創英角ｺﾞｼｯｸUB" panose="020B0900000000000000" pitchFamily="50" charset="-128"/>
                <a:ea typeface="HGS創英角ｺﾞｼｯｸUB" panose="020B0900000000000000" pitchFamily="50" charset="-128"/>
              </a:rPr>
              <a:t>がある。</a:t>
            </a:r>
            <a:endParaRPr kumimoji="1" lang="ja-JP" altLang="en-US"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2" name="テキスト ボックス 1"/>
          <p:cNvSpPr txBox="1"/>
          <p:nvPr/>
        </p:nvSpPr>
        <p:spPr>
          <a:xfrm>
            <a:off x="408204" y="1137468"/>
            <a:ext cx="190616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a:t>
            </a:r>
            <a:r>
              <a:rPr kumimoji="1" lang="ja-JP" altLang="en-US" sz="1400" dirty="0" smtClean="0">
                <a:latin typeface="HGP創英角ｺﾞｼｯｸUB" panose="020B0900000000000000" pitchFamily="50" charset="-128"/>
                <a:ea typeface="HGP創英角ｺﾞｼｯｸUB" panose="020B0900000000000000" pitchFamily="50" charset="-128"/>
              </a:rPr>
              <a:t>実際の子どもの数</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408204" y="3992059"/>
            <a:ext cx="190616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希望する</a:t>
            </a:r>
            <a:r>
              <a:rPr kumimoji="1" lang="ja-JP" altLang="en-US" sz="1400" dirty="0" smtClean="0">
                <a:latin typeface="HGP創英角ｺﾞｼｯｸUB" panose="020B0900000000000000" pitchFamily="50" charset="-128"/>
                <a:ea typeface="HGP創英角ｺﾞｼｯｸUB" panose="020B0900000000000000" pitchFamily="50" charset="-128"/>
              </a:rPr>
              <a:t>子どもの数</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3" name="スライド番号プレースホルダー 2"/>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pic>
        <p:nvPicPr>
          <p:cNvPr id="12" name="図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0222" y="1741831"/>
            <a:ext cx="6120130" cy="1832610"/>
          </a:xfrm>
          <a:prstGeom prst="rect">
            <a:avLst/>
          </a:prstGeom>
          <a:noFill/>
          <a:ln>
            <a:noFill/>
          </a:ln>
        </p:spPr>
      </p:pic>
      <p:pic>
        <p:nvPicPr>
          <p:cNvPr id="15" name="図 1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0222" y="4548718"/>
            <a:ext cx="6120130" cy="1832610"/>
          </a:xfrm>
          <a:prstGeom prst="rect">
            <a:avLst/>
          </a:prstGeom>
          <a:noFill/>
          <a:ln>
            <a:noFill/>
          </a:ln>
        </p:spPr>
      </p:pic>
    </p:spTree>
    <p:extLst>
      <p:ext uri="{BB962C8B-B14F-4D97-AF65-F5344CB8AC3E}">
        <p14:creationId xmlns:p14="http://schemas.microsoft.com/office/powerpoint/2010/main" val="291123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a:t>
            </a:r>
            <a:r>
              <a:rPr lang="ja-JP" altLang="en-US" sz="1800" dirty="0">
                <a:latin typeface="HGP創英角ｺﾞｼｯｸUB" panose="020B0900000000000000" pitchFamily="50" charset="-128"/>
                <a:ea typeface="HGP創英角ｺﾞｼｯｸUB" panose="020B0900000000000000" pitchFamily="50" charset="-128"/>
              </a:rPr>
              <a:t>４</a:t>
            </a:r>
            <a:r>
              <a:rPr lang="ja-JP" altLang="en-US" sz="1800" dirty="0" smtClean="0">
                <a:latin typeface="HGP創英角ｺﾞｼｯｸUB" panose="020B0900000000000000" pitchFamily="50" charset="-128"/>
                <a:ea typeface="HGP創英角ｺﾞｼｯｸUB" panose="020B0900000000000000" pitchFamily="50" charset="-128"/>
              </a:rPr>
              <a:t>．（保育士等確保調査）　人材確保の現状・離職防止の取り組み</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323528" y="548678"/>
            <a:ext cx="368917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人材確保の現状の現状（正規職員）</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051708"/>
            <a:ext cx="4104456" cy="2377292"/>
          </a:xfrm>
          <a:prstGeom prst="rect">
            <a:avLst/>
          </a:prstGeom>
          <a:noFill/>
          <a:ln>
            <a:noFill/>
          </a:ln>
        </p:spPr>
      </p:pic>
      <p:pic>
        <p:nvPicPr>
          <p:cNvPr id="16" name="図 1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0697" y="1012225"/>
            <a:ext cx="4140000" cy="2412000"/>
          </a:xfrm>
          <a:prstGeom prst="rect">
            <a:avLst/>
          </a:prstGeom>
          <a:noFill/>
          <a:ln>
            <a:noFill/>
          </a:ln>
        </p:spPr>
      </p:pic>
      <p:sp>
        <p:nvSpPr>
          <p:cNvPr id="17" name="テキスト ボックス 16"/>
          <p:cNvSpPr txBox="1"/>
          <p:nvPr/>
        </p:nvSpPr>
        <p:spPr>
          <a:xfrm>
            <a:off x="4770697" y="568678"/>
            <a:ext cx="368917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②人材確保の現状の現状（非正規職員）</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20" name="図 1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268" y="4233710"/>
            <a:ext cx="4104000" cy="2376000"/>
          </a:xfrm>
          <a:prstGeom prst="rect">
            <a:avLst/>
          </a:prstGeom>
          <a:noFill/>
          <a:ln>
            <a:noFill/>
          </a:ln>
        </p:spPr>
      </p:pic>
      <p:sp>
        <p:nvSpPr>
          <p:cNvPr id="21" name="テキスト ボックス 20"/>
          <p:cNvSpPr txBox="1"/>
          <p:nvPr/>
        </p:nvSpPr>
        <p:spPr>
          <a:xfrm>
            <a:off x="323528" y="3619057"/>
            <a:ext cx="3689176"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③</a:t>
            </a:r>
            <a:r>
              <a:rPr lang="ja-JP" altLang="en-US" sz="1400" dirty="0" smtClean="0">
                <a:latin typeface="HGP創英角ｺﾞｼｯｸUB" panose="020B0900000000000000" pitchFamily="50" charset="-128"/>
                <a:ea typeface="HGP創英角ｺﾞｼｯｸUB" panose="020B0900000000000000" pitchFamily="50" charset="-128"/>
              </a:rPr>
              <a:t>人材確保の現状の現状（新卒者）</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625076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a:t>
            </a:r>
            <a:r>
              <a:rPr lang="ja-JP" altLang="en-US" sz="1800" dirty="0">
                <a:latin typeface="HGP創英角ｺﾞｼｯｸUB" panose="020B0900000000000000" pitchFamily="50" charset="-128"/>
                <a:ea typeface="HGP創英角ｺﾞｼｯｸUB" panose="020B0900000000000000" pitchFamily="50" charset="-128"/>
              </a:rPr>
              <a:t>４</a:t>
            </a:r>
            <a:r>
              <a:rPr lang="ja-JP" altLang="en-US" sz="1800" dirty="0" smtClean="0">
                <a:latin typeface="HGP創英角ｺﾞｼｯｸUB" panose="020B0900000000000000" pitchFamily="50" charset="-128"/>
                <a:ea typeface="HGP創英角ｺﾞｼｯｸUB" panose="020B0900000000000000" pitchFamily="50" charset="-128"/>
              </a:rPr>
              <a:t>．（保育士等確保調査）　人材確保の現状・離職防止の取り組み</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179512" y="521296"/>
            <a:ext cx="6198524"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④ 私立保育所・幼稚園・認定こども園における人材確保や離職防止の取り組み</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2" name="図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020407"/>
            <a:ext cx="6912768" cy="5393200"/>
          </a:xfrm>
          <a:prstGeom prst="rect">
            <a:avLst/>
          </a:prstGeom>
          <a:noFill/>
          <a:ln>
            <a:noFill/>
          </a:ln>
        </p:spPr>
      </p:pic>
    </p:spTree>
    <p:extLst>
      <p:ext uri="{BB962C8B-B14F-4D97-AF65-F5344CB8AC3E}">
        <p14:creationId xmlns:p14="http://schemas.microsoft.com/office/powerpoint/2010/main" val="3459153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0234" y="6501112"/>
            <a:ext cx="2133600" cy="365125"/>
          </a:xfrm>
        </p:spPr>
        <p:txBody>
          <a:bodyPr anchor="b" anchorCtr="0"/>
          <a:lstStyle/>
          <a:p>
            <a:fld id="{D2D8002D-B5B0-4BAC-B1F6-782DDCCE6D9C}" type="slidenum">
              <a:rPr kumimoji="1" lang="ja-JP" altLang="en-US" smtClean="0"/>
              <a:t>32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４－５．（保育士等確保調査）　施設から見た新卒者に不足していること</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179512" y="548678"/>
            <a:ext cx="7361584"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私立保育所・私立幼稚園が採用</a:t>
            </a:r>
            <a:r>
              <a:rPr lang="ja-JP" altLang="en-US" sz="1400" dirty="0">
                <a:latin typeface="HGP創英角ｺﾞｼｯｸUB" panose="020B0900000000000000" pitchFamily="50" charset="-128"/>
                <a:ea typeface="HGP創英角ｺﾞｼｯｸUB" panose="020B0900000000000000" pitchFamily="50" charset="-128"/>
              </a:rPr>
              <a:t>した新卒者に不足していると</a:t>
            </a:r>
            <a:r>
              <a:rPr lang="ja-JP" altLang="en-US" sz="1400" dirty="0" smtClean="0">
                <a:latin typeface="HGP創英角ｺﾞｼｯｸUB" panose="020B0900000000000000" pitchFamily="50" charset="-128"/>
                <a:ea typeface="HGP創英角ｺﾞｼｯｸUB" panose="020B0900000000000000" pitchFamily="50" charset="-128"/>
              </a:rPr>
              <a:t>感じること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8" name="図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024124"/>
            <a:ext cx="6120130" cy="5544820"/>
          </a:xfrm>
          <a:prstGeom prst="rect">
            <a:avLst/>
          </a:prstGeom>
          <a:noFill/>
          <a:ln>
            <a:noFill/>
          </a:ln>
        </p:spPr>
      </p:pic>
    </p:spTree>
    <p:extLst>
      <p:ext uri="{BB962C8B-B14F-4D97-AF65-F5344CB8AC3E}">
        <p14:creationId xmlns:p14="http://schemas.microsoft.com/office/powerpoint/2010/main" val="4252152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89293" y="6492875"/>
            <a:ext cx="2133600" cy="365125"/>
          </a:xfrm>
        </p:spPr>
        <p:txBody>
          <a:bodyPr anchor="b" anchorCtr="0"/>
          <a:lstStyle/>
          <a:p>
            <a:fld id="{D2D8002D-B5B0-4BAC-B1F6-782DDCCE6D9C}" type="slidenum">
              <a:rPr kumimoji="1" lang="ja-JP" altLang="en-US" smtClean="0"/>
              <a:t>33</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４－６．（保育士等確保調査）　新卒者の就職予定先</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1116" y="807851"/>
            <a:ext cx="4680520"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新卒者の就職予定先</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4932040" y="816967"/>
            <a:ext cx="4176464"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②</a:t>
            </a:r>
            <a:r>
              <a:rPr lang="ja-JP" altLang="en-US" sz="1400" dirty="0" smtClean="0">
                <a:latin typeface="HGP創英角ｺﾞｼｯｸUB" panose="020B0900000000000000" pitchFamily="50" charset="-128"/>
                <a:ea typeface="HGP創英角ｺﾞｼｯｸUB" panose="020B0900000000000000" pitchFamily="50" charset="-128"/>
              </a:rPr>
              <a:t> 現在</a:t>
            </a:r>
            <a:r>
              <a:rPr lang="ja-JP" altLang="en-US" sz="1400" dirty="0">
                <a:latin typeface="HGP創英角ｺﾞｼｯｸUB" panose="020B0900000000000000" pitchFamily="50" charset="-128"/>
                <a:ea typeface="HGP創英角ｺﾞｼｯｸUB" panose="020B0900000000000000" pitchFamily="50" charset="-128"/>
              </a:rPr>
              <a:t>の就職予定先をどのように見つけた</a:t>
            </a:r>
            <a:r>
              <a:rPr lang="ja-JP" altLang="en-US" sz="1400" dirty="0" smtClean="0">
                <a:latin typeface="HGP創英角ｺﾞｼｯｸUB" panose="020B0900000000000000" pitchFamily="50" charset="-128"/>
                <a:ea typeface="HGP創英角ｺﾞｼｯｸUB" panose="020B0900000000000000" pitchFamily="50" charset="-128"/>
              </a:rPr>
              <a:t>か？</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20" name="図 1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32003"/>
            <a:ext cx="4176000" cy="4782634"/>
          </a:xfrm>
          <a:prstGeom prst="rect">
            <a:avLst/>
          </a:prstGeom>
          <a:noFill/>
          <a:ln>
            <a:noFill/>
          </a:ln>
        </p:spPr>
      </p:pic>
      <p:pic>
        <p:nvPicPr>
          <p:cNvPr id="23" name="図 2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8004" y="1532003"/>
            <a:ext cx="3996000" cy="4275853"/>
          </a:xfrm>
          <a:prstGeom prst="rect">
            <a:avLst/>
          </a:prstGeom>
          <a:noFill/>
          <a:ln>
            <a:noFill/>
          </a:ln>
        </p:spPr>
      </p:pic>
    </p:spTree>
    <p:extLst>
      <p:ext uri="{BB962C8B-B14F-4D97-AF65-F5344CB8AC3E}">
        <p14:creationId xmlns:p14="http://schemas.microsoft.com/office/powerpoint/2010/main" val="1834291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89293" y="6492875"/>
            <a:ext cx="2133600" cy="365125"/>
          </a:xfrm>
        </p:spPr>
        <p:txBody>
          <a:bodyPr anchor="b" anchorCtr="0"/>
          <a:lstStyle/>
          <a:p>
            <a:fld id="{D2D8002D-B5B0-4BAC-B1F6-782DDCCE6D9C}" type="slidenum">
              <a:rPr kumimoji="1" lang="ja-JP" altLang="en-US" smtClean="0"/>
              <a:t>34</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４－６．（保育士等確保調査）　新卒者の就職予定先</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21668" y="826629"/>
            <a:ext cx="4680520"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③</a:t>
            </a:r>
            <a:r>
              <a:rPr lang="en-US" altLang="ja-JP" sz="1400" dirty="0" smtClean="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就職</a:t>
            </a:r>
            <a:r>
              <a:rPr lang="ja-JP" altLang="en-US" sz="1400" dirty="0">
                <a:latin typeface="HGP創英角ｺﾞｼｯｸUB" panose="020B0900000000000000" pitchFamily="50" charset="-128"/>
                <a:ea typeface="HGP創英角ｺﾞｼｯｸUB" panose="020B0900000000000000" pitchFamily="50" charset="-128"/>
              </a:rPr>
              <a:t>予定先での</a:t>
            </a:r>
            <a:r>
              <a:rPr lang="ja-JP" altLang="en-US" sz="1400" dirty="0" smtClean="0">
                <a:latin typeface="HGP創英角ｺﾞｼｯｸUB" panose="020B0900000000000000" pitchFamily="50" charset="-128"/>
                <a:ea typeface="HGP創英角ｺﾞｼｯｸUB" panose="020B0900000000000000" pitchFamily="50" charset="-128"/>
              </a:rPr>
              <a:t>雇用形態</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テキスト ボックス 13"/>
          <p:cNvSpPr txBox="1"/>
          <p:nvPr/>
        </p:nvSpPr>
        <p:spPr>
          <a:xfrm>
            <a:off x="4788024" y="826629"/>
            <a:ext cx="4176464"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⑤</a:t>
            </a:r>
            <a:r>
              <a:rPr lang="ja-JP" altLang="en-US" sz="1400" dirty="0" smtClean="0">
                <a:latin typeface="HGP創英角ｺﾞｼｯｸUB" panose="020B0900000000000000" pitchFamily="50" charset="-128"/>
                <a:ea typeface="HGP創英角ｺﾞｼｯｸUB" panose="020B0900000000000000" pitchFamily="50" charset="-128"/>
              </a:rPr>
              <a:t> 現在</a:t>
            </a:r>
            <a:r>
              <a:rPr lang="ja-JP" altLang="en-US" sz="1400" dirty="0">
                <a:latin typeface="HGP創英角ｺﾞｼｯｸUB" panose="020B0900000000000000" pitchFamily="50" charset="-128"/>
                <a:ea typeface="HGP創英角ｺﾞｼｯｸUB" panose="020B0900000000000000" pitchFamily="50" charset="-128"/>
              </a:rPr>
              <a:t>の就職予定先</a:t>
            </a:r>
            <a:r>
              <a:rPr lang="ja-JP" altLang="en-US" sz="1400" dirty="0" smtClean="0">
                <a:latin typeface="HGP創英角ｺﾞｼｯｸUB" panose="020B0900000000000000" pitchFamily="50" charset="-128"/>
                <a:ea typeface="HGP創英角ｺﾞｼｯｸUB" panose="020B0900000000000000" pitchFamily="50" charset="-128"/>
              </a:rPr>
              <a:t>を決めた理由</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21" name="図 2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1226238"/>
            <a:ext cx="4680520" cy="2196000"/>
          </a:xfrm>
          <a:prstGeom prst="rect">
            <a:avLst/>
          </a:prstGeom>
          <a:noFill/>
          <a:ln>
            <a:noFill/>
          </a:ln>
        </p:spPr>
      </p:pic>
      <p:pic>
        <p:nvPicPr>
          <p:cNvPr id="22" name="図 2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1480" y="1268760"/>
            <a:ext cx="4032448" cy="5184576"/>
          </a:xfrm>
          <a:prstGeom prst="rect">
            <a:avLst/>
          </a:prstGeom>
          <a:noFill/>
          <a:ln>
            <a:noFill/>
          </a:ln>
        </p:spPr>
      </p:pic>
      <p:pic>
        <p:nvPicPr>
          <p:cNvPr id="15" name="図 1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4159067"/>
            <a:ext cx="4248472" cy="2376000"/>
          </a:xfrm>
          <a:prstGeom prst="rect">
            <a:avLst/>
          </a:prstGeom>
          <a:noFill/>
          <a:ln>
            <a:noFill/>
          </a:ln>
        </p:spPr>
      </p:pic>
      <p:sp>
        <p:nvSpPr>
          <p:cNvPr id="17" name="テキスト ボックス 16"/>
          <p:cNvSpPr txBox="1"/>
          <p:nvPr/>
        </p:nvSpPr>
        <p:spPr>
          <a:xfrm>
            <a:off x="318561" y="3645024"/>
            <a:ext cx="4083527"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④</a:t>
            </a:r>
            <a:r>
              <a:rPr lang="ja-JP" altLang="en-US" sz="1400" dirty="0" smtClean="0">
                <a:latin typeface="HGP創英角ｺﾞｼｯｸUB" panose="020B0900000000000000" pitchFamily="50" charset="-128"/>
                <a:ea typeface="HGP創英角ｺﾞｼｯｸUB" panose="020B0900000000000000" pitchFamily="50" charset="-128"/>
              </a:rPr>
              <a:t> 就職予定先での</a:t>
            </a:r>
            <a:r>
              <a:rPr lang="ja-JP" altLang="en-US" sz="1400" dirty="0">
                <a:latin typeface="HGP創英角ｺﾞｼｯｸUB" panose="020B0900000000000000" pitchFamily="50" charset="-128"/>
                <a:ea typeface="HGP創英角ｺﾞｼｯｸUB" panose="020B0900000000000000" pitchFamily="50" charset="-128"/>
              </a:rPr>
              <a:t>予定勤務</a:t>
            </a:r>
            <a:r>
              <a:rPr lang="ja-JP" altLang="en-US" sz="1400" dirty="0" smtClean="0">
                <a:latin typeface="HGP創英角ｺﾞｼｯｸUB" panose="020B0900000000000000" pitchFamily="50" charset="-128"/>
                <a:ea typeface="HGP創英角ｺﾞｼｯｸUB" panose="020B0900000000000000" pitchFamily="50" charset="-128"/>
              </a:rPr>
              <a:t>期間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875122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9993"/>
            <a:ext cx="2133600" cy="365125"/>
          </a:xfrm>
        </p:spPr>
        <p:txBody>
          <a:bodyPr anchor="b" anchorCtr="0"/>
          <a:lstStyle/>
          <a:p>
            <a:fld id="{D2D8002D-B5B0-4BAC-B1F6-782DDCCE6D9C}" type="slidenum">
              <a:rPr kumimoji="1" lang="ja-JP" altLang="en-US" smtClean="0"/>
              <a:t>35</a:t>
            </a:fld>
            <a:endParaRPr kumimoji="1" lang="ja-JP" altLang="en-US" dirty="0"/>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４－７．（保育士等確保調査）　</a:t>
            </a:r>
            <a:r>
              <a:rPr lang="ja-JP" altLang="en-US" sz="1800" dirty="0">
                <a:latin typeface="HGP創英角ｺﾞｼｯｸUB" panose="020B0900000000000000" pitchFamily="50" charset="-128"/>
                <a:ea typeface="HGP創英角ｺﾞｼｯｸUB" panose="020B0900000000000000" pitchFamily="50" charset="-128"/>
              </a:rPr>
              <a:t>有資格者の</a:t>
            </a:r>
            <a:r>
              <a:rPr lang="ja-JP" altLang="en-US" sz="1800" dirty="0" smtClean="0">
                <a:latin typeface="HGP創英角ｺﾞｼｯｸUB" panose="020B0900000000000000" pitchFamily="50" charset="-128"/>
                <a:ea typeface="HGP創英角ｺﾞｼｯｸUB" panose="020B0900000000000000" pitchFamily="50" charset="-128"/>
              </a:rPr>
              <a:t>勤務期間</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4521286" y="512323"/>
            <a:ext cx="3939146"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②</a:t>
            </a:r>
            <a:r>
              <a:rPr lang="ja-JP" altLang="en-US" sz="1400" dirty="0" smtClean="0">
                <a:latin typeface="HGP創英角ｺﾞｼｯｸUB" panose="020B0900000000000000" pitchFamily="50" charset="-128"/>
                <a:ea typeface="HGP創英角ｺﾞｼｯｸUB" panose="020B0900000000000000" pitchFamily="50" charset="-128"/>
              </a:rPr>
              <a:t> 最初の就職先での予定勤務期間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4497622" y="3580420"/>
            <a:ext cx="3672408"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 最初の就職先での実際の勤務期間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5" name="テキスト ボックス 14"/>
          <p:cNvSpPr txBox="1"/>
          <p:nvPr/>
        </p:nvSpPr>
        <p:spPr>
          <a:xfrm>
            <a:off x="467544" y="546122"/>
            <a:ext cx="3672408"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①</a:t>
            </a:r>
            <a:r>
              <a:rPr lang="ja-JP" altLang="en-US" sz="1400" dirty="0" smtClean="0">
                <a:latin typeface="HGP創英角ｺﾞｼｯｸUB" panose="020B0900000000000000" pitchFamily="50" charset="-128"/>
                <a:ea typeface="HGP創英角ｺﾞｼｯｸUB" panose="020B0900000000000000" pitchFamily="50" charset="-128"/>
              </a:rPr>
              <a:t> 最初の就職先</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4" name="図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33890"/>
            <a:ext cx="4194155" cy="5025931"/>
          </a:xfrm>
          <a:prstGeom prst="rect">
            <a:avLst/>
          </a:prstGeom>
          <a:noFill/>
          <a:ln>
            <a:noFill/>
          </a:ln>
        </p:spPr>
      </p:pic>
      <p:pic>
        <p:nvPicPr>
          <p:cNvPr id="16" name="図 1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06920" y="1016992"/>
            <a:ext cx="4572000" cy="2340000"/>
          </a:xfrm>
          <a:prstGeom prst="rect">
            <a:avLst/>
          </a:prstGeom>
          <a:noFill/>
          <a:ln>
            <a:noFill/>
          </a:ln>
        </p:spPr>
      </p:pic>
      <p:pic>
        <p:nvPicPr>
          <p:cNvPr id="17" name="図 1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24920" y="4052981"/>
            <a:ext cx="4536000" cy="2340000"/>
          </a:xfrm>
          <a:prstGeom prst="rect">
            <a:avLst/>
          </a:prstGeom>
          <a:noFill/>
          <a:ln>
            <a:noFill/>
          </a:ln>
        </p:spPr>
      </p:pic>
    </p:spTree>
    <p:extLst>
      <p:ext uri="{BB962C8B-B14F-4D97-AF65-F5344CB8AC3E}">
        <p14:creationId xmlns:p14="http://schemas.microsoft.com/office/powerpoint/2010/main" val="4027073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４－８．（保育士等確保調査）　保育所・幼稚園から大阪府に希望する支援</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179512" y="548678"/>
            <a:ext cx="8657728"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a:t>
            </a:r>
            <a:r>
              <a:rPr lang="en-US" altLang="ja-JP"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保育所・幼稚園から人材</a:t>
            </a:r>
            <a:r>
              <a:rPr lang="ja-JP" altLang="en-US" sz="1400" dirty="0">
                <a:latin typeface="HGP創英角ｺﾞｼｯｸUB" panose="020B0900000000000000" pitchFamily="50" charset="-128"/>
                <a:ea typeface="HGP創英角ｺﾞｼｯｸUB" panose="020B0900000000000000" pitchFamily="50" charset="-128"/>
              </a:rPr>
              <a:t>確保や離職防止のために大阪府に希望する支援</a:t>
            </a:r>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7" name="図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8005" y="1099580"/>
            <a:ext cx="5507990" cy="5135880"/>
          </a:xfrm>
          <a:prstGeom prst="rect">
            <a:avLst/>
          </a:prstGeom>
          <a:noFill/>
          <a:ln>
            <a:noFill/>
          </a:ln>
        </p:spPr>
      </p:pic>
    </p:spTree>
    <p:extLst>
      <p:ext uri="{BB962C8B-B14F-4D97-AF65-F5344CB8AC3E}">
        <p14:creationId xmlns:p14="http://schemas.microsoft.com/office/powerpoint/2010/main" val="34349238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４－９．（保育士等確保調査）　保育士等として働き続けるための支援</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289514" y="745540"/>
            <a:ext cx="4104456"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新卒者から見た働き続けるための支援</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578" y="1563507"/>
            <a:ext cx="4482187" cy="4512791"/>
          </a:xfrm>
          <a:prstGeom prst="rect">
            <a:avLst/>
          </a:prstGeom>
          <a:noFill/>
          <a:ln>
            <a:noFill/>
          </a:ln>
        </p:spPr>
      </p:pic>
      <p:sp>
        <p:nvSpPr>
          <p:cNvPr id="12" name="テキスト ボックス 11"/>
          <p:cNvSpPr txBox="1"/>
          <p:nvPr/>
        </p:nvSpPr>
        <p:spPr>
          <a:xfrm>
            <a:off x="5148064" y="713005"/>
            <a:ext cx="3786755"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潜在保育士から見た再就職のために</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　必要な支援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3" name="図 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7339" y="1563507"/>
            <a:ext cx="4056920" cy="4519985"/>
          </a:xfrm>
          <a:prstGeom prst="rect">
            <a:avLst/>
          </a:prstGeom>
          <a:noFill/>
          <a:ln>
            <a:noFill/>
          </a:ln>
        </p:spPr>
      </p:pic>
      <p:sp>
        <p:nvSpPr>
          <p:cNvPr id="8" name="スライド番号プレースホルダー 3"/>
          <p:cNvSpPr>
            <a:spLocks noGrp="1"/>
          </p:cNvSpPr>
          <p:nvPr>
            <p:ph type="sldNum" sz="quarter" idx="12"/>
          </p:nvPr>
        </p:nvSpPr>
        <p:spPr>
          <a:xfrm>
            <a:off x="7010400" y="6492875"/>
            <a:ext cx="2133600" cy="365125"/>
          </a:xfrm>
        </p:spPr>
        <p:txBody>
          <a:bodyPr anchor="b" anchorCtr="0"/>
          <a:lstStyle/>
          <a:p>
            <a:r>
              <a:rPr kumimoji="1" lang="en-US" altLang="ja-JP" dirty="0" smtClean="0"/>
              <a:t>37</a:t>
            </a:r>
            <a:endParaRPr kumimoji="1" lang="ja-JP" altLang="en-US" dirty="0"/>
          </a:p>
        </p:txBody>
      </p:sp>
    </p:spTree>
    <p:extLst>
      <p:ext uri="{BB962C8B-B14F-4D97-AF65-F5344CB8AC3E}">
        <p14:creationId xmlns:p14="http://schemas.microsoft.com/office/powerpoint/2010/main" val="3841343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２－２．（市町村ニーズ調査）　子育ての相談先</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186230" y="536357"/>
            <a:ext cx="8850266" cy="646331"/>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 子育ての相談先があると答えた人が９割以上おり、相談先としては、前回から変わらず</a:t>
            </a:r>
            <a:endParaRPr lang="en-US" altLang="ja-JP" dirty="0" smtClean="0">
              <a:solidFill>
                <a:schemeClr val="bg1"/>
              </a:solidFill>
              <a:latin typeface="HGP創英角ｺﾞｼｯｸUB" panose="020B0900000000000000" pitchFamily="50" charset="-128"/>
              <a:ea typeface="HGP創英角ｺﾞｼｯｸUB" panose="020B0900000000000000" pitchFamily="50" charset="-128"/>
            </a:endParaRPr>
          </a:p>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親族、配偶者、友人・知人の順に多い。また、幼稚園・保育所の先生が増加している。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793327" y="1685422"/>
            <a:ext cx="190616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a:t>
            </a:r>
            <a:r>
              <a:rPr kumimoji="1" lang="ja-JP" altLang="en-US" sz="1400" dirty="0" smtClean="0">
                <a:latin typeface="HGP創英角ｺﾞｼｯｸUB" panose="020B0900000000000000" pitchFamily="50" charset="-128"/>
                <a:ea typeface="HGP創英角ｺﾞｼｯｸUB" panose="020B0900000000000000" pitchFamily="50" charset="-128"/>
              </a:rPr>
              <a:t>相談先の有無</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793327" y="2865291"/>
            <a:ext cx="2480917"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②</a:t>
            </a:r>
            <a:r>
              <a:rPr lang="ja-JP" altLang="en-US" sz="1400" dirty="0" smtClean="0">
                <a:latin typeface="HGP創英角ｺﾞｼｯｸUB" panose="020B0900000000000000" pitchFamily="50" charset="-128"/>
                <a:ea typeface="HGP創英角ｺﾞｼｯｸUB" panose="020B0900000000000000" pitchFamily="50" charset="-128"/>
              </a:rPr>
              <a:t> </a:t>
            </a:r>
            <a:r>
              <a:rPr kumimoji="1" lang="ja-JP" altLang="en-US" sz="1400" dirty="0" smtClean="0">
                <a:latin typeface="HGP創英角ｺﾞｼｯｸUB" panose="020B0900000000000000" pitchFamily="50" charset="-128"/>
                <a:ea typeface="HGP創英角ｺﾞｼｯｸUB" panose="020B0900000000000000" pitchFamily="50" charset="-128"/>
              </a:rPr>
              <a:t>相談先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0087" y="1340768"/>
            <a:ext cx="5292313" cy="1276345"/>
          </a:xfrm>
          <a:prstGeom prst="rect">
            <a:avLst/>
          </a:prstGeom>
          <a:noFill/>
          <a:ln>
            <a:noFill/>
          </a:ln>
        </p:spPr>
      </p:pic>
      <p:sp>
        <p:nvSpPr>
          <p:cNvPr id="9" name="スライド番号プレースホルダー 2"/>
          <p:cNvSpPr>
            <a:spLocks noGrp="1"/>
          </p:cNvSpPr>
          <p:nvPr>
            <p:ph type="sldNum" sz="quarter" idx="12"/>
          </p:nvPr>
        </p:nvSpPr>
        <p:spPr>
          <a:xfrm>
            <a:off x="7010400" y="6492875"/>
            <a:ext cx="2133600" cy="365125"/>
          </a:xfrm>
        </p:spPr>
        <p:txBody>
          <a:bodyPr anchor="b" anchorCtr="0"/>
          <a:lstStyle/>
          <a:p>
            <a:r>
              <a:rPr kumimoji="1" lang="en-US" altLang="ja-JP" dirty="0" smtClean="0"/>
              <a:t>4</a:t>
            </a:r>
            <a:endParaRPr kumimoji="1" lang="ja-JP" altLang="en-US" dirty="0"/>
          </a:p>
        </p:txBody>
      </p:sp>
      <p:pic>
        <p:nvPicPr>
          <p:cNvPr id="14" name="図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2775193"/>
            <a:ext cx="3600000" cy="4104000"/>
          </a:xfrm>
          <a:prstGeom prst="rect">
            <a:avLst/>
          </a:prstGeom>
          <a:noFill/>
          <a:ln>
            <a:noFill/>
          </a:ln>
        </p:spPr>
      </p:pic>
    </p:spTree>
    <p:extLst>
      <p:ext uri="{BB962C8B-B14F-4D97-AF65-F5344CB8AC3E}">
        <p14:creationId xmlns:p14="http://schemas.microsoft.com/office/powerpoint/2010/main" val="307602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5</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２－３．（市町村ニーズ調査）　母親の就労状況</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923330"/>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 母親</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の就労</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状況は、５年前よりフルタイム</a:t>
            </a:r>
            <a:r>
              <a:rPr lang="en-US" altLang="ja-JP" dirty="0" smtClean="0">
                <a:solidFill>
                  <a:schemeClr val="bg1"/>
                </a:solidFill>
                <a:latin typeface="HGP創英角ｺﾞｼｯｸUB" panose="020B0900000000000000" pitchFamily="50" charset="-128"/>
                <a:ea typeface="HGP創英角ｺﾞｼｯｸUB" panose="020B0900000000000000" pitchFamily="50" charset="-128"/>
              </a:rPr>
              <a:t>/</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パート・アルバイトで働いている人ともに増加。また、母親の就労希望者の割合も増えており、子ども</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が</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１～３歳になったら働きたい割合が増加している。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p:cNvSpPr txBox="1"/>
          <p:nvPr/>
        </p:nvSpPr>
        <p:spPr>
          <a:xfrm>
            <a:off x="418548" y="1542631"/>
            <a:ext cx="239791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母親の就労状況</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8" name="テキスト ボックス 17"/>
          <p:cNvSpPr txBox="1"/>
          <p:nvPr/>
        </p:nvSpPr>
        <p:spPr>
          <a:xfrm>
            <a:off x="377484" y="3654166"/>
            <a:ext cx="3601888"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②</a:t>
            </a:r>
            <a:r>
              <a:rPr lang="ja-JP" altLang="en-US" sz="1400" dirty="0" smtClean="0">
                <a:latin typeface="HGP創英角ｺﾞｼｯｸUB" panose="020B0900000000000000" pitchFamily="50" charset="-128"/>
                <a:ea typeface="HGP創英角ｺﾞｼｯｸUB" panose="020B0900000000000000" pitchFamily="50" charset="-128"/>
              </a:rPr>
              <a:t> 就労していない母親</a:t>
            </a:r>
            <a:r>
              <a:rPr lang="ja-JP" altLang="en-US" sz="1400" dirty="0">
                <a:latin typeface="HGP創英角ｺﾞｼｯｸUB" panose="020B0900000000000000" pitchFamily="50" charset="-128"/>
                <a:ea typeface="HGP創英角ｺﾞｼｯｸUB" panose="020B0900000000000000" pitchFamily="50" charset="-128"/>
              </a:rPr>
              <a:t>の将来の</a:t>
            </a:r>
            <a:r>
              <a:rPr lang="ja-JP" altLang="en-US" sz="1400" dirty="0" smtClean="0">
                <a:latin typeface="HGP創英角ｺﾞｼｯｸUB" panose="020B0900000000000000" pitchFamily="50" charset="-128"/>
                <a:ea typeface="HGP創英角ｺﾞｼｯｸUB" panose="020B0900000000000000" pitchFamily="50" charset="-128"/>
              </a:rPr>
              <a:t>就労希望</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21" name="テキスト ボックス 20"/>
          <p:cNvSpPr txBox="1"/>
          <p:nvPr/>
        </p:nvSpPr>
        <p:spPr>
          <a:xfrm>
            <a:off x="4789083" y="4228623"/>
            <a:ext cx="4049406"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⑤</a:t>
            </a:r>
            <a:r>
              <a:rPr lang="en-US" altLang="ja-JP" sz="1400" dirty="0" smtClean="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パート・アルバイトの母親</a:t>
            </a:r>
            <a:r>
              <a:rPr lang="ja-JP" altLang="en-US" sz="1400" dirty="0">
                <a:latin typeface="HGP創英角ｺﾞｼｯｸUB" panose="020B0900000000000000" pitchFamily="50" charset="-128"/>
                <a:ea typeface="HGP創英角ｺﾞｼｯｸUB" panose="020B0900000000000000" pitchFamily="50" charset="-128"/>
              </a:rPr>
              <a:t>の</a:t>
            </a:r>
            <a:r>
              <a:rPr lang="ja-JP" altLang="en-US" sz="1400" dirty="0" smtClean="0">
                <a:latin typeface="HGP創英角ｺﾞｼｯｸUB" panose="020B0900000000000000" pitchFamily="50" charset="-128"/>
                <a:ea typeface="HGP創英角ｺﾞｼｯｸUB" panose="020B0900000000000000" pitchFamily="50" charset="-128"/>
              </a:rPr>
              <a:t>就労希望</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22" name="テキスト ボックス 21"/>
          <p:cNvSpPr txBox="1"/>
          <p:nvPr/>
        </p:nvSpPr>
        <p:spPr>
          <a:xfrm>
            <a:off x="4713987" y="1529123"/>
            <a:ext cx="471410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 ②の選択肢</a:t>
            </a:r>
            <a:r>
              <a:rPr lang="ja-JP" altLang="en-US" sz="1400" dirty="0">
                <a:latin typeface="HGP創英角ｺﾞｼｯｸUB" panose="020B0900000000000000" pitchFamily="50" charset="-128"/>
                <a:ea typeface="HGP創英角ｺﾞｼｯｸUB" panose="020B0900000000000000" pitchFamily="50" charset="-128"/>
              </a:rPr>
              <a:t>２番目　一番下の子どもが（　</a:t>
            </a:r>
            <a:r>
              <a:rPr lang="ja-JP" altLang="en-US" sz="1400" dirty="0" smtClean="0">
                <a:latin typeface="HGP創英角ｺﾞｼｯｸUB" panose="020B0900000000000000" pitchFamily="50" charset="-128"/>
                <a:ea typeface="HGP創英角ｺﾞｼｯｸUB" panose="020B0900000000000000" pitchFamily="50" charset="-128"/>
              </a:rPr>
              <a:t>）歳</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23" name="テキスト ボックス 22"/>
          <p:cNvSpPr txBox="1"/>
          <p:nvPr/>
        </p:nvSpPr>
        <p:spPr>
          <a:xfrm>
            <a:off x="418548" y="5335005"/>
            <a:ext cx="360445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④</a:t>
            </a:r>
            <a:r>
              <a:rPr lang="en-US" altLang="ja-JP" sz="1400" dirty="0" smtClean="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就労していない</a:t>
            </a:r>
            <a:r>
              <a:rPr lang="ja-JP" altLang="en-US" sz="1400" dirty="0">
                <a:latin typeface="HGP創英角ｺﾞｼｯｸUB" panose="020B0900000000000000" pitchFamily="50" charset="-128"/>
                <a:ea typeface="HGP創英角ｺﾞｼｯｸUB" panose="020B0900000000000000" pitchFamily="50" charset="-128"/>
              </a:rPr>
              <a:t>母親の希望する就労形態</a:t>
            </a:r>
          </a:p>
        </p:txBody>
      </p:sp>
      <p:pic>
        <p:nvPicPr>
          <p:cNvPr id="20" name="図 1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7" y="1963368"/>
            <a:ext cx="3852000" cy="1484220"/>
          </a:xfrm>
          <a:prstGeom prst="rect">
            <a:avLst/>
          </a:prstGeom>
          <a:noFill/>
          <a:ln>
            <a:noFill/>
          </a:ln>
        </p:spPr>
      </p:pic>
      <p:pic>
        <p:nvPicPr>
          <p:cNvPr id="31" name="図 3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548" y="5736167"/>
            <a:ext cx="3852000" cy="986422"/>
          </a:xfrm>
          <a:prstGeom prst="rect">
            <a:avLst/>
          </a:prstGeom>
          <a:noFill/>
          <a:ln>
            <a:noFill/>
          </a:ln>
        </p:spPr>
      </p:pic>
      <p:pic>
        <p:nvPicPr>
          <p:cNvPr id="33" name="図 3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29453" y="4634241"/>
            <a:ext cx="4081632" cy="1891103"/>
          </a:xfrm>
          <a:prstGeom prst="rect">
            <a:avLst/>
          </a:prstGeom>
          <a:noFill/>
          <a:ln>
            <a:noFill/>
          </a:ln>
        </p:spPr>
      </p:pic>
      <p:pic>
        <p:nvPicPr>
          <p:cNvPr id="25" name="図 24"/>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79912" y="1869980"/>
            <a:ext cx="4462877" cy="2267741"/>
          </a:xfrm>
          <a:prstGeom prst="rect">
            <a:avLst/>
          </a:prstGeom>
          <a:noFill/>
          <a:ln>
            <a:noFill/>
          </a:ln>
        </p:spPr>
      </p:pic>
      <p:pic>
        <p:nvPicPr>
          <p:cNvPr id="16" name="図 15"/>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7976" y="3933056"/>
            <a:ext cx="3888000" cy="1512000"/>
          </a:xfrm>
          <a:prstGeom prst="rect">
            <a:avLst/>
          </a:prstGeom>
          <a:noFill/>
          <a:ln>
            <a:noFill/>
          </a:ln>
        </p:spPr>
      </p:pic>
    </p:spTree>
    <p:extLst>
      <p:ext uri="{BB962C8B-B14F-4D97-AF65-F5344CB8AC3E}">
        <p14:creationId xmlns:p14="http://schemas.microsoft.com/office/powerpoint/2010/main" val="1841235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２－４．（市町村ニーズ調査）　父親の子どもと過ごす時間（平日）</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186230" y="460845"/>
            <a:ext cx="8850266" cy="646331"/>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 改善傾向は見られるものの、依然多くの父親が長時間労働の状態にあり、平日に子どもと過ごす時間が少なく、十分と感じられていない。</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301876" y="1198155"/>
            <a:ext cx="190616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父親の就労時間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365342" y="4066586"/>
            <a:ext cx="190616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父親の帰宅時間</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4467347" y="1198155"/>
            <a:ext cx="4209109"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 子どもと一緒に過ごす時間（父親・平日）</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5" name="テキスト ボックス 14"/>
          <p:cNvSpPr txBox="1"/>
          <p:nvPr/>
        </p:nvSpPr>
        <p:spPr>
          <a:xfrm>
            <a:off x="4467347" y="4066586"/>
            <a:ext cx="442513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④ 子どもと一緒に過ごす時間が十分か？（父親・平日）</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8" name="図 1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39" y="1723786"/>
            <a:ext cx="3456000" cy="2232000"/>
          </a:xfrm>
          <a:prstGeom prst="rect">
            <a:avLst/>
          </a:prstGeom>
          <a:noFill/>
          <a:ln>
            <a:noFill/>
          </a:ln>
        </p:spPr>
      </p:pic>
      <p:pic>
        <p:nvPicPr>
          <p:cNvPr id="19" name="図 1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26550"/>
            <a:ext cx="4167485" cy="2386826"/>
          </a:xfrm>
          <a:prstGeom prst="rect">
            <a:avLst/>
          </a:prstGeom>
          <a:noFill/>
          <a:ln>
            <a:noFill/>
          </a:ln>
        </p:spPr>
      </p:pic>
      <p:pic>
        <p:nvPicPr>
          <p:cNvPr id="20" name="図 1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8004" y="1723786"/>
            <a:ext cx="3600000" cy="2232000"/>
          </a:xfrm>
          <a:prstGeom prst="rect">
            <a:avLst/>
          </a:prstGeom>
          <a:noFill/>
          <a:ln>
            <a:noFill/>
          </a:ln>
        </p:spPr>
      </p:pic>
      <p:pic>
        <p:nvPicPr>
          <p:cNvPr id="24" name="図 2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83968" y="4786666"/>
            <a:ext cx="4464496" cy="1748760"/>
          </a:xfrm>
          <a:prstGeom prst="rect">
            <a:avLst/>
          </a:prstGeom>
          <a:noFill/>
          <a:ln>
            <a:noFill/>
          </a:ln>
        </p:spPr>
      </p:pic>
    </p:spTree>
    <p:extLst>
      <p:ext uri="{BB962C8B-B14F-4D97-AF65-F5344CB8AC3E}">
        <p14:creationId xmlns:p14="http://schemas.microsoft.com/office/powerpoint/2010/main" val="365452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２－５．（市町村ニーズ調査）　教育・保育サービスの利用</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284730" y="467380"/>
            <a:ext cx="8850266" cy="369332"/>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認定こども園の利用が増加しており、希望する施設でも認定</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こども園が増えている。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371460" y="1184205"/>
            <a:ext cx="2757957"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定期的に利用する教育・保育サービスの有無</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5896" y="1124744"/>
            <a:ext cx="4952811" cy="1059133"/>
          </a:xfrm>
          <a:prstGeom prst="rect">
            <a:avLst/>
          </a:prstGeom>
          <a:noFill/>
          <a:ln>
            <a:noFill/>
          </a:ln>
        </p:spPr>
      </p:pic>
      <p:sp>
        <p:nvSpPr>
          <p:cNvPr id="9" name="テキスト ボックス 8"/>
          <p:cNvSpPr txBox="1"/>
          <p:nvPr/>
        </p:nvSpPr>
        <p:spPr>
          <a:xfrm>
            <a:off x="327279" y="2139473"/>
            <a:ext cx="3980311" cy="523220"/>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①で現在利用している教育・保育サービス</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4716016" y="2139473"/>
            <a:ext cx="4137101" cy="523220"/>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③</a:t>
            </a:r>
            <a:r>
              <a:rPr lang="ja-JP" altLang="en-US" sz="1400" dirty="0" smtClean="0">
                <a:latin typeface="HGP創英角ｺﾞｼｯｸUB" panose="020B0900000000000000" pitchFamily="50" charset="-128"/>
                <a:ea typeface="HGP創英角ｺﾞｼｯｸUB" panose="020B0900000000000000" pitchFamily="50" charset="-128"/>
              </a:rPr>
              <a:t> 定期的な利用を希望する教育・保育サービス</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15" name="図 1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2672338"/>
            <a:ext cx="3960000" cy="4176000"/>
          </a:xfrm>
          <a:prstGeom prst="rect">
            <a:avLst/>
          </a:prstGeom>
          <a:noFill/>
          <a:ln>
            <a:noFill/>
          </a:ln>
        </p:spPr>
      </p:pic>
      <p:sp>
        <p:nvSpPr>
          <p:cNvPr id="12" name="スライド番号プレースホルダー 2"/>
          <p:cNvSpPr>
            <a:spLocks noGrp="1"/>
          </p:cNvSpPr>
          <p:nvPr>
            <p:ph type="sldNum" sz="quarter" idx="12"/>
          </p:nvPr>
        </p:nvSpPr>
        <p:spPr>
          <a:xfrm>
            <a:off x="7010400" y="6492875"/>
            <a:ext cx="2133600" cy="365125"/>
          </a:xfrm>
        </p:spPr>
        <p:txBody>
          <a:bodyPr anchor="b" anchorCtr="0"/>
          <a:lstStyle/>
          <a:p>
            <a:r>
              <a:rPr kumimoji="1" lang="en-US" altLang="ja-JP" dirty="0" smtClean="0"/>
              <a:t>7</a:t>
            </a:r>
            <a:endParaRPr kumimoji="1" lang="ja-JP" altLang="en-US" dirty="0"/>
          </a:p>
        </p:txBody>
      </p:sp>
      <p:pic>
        <p:nvPicPr>
          <p:cNvPr id="17" name="図 1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44" y="2709384"/>
            <a:ext cx="3960000" cy="4176000"/>
          </a:xfrm>
          <a:prstGeom prst="rect">
            <a:avLst/>
          </a:prstGeom>
          <a:noFill/>
          <a:ln>
            <a:noFill/>
          </a:ln>
        </p:spPr>
      </p:pic>
    </p:spTree>
    <p:extLst>
      <p:ext uri="{BB962C8B-B14F-4D97-AF65-F5344CB8AC3E}">
        <p14:creationId xmlns:p14="http://schemas.microsoft.com/office/powerpoint/2010/main" val="129321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２－６．（市町村ニーズ調査）　子どもが病気やけがのときの保育</a:t>
            </a:r>
            <a:endParaRPr lang="ja-JP" altLang="en-US" sz="18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198690" y="514573"/>
            <a:ext cx="8850266" cy="584775"/>
          </a:xfrm>
          <a:prstGeom prst="rect">
            <a:avLst/>
          </a:prstGeom>
          <a:solidFill>
            <a:schemeClr val="accent1">
              <a:lumMod val="75000"/>
            </a:schemeClr>
          </a:solidFill>
        </p:spPr>
        <p:txBody>
          <a:bodyPr wrap="square" rtlCol="0">
            <a:spAutoFit/>
          </a:bodyPr>
          <a:lstStyle/>
          <a:p>
            <a:r>
              <a:rPr lang="ja-JP" altLang="en-US" sz="1600"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sz="1600" dirty="0" smtClean="0">
                <a:solidFill>
                  <a:schemeClr val="bg1"/>
                </a:solidFill>
                <a:latin typeface="HGS創英角ｺﾞｼｯｸUB" panose="020B0900000000000000" pitchFamily="50" charset="-128"/>
                <a:ea typeface="HGS創英角ｺﾞｼｯｸUB" panose="020B0900000000000000" pitchFamily="50" charset="-128"/>
              </a:rPr>
              <a:t> </a:t>
            </a:r>
            <a:r>
              <a:rPr lang="ja-JP" altLang="en-US" sz="1600" dirty="0" smtClean="0">
                <a:solidFill>
                  <a:schemeClr val="bg1"/>
                </a:solidFill>
                <a:latin typeface="HGS創英角ｺﾞｼｯｸUB" panose="020B0900000000000000" pitchFamily="50" charset="-128"/>
                <a:ea typeface="HGS創英角ｺﾞｼｯｸUB" panose="020B0900000000000000" pitchFamily="50" charset="-128"/>
              </a:rPr>
              <a:t>子どもが病気やけがのとき、保護者が仕事を休むことがもっとも多く、病気の</a:t>
            </a:r>
            <a:endParaRPr lang="en-US" altLang="ja-JP" sz="1600" dirty="0" smtClean="0">
              <a:solidFill>
                <a:schemeClr val="bg1"/>
              </a:solidFill>
              <a:latin typeface="HGS創英角ｺﾞｼｯｸUB" panose="020B0900000000000000" pitchFamily="50" charset="-128"/>
              <a:ea typeface="HGS創英角ｺﾞｼｯｸUB" panose="020B0900000000000000" pitchFamily="50" charset="-128"/>
            </a:endParaRPr>
          </a:p>
          <a:p>
            <a:r>
              <a:rPr lang="ja-JP" altLang="en-US" sz="1600" dirty="0" smtClean="0">
                <a:solidFill>
                  <a:schemeClr val="bg1"/>
                </a:solidFill>
                <a:latin typeface="HGS創英角ｺﾞｼｯｸUB" panose="020B0900000000000000" pitchFamily="50" charset="-128"/>
                <a:ea typeface="HGS創英角ｺﾞｼｯｸUB" panose="020B0900000000000000" pitchFamily="50" charset="-128"/>
              </a:rPr>
              <a:t>　子どものための保育施設等を利用したいと思う人は依然４割弱いる。</a:t>
            </a:r>
            <a:endParaRPr kumimoji="1" lang="ja-JP" altLang="en-US" sz="16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8" name="テキスト ボックス 7"/>
          <p:cNvSpPr txBox="1"/>
          <p:nvPr/>
        </p:nvSpPr>
        <p:spPr>
          <a:xfrm>
            <a:off x="301875" y="1223138"/>
            <a:ext cx="4198117"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子どもが病気等のとき保育が利用できなかったこと</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4611363" y="1223138"/>
            <a:ext cx="4425133" cy="523220"/>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③</a:t>
            </a:r>
            <a:r>
              <a:rPr lang="ja-JP" altLang="en-US" sz="1400" dirty="0" smtClean="0">
                <a:latin typeface="HGP創英角ｺﾞｼｯｸUB" panose="020B0900000000000000" pitchFamily="50" charset="-128"/>
                <a:ea typeface="HGP創英角ｺﾞｼｯｸUB" panose="020B0900000000000000" pitchFamily="50" charset="-128"/>
              </a:rPr>
              <a:t> （②で父親・母親が休んだ人）病気の子どもの保育</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施設等を利用したいか？</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301875" y="3049215"/>
            <a:ext cx="3980311"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①で「あった」人の対処方法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6" name="テキスト ボックス 15"/>
          <p:cNvSpPr txBox="1"/>
          <p:nvPr/>
        </p:nvSpPr>
        <p:spPr>
          <a:xfrm>
            <a:off x="4611363" y="3049214"/>
            <a:ext cx="3980311"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④ ③で利用したいと思わない理由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22" name="図 2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793" y="1762540"/>
            <a:ext cx="4176000" cy="1188000"/>
          </a:xfrm>
          <a:prstGeom prst="rect">
            <a:avLst/>
          </a:prstGeom>
          <a:noFill/>
          <a:ln>
            <a:noFill/>
          </a:ln>
        </p:spPr>
      </p:pic>
      <p:pic>
        <p:nvPicPr>
          <p:cNvPr id="23" name="図 2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034" y="3531967"/>
            <a:ext cx="4499992" cy="3060000"/>
          </a:xfrm>
          <a:prstGeom prst="rect">
            <a:avLst/>
          </a:prstGeom>
          <a:noFill/>
          <a:ln>
            <a:noFill/>
          </a:ln>
        </p:spPr>
      </p:pic>
      <p:pic>
        <p:nvPicPr>
          <p:cNvPr id="24" name="図 2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0298" y="1746358"/>
            <a:ext cx="4176000" cy="1188000"/>
          </a:xfrm>
          <a:prstGeom prst="rect">
            <a:avLst/>
          </a:prstGeom>
          <a:noFill/>
          <a:ln>
            <a:noFill/>
          </a:ln>
        </p:spPr>
      </p:pic>
      <p:pic>
        <p:nvPicPr>
          <p:cNvPr id="14" name="図 1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36496" y="3573016"/>
            <a:ext cx="4500000" cy="3060000"/>
          </a:xfrm>
          <a:prstGeom prst="rect">
            <a:avLst/>
          </a:prstGeom>
          <a:noFill/>
          <a:ln>
            <a:noFill/>
          </a:ln>
        </p:spPr>
      </p:pic>
    </p:spTree>
    <p:extLst>
      <p:ext uri="{BB962C8B-B14F-4D97-AF65-F5344CB8AC3E}">
        <p14:creationId xmlns:p14="http://schemas.microsoft.com/office/powerpoint/2010/main" val="3476372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9</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P創英角ｺﾞｼｯｸUB" panose="020B0900000000000000" pitchFamily="50" charset="-128"/>
                <a:ea typeface="HGP創英角ｺﾞｼｯｸUB" panose="020B0900000000000000" pitchFamily="50" charset="-128"/>
              </a:rPr>
              <a:t>　２－７．（市町村ニーズ調査）　不定期な子どもの預かり</a:t>
            </a:r>
            <a:endParaRPr lang="ja-JP" altLang="en-US" sz="1800" dirty="0">
              <a:latin typeface="HGP創英角ｺﾞｼｯｸUB" panose="020B0900000000000000" pitchFamily="50" charset="-128"/>
              <a:ea typeface="HGP創英角ｺﾞｼｯｸUB" panose="020B0900000000000000"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74398" y="490567"/>
            <a:ext cx="8850266" cy="646331"/>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不定期な子どもの預かりを利用した人は減少しているが、利用したいと希望している人は、５年前と変わらず半数近くいる。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301875" y="1223138"/>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① 不定期な子どもの預かりの利用の有無</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4608004" y="1194303"/>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② ①で利用したサービス</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317155" y="3265239"/>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③ ①で利用していない理由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5" name="テキスト ボックス 14"/>
          <p:cNvSpPr txBox="1"/>
          <p:nvPr/>
        </p:nvSpPr>
        <p:spPr>
          <a:xfrm>
            <a:off x="4600240" y="3165782"/>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④ 不定期な子どもの預かりの利用希望</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6" name="テキスト ボックス 15"/>
          <p:cNvSpPr txBox="1"/>
          <p:nvPr/>
        </p:nvSpPr>
        <p:spPr>
          <a:xfrm>
            <a:off x="4643741" y="4557978"/>
            <a:ext cx="3982093" cy="307777"/>
          </a:xfrm>
          <a:prstGeom prst="rect">
            <a:avLst/>
          </a:prstGeom>
          <a:noFill/>
        </p:spPr>
        <p:txBody>
          <a:bodyPr wrap="square"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⑤ </a:t>
            </a:r>
            <a:r>
              <a:rPr lang="ja-JP" altLang="en-US" sz="1400" dirty="0">
                <a:latin typeface="HGP創英角ｺﾞｼｯｸUB" panose="020B0900000000000000" pitchFamily="50" charset="-128"/>
                <a:ea typeface="HGP創英角ｺﾞｼｯｸUB" panose="020B0900000000000000" pitchFamily="50" charset="-128"/>
              </a:rPr>
              <a:t>④</a:t>
            </a:r>
            <a:r>
              <a:rPr lang="ja-JP" altLang="en-US" sz="1400" dirty="0" smtClean="0">
                <a:latin typeface="HGP創英角ｺﾞｼｯｸUB" panose="020B0900000000000000" pitchFamily="50" charset="-128"/>
                <a:ea typeface="HGP創英角ｺﾞｼｯｸUB" panose="020B0900000000000000" pitchFamily="50" charset="-128"/>
              </a:rPr>
              <a:t>で利用したいサービス　（複数回答）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pic>
        <p:nvPicPr>
          <p:cNvPr id="21" name="図 2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799" y="1700808"/>
            <a:ext cx="4262185" cy="1213444"/>
          </a:xfrm>
          <a:prstGeom prst="rect">
            <a:avLst/>
          </a:prstGeom>
          <a:noFill/>
          <a:ln>
            <a:noFill/>
          </a:ln>
        </p:spPr>
      </p:pic>
      <p:pic>
        <p:nvPicPr>
          <p:cNvPr id="22" name="図 2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7414" y="1424819"/>
            <a:ext cx="4176000" cy="1692000"/>
          </a:xfrm>
          <a:prstGeom prst="rect">
            <a:avLst/>
          </a:prstGeom>
          <a:noFill/>
          <a:ln>
            <a:noFill/>
          </a:ln>
        </p:spPr>
      </p:pic>
      <p:pic>
        <p:nvPicPr>
          <p:cNvPr id="23" name="図 2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3771955"/>
            <a:ext cx="3908532" cy="2753389"/>
          </a:xfrm>
          <a:prstGeom prst="rect">
            <a:avLst/>
          </a:prstGeom>
          <a:noFill/>
          <a:ln>
            <a:noFill/>
          </a:ln>
        </p:spPr>
      </p:pic>
      <p:pic>
        <p:nvPicPr>
          <p:cNvPr id="24" name="図 2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4163" y="3547768"/>
            <a:ext cx="4306309" cy="936000"/>
          </a:xfrm>
          <a:prstGeom prst="rect">
            <a:avLst/>
          </a:prstGeom>
          <a:noFill/>
          <a:ln>
            <a:noFill/>
          </a:ln>
        </p:spPr>
      </p:pic>
      <p:pic>
        <p:nvPicPr>
          <p:cNvPr id="17" name="図 16"/>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16456" y="4941168"/>
            <a:ext cx="3960000" cy="1908000"/>
          </a:xfrm>
          <a:prstGeom prst="rect">
            <a:avLst/>
          </a:prstGeom>
          <a:noFill/>
          <a:ln>
            <a:noFill/>
          </a:ln>
        </p:spPr>
      </p:pic>
    </p:spTree>
    <p:extLst>
      <p:ext uri="{BB962C8B-B14F-4D97-AF65-F5344CB8AC3E}">
        <p14:creationId xmlns:p14="http://schemas.microsoft.com/office/powerpoint/2010/main" val="7342967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3230</TotalTime>
  <Words>1721</Words>
  <Application>Microsoft Office PowerPoint</Application>
  <PresentationFormat>画面に合わせる (4:3)</PresentationFormat>
  <Paragraphs>267</Paragraphs>
  <Slides>37</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37</vt:i4>
      </vt:variant>
    </vt:vector>
  </HeadingPairs>
  <TitlesOfParts>
    <vt:vector size="47" baseType="lpstr">
      <vt:lpstr>HGPｺﾞｼｯｸM</vt:lpstr>
      <vt:lpstr>HGP創英角ｺﾞｼｯｸUB</vt:lpstr>
      <vt:lpstr>HGS創英角ｺﾞｼｯｸUB</vt:lpstr>
      <vt:lpstr>HG創英角ﾎﾟｯﾌﾟ体</vt:lpstr>
      <vt:lpstr>ＭＳ Ｐゴシック</vt:lpstr>
      <vt:lpstr>ＭＳ 明朝</vt:lpstr>
      <vt:lpstr>Arial</vt:lpstr>
      <vt:lpstr>Calibri</vt:lpstr>
      <vt:lpstr>Times New Roman</vt:lpstr>
      <vt:lpstr>Office テーマ</vt:lpstr>
      <vt:lpstr>PowerPoint プレゼンテーション</vt:lpstr>
      <vt:lpstr>　１．令和元年度に実施した大阪府におけるニーズ調査について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児玉　勇樹</cp:lastModifiedBy>
  <cp:revision>565</cp:revision>
  <cp:lastPrinted>2019-07-31T09:42:49Z</cp:lastPrinted>
  <dcterms:created xsi:type="dcterms:W3CDTF">2014-03-18T06:58:45Z</dcterms:created>
  <dcterms:modified xsi:type="dcterms:W3CDTF">2019-07-31T11:36:41Z</dcterms:modified>
</cp:coreProperties>
</file>