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7" userDrawn="1">
          <p15:clr>
            <a:srgbClr val="A4A3A4"/>
          </p15:clr>
        </p15:guide>
        <p15:guide id="2" pos="18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0" autoAdjust="0"/>
    <p:restoredTop sz="94660"/>
  </p:normalViewPr>
  <p:slideViewPr>
    <p:cSldViewPr snapToGrid="0">
      <p:cViewPr varScale="1">
        <p:scale>
          <a:sx n="52" d="100"/>
          <a:sy n="52" d="100"/>
        </p:scale>
        <p:origin x="2274" y="78"/>
      </p:cViewPr>
      <p:guideLst>
        <p:guide orient="horz" pos="3007"/>
        <p:guide pos="18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2018/12/3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3955597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2018/12/3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1388088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2018/12/3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990921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2018/12/3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028970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2018/12/3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05750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D20EA12-D32A-4F5C-AE69-394F93CDD7E9}" type="datetimeFigureOut">
              <a:rPr kumimoji="1" lang="ja-JP" altLang="en-US" smtClean="0"/>
              <a:t>2018/12/3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3199524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D20EA12-D32A-4F5C-AE69-394F93CDD7E9}" type="datetimeFigureOut">
              <a:rPr kumimoji="1" lang="ja-JP" altLang="en-US" smtClean="0"/>
              <a:t>2018/12/3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891532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D20EA12-D32A-4F5C-AE69-394F93CDD7E9}" type="datetimeFigureOut">
              <a:rPr kumimoji="1" lang="ja-JP" altLang="en-US" smtClean="0"/>
              <a:t>2018/12/3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3366408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20EA12-D32A-4F5C-AE69-394F93CDD7E9}" type="datetimeFigureOut">
              <a:rPr kumimoji="1" lang="ja-JP" altLang="en-US" smtClean="0"/>
              <a:t>2018/12/3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868268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20EA12-D32A-4F5C-AE69-394F93CDD7E9}" type="datetimeFigureOut">
              <a:rPr kumimoji="1" lang="ja-JP" altLang="en-US" smtClean="0"/>
              <a:t>2018/12/3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12697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20EA12-D32A-4F5C-AE69-394F93CDD7E9}" type="datetimeFigureOut">
              <a:rPr kumimoji="1" lang="ja-JP" altLang="en-US" smtClean="0"/>
              <a:t>2018/12/3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1622531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D20EA12-D32A-4F5C-AE69-394F93CDD7E9}" type="datetimeFigureOut">
              <a:rPr kumimoji="1" lang="ja-JP" altLang="en-US" smtClean="0"/>
              <a:t>2018/12/3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8660333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59657" y="181283"/>
            <a:ext cx="6531428" cy="1595337"/>
          </a:xfrm>
          <a:prstGeom prst="rect">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dirty="0"/>
          </a:p>
          <a:p>
            <a:r>
              <a:rPr lang="ja-JP" altLang="en-US" dirty="0">
                <a:latin typeface="メイリオ" panose="020B0604030504040204" pitchFamily="50" charset="-128"/>
                <a:ea typeface="メイリオ" panose="020B0604030504040204" pitchFamily="50" charset="-128"/>
              </a:rPr>
              <a:t> 第二期市町村子ども・子育て支援事業計画における「量の見込み」の算出等の</a:t>
            </a:r>
            <a:r>
              <a:rPr lang="ja-JP" altLang="en-US" dirty="0" smtClean="0">
                <a:latin typeface="メイリオ" panose="020B0604030504040204" pitchFamily="50" charset="-128"/>
                <a:ea typeface="メイリオ" panose="020B0604030504040204" pitchFamily="50" charset="-128"/>
              </a:rPr>
              <a:t>考え方</a:t>
            </a:r>
            <a:endParaRPr lang="en-US" altLang="ja-JP" dirty="0" smtClean="0">
              <a:latin typeface="メイリオ" panose="020B0604030504040204" pitchFamily="50" charset="-128"/>
              <a:ea typeface="メイリオ" panose="020B0604030504040204" pitchFamily="50" charset="-128"/>
            </a:endParaRPr>
          </a:p>
          <a:p>
            <a:r>
              <a:rPr kumimoji="1" lang="ja-JP" altLang="en-US" sz="1700" dirty="0" smtClean="0">
                <a:solidFill>
                  <a:schemeClr val="bg1"/>
                </a:solidFill>
                <a:latin typeface="メイリオ" panose="020B0604030504040204" pitchFamily="50" charset="-128"/>
                <a:ea typeface="メイリオ" panose="020B0604030504040204" pitchFamily="50" charset="-128"/>
              </a:rPr>
              <a:t>（平成</a:t>
            </a:r>
            <a:r>
              <a:rPr kumimoji="1" lang="en-US" altLang="ja-JP" sz="1700" dirty="0" smtClean="0">
                <a:solidFill>
                  <a:schemeClr val="bg1"/>
                </a:solidFill>
                <a:latin typeface="メイリオ" panose="020B0604030504040204" pitchFamily="50" charset="-128"/>
                <a:ea typeface="メイリオ" panose="020B0604030504040204" pitchFamily="50" charset="-128"/>
              </a:rPr>
              <a:t>30</a:t>
            </a:r>
            <a:r>
              <a:rPr kumimoji="1" lang="ja-JP" altLang="en-US" sz="1700" dirty="0" smtClean="0">
                <a:solidFill>
                  <a:schemeClr val="bg1"/>
                </a:solidFill>
                <a:latin typeface="メイリオ" panose="020B0604030504040204" pitchFamily="50" charset="-128"/>
                <a:ea typeface="メイリオ" panose="020B0604030504040204" pitchFamily="50" charset="-128"/>
              </a:rPr>
              <a:t>年</a:t>
            </a:r>
            <a:r>
              <a:rPr kumimoji="1" lang="en-US" altLang="ja-JP" sz="1700" dirty="0" smtClean="0">
                <a:solidFill>
                  <a:schemeClr val="bg1"/>
                </a:solidFill>
                <a:latin typeface="メイリオ" panose="020B0604030504040204" pitchFamily="50" charset="-128"/>
                <a:ea typeface="メイリオ" panose="020B0604030504040204" pitchFamily="50" charset="-128"/>
              </a:rPr>
              <a:t>8</a:t>
            </a:r>
            <a:r>
              <a:rPr kumimoji="1" lang="ja-JP" altLang="en-US" sz="1700" dirty="0" smtClean="0">
                <a:solidFill>
                  <a:schemeClr val="bg1"/>
                </a:solidFill>
                <a:latin typeface="メイリオ" panose="020B0604030504040204" pitchFamily="50" charset="-128"/>
                <a:ea typeface="メイリオ" panose="020B0604030504040204" pitchFamily="50" charset="-128"/>
              </a:rPr>
              <a:t>月</a:t>
            </a:r>
            <a:r>
              <a:rPr kumimoji="1" lang="en-US" altLang="ja-JP" sz="1700" dirty="0" smtClean="0">
                <a:solidFill>
                  <a:schemeClr val="bg1"/>
                </a:solidFill>
                <a:latin typeface="メイリオ" panose="020B0604030504040204" pitchFamily="50" charset="-128"/>
                <a:ea typeface="メイリオ" panose="020B0604030504040204" pitchFamily="50" charset="-128"/>
              </a:rPr>
              <a:t>24</a:t>
            </a:r>
            <a:r>
              <a:rPr kumimoji="1" lang="ja-JP" altLang="en-US" sz="1700" dirty="0" smtClean="0">
                <a:solidFill>
                  <a:schemeClr val="bg1"/>
                </a:solidFill>
                <a:latin typeface="メイリオ" panose="020B0604030504040204" pitchFamily="50" charset="-128"/>
                <a:ea typeface="メイリオ" panose="020B0604030504040204" pitchFamily="50" charset="-128"/>
              </a:rPr>
              <a:t>日付　内閣府事務連絡　抜粋）</a:t>
            </a:r>
            <a:endParaRPr kumimoji="1" lang="ja-JP" altLang="en-US" sz="1700" dirty="0">
              <a:solidFill>
                <a:schemeClr val="bg1"/>
              </a:solidFill>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330740" y="4889667"/>
            <a:ext cx="6222135" cy="4616648"/>
          </a:xfrm>
          <a:prstGeom prst="rect">
            <a:avLst/>
          </a:prstGeom>
          <a:noFill/>
        </p:spPr>
        <p:txBody>
          <a:bodyPr wrap="square" rtlCol="0">
            <a:spAutoFit/>
          </a:bodyPr>
          <a:lstStyle/>
          <a:p>
            <a:r>
              <a:rPr lang="ja-JP" altLang="en-US" sz="1600" b="1" dirty="0" smtClean="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考え方提示の主なもの</a:t>
            </a:r>
            <a:endParaRPr lang="en-US" altLang="ja-JP" sz="1600" b="1" dirty="0" smtClean="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dirty="0" smtClean="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提供体制の実施時期の設定</a:t>
            </a:r>
            <a:r>
              <a:rPr lang="en-US" altLang="ja-JP" sz="1200" dirty="0" smtClean="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提供</a:t>
            </a:r>
            <a:r>
              <a:rPr lang="ja-JP" altLang="en-US" sz="1200" dirty="0">
                <a:latin typeface="メイリオ" panose="020B0604030504040204" pitchFamily="50" charset="-128"/>
                <a:ea typeface="メイリオ" panose="020B0604030504040204" pitchFamily="50" charset="-128"/>
              </a:rPr>
              <a:t>体制確保の実施時期は、「子育て安心プラン」において目標年次としている</a:t>
            </a:r>
            <a:r>
              <a:rPr lang="en-US" altLang="ja-JP" sz="1200" dirty="0">
                <a:latin typeface="メイリオ" panose="020B0604030504040204" pitchFamily="50" charset="-128"/>
                <a:ea typeface="メイリオ" panose="020B0604030504040204" pitchFamily="50" charset="-128"/>
              </a:rPr>
              <a:t>2020</a:t>
            </a:r>
            <a:r>
              <a:rPr lang="ja-JP" altLang="en-US" sz="1200" dirty="0">
                <a:latin typeface="メイリオ" panose="020B0604030504040204" pitchFamily="50" charset="-128"/>
                <a:ea typeface="メイリオ" panose="020B0604030504040204" pitchFamily="50" charset="-128"/>
              </a:rPr>
              <a:t>年度末まで</a:t>
            </a:r>
            <a:r>
              <a:rPr lang="ja-JP" altLang="en-US" sz="1200" dirty="0" smtClean="0">
                <a:latin typeface="メイリオ" panose="020B0604030504040204" pitchFamily="50" charset="-128"/>
                <a:ea typeface="メイリオ" panose="020B0604030504040204" pitchFamily="50" charset="-128"/>
              </a:rPr>
              <a:t>に整備</a:t>
            </a:r>
            <a:r>
              <a:rPr lang="ja-JP" altLang="en-US" sz="1200" dirty="0">
                <a:latin typeface="メイリオ" panose="020B0604030504040204" pitchFamily="50" charset="-128"/>
                <a:ea typeface="メイリオ" panose="020B0604030504040204" pitchFamily="50" charset="-128"/>
              </a:rPr>
              <a:t>することを目指し、設定する。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61950" indent="-180975"/>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r>
              <a:rPr lang="en-US" altLang="ja-JP" sz="1200" dirty="0" smtClean="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トレンドの政策動向、地域の実情等の考慮</a:t>
            </a:r>
            <a:r>
              <a:rPr lang="en-US" altLang="ja-JP" sz="1200" dirty="0" smtClean="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「子育て安心プラン」において、</a:t>
            </a:r>
            <a:r>
              <a:rPr lang="en-US" altLang="ja-JP" sz="1200" dirty="0" smtClean="0">
                <a:latin typeface="メイリオ" panose="020B0604030504040204" pitchFamily="50" charset="-128"/>
                <a:ea typeface="メイリオ" panose="020B0604030504040204" pitchFamily="50" charset="-128"/>
              </a:rPr>
              <a:t>2018</a:t>
            </a:r>
            <a:r>
              <a:rPr lang="ja-JP" altLang="en-US" sz="1200" dirty="0">
                <a:latin typeface="メイリオ" panose="020B0604030504040204" pitchFamily="50" charset="-128"/>
                <a:ea typeface="メイリオ" panose="020B0604030504040204" pitchFamily="50" charset="-128"/>
              </a:rPr>
              <a:t>年度末から</a:t>
            </a:r>
            <a:r>
              <a:rPr lang="en-US" altLang="ja-JP" sz="1200" dirty="0">
                <a:latin typeface="メイリオ" panose="020B0604030504040204" pitchFamily="50" charset="-128"/>
                <a:ea typeface="メイリオ" panose="020B0604030504040204" pitchFamily="50" charset="-128"/>
              </a:rPr>
              <a:t>2020</a:t>
            </a:r>
            <a:r>
              <a:rPr lang="ja-JP" altLang="en-US" sz="1200" dirty="0">
                <a:latin typeface="メイリオ" panose="020B0604030504040204" pitchFamily="50" charset="-128"/>
                <a:ea typeface="メイリオ" panose="020B0604030504040204" pitchFamily="50" charset="-128"/>
              </a:rPr>
              <a:t>年度末までの３年間で女性就業率</a:t>
            </a:r>
            <a:r>
              <a:rPr lang="en-US" altLang="ja-JP" sz="1200" dirty="0">
                <a:latin typeface="メイリオ" panose="020B0604030504040204" pitchFamily="50" charset="-128"/>
                <a:ea typeface="メイリオ" panose="020B0604030504040204" pitchFamily="50" charset="-128"/>
              </a:rPr>
              <a:t>80</a:t>
            </a:r>
            <a:r>
              <a:rPr lang="ja-JP" altLang="en-US" sz="1200" dirty="0">
                <a:latin typeface="メイリオ" panose="020B0604030504040204" pitchFamily="50" charset="-128"/>
                <a:ea typeface="メイリオ" panose="020B0604030504040204" pitchFamily="50" charset="-128"/>
              </a:rPr>
              <a:t>％に対応</a:t>
            </a:r>
            <a:r>
              <a:rPr lang="ja-JP" altLang="en-US" sz="1200" dirty="0" smtClean="0">
                <a:latin typeface="メイリオ" panose="020B0604030504040204" pitchFamily="50" charset="-128"/>
                <a:ea typeface="メイリオ" panose="020B0604030504040204" pitchFamily="50" charset="-128"/>
              </a:rPr>
              <a:t>できる</a:t>
            </a:r>
            <a:r>
              <a:rPr lang="en-US" altLang="ja-JP" sz="1200" dirty="0" smtClean="0">
                <a:latin typeface="メイリオ" panose="020B0604030504040204" pitchFamily="50" charset="-128"/>
                <a:ea typeface="メイリオ" panose="020B0604030504040204" pitchFamily="50" charset="-128"/>
              </a:rPr>
              <a:t>32</a:t>
            </a:r>
            <a:r>
              <a:rPr lang="ja-JP" altLang="en-US" sz="1200" dirty="0" smtClean="0">
                <a:latin typeface="メイリオ" panose="020B0604030504040204" pitchFamily="50" charset="-128"/>
                <a:ea typeface="メイリオ" panose="020B0604030504040204" pitchFamily="50" charset="-128"/>
              </a:rPr>
              <a:t>万人分の保育</a:t>
            </a:r>
            <a:r>
              <a:rPr lang="ja-JP" altLang="en-US" sz="1200" dirty="0">
                <a:latin typeface="メイリオ" panose="020B0604030504040204" pitchFamily="50" charset="-128"/>
                <a:ea typeface="メイリオ" panose="020B0604030504040204" pitchFamily="50" charset="-128"/>
              </a:rPr>
              <a:t>の受け皿整備をすることとしていることに留意</a:t>
            </a:r>
            <a:r>
              <a:rPr lang="ja-JP" altLang="en-US" sz="1200" dirty="0" smtClean="0">
                <a:latin typeface="メイリオ" panose="020B0604030504040204" pitchFamily="50" charset="-128"/>
                <a:ea typeface="メイリオ" panose="020B0604030504040204" pitchFamily="50" charset="-128"/>
              </a:rPr>
              <a:t>する。</a:t>
            </a:r>
            <a:endParaRPr lang="en-US" altLang="ja-JP" sz="1200" dirty="0" smtClean="0">
              <a:latin typeface="メイリオ" panose="020B0604030504040204" pitchFamily="50" charset="-128"/>
              <a:ea typeface="メイリオ" panose="020B0604030504040204" pitchFamily="50" charset="-128"/>
            </a:endParaRPr>
          </a:p>
          <a:p>
            <a:pPr marL="174625" indent="-174625"/>
            <a:endParaRPr lang="en-US" altLang="ja-JP" sz="1200" dirty="0">
              <a:latin typeface="メイリオ" panose="020B0604030504040204" pitchFamily="50" charset="-128"/>
              <a:ea typeface="メイリオ" panose="020B0604030504040204" pitchFamily="50" charset="-128"/>
            </a:endParaRPr>
          </a:p>
          <a:p>
            <a:pPr marL="174625" indent="-174625"/>
            <a:r>
              <a:rPr lang="en-US" altLang="ja-JP" sz="1200" dirty="0" smtClean="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都市開発局との十分な情報共有</a:t>
            </a:r>
            <a:r>
              <a:rPr lang="en-US" altLang="ja-JP" sz="1200" dirty="0" smtClean="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a:t>
            </a:r>
          </a:p>
          <a:p>
            <a:pPr marL="174625" indent="-174625"/>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都市開発部局と十分に情報共有、連携を行い、大規模マンション等の開発が行われる際には、量の見込みを大きく変動させる要因となり得ることから、必要に応じて補正を行うこと</a:t>
            </a:r>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pPr marL="174625" indent="-174625"/>
            <a:endParaRPr lang="en-US" altLang="ja-JP" sz="1200" dirty="0">
              <a:latin typeface="メイリオ" panose="020B0604030504040204" pitchFamily="50" charset="-128"/>
              <a:ea typeface="メイリオ" panose="020B0604030504040204" pitchFamily="50" charset="-128"/>
            </a:endParaRPr>
          </a:p>
          <a:p>
            <a:pPr marL="174625" indent="-174625"/>
            <a:r>
              <a:rPr lang="en-US" altLang="ja-JP" sz="1200"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【0</a:t>
            </a:r>
            <a:r>
              <a:rPr lang="ja-JP" altLang="en-US" sz="1200"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歳児保育の量の見込み</a:t>
            </a:r>
            <a:r>
              <a:rPr lang="en-US" altLang="ja-JP" sz="1200"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０歳児保育の量の見込みについては</a:t>
            </a:r>
            <a:r>
              <a:rPr lang="ja-JP" altLang="en-US" sz="1200" dirty="0" smtClean="0">
                <a:latin typeface="メイリオ" panose="020B0604030504040204" pitchFamily="50" charset="-128"/>
                <a:ea typeface="メイリオ" panose="020B0604030504040204" pitchFamily="50" charset="-128"/>
              </a:rPr>
              <a:t>、育児</a:t>
            </a:r>
            <a:r>
              <a:rPr lang="ja-JP" altLang="en-US" sz="1200" dirty="0">
                <a:latin typeface="メイリオ" panose="020B0604030504040204" pitchFamily="50" charset="-128"/>
                <a:ea typeface="メイリオ" panose="020B0604030504040204" pitchFamily="50" charset="-128"/>
              </a:rPr>
              <a:t>休業の取得</a:t>
            </a:r>
            <a:r>
              <a:rPr lang="ja-JP" altLang="en-US" sz="1200" dirty="0" smtClean="0">
                <a:latin typeface="メイリオ" panose="020B0604030504040204" pitchFamily="50" charset="-128"/>
                <a:ea typeface="メイリオ" panose="020B0604030504040204" pitchFamily="50" charset="-128"/>
              </a:rPr>
              <a:t>状況の</a:t>
            </a:r>
            <a:r>
              <a:rPr lang="ja-JP" altLang="en-US" sz="1200" dirty="0">
                <a:latin typeface="メイリオ" panose="020B0604030504040204" pitchFamily="50" charset="-128"/>
                <a:ea typeface="メイリオ" panose="020B0604030504040204" pitchFamily="50" charset="-128"/>
              </a:rPr>
              <a:t>実態等を踏まえ</a:t>
            </a:r>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より</a:t>
            </a:r>
            <a:r>
              <a:rPr lang="ja-JP" altLang="en-US" sz="1200" dirty="0">
                <a:latin typeface="メイリオ" panose="020B0604030504040204" pitchFamily="50" charset="-128"/>
                <a:ea typeface="メイリオ" panose="020B0604030504040204" pitchFamily="50" charset="-128"/>
              </a:rPr>
              <a:t>ニーズの実態に近いものとなるよう</a:t>
            </a:r>
            <a:r>
              <a:rPr lang="ja-JP" altLang="en-US" sz="1200" dirty="0" smtClean="0">
                <a:latin typeface="メイリオ" panose="020B0604030504040204" pitchFamily="50" charset="-128"/>
                <a:ea typeface="メイリオ" panose="020B0604030504040204" pitchFamily="50" charset="-128"/>
              </a:rPr>
              <a:t>、適切</a:t>
            </a:r>
            <a:r>
              <a:rPr lang="ja-JP" altLang="en-US" sz="1200" dirty="0">
                <a:latin typeface="メイリオ" panose="020B0604030504040204" pitchFamily="50" charset="-128"/>
                <a:ea typeface="メイリオ" panose="020B0604030504040204" pitchFamily="50" charset="-128"/>
              </a:rPr>
              <a:t>に量を見込むこと。</a:t>
            </a:r>
            <a:endParaRPr lang="en-US" altLang="ja-JP" sz="1200" dirty="0">
              <a:latin typeface="メイリオ" panose="020B0604030504040204" pitchFamily="50" charset="-128"/>
              <a:ea typeface="メイリオ" panose="020B0604030504040204" pitchFamily="50" charset="-128"/>
            </a:endParaRPr>
          </a:p>
          <a:p>
            <a:pPr marL="180975" indent="-180975"/>
            <a:endParaRPr lang="en-US" altLang="ja-JP" sz="12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r>
              <a:rPr lang="en-US" altLang="ja-JP" sz="1200"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放課後児童健全育成事業の量の見込み</a:t>
            </a:r>
            <a:r>
              <a:rPr lang="en-US" altLang="ja-JP" sz="1200"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女性の就業率の上昇や保育ニーズの高まりを踏まえ、</a:t>
            </a:r>
            <a:r>
              <a:rPr lang="en-US" altLang="ja-JP" sz="1200" dirty="0">
                <a:latin typeface="メイリオ" panose="020B0604030504040204" pitchFamily="50" charset="-128"/>
                <a:ea typeface="メイリオ" panose="020B0604030504040204" pitchFamily="50" charset="-128"/>
              </a:rPr>
              <a:t>2023</a:t>
            </a:r>
            <a:r>
              <a:rPr lang="ja-JP" altLang="en-US" sz="1200" dirty="0">
                <a:latin typeface="メイリオ" panose="020B0604030504040204" pitchFamily="50" charset="-128"/>
                <a:ea typeface="メイリオ" panose="020B0604030504040204" pitchFamily="50" charset="-128"/>
              </a:rPr>
              <a:t>年度末まで</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に放課後児童クラブの約</a:t>
            </a:r>
            <a:r>
              <a:rPr lang="en-US" altLang="ja-JP" sz="1200" dirty="0">
                <a:latin typeface="メイリオ" panose="020B0604030504040204" pitchFamily="50" charset="-128"/>
                <a:ea typeface="メイリオ" panose="020B0604030504040204" pitchFamily="50" charset="-128"/>
              </a:rPr>
              <a:t>30</a:t>
            </a:r>
            <a:r>
              <a:rPr lang="ja-JP" altLang="en-US" sz="1200" dirty="0">
                <a:latin typeface="メイリオ" panose="020B0604030504040204" pitchFamily="50" charset="-128"/>
                <a:ea typeface="メイリオ" panose="020B0604030504040204" pitchFamily="50" charset="-128"/>
              </a:rPr>
              <a:t>万人分の更なる受け皿を拡大することとして</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おり、これを踏まえ、量の見込みを算出すること</a:t>
            </a:r>
            <a:r>
              <a:rPr lang="ja-JP" altLang="en-US" sz="1200" dirty="0" smtClean="0">
                <a:latin typeface="メイリオ" panose="020B0604030504040204" pitchFamily="50" charset="-128"/>
                <a:ea typeface="メイリオ" panose="020B0604030504040204" pitchFamily="50" charset="-128"/>
              </a:rPr>
              <a:t>。</a:t>
            </a:r>
            <a:endParaRPr lang="en-US" altLang="ja-JP" sz="1400" dirty="0" smtClean="0">
              <a:latin typeface="メイリオ" panose="020B0604030504040204" pitchFamily="50" charset="-128"/>
              <a:ea typeface="メイリオ" panose="020B0604030504040204" pitchFamily="50" charset="-128"/>
            </a:endParaRPr>
          </a:p>
        </p:txBody>
      </p:sp>
      <p:cxnSp>
        <p:nvCxnSpPr>
          <p:cNvPr id="24" name="直線コネクタ 23"/>
          <p:cNvCxnSpPr/>
          <p:nvPr/>
        </p:nvCxnSpPr>
        <p:spPr>
          <a:xfrm>
            <a:off x="178095" y="4683781"/>
            <a:ext cx="6374780" cy="0"/>
          </a:xfrm>
          <a:prstGeom prst="line">
            <a:avLst/>
          </a:prstGeom>
          <a:ln w="28575" cap="rnd">
            <a:solidFill>
              <a:schemeClr val="accent1"/>
            </a:solidFill>
            <a:prstDash val="sysDot"/>
            <a:round/>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333202" y="1973102"/>
            <a:ext cx="6212305" cy="2462213"/>
          </a:xfrm>
          <a:prstGeom prst="rect">
            <a:avLst/>
          </a:prstGeom>
          <a:noFill/>
        </p:spPr>
        <p:txBody>
          <a:bodyPr wrap="square" rtlCol="0">
            <a:spAutoFit/>
          </a:bodyPr>
          <a:lstStyle/>
          <a:p>
            <a:pPr marL="174625" indent="-174625"/>
            <a:r>
              <a:rPr lang="ja-JP" altLang="en-US" sz="1400" dirty="0" smtClean="0">
                <a:latin typeface="メイリオ" panose="020B0604030504040204" pitchFamily="50" charset="-128"/>
                <a:ea typeface="メイリオ" panose="020B0604030504040204" pitchFamily="50" charset="-128"/>
              </a:rPr>
              <a:t>〇　平成</a:t>
            </a:r>
            <a:r>
              <a:rPr lang="en-US" altLang="ja-JP" sz="1400" dirty="0" smtClean="0">
                <a:latin typeface="メイリオ" panose="020B0604030504040204" pitchFamily="50" charset="-128"/>
                <a:ea typeface="メイリオ" panose="020B0604030504040204" pitchFamily="50" charset="-128"/>
              </a:rPr>
              <a:t>27</a:t>
            </a:r>
            <a:r>
              <a:rPr lang="ja-JP" altLang="en-US" sz="1400" dirty="0" smtClean="0">
                <a:latin typeface="メイリオ" panose="020B0604030504040204" pitchFamily="50" charset="-128"/>
                <a:ea typeface="メイリオ" panose="020B0604030504040204" pitchFamily="50" charset="-128"/>
              </a:rPr>
              <a:t>年度を始期とする支援事業計画の計画期間の終期が平成</a:t>
            </a:r>
            <a:r>
              <a:rPr lang="en-US" altLang="ja-JP" sz="1400" dirty="0" smtClean="0">
                <a:latin typeface="メイリオ" panose="020B0604030504040204" pitchFamily="50" charset="-128"/>
                <a:ea typeface="メイリオ" panose="020B0604030504040204" pitchFamily="50" charset="-128"/>
              </a:rPr>
              <a:t>31</a:t>
            </a:r>
            <a:r>
              <a:rPr lang="ja-JP" altLang="en-US" sz="1400" dirty="0" smtClean="0">
                <a:latin typeface="メイリオ" panose="020B0604030504040204" pitchFamily="50" charset="-128"/>
                <a:ea typeface="メイリオ" panose="020B0604030504040204" pitchFamily="50" charset="-128"/>
              </a:rPr>
              <a:t>年度（</a:t>
            </a:r>
            <a:r>
              <a:rPr lang="en-US" altLang="ja-JP" sz="1400" dirty="0" smtClean="0">
                <a:latin typeface="メイリオ" panose="020B0604030504040204" pitchFamily="50" charset="-128"/>
                <a:ea typeface="メイリオ" panose="020B0604030504040204" pitchFamily="50" charset="-128"/>
              </a:rPr>
              <a:t>2019</a:t>
            </a:r>
            <a:r>
              <a:rPr lang="ja-JP" altLang="en-US" sz="1400" dirty="0" smtClean="0">
                <a:latin typeface="メイリオ" panose="020B0604030504040204" pitchFamily="50" charset="-128"/>
                <a:ea typeface="メイリオ" panose="020B0604030504040204" pitchFamily="50" charset="-128"/>
              </a:rPr>
              <a:t>年度）であることから、</a:t>
            </a:r>
            <a:r>
              <a:rPr lang="en-US" altLang="ja-JP" sz="1400" u="sng" dirty="0" smtClean="0">
                <a:latin typeface="メイリオ" panose="020B0604030504040204" pitchFamily="50" charset="-128"/>
                <a:ea typeface="メイリオ" panose="020B0604030504040204" pitchFamily="50" charset="-128"/>
              </a:rPr>
              <a:t>2020</a:t>
            </a:r>
            <a:r>
              <a:rPr lang="ja-JP" altLang="en-US" sz="1400" u="sng" dirty="0" smtClean="0">
                <a:latin typeface="メイリオ" panose="020B0604030504040204" pitchFamily="50" charset="-128"/>
                <a:ea typeface="メイリオ" panose="020B0604030504040204" pitchFamily="50" charset="-128"/>
              </a:rPr>
              <a:t>年度を始期とする第二期の支援事業計画を改めて作成する必要がある。</a:t>
            </a:r>
            <a:endParaRPr lang="en-US" altLang="ja-JP" sz="1400" u="sng" dirty="0" smtClean="0">
              <a:latin typeface="メイリオ" panose="020B0604030504040204" pitchFamily="50" charset="-128"/>
              <a:ea typeface="メイリオ" panose="020B0604030504040204" pitchFamily="50" charset="-128"/>
            </a:endParaRPr>
          </a:p>
          <a:p>
            <a:pPr marL="174625" indent="-174625"/>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u="sng" dirty="0" smtClean="0">
                <a:latin typeface="メイリオ" panose="020B0604030504040204" pitchFamily="50" charset="-128"/>
                <a:ea typeface="メイリオ" panose="020B0604030504040204" pitchFamily="50" charset="-128"/>
              </a:rPr>
              <a:t>第一期</a:t>
            </a:r>
            <a:r>
              <a:rPr lang="ja-JP" altLang="en-US" sz="1400" u="sng" dirty="0">
                <a:latin typeface="メイリオ" panose="020B0604030504040204" pitchFamily="50" charset="-128"/>
                <a:ea typeface="メイリオ" panose="020B0604030504040204" pitchFamily="50" charset="-128"/>
              </a:rPr>
              <a:t>の支援事業計画の作成にあたって</a:t>
            </a:r>
            <a:r>
              <a:rPr lang="ja-JP" altLang="en-US" sz="1400" u="sng" dirty="0" smtClean="0">
                <a:latin typeface="メイリオ" panose="020B0604030504040204" pitchFamily="50" charset="-128"/>
                <a:ea typeface="メイリオ" panose="020B0604030504040204" pitchFamily="50" charset="-128"/>
              </a:rPr>
              <a:t>示した第一期手引きを基本</a:t>
            </a:r>
            <a:r>
              <a:rPr lang="ja-JP" altLang="en-US" sz="1400" u="sng" dirty="0">
                <a:latin typeface="メイリオ" panose="020B0604030504040204" pitchFamily="50" charset="-128"/>
                <a:ea typeface="メイリオ" panose="020B0604030504040204" pitchFamily="50" charset="-128"/>
              </a:rPr>
              <a:t>としつつ</a:t>
            </a:r>
            <a:r>
              <a:rPr lang="ja-JP" altLang="en-US" sz="1400" u="sng" dirty="0" smtClean="0">
                <a:latin typeface="メイリオ" panose="020B0604030504040204" pitchFamily="50" charset="-128"/>
                <a:ea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rPr>
              <a:t>子育て</a:t>
            </a:r>
            <a:r>
              <a:rPr lang="ja-JP" altLang="en-US" sz="1400" dirty="0">
                <a:latin typeface="メイリオ" panose="020B0604030504040204" pitchFamily="50" charset="-128"/>
                <a:ea typeface="メイリオ" panose="020B0604030504040204" pitchFamily="50" charset="-128"/>
              </a:rPr>
              <a:t>安心</a:t>
            </a:r>
            <a:r>
              <a:rPr lang="ja-JP" altLang="en-US" sz="1400" dirty="0" smtClean="0">
                <a:latin typeface="メイリオ" panose="020B0604030504040204" pitchFamily="50" charset="-128"/>
                <a:ea typeface="メイリオ" panose="020B0604030504040204" pitchFamily="50" charset="-128"/>
              </a:rPr>
              <a:t>プラン等</a:t>
            </a:r>
            <a:r>
              <a:rPr lang="ja-JP" altLang="en-US" sz="1400" dirty="0">
                <a:latin typeface="メイリオ" panose="020B0604030504040204" pitchFamily="50" charset="-128"/>
                <a:ea typeface="メイリオ" panose="020B0604030504040204" pitchFamily="50" charset="-128"/>
              </a:rPr>
              <a:t>を踏まえ、第二期の支援事業計画作成にあたっての「量の見込み」の算出等の考え方を</a:t>
            </a:r>
            <a:r>
              <a:rPr lang="ja-JP" altLang="en-US" sz="1400" dirty="0" smtClean="0">
                <a:latin typeface="メイリオ" panose="020B0604030504040204" pitchFamily="50" charset="-128"/>
                <a:ea typeface="メイリオ" panose="020B0604030504040204" pitchFamily="50" charset="-128"/>
              </a:rPr>
              <a:t>提示。</a:t>
            </a:r>
            <a:endParaRPr lang="en-US" altLang="ja-JP" sz="1400" dirty="0" smtClean="0">
              <a:latin typeface="メイリオ" panose="020B0604030504040204" pitchFamily="50" charset="-128"/>
              <a:ea typeface="メイリオ" panose="020B0604030504040204" pitchFamily="50" charset="-128"/>
            </a:endParaRPr>
          </a:p>
          <a:p>
            <a:pPr marL="174625" indent="-174625"/>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〇　</a:t>
            </a:r>
            <a:r>
              <a:rPr lang="ja-JP" altLang="en-US" sz="1400" dirty="0" smtClean="0">
                <a:latin typeface="メイリオ" panose="020B0604030504040204" pitchFamily="50" charset="-128"/>
                <a:ea typeface="メイリオ" panose="020B0604030504040204" pitchFamily="50" charset="-128"/>
              </a:rPr>
              <a:t>なお</a:t>
            </a:r>
            <a:r>
              <a:rPr lang="ja-JP" altLang="en-US" sz="1400" dirty="0">
                <a:latin typeface="メイリオ" panose="020B0604030504040204" pitchFamily="50" charset="-128"/>
                <a:ea typeface="メイリオ" panose="020B0604030504040204" pitchFamily="50" charset="-128"/>
              </a:rPr>
              <a:t>、今回提示する考え方の活用方法も含め、具体的な算出方法等については、</a:t>
            </a:r>
            <a:r>
              <a:rPr lang="ja-JP" altLang="en-US" sz="1400" u="sng" dirty="0">
                <a:latin typeface="メイリオ" panose="020B0604030504040204" pitchFamily="50" charset="-128"/>
                <a:ea typeface="メイリオ" panose="020B0604030504040204" pitchFamily="50" charset="-128"/>
              </a:rPr>
              <a:t>各市町村において地方版子ども・子育て会議等の議論を経て、適切に判断頂きたい</a:t>
            </a:r>
            <a:r>
              <a:rPr lang="ja-JP" altLang="en-US" sz="1400" u="sng" dirty="0" smtClean="0">
                <a:latin typeface="メイリオ" panose="020B0604030504040204" pitchFamily="50" charset="-128"/>
                <a:ea typeface="メイリオ" panose="020B0604030504040204" pitchFamily="50" charset="-128"/>
              </a:rPr>
              <a:t>。</a:t>
            </a:r>
            <a:endParaRPr lang="en-US" altLang="ja-JP" sz="1400" u="sng"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34084881"/>
      </p:ext>
    </p:extLst>
  </p:cSld>
  <p:clrMapOvr>
    <a:masterClrMapping/>
  </p:clrMapOvr>
</p:sld>
</file>

<file path=ppt/theme/theme1.xml><?xml version="1.0" encoding="utf-8"?>
<a:theme xmlns:a="http://schemas.openxmlformats.org/drawingml/2006/main" name="Office テーマ">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46</Words>
  <Application>Microsoft Office PowerPoint</Application>
  <PresentationFormat>A4 210 x 297 mm</PresentationFormat>
  <Paragraphs>27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メイリオ</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2018-09-26T06:07:55Z</dcterms:created>
  <dcterms:modified xsi:type="dcterms:W3CDTF">2018-12-03T05:08:23Z</dcterms:modified>
</cp:coreProperties>
</file>