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72185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774" y="-540"/>
      </p:cViewPr>
      <p:guideLst>
        <p:guide orient="horz" pos="2160"/>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A31D59B-9F1A-4338-B035-FE971BD43F15}" type="datetimeFigureOut">
              <a:rPr kumimoji="1" lang="ja-JP" altLang="en-US" smtClean="0"/>
              <a:t>2018/11/15</a:t>
            </a:fld>
            <a:endParaRPr kumimoji="1" lang="ja-JP" altLang="en-US"/>
          </a:p>
        </p:txBody>
      </p:sp>
      <p:sp>
        <p:nvSpPr>
          <p:cNvPr id="4" name="スライド イメージ プレースホルダー 3"/>
          <p:cNvSpPr>
            <a:spLocks noGrp="1" noRot="1" noChangeAspect="1"/>
          </p:cNvSpPr>
          <p:nvPr>
            <p:ph type="sldImg" idx="2"/>
          </p:nvPr>
        </p:nvSpPr>
        <p:spPr>
          <a:xfrm>
            <a:off x="763588" y="746125"/>
            <a:ext cx="52800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D40D2A1-DCB2-48A7-828F-7FBC4B6E088A}" type="slidenum">
              <a:rPr kumimoji="1" lang="ja-JP" altLang="en-US" smtClean="0"/>
              <a:t>‹#›</a:t>
            </a:fld>
            <a:endParaRPr kumimoji="1" lang="ja-JP" altLang="en-US"/>
          </a:p>
        </p:txBody>
      </p:sp>
    </p:spTree>
    <p:extLst>
      <p:ext uri="{BB962C8B-B14F-4D97-AF65-F5344CB8AC3E}">
        <p14:creationId xmlns:p14="http://schemas.microsoft.com/office/powerpoint/2010/main" val="2716677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139" y="2130426"/>
            <a:ext cx="8263573"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58278" y="3886200"/>
            <a:ext cx="680529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172703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778246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48341" y="274639"/>
            <a:ext cx="2187416"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6092" y="274639"/>
            <a:ext cx="6400218"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31955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5797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959" y="4406901"/>
            <a:ext cx="8263573"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7959" y="2906713"/>
            <a:ext cx="826357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00502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6093"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941940"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02799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3" y="1535113"/>
            <a:ext cx="429550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6093" y="2174875"/>
            <a:ext cx="429550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38565" y="1535113"/>
            <a:ext cx="429719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38565" y="2174875"/>
            <a:ext cx="429719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536529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7389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41023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93" y="273050"/>
            <a:ext cx="3198422"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00973" y="273051"/>
            <a:ext cx="543478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6093" y="1435101"/>
            <a:ext cx="31984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811786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551" y="4800600"/>
            <a:ext cx="583311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05551" y="612775"/>
            <a:ext cx="583311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05551" y="5367338"/>
            <a:ext cx="583311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2018/11/15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09409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93" y="274638"/>
            <a:ext cx="8749665"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3" y="1600201"/>
            <a:ext cx="8749665"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6092" y="6356351"/>
            <a:ext cx="226843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A4AF6-32DC-4B40-88D1-D01B69B71F80}" type="datetimeFigureOut">
              <a:rPr kumimoji="1" lang="ja-JP" altLang="en-US" smtClean="0"/>
              <a:t>2018/11/15</a:t>
            </a:fld>
            <a:endParaRPr kumimoji="1" lang="ja-JP" altLang="en-US"/>
          </a:p>
        </p:txBody>
      </p:sp>
      <p:sp>
        <p:nvSpPr>
          <p:cNvPr id="5" name="フッター プレースホルダー 4"/>
          <p:cNvSpPr>
            <a:spLocks noGrp="1"/>
          </p:cNvSpPr>
          <p:nvPr>
            <p:ph type="ftr" sz="quarter" idx="3"/>
          </p:nvPr>
        </p:nvSpPr>
        <p:spPr>
          <a:xfrm>
            <a:off x="3321632" y="6356351"/>
            <a:ext cx="307858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67326" y="6356351"/>
            <a:ext cx="226843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7998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4"/>
          <p:cNvSpPr>
            <a:spLocks noChangeArrowheads="1"/>
          </p:cNvSpPr>
          <p:nvPr/>
        </p:nvSpPr>
        <p:spPr bwMode="auto">
          <a:xfrm>
            <a:off x="190857" y="1028539"/>
            <a:ext cx="9416696" cy="492758"/>
          </a:xfrm>
          <a:prstGeom prst="roundRect">
            <a:avLst>
              <a:gd name="adj" fmla="val 410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36000" tIns="0" rIns="3600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000" dirty="0" smtClean="0">
                <a:solidFill>
                  <a:srgbClr val="000000"/>
                </a:solidFill>
                <a:latin typeface="ＭＳ Ｐ明朝" panose="02020600040205080304" pitchFamily="18" charset="-128"/>
                <a:ea typeface="ＭＳ Ｐ明朝" panose="02020600040205080304" pitchFamily="18" charset="-128"/>
              </a:rPr>
              <a:t>・</a:t>
            </a:r>
            <a:r>
              <a:rPr lang="ja-JP" altLang="en-US" i="0" u="none" strike="noStrike" baseline="0" dirty="0" smtClean="0">
                <a:solidFill>
                  <a:srgbClr val="000000"/>
                </a:solidFill>
                <a:latin typeface="ＭＳ Ｐ明朝" panose="02020600040205080304" pitchFamily="18" charset="-128"/>
                <a:ea typeface="ＭＳ Ｐ明朝" panose="02020600040205080304" pitchFamily="18" charset="-128"/>
              </a:rPr>
              <a:t>ス</a:t>
            </a:r>
            <a:r>
              <a:rPr lang="ja-JP" altLang="en-US" b="0" i="0" u="none" strike="noStrike" baseline="0" dirty="0" smtClean="0">
                <a:solidFill>
                  <a:srgbClr val="000000"/>
                </a:solidFill>
                <a:latin typeface="ＭＳ Ｐ明朝" panose="02020600040205080304" pitchFamily="18" charset="-128"/>
                <a:ea typeface="ＭＳ Ｐ明朝" panose="02020600040205080304" pitchFamily="18" charset="-128"/>
              </a:rPr>
              <a:t>マートフォンの普及に伴い、青少年の行動をより危険に近づきやすくしてしまっている点等が指摘されており、喫緊に対策を講じることが課題</a:t>
            </a:r>
            <a:endParaRPr lang="en-US" altLang="ja-JP" b="0" i="0" u="none" strike="noStrike" baseline="0" dirty="0" smtClean="0">
              <a:solidFill>
                <a:srgbClr val="000000"/>
              </a:solidFill>
              <a:latin typeface="ＭＳ Ｐ明朝" panose="02020600040205080304" pitchFamily="18" charset="-128"/>
              <a:ea typeface="ＭＳ Ｐ明朝" panose="02020600040205080304" pitchFamily="18" charset="-128"/>
            </a:endParaRPr>
          </a:p>
          <a:p>
            <a:pPr>
              <a:defRPr sz="1000"/>
            </a:pPr>
            <a:r>
              <a:rPr lang="ja-JP" altLang="en-US" dirty="0" smtClean="0">
                <a:solidFill>
                  <a:srgbClr val="000000"/>
                </a:solidFill>
                <a:latin typeface="ＭＳ Ｐ明朝" panose="02020600040205080304" pitchFamily="18" charset="-128"/>
                <a:ea typeface="ＭＳ Ｐ明朝" panose="02020600040205080304" pitchFamily="18" charset="-128"/>
              </a:rPr>
              <a:t>・インターネット社会においては青少年</a:t>
            </a:r>
            <a:r>
              <a:rPr lang="ja-JP" altLang="en-US" dirty="0">
                <a:solidFill>
                  <a:srgbClr val="000000"/>
                </a:solidFill>
                <a:latin typeface="ＭＳ Ｐ明朝" panose="02020600040205080304" pitchFamily="18" charset="-128"/>
                <a:ea typeface="ＭＳ Ｐ明朝" panose="02020600040205080304" pitchFamily="18" charset="-128"/>
              </a:rPr>
              <a:t>自身</a:t>
            </a:r>
            <a:r>
              <a:rPr lang="ja-JP" altLang="en-US" dirty="0" smtClean="0">
                <a:solidFill>
                  <a:srgbClr val="000000"/>
                </a:solidFill>
                <a:latin typeface="ＭＳ Ｐ明朝" panose="02020600040205080304" pitchFamily="18" charset="-128"/>
                <a:ea typeface="ＭＳ Ｐ明朝" panose="02020600040205080304" pitchFamily="18" charset="-128"/>
              </a:rPr>
              <a:t>がインターネットの有用性</a:t>
            </a:r>
            <a:r>
              <a:rPr lang="ja-JP" altLang="en-US" dirty="0">
                <a:solidFill>
                  <a:srgbClr val="000000"/>
                </a:solidFill>
                <a:latin typeface="ＭＳ Ｐ明朝" panose="02020600040205080304" pitchFamily="18" charset="-128"/>
                <a:ea typeface="ＭＳ Ｐ明朝" panose="02020600040205080304" pitchFamily="18" charset="-128"/>
              </a:rPr>
              <a:t>と危険性の両面を踏まえ、主体的に考え、賢くインターネット社会を生きていく力</a:t>
            </a:r>
            <a:r>
              <a:rPr lang="ja-JP" altLang="en-US" dirty="0" smtClean="0">
                <a:solidFill>
                  <a:srgbClr val="000000"/>
                </a:solidFill>
                <a:latin typeface="ＭＳ Ｐ明朝" panose="02020600040205080304" pitchFamily="18" charset="-128"/>
                <a:ea typeface="ＭＳ Ｐ明朝" panose="02020600040205080304" pitchFamily="18" charset="-128"/>
              </a:rPr>
              <a:t>（情報リテラシー</a:t>
            </a:r>
            <a:r>
              <a:rPr lang="ja-JP" altLang="en-US" dirty="0">
                <a:solidFill>
                  <a:srgbClr val="000000"/>
                </a:solidFill>
                <a:latin typeface="ＭＳ Ｐ明朝" panose="02020600040205080304" pitchFamily="18" charset="-128"/>
                <a:ea typeface="ＭＳ Ｐ明朝" panose="02020600040205080304" pitchFamily="18" charset="-128"/>
              </a:rPr>
              <a:t>）をつける</a:t>
            </a:r>
            <a:endParaRPr lang="en-US" altLang="ja-JP" dirty="0">
              <a:solidFill>
                <a:srgbClr val="000000"/>
              </a:solidFill>
              <a:latin typeface="ＭＳ Ｐ明朝" panose="02020600040205080304" pitchFamily="18" charset="-128"/>
              <a:ea typeface="ＭＳ Ｐ明朝" panose="02020600040205080304" pitchFamily="18" charset="-128"/>
            </a:endParaRPr>
          </a:p>
          <a:p>
            <a:pPr>
              <a:defRPr sz="1000"/>
            </a:pPr>
            <a:r>
              <a:rPr lang="ja-JP" altLang="en-US" dirty="0">
                <a:solidFill>
                  <a:srgbClr val="000000"/>
                </a:solidFill>
                <a:latin typeface="ＭＳ Ｐ明朝" panose="02020600040205080304" pitchFamily="18" charset="-128"/>
                <a:ea typeface="ＭＳ Ｐ明朝" panose="02020600040205080304" pitchFamily="18" charset="-128"/>
              </a:rPr>
              <a:t>　</a:t>
            </a:r>
            <a:r>
              <a:rPr lang="ja-JP" altLang="en-US" dirty="0" smtClean="0">
                <a:solidFill>
                  <a:srgbClr val="000000"/>
                </a:solidFill>
                <a:latin typeface="ＭＳ Ｐ明朝" panose="02020600040205080304" pitchFamily="18" charset="-128"/>
                <a:ea typeface="ＭＳ Ｐ明朝" panose="02020600040205080304" pitchFamily="18" charset="-128"/>
              </a:rPr>
              <a:t>ことが重要。</a:t>
            </a:r>
            <a:r>
              <a:rPr lang="ja-JP" altLang="en-US" b="0" i="0" u="none" strike="noStrike" baseline="0" dirty="0" smtClean="0">
                <a:solidFill>
                  <a:srgbClr val="000000"/>
                </a:solidFill>
                <a:latin typeface="ＭＳ Ｐ明朝" panose="02020600040205080304" pitchFamily="18" charset="-128"/>
                <a:ea typeface="ＭＳ Ｐ明朝" panose="02020600040205080304" pitchFamily="18" charset="-128"/>
              </a:rPr>
              <a:t>そのため、教育機関やＰＴＡ、事業者等と協働で、青少年のネットリテラシーを高める取組を実施　⇒以上を受けて、平成</a:t>
            </a:r>
            <a:r>
              <a:rPr lang="en-US" altLang="ja-JP" b="0" i="0" u="none" strike="noStrike" baseline="0" dirty="0" smtClean="0">
                <a:solidFill>
                  <a:srgbClr val="000000"/>
                </a:solidFill>
                <a:latin typeface="ＭＳ Ｐ明朝" panose="02020600040205080304" pitchFamily="18" charset="-128"/>
                <a:ea typeface="ＭＳ Ｐ明朝" panose="02020600040205080304" pitchFamily="18" charset="-128"/>
              </a:rPr>
              <a:t>26</a:t>
            </a:r>
            <a:r>
              <a:rPr lang="ja-JP" altLang="en-US" b="0" i="0" u="none" strike="noStrike" baseline="0" dirty="0" smtClean="0">
                <a:solidFill>
                  <a:srgbClr val="000000"/>
                </a:solidFill>
                <a:latin typeface="ＭＳ Ｐ明朝" panose="02020600040205080304" pitchFamily="18" charset="-128"/>
                <a:ea typeface="ＭＳ Ｐ明朝" panose="02020600040205080304" pitchFamily="18" charset="-128"/>
              </a:rPr>
              <a:t>年度より事業開始。</a:t>
            </a:r>
            <a:endParaRPr lang="ja-JP" altLang="ja-JP" dirty="0">
              <a:effectLst/>
              <a:latin typeface="ＭＳ Ｐ明朝" panose="02020600040205080304" pitchFamily="18" charset="-128"/>
              <a:ea typeface="ＭＳ Ｐ明朝" panose="02020600040205080304" pitchFamily="18" charset="-128"/>
            </a:endParaRPr>
          </a:p>
        </p:txBody>
      </p:sp>
      <p:sp>
        <p:nvSpPr>
          <p:cNvPr id="2" name="角丸四角形 1"/>
          <p:cNvSpPr/>
          <p:nvPr/>
        </p:nvSpPr>
        <p:spPr>
          <a:xfrm>
            <a:off x="86185" y="1784778"/>
            <a:ext cx="9527268" cy="4225620"/>
          </a:xfrm>
          <a:prstGeom prst="roundRect">
            <a:avLst>
              <a:gd name="adj" fmla="val 639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AutoShape 3"/>
          <p:cNvSpPr>
            <a:spLocks noChangeArrowheads="1"/>
          </p:cNvSpPr>
          <p:nvPr/>
        </p:nvSpPr>
        <p:spPr bwMode="auto">
          <a:xfrm>
            <a:off x="1548557" y="404664"/>
            <a:ext cx="6768752" cy="315045"/>
          </a:xfrm>
          <a:prstGeom prst="horizontalScrol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baseline="0" dirty="0" smtClean="0">
                <a:solidFill>
                  <a:srgbClr val="000000"/>
                </a:solidFill>
                <a:latin typeface="HG丸ｺﾞｼｯｸM-PRO" panose="020F0600000000000000" pitchFamily="50" charset="-128"/>
                <a:ea typeface="HG丸ｺﾞｼｯｸM-PRO" panose="020F0600000000000000" pitchFamily="50" charset="-128"/>
              </a:rPr>
              <a:t>平成３０年度　大阪の子どもを守るネット対策事業（文部科学省委託事業）</a:t>
            </a:r>
            <a:endParaRPr lang="ja-JP" altLang="en-US" sz="13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1" name="AutoShape 4"/>
          <p:cNvSpPr>
            <a:spLocks noChangeArrowheads="1"/>
          </p:cNvSpPr>
          <p:nvPr/>
        </p:nvSpPr>
        <p:spPr bwMode="auto">
          <a:xfrm>
            <a:off x="540446" y="6237312"/>
            <a:ext cx="8047064" cy="504056"/>
          </a:xfrm>
          <a:prstGeom prst="roundRect">
            <a:avLst>
              <a:gd name="adj" fmla="val 410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0000" tIns="0" rIns="180000" bIns="0" anchor="ctr"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rPr>
              <a:t>４．事業報告書＆</a:t>
            </a:r>
            <a:r>
              <a:rPr lang="en-US" altLang="ja-JP" sz="1200" b="1" dirty="0" smtClean="0">
                <a:solidFill>
                  <a:srgbClr val="000000"/>
                </a:solidFill>
                <a:latin typeface="HG丸ｺﾞｼｯｸM-PRO" panose="020F0600000000000000" pitchFamily="50" charset="-128"/>
                <a:ea typeface="HG丸ｺﾞｼｯｸM-PRO" panose="020F0600000000000000" pitchFamily="50" charset="-128"/>
              </a:rPr>
              <a:t>DVD</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付き事例・教材集の作成</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rPr>
              <a:t>・配付</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defRPr sz="1000"/>
            </a:pPr>
            <a:r>
              <a:rPr lang="ja-JP" altLang="en-US" sz="1000" b="1" dirty="0">
                <a:solidFill>
                  <a:srgbClr val="000000"/>
                </a:solidFill>
                <a:latin typeface="+mn-ea"/>
              </a:rPr>
              <a:t>　</a:t>
            </a:r>
            <a:r>
              <a:rPr lang="ja-JP" altLang="en-US" sz="1000" dirty="0">
                <a:solidFill>
                  <a:srgbClr val="000000"/>
                </a:solidFill>
                <a:latin typeface="ＭＳ Ｐ明朝" panose="02020600040205080304" pitchFamily="18" charset="-128"/>
                <a:ea typeface="ＭＳ Ｐ明朝" panose="02020600040205080304" pitchFamily="18" charset="-128"/>
              </a:rPr>
              <a:t>  </a:t>
            </a:r>
            <a:r>
              <a:rPr lang="ja-JP" altLang="en-US" sz="1000" dirty="0" smtClean="0">
                <a:solidFill>
                  <a:srgbClr val="000000"/>
                </a:solidFill>
                <a:latin typeface="ＭＳ Ｐ明朝" panose="02020600040205080304" pitchFamily="18" charset="-128"/>
                <a:ea typeface="ＭＳ Ｐ明朝" panose="02020600040205080304" pitchFamily="18" charset="-128"/>
              </a:rPr>
              <a:t>１～３の</a:t>
            </a:r>
            <a:r>
              <a:rPr lang="ja-JP" altLang="en-US" sz="1000" dirty="0">
                <a:solidFill>
                  <a:srgbClr val="000000"/>
                </a:solidFill>
                <a:latin typeface="ＭＳ Ｐ明朝" panose="02020600040205080304" pitchFamily="18" charset="-128"/>
                <a:ea typeface="ＭＳ Ｐ明朝" panose="02020600040205080304" pitchFamily="18" charset="-128"/>
              </a:rPr>
              <a:t>成果や先進事例・教材・指導手引書等をとりまとめた</a:t>
            </a:r>
            <a:r>
              <a:rPr lang="en-US" altLang="ja-JP" sz="1000" dirty="0">
                <a:solidFill>
                  <a:srgbClr val="000000"/>
                </a:solidFill>
                <a:latin typeface="ＭＳ Ｐ明朝" panose="02020600040205080304" pitchFamily="18" charset="-128"/>
                <a:ea typeface="ＭＳ Ｐ明朝" panose="02020600040205080304" pitchFamily="18" charset="-128"/>
              </a:rPr>
              <a:t>DVD</a:t>
            </a:r>
            <a:r>
              <a:rPr lang="ja-JP" altLang="en-US" sz="1000" dirty="0">
                <a:solidFill>
                  <a:srgbClr val="000000"/>
                </a:solidFill>
                <a:latin typeface="ＭＳ Ｐ明朝" panose="02020600040205080304" pitchFamily="18" charset="-128"/>
                <a:ea typeface="ＭＳ Ｐ明朝" panose="02020600040205080304" pitchFamily="18" charset="-128"/>
              </a:rPr>
              <a:t>付き</a:t>
            </a:r>
            <a:r>
              <a:rPr lang="ja-JP" altLang="en-US" sz="1000" dirty="0" smtClean="0">
                <a:solidFill>
                  <a:srgbClr val="000000"/>
                </a:solidFill>
                <a:latin typeface="ＭＳ Ｐ明朝" panose="02020600040205080304" pitchFamily="18" charset="-128"/>
                <a:ea typeface="ＭＳ Ｐ明朝" panose="02020600040205080304" pitchFamily="18" charset="-128"/>
              </a:rPr>
              <a:t>の事例</a:t>
            </a:r>
            <a:r>
              <a:rPr lang="ja-JP" altLang="en-US" sz="1000" dirty="0">
                <a:solidFill>
                  <a:srgbClr val="000000"/>
                </a:solidFill>
                <a:latin typeface="ＭＳ Ｐ明朝" panose="02020600040205080304" pitchFamily="18" charset="-128"/>
                <a:ea typeface="ＭＳ Ｐ明朝" panose="02020600040205080304" pitchFamily="18" charset="-128"/>
              </a:rPr>
              <a:t>・教材集を作成し、府内の小中高校等</a:t>
            </a:r>
            <a:r>
              <a:rPr lang="ja-JP" altLang="en-US" sz="1000" dirty="0" smtClean="0">
                <a:solidFill>
                  <a:srgbClr val="000000"/>
                </a:solidFill>
                <a:latin typeface="ＭＳ Ｐ明朝" panose="02020600040205080304" pitchFamily="18" charset="-128"/>
                <a:ea typeface="ＭＳ Ｐ明朝" panose="02020600040205080304" pitchFamily="18" charset="-128"/>
              </a:rPr>
              <a:t>に配付</a:t>
            </a:r>
            <a:endParaRPr lang="ja-JP" altLang="en-US" sz="1000" dirty="0">
              <a:latin typeface="ＭＳ Ｐ明朝" panose="02020600040205080304" pitchFamily="18" charset="-128"/>
              <a:ea typeface="ＭＳ Ｐ明朝" panose="02020600040205080304" pitchFamily="18" charset="-128"/>
            </a:endParaRPr>
          </a:p>
        </p:txBody>
      </p:sp>
      <p:pic>
        <p:nvPicPr>
          <p:cNvPr id="24" name="図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9020" y="6010398"/>
            <a:ext cx="491868" cy="730970"/>
          </a:xfrm>
          <a:prstGeom prst="rect">
            <a:avLst/>
          </a:prstGeom>
        </p:spPr>
      </p:pic>
      <p:pic>
        <p:nvPicPr>
          <p:cNvPr id="25" name="図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6806" y="6135188"/>
            <a:ext cx="456059" cy="629796"/>
          </a:xfrm>
          <a:prstGeom prst="rect">
            <a:avLst/>
          </a:prstGeom>
        </p:spPr>
      </p:pic>
      <p:sp>
        <p:nvSpPr>
          <p:cNvPr id="27" name="AutoShape 9"/>
          <p:cNvSpPr>
            <a:spLocks noChangeArrowheads="1"/>
          </p:cNvSpPr>
          <p:nvPr/>
        </p:nvSpPr>
        <p:spPr bwMode="auto">
          <a:xfrm>
            <a:off x="313804" y="1883246"/>
            <a:ext cx="8928992" cy="537642"/>
          </a:xfrm>
          <a:prstGeom prst="roundRect">
            <a:avLst>
              <a:gd name="adj" fmla="val 16667"/>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288" tIns="18288" rIns="0" bIns="18288" anchor="ctr"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dirty="0" smtClean="0">
                <a:solidFill>
                  <a:srgbClr val="000000"/>
                </a:solidFill>
                <a:latin typeface="ＭＳ Ｐゴシック"/>
              </a:rPr>
              <a:t>　</a:t>
            </a:r>
            <a:r>
              <a:rPr lang="ja-JP" altLang="en-US" sz="1050" b="1" dirty="0">
                <a:solidFill>
                  <a:srgbClr val="000000"/>
                </a:solidFill>
                <a:latin typeface="ＭＳ Ｐゴシック"/>
              </a:rPr>
              <a:t>●実行委員会の</a:t>
            </a:r>
            <a:r>
              <a:rPr lang="ja-JP" altLang="en-US" sz="1050" b="1" dirty="0" smtClean="0">
                <a:solidFill>
                  <a:srgbClr val="000000"/>
                </a:solidFill>
                <a:latin typeface="ＭＳ Ｐゴシック"/>
              </a:rPr>
              <a:t>開催</a:t>
            </a:r>
            <a:endParaRPr lang="en-US" altLang="ja-JP" sz="1050" b="1" u="sng" dirty="0">
              <a:solidFill>
                <a:srgbClr val="000000"/>
              </a:solidFill>
              <a:latin typeface="+mn-ea"/>
            </a:endParaRPr>
          </a:p>
          <a:p>
            <a:pPr>
              <a:defRPr sz="1000"/>
            </a:pPr>
            <a:r>
              <a:rPr lang="ja-JP" altLang="en-US" dirty="0">
                <a:solidFill>
                  <a:srgbClr val="000000"/>
                </a:solidFill>
                <a:latin typeface="ＭＳ Ｐゴシック"/>
              </a:rPr>
              <a:t>　　　教育機関、府警、ＰＴＡ関係者、事業者、学識経験者、消費者ｾﾝﾀｰ、総務省近畿通信局、青少年育成大阪府民会議等の関係機関による実行委員会の開催</a:t>
            </a:r>
            <a:endParaRPr lang="en-US" altLang="ja-JP" dirty="0">
              <a:solidFill>
                <a:srgbClr val="000000"/>
              </a:solidFill>
              <a:latin typeface="ＭＳ Ｐゴシック"/>
            </a:endParaRPr>
          </a:p>
          <a:p>
            <a:pPr>
              <a:defRPr sz="1000"/>
            </a:pPr>
            <a:r>
              <a:rPr lang="ja-JP" altLang="en-US" dirty="0">
                <a:solidFill>
                  <a:srgbClr val="000000"/>
                </a:solidFill>
                <a:latin typeface="ＭＳ Ｐゴシック"/>
              </a:rPr>
              <a:t>　　　○事業の企画　　○運営に関する指導・助言　　○事業実施後の評価</a:t>
            </a:r>
          </a:p>
        </p:txBody>
      </p:sp>
      <p:sp>
        <p:nvSpPr>
          <p:cNvPr id="8" name="下矢印 7"/>
          <p:cNvSpPr/>
          <p:nvPr/>
        </p:nvSpPr>
        <p:spPr>
          <a:xfrm>
            <a:off x="3044802" y="5837348"/>
            <a:ext cx="3958008" cy="365720"/>
          </a:xfrm>
          <a:prstGeom prst="downArrow">
            <a:avLst>
              <a:gd name="adj1" fmla="val 5818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上記１～３をとりまとめ</a:t>
            </a:r>
            <a:endParaRPr kumimoji="1" lang="ja-JP" altLang="en-US" sz="1100" dirty="0"/>
          </a:p>
        </p:txBody>
      </p:sp>
      <p:sp>
        <p:nvSpPr>
          <p:cNvPr id="39" name="AutoShape 6"/>
          <p:cNvSpPr>
            <a:spLocks noChangeArrowheads="1"/>
          </p:cNvSpPr>
          <p:nvPr/>
        </p:nvSpPr>
        <p:spPr bwMode="auto">
          <a:xfrm>
            <a:off x="40757" y="774972"/>
            <a:ext cx="1148232" cy="253567"/>
          </a:xfrm>
          <a:prstGeom prst="beve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288" tIns="18288" rIns="18288" bIns="18288"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0" i="0" u="none" strike="noStrike" baseline="0" dirty="0">
                <a:solidFill>
                  <a:srgbClr val="000000"/>
                </a:solidFill>
                <a:latin typeface="ＭＳ Ｐゴシック"/>
                <a:ea typeface="ＭＳ Ｐゴシック"/>
              </a:rPr>
              <a:t>事 業 目 的</a:t>
            </a:r>
          </a:p>
        </p:txBody>
      </p:sp>
      <p:sp>
        <p:nvSpPr>
          <p:cNvPr id="41" name="AutoShape 5"/>
          <p:cNvSpPr>
            <a:spLocks noChangeArrowheads="1"/>
          </p:cNvSpPr>
          <p:nvPr/>
        </p:nvSpPr>
        <p:spPr bwMode="auto">
          <a:xfrm>
            <a:off x="40954" y="1571836"/>
            <a:ext cx="1183501" cy="294465"/>
          </a:xfrm>
          <a:prstGeom prst="beve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288" tIns="18288" rIns="18288" bIns="18288"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0" i="0" u="none" strike="noStrike" baseline="0" dirty="0">
                <a:solidFill>
                  <a:srgbClr val="000000"/>
                </a:solidFill>
                <a:latin typeface="ＭＳ Ｐゴシック"/>
                <a:ea typeface="ＭＳ Ｐゴシック"/>
              </a:rPr>
              <a:t>事 業 内 容</a:t>
            </a:r>
            <a:r>
              <a:rPr lang="ja-JP" altLang="en-US" sz="1200" b="0" i="0" u="none" strike="noStrike" baseline="0" dirty="0">
                <a:solidFill>
                  <a:srgbClr val="000000"/>
                </a:solidFill>
                <a:latin typeface="ＭＳ Ｐゴシック"/>
                <a:ea typeface="ＭＳ Ｐゴシック"/>
              </a:rPr>
              <a:t>　</a:t>
            </a:r>
          </a:p>
        </p:txBody>
      </p:sp>
      <p:sp>
        <p:nvSpPr>
          <p:cNvPr id="14" name="AutoShape 9"/>
          <p:cNvSpPr>
            <a:spLocks noChangeArrowheads="1"/>
          </p:cNvSpPr>
          <p:nvPr/>
        </p:nvSpPr>
        <p:spPr bwMode="auto">
          <a:xfrm>
            <a:off x="7453213" y="1628800"/>
            <a:ext cx="2060847" cy="450483"/>
          </a:xfrm>
          <a:prstGeom prst="roundRect">
            <a:avLst>
              <a:gd name="adj" fmla="val 16667"/>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288" tIns="18288" rIns="0" bIns="18288" anchor="ctr"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000" b="1" i="0" u="none" strike="noStrike" baseline="0" dirty="0" smtClean="0">
                <a:solidFill>
                  <a:srgbClr val="000000"/>
                </a:solidFill>
                <a:latin typeface="ＭＳ Ｐゴシック"/>
                <a:ea typeface="ＭＳ Ｐゴシック"/>
              </a:rPr>
              <a:t>【</a:t>
            </a:r>
            <a:r>
              <a:rPr lang="ja-JP" altLang="en-US" sz="1000" b="1" i="0" u="none" strike="noStrike" baseline="0" dirty="0" smtClean="0">
                <a:solidFill>
                  <a:srgbClr val="000000"/>
                </a:solidFill>
                <a:latin typeface="ＭＳ Ｐゴシック"/>
                <a:ea typeface="ＭＳ Ｐゴシック"/>
              </a:rPr>
              <a:t>実行</a:t>
            </a:r>
            <a:r>
              <a:rPr lang="ja-JP" altLang="en-US" sz="1000" b="1" i="0" u="none" strike="noStrike" baseline="0" dirty="0">
                <a:solidFill>
                  <a:srgbClr val="000000"/>
                </a:solidFill>
                <a:latin typeface="ＭＳ Ｐゴシック"/>
                <a:ea typeface="ＭＳ Ｐゴシック"/>
              </a:rPr>
              <a:t>委員</a:t>
            </a:r>
            <a:r>
              <a:rPr lang="ja-JP" altLang="en-US" sz="1000" b="1" i="0" u="none" strike="noStrike" baseline="0" dirty="0" smtClean="0">
                <a:solidFill>
                  <a:srgbClr val="000000"/>
                </a:solidFill>
                <a:latin typeface="ＭＳ Ｐゴシック"/>
                <a:ea typeface="ＭＳ Ｐゴシック"/>
              </a:rPr>
              <a:t>会の開催 </a:t>
            </a:r>
            <a:r>
              <a:rPr lang="en-US" altLang="ja-JP" sz="1000" b="1" i="0" u="none" strike="noStrike" baseline="0" dirty="0" smtClean="0">
                <a:solidFill>
                  <a:srgbClr val="000000"/>
                </a:solidFill>
                <a:latin typeface="ＭＳ Ｐゴシック"/>
                <a:ea typeface="ＭＳ Ｐゴシック"/>
              </a:rPr>
              <a:t>】</a:t>
            </a:r>
          </a:p>
          <a:p>
            <a:pPr algn="l" rtl="0">
              <a:defRPr sz="1000"/>
            </a:pPr>
            <a:r>
              <a:rPr lang="ja-JP" altLang="en-US" sz="1000" b="1" dirty="0">
                <a:solidFill>
                  <a:srgbClr val="000000"/>
                </a:solidFill>
                <a:latin typeface="ＭＳ Ｐゴシック"/>
                <a:ea typeface="ＭＳ Ｐゴシック"/>
              </a:rPr>
              <a:t>　</a:t>
            </a:r>
            <a:r>
              <a:rPr lang="ja-JP" altLang="en-US" sz="1000" b="1" dirty="0" smtClean="0">
                <a:solidFill>
                  <a:srgbClr val="000000"/>
                </a:solidFill>
                <a:latin typeface="ＭＳ Ｐゴシック"/>
                <a:ea typeface="ＭＳ Ｐゴシック"/>
              </a:rPr>
              <a:t>　　　　　</a:t>
            </a:r>
            <a:r>
              <a:rPr lang="ja-JP" altLang="en-US" sz="1000" b="1" i="0" u="none" strike="noStrike" baseline="0" dirty="0" smtClean="0">
                <a:solidFill>
                  <a:srgbClr val="000000"/>
                </a:solidFill>
                <a:latin typeface="ＭＳ Ｐゴシック"/>
                <a:ea typeface="ＭＳ Ｐゴシック"/>
              </a:rPr>
              <a:t>（①</a:t>
            </a:r>
            <a:r>
              <a:rPr lang="en-US" altLang="ja-JP" sz="1000" b="1" i="0" u="none" strike="noStrike" baseline="0" dirty="0" smtClean="0">
                <a:solidFill>
                  <a:srgbClr val="000000"/>
                </a:solidFill>
                <a:latin typeface="ＭＳ Ｐゴシック"/>
                <a:ea typeface="ＭＳ Ｐゴシック"/>
              </a:rPr>
              <a:t>5/28</a:t>
            </a:r>
            <a:r>
              <a:rPr lang="ja-JP" altLang="en-US" sz="1000" b="1" i="0" u="none" strike="noStrike" baseline="0" dirty="0" err="1" smtClean="0">
                <a:solidFill>
                  <a:srgbClr val="000000"/>
                </a:solidFill>
                <a:latin typeface="ＭＳ Ｐゴシック"/>
                <a:ea typeface="ＭＳ Ｐゴシック"/>
              </a:rPr>
              <a:t>、</a:t>
            </a:r>
            <a:r>
              <a:rPr lang="ja-JP" altLang="en-US" sz="1000" b="1" i="0" u="none" strike="noStrike" baseline="0" dirty="0" smtClean="0">
                <a:solidFill>
                  <a:srgbClr val="000000"/>
                </a:solidFill>
                <a:latin typeface="ＭＳ Ｐゴシック"/>
                <a:ea typeface="ＭＳ Ｐゴシック"/>
              </a:rPr>
              <a:t>②</a:t>
            </a:r>
            <a:r>
              <a:rPr lang="en-US" altLang="ja-JP" sz="1000" b="1" dirty="0" smtClean="0">
                <a:solidFill>
                  <a:srgbClr val="000000"/>
                </a:solidFill>
                <a:latin typeface="ＭＳ Ｐゴシック"/>
                <a:ea typeface="ＭＳ Ｐゴシック"/>
              </a:rPr>
              <a:t>1</a:t>
            </a:r>
            <a:r>
              <a:rPr lang="ja-JP" altLang="en-US" sz="1000" b="1" i="0" u="none" strike="noStrike" baseline="0" dirty="0" smtClean="0">
                <a:solidFill>
                  <a:srgbClr val="000000"/>
                </a:solidFill>
                <a:latin typeface="ＭＳ Ｐゴシック"/>
                <a:ea typeface="ＭＳ Ｐゴシック"/>
              </a:rPr>
              <a:t>月下旬）　</a:t>
            </a:r>
            <a:endParaRPr lang="en-US" altLang="ja-JP" sz="1000" b="1" i="0" u="none" strike="noStrike" baseline="0" dirty="0" smtClean="0">
              <a:solidFill>
                <a:srgbClr val="000000"/>
              </a:solidFill>
              <a:latin typeface="ＭＳ Ｐゴシック"/>
              <a:ea typeface="ＭＳ Ｐゴシック"/>
            </a:endParaRPr>
          </a:p>
        </p:txBody>
      </p:sp>
      <p:sp>
        <p:nvSpPr>
          <p:cNvPr id="20" name="テキスト ボックス 19"/>
          <p:cNvSpPr txBox="1"/>
          <p:nvPr/>
        </p:nvSpPr>
        <p:spPr>
          <a:xfrm>
            <a:off x="107505" y="2492896"/>
            <a:ext cx="6193580" cy="446276"/>
          </a:xfrm>
          <a:prstGeom prst="rect">
            <a:avLst/>
          </a:prstGeom>
          <a:noFill/>
        </p:spPr>
        <p:txBody>
          <a:bodyPr wrap="square" rtlCol="0">
            <a:spAutoFit/>
          </a:bodyPr>
          <a:lstStyle/>
          <a:p>
            <a:r>
              <a:rPr lang="ja-JP" altLang="en-US" sz="1200" b="1" dirty="0">
                <a:solidFill>
                  <a:srgbClr val="FF0000"/>
                </a:solidFill>
                <a:latin typeface="HG丸ｺﾞｼｯｸM-PRO" panose="020F0600000000000000" pitchFamily="50" charset="-128"/>
                <a:ea typeface="HG丸ｺﾞｼｯｸM-PRO" panose="020F0600000000000000" pitchFamily="50" charset="-128"/>
              </a:rPr>
              <a:t>１．子ども自身が主体的に考える場の設定</a:t>
            </a:r>
          </a:p>
          <a:p>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OSAKA</a:t>
            </a:r>
            <a:r>
              <a:rPr lang="ja-JP" altLang="en-US" sz="1100" dirty="0" smtClean="0">
                <a:latin typeface="HG丸ｺﾞｼｯｸM-PRO" panose="020F0600000000000000" pitchFamily="50" charset="-128"/>
                <a:ea typeface="HG丸ｺﾞｼｯｸM-PRO" panose="020F0600000000000000" pitchFamily="50" charset="-128"/>
              </a:rPr>
              <a:t>スマホサミットワークショップ」</a:t>
            </a:r>
            <a:r>
              <a:rPr lang="ja-JP" altLang="en-US" sz="1100" dirty="0">
                <a:latin typeface="HG丸ｺﾞｼｯｸM-PRO" panose="020F0600000000000000" pitchFamily="50" charset="-128"/>
                <a:ea typeface="HG丸ｺﾞｼｯｸM-PRO" panose="020F0600000000000000" pitchFamily="50" charset="-128"/>
              </a:rPr>
              <a:t>を通じ、子ども自身でスマホ対策を考えてもらう</a:t>
            </a:r>
          </a:p>
        </p:txBody>
      </p:sp>
      <p:sp>
        <p:nvSpPr>
          <p:cNvPr id="22" name="テキスト ボックス 21"/>
          <p:cNvSpPr txBox="1"/>
          <p:nvPr/>
        </p:nvSpPr>
        <p:spPr>
          <a:xfrm>
            <a:off x="180405" y="2923783"/>
            <a:ext cx="5728795" cy="1015663"/>
          </a:xfrm>
          <a:prstGeom prst="rect">
            <a:avLst/>
          </a:prstGeom>
          <a:noFill/>
          <a:ln>
            <a:solidFill>
              <a:schemeClr val="accent1"/>
            </a:solidFill>
          </a:ln>
        </p:spPr>
        <p:txBody>
          <a:bodyPr wrap="square" rtlCol="0">
            <a:spAutoFit/>
          </a:bodyPr>
          <a:lstStyle/>
          <a:p>
            <a:r>
              <a:rPr lang="ja-JP" altLang="en-US" sz="1000" dirty="0">
                <a:latin typeface="ＭＳ Ｐ明朝" panose="02020600040205080304" pitchFamily="18" charset="-128"/>
                <a:ea typeface="ＭＳ Ｐ明朝" panose="02020600040205080304" pitchFamily="18" charset="-128"/>
              </a:rPr>
              <a:t>大阪府内の小中</a:t>
            </a:r>
            <a:r>
              <a:rPr lang="ja-JP" altLang="en-US" sz="1000" dirty="0" smtClean="0">
                <a:latin typeface="ＭＳ Ｐ明朝" panose="02020600040205080304" pitchFamily="18" charset="-128"/>
                <a:ea typeface="ＭＳ Ｐ明朝" panose="02020600040205080304" pitchFamily="18" charset="-128"/>
              </a:rPr>
              <a:t>高校から参加校を募集</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●スマホの利用実態についてのアンケートを実施（６月～７月頃</a:t>
            </a:r>
            <a:r>
              <a:rPr lang="ja-JP" altLang="en-US" sz="1000" dirty="0" smtClean="0">
                <a:latin typeface="ＭＳ Ｐ明朝" panose="02020600040205080304" pitchFamily="18" charset="-128"/>
                <a:ea typeface="ＭＳ Ｐ明朝" panose="02020600040205080304" pitchFamily="18" charset="-128"/>
              </a:rPr>
              <a:t>）</a:t>
            </a:r>
            <a:endParaRPr lang="en-US" altLang="ja-JP" sz="1000" dirty="0" smtClean="0">
              <a:latin typeface="ＭＳ Ｐ明朝" panose="02020600040205080304" pitchFamily="18" charset="-128"/>
              <a:ea typeface="ＭＳ Ｐ明朝" panose="02020600040205080304" pitchFamily="18" charset="-128"/>
            </a:endParaRPr>
          </a:p>
          <a:p>
            <a:endParaRPr lang="en-US" altLang="ja-JP" sz="1000" dirty="0">
              <a:latin typeface="ＭＳ Ｐ明朝" panose="02020600040205080304" pitchFamily="18" charset="-128"/>
              <a:ea typeface="ＭＳ Ｐ明朝" panose="02020600040205080304" pitchFamily="18" charset="-128"/>
            </a:endParaRPr>
          </a:p>
          <a:p>
            <a:r>
              <a:rPr lang="ja-JP" altLang="en-US" sz="1000" dirty="0" smtClean="0">
                <a:latin typeface="ＭＳ Ｐ明朝" panose="02020600040205080304" pitchFamily="18" charset="-128"/>
                <a:ea typeface="ＭＳ Ｐ明朝" panose="02020600040205080304" pitchFamily="18" charset="-128"/>
              </a:rPr>
              <a:t>●ワークショップ</a:t>
            </a:r>
            <a:r>
              <a:rPr lang="ja-JP" altLang="en-US" sz="1000" dirty="0">
                <a:latin typeface="ＭＳ Ｐ明朝" panose="02020600040205080304" pitchFamily="18" charset="-128"/>
                <a:ea typeface="ＭＳ Ｐ明朝" panose="02020600040205080304" pitchFamily="18" charset="-128"/>
              </a:rPr>
              <a:t>の開催</a:t>
            </a:r>
            <a:r>
              <a:rPr lang="ja-JP" altLang="en-US" sz="1000" dirty="0" smtClean="0">
                <a:latin typeface="ＭＳ Ｐ明朝" panose="02020600040205080304" pitchFamily="18" charset="-128"/>
                <a:ea typeface="ＭＳ Ｐ明朝" panose="02020600040205080304" pitchFamily="18" charset="-128"/>
              </a:rPr>
              <a:t>（１回目：</a:t>
            </a:r>
            <a:r>
              <a:rPr lang="en-US" altLang="ja-JP" sz="1000" dirty="0" smtClean="0">
                <a:latin typeface="ＭＳ Ｐ明朝" panose="02020600040205080304" pitchFamily="18" charset="-128"/>
                <a:ea typeface="ＭＳ Ｐ明朝" panose="02020600040205080304" pitchFamily="18" charset="-128"/>
              </a:rPr>
              <a:t>8/21</a:t>
            </a:r>
            <a:r>
              <a:rPr lang="ja-JP" altLang="en-US" sz="1000" dirty="0" err="1" smtClean="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２回目：</a:t>
            </a:r>
            <a:r>
              <a:rPr lang="en-US" altLang="ja-JP" sz="1000" dirty="0" smtClean="0">
                <a:latin typeface="ＭＳ Ｐ明朝" panose="02020600040205080304" pitchFamily="18" charset="-128"/>
                <a:ea typeface="ＭＳ Ｐ明朝" panose="02020600040205080304" pitchFamily="18" charset="-128"/>
              </a:rPr>
              <a:t>10/27</a:t>
            </a:r>
            <a:r>
              <a:rPr lang="ja-JP" altLang="en-US" sz="1000" dirty="0" smtClean="0">
                <a:latin typeface="ＭＳ Ｐ明朝" panose="02020600040205080304" pitchFamily="18" charset="-128"/>
                <a:ea typeface="ＭＳ Ｐ明朝" panose="02020600040205080304" pitchFamily="18" charset="-128"/>
              </a:rPr>
              <a:t>）</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smtClean="0">
                <a:latin typeface="+mn-ea"/>
              </a:rPr>
              <a:t>　</a:t>
            </a:r>
            <a:r>
              <a:rPr lang="ja-JP" altLang="en-US" sz="1000" b="1" dirty="0" smtClean="0">
                <a:latin typeface="+mn-ea"/>
              </a:rPr>
              <a:t>被害防止</a:t>
            </a:r>
            <a:r>
              <a:rPr lang="ja-JP" altLang="en-US" sz="1000" dirty="0" smtClean="0">
                <a:latin typeface="+mn-ea"/>
              </a:rPr>
              <a:t>、</a:t>
            </a:r>
            <a:r>
              <a:rPr lang="ja-JP" altLang="en-US" sz="1000" b="1" dirty="0" smtClean="0">
                <a:latin typeface="+mn-ea"/>
              </a:rPr>
              <a:t>フィルタリング普及・啓発</a:t>
            </a:r>
            <a:r>
              <a:rPr lang="ja-JP" altLang="en-US" sz="1000" dirty="0" smtClean="0">
                <a:latin typeface="+mn-ea"/>
              </a:rPr>
              <a:t>、</a:t>
            </a:r>
            <a:r>
              <a:rPr lang="ja-JP" altLang="en-US" sz="1000" b="1" dirty="0" smtClean="0">
                <a:latin typeface="+mn-ea"/>
              </a:rPr>
              <a:t>ネットトラブル（いじめ等）</a:t>
            </a:r>
            <a:endParaRPr lang="en-US" altLang="ja-JP" sz="1000" b="1" dirty="0" smtClean="0">
              <a:latin typeface="+mn-ea"/>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３つのワーキンググループに分かれて活動。</a:t>
            </a:r>
            <a:endParaRPr lang="en-US" altLang="ja-JP" sz="1000" dirty="0" smtClean="0">
              <a:latin typeface="ＭＳ Ｐ明朝" panose="02020600040205080304" pitchFamily="18" charset="-128"/>
              <a:ea typeface="ＭＳ Ｐ明朝" panose="02020600040205080304" pitchFamily="18" charset="-128"/>
            </a:endParaRPr>
          </a:p>
        </p:txBody>
      </p:sp>
      <p:sp>
        <p:nvSpPr>
          <p:cNvPr id="28" name="正方形/長方形 27"/>
          <p:cNvSpPr/>
          <p:nvPr/>
        </p:nvSpPr>
        <p:spPr>
          <a:xfrm>
            <a:off x="221875" y="4569512"/>
            <a:ext cx="5647162" cy="1091736"/>
          </a:xfrm>
          <a:prstGeom prst="rect">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31A42B00-8F7F-4B06-AF51-87B1134A4243}"/>
              </a:ext>
            </a:extLst>
          </p:cNvPr>
          <p:cNvSpPr txBox="1"/>
          <p:nvPr/>
        </p:nvSpPr>
        <p:spPr>
          <a:xfrm>
            <a:off x="189096" y="4137507"/>
            <a:ext cx="5728795" cy="1815882"/>
          </a:xfrm>
          <a:prstGeom prst="rect">
            <a:avLst/>
          </a:prstGeom>
          <a:noFill/>
        </p:spPr>
        <p:txBody>
          <a:bodyPr wrap="square" rtlCol="0">
            <a:spAutoFit/>
          </a:bodyPr>
          <a:lstStyle/>
          <a:p>
            <a:r>
              <a:rPr lang="ja-JP" altLang="en-US" sz="1200" b="1" dirty="0">
                <a:solidFill>
                  <a:srgbClr val="FF0000"/>
                </a:solidFill>
                <a:latin typeface="HG丸ｺﾞｼｯｸM-PRO" panose="020F0600000000000000" pitchFamily="50" charset="-128"/>
                <a:ea typeface="HG丸ｺﾞｼｯｸM-PRO" panose="020F0600000000000000" pitchFamily="50" charset="-128"/>
              </a:rPr>
              <a:t>２</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．ネットリテラシー向上のための講師派遣</a:t>
            </a:r>
            <a:endParaRPr lang="ja-JP" altLang="en-US" sz="12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⇒事業者・大学生による「講師</a:t>
            </a:r>
            <a:r>
              <a:rPr lang="ja-JP" altLang="en-US" sz="1100" dirty="0">
                <a:latin typeface="HG丸ｺﾞｼｯｸM-PRO" panose="020F0600000000000000" pitchFamily="50" charset="-128"/>
                <a:ea typeface="HG丸ｺﾞｼｯｸM-PRO" panose="020F0600000000000000" pitchFamily="50" charset="-128"/>
              </a:rPr>
              <a:t>派遣事業」の</a:t>
            </a:r>
            <a:r>
              <a:rPr lang="ja-JP" altLang="en-US" sz="1100" dirty="0" smtClean="0">
                <a:latin typeface="HG丸ｺﾞｼｯｸM-PRO" panose="020F0600000000000000" pitchFamily="50" charset="-128"/>
                <a:ea typeface="HG丸ｺﾞｼｯｸM-PRO" panose="020F0600000000000000" pitchFamily="50" charset="-128"/>
              </a:rPr>
              <a:t>実施</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1000" b="1" dirty="0">
              <a:latin typeface="HG丸ｺﾞｼｯｸM-PRO" panose="020F0600000000000000" pitchFamily="50" charset="-128"/>
              <a:ea typeface="HG丸ｺﾞｼｯｸM-PRO" panose="020F0600000000000000" pitchFamily="50" charset="-128"/>
            </a:endParaRPr>
          </a:p>
          <a:p>
            <a:r>
              <a:rPr lang="ja-JP" altLang="en-US" sz="1000" b="1" dirty="0">
                <a:latin typeface="HG丸ｺﾞｼｯｸM-PRO" panose="020F0600000000000000" pitchFamily="50" charset="-128"/>
                <a:ea typeface="HG丸ｺﾞｼｯｸM-PRO" panose="020F0600000000000000" pitchFamily="50" charset="-128"/>
              </a:rPr>
              <a:t>　</a:t>
            </a:r>
            <a:r>
              <a:rPr lang="ja-JP" altLang="en-US" sz="1000" dirty="0">
                <a:latin typeface="ＭＳ Ｐ明朝" panose="02020600040205080304" pitchFamily="18" charset="-128"/>
                <a:ea typeface="ＭＳ Ｐ明朝" panose="02020600040205080304" pitchFamily="18" charset="-128"/>
              </a:rPr>
              <a:t>講師</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)NTT</a:t>
            </a:r>
            <a:r>
              <a:rPr lang="ja-JP" altLang="en-US" sz="1000" dirty="0">
                <a:latin typeface="ＭＳ Ｐ明朝" panose="02020600040205080304" pitchFamily="18" charset="-128"/>
                <a:ea typeface="ＭＳ Ｐ明朝" panose="02020600040205080304" pitchFamily="18" charset="-128"/>
              </a:rPr>
              <a:t>ドコモ、ＫＤＤＩ</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err="1">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デジタルアーツ</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err="1">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ＬＩＮＥ</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err="1" smtClean="0">
                <a:latin typeface="ＭＳ Ｐ明朝" panose="02020600040205080304" pitchFamily="18" charset="-128"/>
                <a:ea typeface="ＭＳ Ｐ明朝" panose="02020600040205080304" pitchFamily="18" charset="-128"/>
              </a:rPr>
              <a:t>、</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ジュピターテレコム、グリー</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smtClean="0">
                <a:latin typeface="ＭＳ Ｐ明朝" panose="02020600040205080304" pitchFamily="18" charset="-128"/>
                <a:ea typeface="ＭＳ Ｐ明朝" panose="02020600040205080304" pitchFamily="18" charset="-128"/>
              </a:rPr>
              <a:t>)</a:t>
            </a: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小学生向け：府警サイバー防犯ボランティア</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H26</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H29</a:t>
            </a:r>
            <a:r>
              <a:rPr lang="ja-JP" altLang="en-US" sz="1000" dirty="0" smtClean="0">
                <a:latin typeface="ＭＳ Ｐ明朝" panose="02020600040205080304" pitchFamily="18" charset="-128"/>
                <a:ea typeface="ＭＳ Ｐ明朝" panose="02020600040205080304" pitchFamily="18" charset="-128"/>
              </a:rPr>
              <a:t>は大人向け（教職員、青少年指導員等）を主な対象</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として実施。小学生や保護者に向けた啓発・教育へのニーズが高まり、</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en-US" altLang="ja-JP" sz="1000" dirty="0" smtClean="0">
                <a:latin typeface="ＭＳ Ｐ明朝" panose="02020600040205080304" pitchFamily="18" charset="-128"/>
                <a:ea typeface="ＭＳ Ｐ明朝" panose="02020600040205080304" pitchFamily="18" charset="-128"/>
              </a:rPr>
              <a:t>H30</a:t>
            </a:r>
            <a:r>
              <a:rPr lang="ja-JP" altLang="en-US" sz="1000" dirty="0" smtClean="0">
                <a:latin typeface="ＭＳ Ｐ明朝" panose="02020600040205080304" pitchFamily="18" charset="-128"/>
                <a:ea typeface="ＭＳ Ｐ明朝" panose="02020600040205080304" pitchFamily="18" charset="-128"/>
              </a:rPr>
              <a:t>は小学生対象講座を拡充。保護者団体（ＰＴＡ）への周知も強化。</a:t>
            </a:r>
            <a:endParaRPr lang="en-US" altLang="ja-JP" sz="1000" dirty="0">
              <a:latin typeface="ＭＳ Ｐ明朝" panose="02020600040205080304" pitchFamily="18" charset="-128"/>
              <a:ea typeface="ＭＳ Ｐ明朝" panose="02020600040205080304" pitchFamily="18" charset="-128"/>
            </a:endParaRPr>
          </a:p>
          <a:p>
            <a:endParaRPr lang="en-US" altLang="ja-JP" sz="1000" dirty="0">
              <a:latin typeface="HG丸ｺﾞｼｯｸM-PRO" panose="020F0600000000000000" pitchFamily="50" charset="-128"/>
              <a:ea typeface="HG丸ｺﾞｼｯｸM-PRO" panose="020F0600000000000000" pitchFamily="50" charset="-128"/>
            </a:endParaRPr>
          </a:p>
          <a:p>
            <a:endParaRPr lang="ja-JP" altLang="en-US" sz="1000" b="1" dirty="0">
              <a:latin typeface="HG丸ｺﾞｼｯｸM-PRO" panose="020F0600000000000000" pitchFamily="50" charset="-128"/>
              <a:ea typeface="HG丸ｺﾞｼｯｸM-PRO" panose="020F0600000000000000" pitchFamily="50" charset="-128"/>
            </a:endParaRPr>
          </a:p>
        </p:txBody>
      </p:sp>
      <p:pic>
        <p:nvPicPr>
          <p:cNvPr id="31" name="Picture 2" descr="H29ジェイコム様"/>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3288" y="4844062"/>
            <a:ext cx="1125866" cy="745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二等辺三角形 4"/>
          <p:cNvSpPr/>
          <p:nvPr/>
        </p:nvSpPr>
        <p:spPr>
          <a:xfrm rot="5400000">
            <a:off x="5004941" y="4149080"/>
            <a:ext cx="2232248" cy="21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10327" y="3136190"/>
            <a:ext cx="991788" cy="744736"/>
          </a:xfrm>
          <a:prstGeom prst="rect">
            <a:avLst/>
          </a:prstGeom>
        </p:spPr>
      </p:pic>
      <p:sp>
        <p:nvSpPr>
          <p:cNvPr id="32" name="テキスト ボックス 31"/>
          <p:cNvSpPr txBox="1"/>
          <p:nvPr/>
        </p:nvSpPr>
        <p:spPr>
          <a:xfrm>
            <a:off x="6301085" y="3424351"/>
            <a:ext cx="3167886" cy="2246769"/>
          </a:xfrm>
          <a:prstGeom prst="rect">
            <a:avLst/>
          </a:prstGeom>
          <a:noFill/>
          <a:ln>
            <a:solidFill>
              <a:schemeClr val="accent1"/>
            </a:solidFill>
          </a:ln>
        </p:spPr>
        <p:txBody>
          <a:bodyPr wrap="square" rtlCol="0">
            <a:spAutoFit/>
          </a:bodyPr>
          <a:lstStyle/>
          <a:p>
            <a:r>
              <a:rPr lang="ja-JP" altLang="en-US" sz="1000" dirty="0">
                <a:latin typeface="ＭＳ Ｐ明朝" panose="02020600040205080304" pitchFamily="18" charset="-128"/>
                <a:ea typeface="ＭＳ Ｐ明朝" panose="02020600040205080304" pitchFamily="18" charset="-128"/>
              </a:rPr>
              <a:t>第１部：被害防止ＷＧ、ネットトラブルＷＧから</a:t>
            </a:r>
            <a:r>
              <a:rPr lang="ja-JP" altLang="en-US" sz="1000" dirty="0" smtClean="0">
                <a:latin typeface="ＭＳ Ｐ明朝" panose="02020600040205080304" pitchFamily="18" charset="-128"/>
                <a:ea typeface="ＭＳ Ｐ明朝" panose="02020600040205080304" pitchFamily="18" charset="-128"/>
              </a:rPr>
              <a:t>の発表</a:t>
            </a:r>
            <a:endParaRPr lang="en-US" altLang="ja-JP" sz="1000" dirty="0">
              <a:latin typeface="ＭＳ Ｐ明朝" panose="02020600040205080304" pitchFamily="18" charset="-128"/>
              <a:ea typeface="ＭＳ Ｐ明朝" panose="02020600040205080304" pitchFamily="18" charset="-128"/>
            </a:endParaRPr>
          </a:p>
          <a:p>
            <a:endParaRPr lang="ja-JP" altLang="en-US" sz="1000" dirty="0">
              <a:latin typeface="ＭＳ Ｐ明朝" panose="02020600040205080304" pitchFamily="18" charset="-128"/>
              <a:ea typeface="ＭＳ Ｐ明朝" panose="02020600040205080304" pitchFamily="18" charset="-128"/>
            </a:endParaRPr>
          </a:p>
          <a:p>
            <a:r>
              <a:rPr lang="ja-JP" altLang="en-US" sz="1000" dirty="0" smtClean="0">
                <a:latin typeface="ＭＳ Ｐ明朝" panose="02020600040205080304" pitchFamily="18" charset="-128"/>
                <a:ea typeface="ＭＳ Ｐ明朝" panose="02020600040205080304" pitchFamily="18" charset="-128"/>
              </a:rPr>
              <a:t>第２部</a:t>
            </a:r>
            <a:r>
              <a:rPr lang="ja-JP" altLang="en-US" sz="1000" dirty="0">
                <a:latin typeface="ＭＳ Ｐ明朝" panose="02020600040205080304" pitchFamily="18" charset="-128"/>
                <a:ea typeface="ＭＳ Ｐ明朝" panose="02020600040205080304" pitchFamily="18" charset="-128"/>
              </a:rPr>
              <a:t>：事例</a:t>
            </a:r>
            <a:r>
              <a:rPr lang="ja-JP" altLang="en-US" sz="1000" dirty="0" smtClean="0">
                <a:latin typeface="ＭＳ Ｐ明朝" panose="02020600040205080304" pitchFamily="18" charset="-128"/>
                <a:ea typeface="ＭＳ Ｐ明朝" panose="02020600040205080304" pitchFamily="18" charset="-128"/>
              </a:rPr>
              <a:t>コンクール</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府内で独自に学校や地域で取り組んでいる</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事例について募集し、優秀事例を発表して</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もらう。</a:t>
            </a:r>
            <a:endParaRPr lang="ja-JP" altLang="en-US" sz="1000" dirty="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smtClean="0">
                <a:latin typeface="ＭＳ Ｐ明朝" panose="02020600040205080304" pitchFamily="18" charset="-128"/>
                <a:ea typeface="ＭＳ Ｐ明朝" panose="02020600040205080304" pitchFamily="18" charset="-128"/>
              </a:rPr>
              <a:t>第３部</a:t>
            </a:r>
            <a:r>
              <a:rPr lang="ja-JP" altLang="en-US" sz="1000" dirty="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トークセッション</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lang="ja-JP" altLang="en-US" sz="1000" dirty="0">
                <a:latin typeface="ＭＳ Ｐ明朝" panose="02020600040205080304" pitchFamily="18" charset="-128"/>
                <a:ea typeface="ＭＳ Ｐ明朝" panose="02020600040205080304" pitchFamily="18" charset="-128"/>
              </a:rPr>
              <a:t>小・中・高校生と保護者）</a:t>
            </a: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フィルタリング</a:t>
            </a:r>
            <a:r>
              <a:rPr lang="ja-JP" altLang="en-US" sz="1000" dirty="0">
                <a:latin typeface="ＭＳ Ｐ明朝" panose="02020600040205080304" pitchFamily="18" charset="-128"/>
                <a:ea typeface="ＭＳ Ｐ明朝" panose="02020600040205080304" pitchFamily="18" charset="-128"/>
              </a:rPr>
              <a:t>ＷＧが考えた</a:t>
            </a:r>
            <a:r>
              <a:rPr lang="ja-JP" altLang="en-US" sz="1000" dirty="0" smtClean="0">
                <a:latin typeface="ＭＳ Ｐ明朝" panose="02020600040205080304" pitchFamily="18" charset="-128"/>
                <a:ea typeface="ＭＳ Ｐ明朝" panose="02020600040205080304" pitchFamily="18" charset="-128"/>
              </a:rPr>
              <a:t>カスタマイズ　　</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について発表・議論する。</a:t>
            </a:r>
            <a:endParaRPr lang="en-US" altLang="ja-JP" sz="1000" dirty="0" smtClean="0">
              <a:latin typeface="ＭＳ Ｐ明朝" panose="02020600040205080304" pitchFamily="18" charset="-128"/>
              <a:ea typeface="ＭＳ Ｐ明朝" panose="02020600040205080304" pitchFamily="18" charset="-128"/>
            </a:endParaRPr>
          </a:p>
          <a:p>
            <a:endParaRPr lang="en-US" altLang="ja-JP" sz="1000" dirty="0">
              <a:latin typeface="+mn-ea"/>
            </a:endParaRPr>
          </a:p>
          <a:p>
            <a:endParaRPr lang="en-US" altLang="ja-JP" sz="1000" dirty="0">
              <a:latin typeface="HG丸ｺﾞｼｯｸM-PRO" panose="020F0600000000000000" pitchFamily="50" charset="-128"/>
              <a:ea typeface="HG丸ｺﾞｼｯｸM-PRO" panose="020F0600000000000000" pitchFamily="50" charset="-128"/>
            </a:endParaRPr>
          </a:p>
          <a:p>
            <a:endParaRPr lang="ja-JP" altLang="en-US" sz="1000"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6301085" y="2993464"/>
            <a:ext cx="3167886" cy="430887"/>
          </a:xfrm>
          <a:prstGeom prst="rect">
            <a:avLst/>
          </a:prstGeom>
          <a:noFill/>
          <a:ln>
            <a:solidFill>
              <a:schemeClr val="accent1"/>
            </a:solid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ＯＳＡＫＡスマホサミット</a:t>
            </a:r>
            <a:r>
              <a:rPr kumimoji="1" lang="en-US" altLang="ja-JP" sz="1200" dirty="0" smtClean="0">
                <a:latin typeface="HG丸ｺﾞｼｯｸM-PRO" panose="020F0600000000000000" pitchFamily="50" charset="-128"/>
                <a:ea typeface="HG丸ｺﾞｼｯｸM-PRO" panose="020F0600000000000000" pitchFamily="50" charset="-128"/>
              </a:rPr>
              <a:t>2018</a:t>
            </a:r>
            <a:r>
              <a:rPr kumimoji="1" lang="ja-JP" altLang="en-US" sz="1200" dirty="0" smtClean="0">
                <a:latin typeface="HG丸ｺﾞｼｯｸM-PRO" panose="020F0600000000000000" pitchFamily="50" charset="-128"/>
                <a:ea typeface="HG丸ｺﾞｼｯｸM-PRO" panose="020F0600000000000000" pitchFamily="50" charset="-128"/>
              </a:rPr>
              <a:t>の開催　</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a:t>
            </a:r>
            <a:r>
              <a:rPr kumimoji="1" lang="en-US" altLang="ja-JP" sz="1000" dirty="0" smtClean="0">
                <a:latin typeface="HG丸ｺﾞｼｯｸM-PRO" panose="020F0600000000000000" pitchFamily="50" charset="-128"/>
                <a:ea typeface="HG丸ｺﾞｼｯｸM-PRO" panose="020F0600000000000000" pitchFamily="50" charset="-128"/>
              </a:rPr>
              <a:t>12/2</a:t>
            </a:r>
            <a:r>
              <a:rPr kumimoji="1" lang="ja-JP" altLang="en-US" sz="1000" dirty="0" smtClean="0">
                <a:latin typeface="HG丸ｺﾞｼｯｸM-PRO" panose="020F0600000000000000" pitchFamily="50" charset="-128"/>
                <a:ea typeface="HG丸ｺﾞｼｯｸM-PRO" panose="020F0600000000000000" pitchFamily="50" charset="-128"/>
              </a:rPr>
              <a:t>（日）＠大阪市立こども文化センター</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6229076" y="2564904"/>
            <a:ext cx="3284983" cy="446276"/>
          </a:xfrm>
          <a:prstGeom prst="rect">
            <a:avLst/>
          </a:prstGeom>
          <a:noFill/>
        </p:spPr>
        <p:txBody>
          <a:bodyPr wrap="square" rtlCol="0">
            <a:spAutoFit/>
          </a:bodyPr>
          <a:lstStyle/>
          <a:p>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３．事業成果や府内の優秀事例の発表の場</a:t>
            </a:r>
            <a:endParaRPr lang="ja-JP" altLang="en-US" sz="12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OSAKA</a:t>
            </a:r>
            <a:r>
              <a:rPr lang="ja-JP" altLang="en-US" sz="1100" dirty="0" smtClean="0">
                <a:latin typeface="HG丸ｺﾞｼｯｸM-PRO" panose="020F0600000000000000" pitchFamily="50" charset="-128"/>
                <a:ea typeface="HG丸ｺﾞｼｯｸM-PRO" panose="020F0600000000000000" pitchFamily="50" charset="-128"/>
              </a:rPr>
              <a:t>スマホサミット」開催</a:t>
            </a:r>
            <a:endParaRPr lang="ja-JP" altLang="en-US" sz="1100" dirty="0">
              <a:latin typeface="HG丸ｺﾞｼｯｸM-PRO" panose="020F0600000000000000" pitchFamily="50" charset="-128"/>
              <a:ea typeface="HG丸ｺﾞｼｯｸM-PRO" panose="020F0600000000000000" pitchFamily="50" charset="-128"/>
            </a:endParaRPr>
          </a:p>
        </p:txBody>
      </p:sp>
      <p:pic>
        <p:nvPicPr>
          <p:cNvPr id="26" name="図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45262" y="5191418"/>
            <a:ext cx="1118047" cy="745178"/>
          </a:xfrm>
          <a:prstGeom prst="rect">
            <a:avLst/>
          </a:prstGeom>
        </p:spPr>
      </p:pic>
    </p:spTree>
    <p:extLst>
      <p:ext uri="{BB962C8B-B14F-4D97-AF65-F5344CB8AC3E}">
        <p14:creationId xmlns:p14="http://schemas.microsoft.com/office/powerpoint/2010/main" val="3540445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3411</TotalTime>
  <Words>233</Words>
  <Application>Microsoft Office PowerPoint</Application>
  <PresentationFormat>ユーザー設定</PresentationFormat>
  <Paragraphs>47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ＭＳ Ｐ明朝</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尾﨑　暁子</cp:lastModifiedBy>
  <cp:revision>195</cp:revision>
  <cp:lastPrinted>2018-07-10T00:33:47Z</cp:lastPrinted>
  <dcterms:created xsi:type="dcterms:W3CDTF">2013-12-03T06:13:58Z</dcterms:created>
  <dcterms:modified xsi:type="dcterms:W3CDTF">2018-11-15T02:44:28Z</dcterms:modified>
</cp:coreProperties>
</file>