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801600" cy="9601200" type="A3"/>
  <p:notesSz cx="6807200" cy="9939338"/>
  <p:defaultTextStyle>
    <a:defPPr>
      <a:defRPr lang="ja-JP"/>
    </a:defPPr>
    <a:lvl1pPr marL="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82" y="1134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4EA567F8-90D3-4D58-BB17-58C832099A2F}" type="datetimeFigureOut">
              <a:rPr kumimoji="1" lang="ja-JP" altLang="en-US" smtClean="0"/>
              <a:t>2018/3/23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AB3D378E-4070-4494-BAFE-956422786F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275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D378E-4070-4494-BAFE-956422786F6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2982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DA1B4-5E1C-40B5-BB4A-DCE08621DBF0}" type="datetimeFigureOut">
              <a:rPr kumimoji="1" lang="ja-JP" altLang="en-US" smtClean="0"/>
              <a:t>2018/3/23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ACBF4-0797-452C-B6F7-26C957DEA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8429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DA1B4-5E1C-40B5-BB4A-DCE08621DBF0}" type="datetimeFigureOut">
              <a:rPr kumimoji="1" lang="ja-JP" altLang="en-US" smtClean="0"/>
              <a:t>2018/3/23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ACBF4-0797-452C-B6F7-26C957DEA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1378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DA1B4-5E1C-40B5-BB4A-DCE08621DBF0}" type="datetimeFigureOut">
              <a:rPr kumimoji="1" lang="ja-JP" altLang="en-US" smtClean="0"/>
              <a:t>2018/3/23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ACBF4-0797-452C-B6F7-26C957DEA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6064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DA1B4-5E1C-40B5-BB4A-DCE08621DBF0}" type="datetimeFigureOut">
              <a:rPr kumimoji="1" lang="ja-JP" altLang="en-US" smtClean="0"/>
              <a:t>2018/3/23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ACBF4-0797-452C-B6F7-26C957DEA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3305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DA1B4-5E1C-40B5-BB4A-DCE08621DBF0}" type="datetimeFigureOut">
              <a:rPr kumimoji="1" lang="ja-JP" altLang="en-US" smtClean="0"/>
              <a:t>2018/3/23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ACBF4-0797-452C-B6F7-26C957DEA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8283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20"/>
            </a:lvl1pPr>
            <a:lvl2pPr>
              <a:defRPr sz="3360"/>
            </a:lvl2pPr>
            <a:lvl3pPr>
              <a:defRPr sz="2800"/>
            </a:lvl3pPr>
            <a:lvl4pPr>
              <a:defRPr sz="2520"/>
            </a:lvl4pPr>
            <a:lvl5pPr>
              <a:defRPr sz="2520"/>
            </a:lvl5pPr>
            <a:lvl6pPr>
              <a:defRPr sz="2520"/>
            </a:lvl6pPr>
            <a:lvl7pPr>
              <a:defRPr sz="2520"/>
            </a:lvl7pPr>
            <a:lvl8pPr>
              <a:defRPr sz="2520"/>
            </a:lvl8pPr>
            <a:lvl9pPr>
              <a:defRPr sz="252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20"/>
            </a:lvl1pPr>
            <a:lvl2pPr>
              <a:defRPr sz="3360"/>
            </a:lvl2pPr>
            <a:lvl3pPr>
              <a:defRPr sz="2800"/>
            </a:lvl3pPr>
            <a:lvl4pPr>
              <a:defRPr sz="2520"/>
            </a:lvl4pPr>
            <a:lvl5pPr>
              <a:defRPr sz="2520"/>
            </a:lvl5pPr>
            <a:lvl6pPr>
              <a:defRPr sz="2520"/>
            </a:lvl6pPr>
            <a:lvl7pPr>
              <a:defRPr sz="2520"/>
            </a:lvl7pPr>
            <a:lvl8pPr>
              <a:defRPr sz="2520"/>
            </a:lvl8pPr>
            <a:lvl9pPr>
              <a:defRPr sz="252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DA1B4-5E1C-40B5-BB4A-DCE08621DBF0}" type="datetimeFigureOut">
              <a:rPr kumimoji="1" lang="ja-JP" altLang="en-US" smtClean="0"/>
              <a:t>2018/3/23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ACBF4-0797-452C-B6F7-26C957DEA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9276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360"/>
            </a:lvl1pPr>
            <a:lvl2pPr>
              <a:defRPr sz="2800"/>
            </a:lvl2pPr>
            <a:lvl3pPr>
              <a:defRPr sz="2520"/>
            </a:lvl3pPr>
            <a:lvl4pPr>
              <a:defRPr sz="2240"/>
            </a:lvl4pPr>
            <a:lvl5pPr>
              <a:defRPr sz="2240"/>
            </a:lvl5pPr>
            <a:lvl6pPr>
              <a:defRPr sz="2240"/>
            </a:lvl6pPr>
            <a:lvl7pPr>
              <a:defRPr sz="2240"/>
            </a:lvl7pPr>
            <a:lvl8pPr>
              <a:defRPr sz="2240"/>
            </a:lvl8pPr>
            <a:lvl9pPr>
              <a:defRPr sz="224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360"/>
            </a:lvl1pPr>
            <a:lvl2pPr>
              <a:defRPr sz="2800"/>
            </a:lvl2pPr>
            <a:lvl3pPr>
              <a:defRPr sz="2520"/>
            </a:lvl3pPr>
            <a:lvl4pPr>
              <a:defRPr sz="2240"/>
            </a:lvl4pPr>
            <a:lvl5pPr>
              <a:defRPr sz="2240"/>
            </a:lvl5pPr>
            <a:lvl6pPr>
              <a:defRPr sz="2240"/>
            </a:lvl6pPr>
            <a:lvl7pPr>
              <a:defRPr sz="2240"/>
            </a:lvl7pPr>
            <a:lvl8pPr>
              <a:defRPr sz="2240"/>
            </a:lvl8pPr>
            <a:lvl9pPr>
              <a:defRPr sz="224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DA1B4-5E1C-40B5-BB4A-DCE08621DBF0}" type="datetimeFigureOut">
              <a:rPr kumimoji="1" lang="ja-JP" altLang="en-US" smtClean="0"/>
              <a:t>2018/3/23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ACBF4-0797-452C-B6F7-26C957DEA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6808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DA1B4-5E1C-40B5-BB4A-DCE08621DBF0}" type="datetimeFigureOut">
              <a:rPr kumimoji="1" lang="ja-JP" altLang="en-US" smtClean="0"/>
              <a:t>2018/3/23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ACBF4-0797-452C-B6F7-26C957DEA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0831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DA1B4-5E1C-40B5-BB4A-DCE08621DBF0}" type="datetimeFigureOut">
              <a:rPr kumimoji="1" lang="ja-JP" altLang="en-US" smtClean="0"/>
              <a:t>2018/3/23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ACBF4-0797-452C-B6F7-26C957DEA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4926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1960"/>
            </a:lvl1pPr>
            <a:lvl2pPr marL="640080" indent="0">
              <a:buNone/>
              <a:defRPr sz="1680"/>
            </a:lvl2pPr>
            <a:lvl3pPr marL="1280160" indent="0">
              <a:buNone/>
              <a:defRPr sz="1400"/>
            </a:lvl3pPr>
            <a:lvl4pPr marL="1920240" indent="0">
              <a:buNone/>
              <a:defRPr sz="1260"/>
            </a:lvl4pPr>
            <a:lvl5pPr marL="2560320" indent="0">
              <a:buNone/>
              <a:defRPr sz="1260"/>
            </a:lvl5pPr>
            <a:lvl6pPr marL="3200400" indent="0">
              <a:buNone/>
              <a:defRPr sz="1260"/>
            </a:lvl6pPr>
            <a:lvl7pPr marL="3840480" indent="0">
              <a:buNone/>
              <a:defRPr sz="1260"/>
            </a:lvl7pPr>
            <a:lvl8pPr marL="4480560" indent="0">
              <a:buNone/>
              <a:defRPr sz="1260"/>
            </a:lvl8pPr>
            <a:lvl9pPr marL="5120640" indent="0">
              <a:buNone/>
              <a:defRPr sz="126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DA1B4-5E1C-40B5-BB4A-DCE08621DBF0}" type="datetimeFigureOut">
              <a:rPr kumimoji="1" lang="ja-JP" altLang="en-US" smtClean="0"/>
              <a:t>2018/3/23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ACBF4-0797-452C-B6F7-26C957DEA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7241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1960"/>
            </a:lvl1pPr>
            <a:lvl2pPr marL="640080" indent="0">
              <a:buNone/>
              <a:defRPr sz="1680"/>
            </a:lvl2pPr>
            <a:lvl3pPr marL="1280160" indent="0">
              <a:buNone/>
              <a:defRPr sz="1400"/>
            </a:lvl3pPr>
            <a:lvl4pPr marL="1920240" indent="0">
              <a:buNone/>
              <a:defRPr sz="1260"/>
            </a:lvl4pPr>
            <a:lvl5pPr marL="2560320" indent="0">
              <a:buNone/>
              <a:defRPr sz="1260"/>
            </a:lvl5pPr>
            <a:lvl6pPr marL="3200400" indent="0">
              <a:buNone/>
              <a:defRPr sz="1260"/>
            </a:lvl6pPr>
            <a:lvl7pPr marL="3840480" indent="0">
              <a:buNone/>
              <a:defRPr sz="1260"/>
            </a:lvl7pPr>
            <a:lvl8pPr marL="4480560" indent="0">
              <a:buNone/>
              <a:defRPr sz="1260"/>
            </a:lvl8pPr>
            <a:lvl9pPr marL="5120640" indent="0">
              <a:buNone/>
              <a:defRPr sz="126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DA1B4-5E1C-40B5-BB4A-DCE08621DBF0}" type="datetimeFigureOut">
              <a:rPr kumimoji="1" lang="ja-JP" altLang="en-US" smtClean="0"/>
              <a:t>2018/3/23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ACBF4-0797-452C-B6F7-26C957DEA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7472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DA1B4-5E1C-40B5-BB4A-DCE08621DBF0}" type="datetimeFigureOut">
              <a:rPr kumimoji="1" lang="ja-JP" altLang="en-US" smtClean="0"/>
              <a:t>2018/3/23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ACBF4-0797-452C-B6F7-26C957DEA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7957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角丸四角形 9"/>
          <p:cNvSpPr/>
          <p:nvPr/>
        </p:nvSpPr>
        <p:spPr>
          <a:xfrm>
            <a:off x="10003" y="199411"/>
            <a:ext cx="12750653" cy="9340237"/>
          </a:xfrm>
          <a:prstGeom prst="roundRect">
            <a:avLst>
              <a:gd name="adj" fmla="val 2697"/>
            </a:avLst>
          </a:prstGeom>
          <a:solidFill>
            <a:srgbClr val="FFFF00"/>
          </a:solidFill>
          <a:ln w="190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3528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87301" y="439316"/>
            <a:ext cx="12159364" cy="504056"/>
          </a:xfrm>
        </p:spPr>
        <p:txBody>
          <a:bodyPr>
            <a:normAutofit/>
          </a:bodyPr>
          <a:lstStyle/>
          <a:p>
            <a:pPr algn="l"/>
            <a:r>
              <a:rPr lang="ja-JP" altLang="en-US" sz="1600" b="1" dirty="0"/>
              <a:t>～</a:t>
            </a:r>
            <a:r>
              <a:rPr lang="ja-JP" altLang="ja-JP" sz="1600" b="1" dirty="0"/>
              <a:t>すべての子どもたちが同じスター</a:t>
            </a:r>
            <a:r>
              <a:rPr lang="ja-JP" altLang="en-US" sz="1600" b="1" dirty="0"/>
              <a:t>ト</a:t>
            </a:r>
            <a:r>
              <a:rPr lang="ja-JP" altLang="ja-JP" sz="1600" b="1" dirty="0"/>
              <a:t>ラインに立</a:t>
            </a:r>
            <a:r>
              <a:rPr lang="ja-JP" altLang="en-US" sz="1600" b="1" dirty="0"/>
              <a:t>って将来を目指せる</a:t>
            </a:r>
            <a:r>
              <a:rPr lang="ja-JP" altLang="ja-JP" sz="1600" b="1" dirty="0"/>
              <a:t>ように支援します</a:t>
            </a:r>
            <a:r>
              <a:rPr lang="ja-JP" altLang="en-US" sz="1600" b="1" dirty="0"/>
              <a:t>～</a:t>
            </a:r>
          </a:p>
        </p:txBody>
      </p:sp>
      <p:sp>
        <p:nvSpPr>
          <p:cNvPr id="30" name="角丸四角形 29"/>
          <p:cNvSpPr/>
          <p:nvPr/>
        </p:nvSpPr>
        <p:spPr>
          <a:xfrm>
            <a:off x="99088" y="1269171"/>
            <a:ext cx="6264000" cy="2397285"/>
          </a:xfrm>
          <a:prstGeom prst="roundRect">
            <a:avLst>
              <a:gd name="adj" fmla="val 1500"/>
            </a:avLst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lvl="0">
              <a:lnSpc>
                <a:spcPts val="1400"/>
              </a:lnSpc>
            </a:pPr>
            <a:r>
              <a:rPr lang="ja-JP" altLang="en-US" sz="1260" dirty="0">
                <a:solidFill>
                  <a:schemeClr val="tx1"/>
                </a:solidFill>
              </a:rPr>
              <a:t>　</a:t>
            </a:r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・生活保護費や児童扶養手当の支給</a:t>
            </a:r>
            <a:endParaRPr lang="en-US" altLang="ja-JP" sz="1200" dirty="0">
              <a:solidFill>
                <a:schemeClr val="tx1"/>
              </a:solidFill>
              <a:latin typeface="+mn-ea"/>
            </a:endParaRPr>
          </a:p>
          <a:p>
            <a:pPr lvl="0">
              <a:lnSpc>
                <a:spcPts val="14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　・生活福祉資金や母子・父子・寡婦福祉資金の</a:t>
            </a:r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貸付</a:t>
            </a:r>
            <a:endParaRPr lang="en-US" altLang="ja-JP" sz="1200" dirty="0">
              <a:solidFill>
                <a:schemeClr val="tx1"/>
              </a:solidFill>
              <a:latin typeface="+mn-ea"/>
            </a:endParaRPr>
          </a:p>
          <a:p>
            <a:pPr lvl="0">
              <a:lnSpc>
                <a:spcPts val="14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　・福祉医療費助成の実施</a:t>
            </a:r>
            <a:endParaRPr lang="en-US" altLang="ja-JP" sz="1200" b="1" dirty="0" smtClean="0">
              <a:solidFill>
                <a:schemeClr val="tx1"/>
              </a:solidFill>
              <a:latin typeface="+mn-ea"/>
            </a:endParaRPr>
          </a:p>
          <a:p>
            <a:pPr lvl="0">
              <a:lnSpc>
                <a:spcPts val="14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　・</a:t>
            </a:r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ひとり親家庭の父母を対象とした職業訓練</a:t>
            </a:r>
            <a:endParaRPr lang="en-US" altLang="ja-JP" sz="1200" dirty="0">
              <a:solidFill>
                <a:schemeClr val="tx1"/>
              </a:solidFill>
              <a:latin typeface="+mn-ea"/>
            </a:endParaRPr>
          </a:p>
          <a:p>
            <a:pPr lvl="0">
              <a:lnSpc>
                <a:spcPts val="14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　・母子家庭・父子家庭自立支援給付金</a:t>
            </a:r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事業</a:t>
            </a:r>
            <a:endParaRPr lang="en-US" altLang="ja-JP" sz="1200" dirty="0">
              <a:solidFill>
                <a:schemeClr val="tx1"/>
              </a:solidFill>
              <a:latin typeface="+mn-ea"/>
            </a:endParaRPr>
          </a:p>
          <a:p>
            <a:pPr lvl="0">
              <a:lnSpc>
                <a:spcPts val="14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　・ひとり親家庭高等職業訓練促進資金貸付事業　　　　　　　　</a:t>
            </a:r>
            <a:endParaRPr lang="en-US" altLang="ja-JP" sz="1200" dirty="0">
              <a:solidFill>
                <a:schemeClr val="tx1"/>
              </a:solidFill>
              <a:latin typeface="+mn-ea"/>
            </a:endParaRPr>
          </a:p>
          <a:p>
            <a:pPr lvl="0">
              <a:lnSpc>
                <a:spcPts val="14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200" b="1" dirty="0">
                <a:solidFill>
                  <a:schemeClr val="tx1"/>
                </a:solidFill>
                <a:latin typeface="+mn-ea"/>
              </a:rPr>
              <a:t>★ひとり親家庭の親と介護職場の</a:t>
            </a:r>
            <a:r>
              <a:rPr lang="ja-JP" altLang="en-US" sz="1200" b="1" dirty="0" smtClean="0">
                <a:solidFill>
                  <a:schemeClr val="tx1"/>
                </a:solidFill>
                <a:latin typeface="+mn-ea"/>
              </a:rPr>
              <a:t>マッチング</a:t>
            </a:r>
            <a:endParaRPr lang="en-US" altLang="ja-JP" sz="1200" b="1" dirty="0" smtClean="0">
              <a:solidFill>
                <a:schemeClr val="tx1"/>
              </a:solidFill>
              <a:latin typeface="+mn-ea"/>
            </a:endParaRPr>
          </a:p>
          <a:p>
            <a:pPr lvl="0">
              <a:lnSpc>
                <a:spcPts val="1400"/>
              </a:lnSpc>
            </a:pPr>
            <a:r>
              <a:rPr lang="ja-JP" altLang="en-US" sz="1200" b="1" dirty="0">
                <a:solidFill>
                  <a:schemeClr val="tx1"/>
                </a:solidFill>
                <a:latin typeface="+mn-ea"/>
              </a:rPr>
              <a:t>　★ひとり親の資格取得に向けた</a:t>
            </a:r>
            <a:r>
              <a:rPr lang="ja-JP" altLang="en-US" sz="1200" b="1" dirty="0" smtClean="0">
                <a:solidFill>
                  <a:schemeClr val="tx1"/>
                </a:solidFill>
                <a:latin typeface="+mn-ea"/>
              </a:rPr>
              <a:t>支援</a:t>
            </a:r>
            <a:endParaRPr lang="en-US" altLang="ja-JP" sz="1200" b="1" dirty="0" smtClean="0">
              <a:solidFill>
                <a:schemeClr val="tx1"/>
              </a:solidFill>
              <a:latin typeface="+mn-ea"/>
            </a:endParaRPr>
          </a:p>
          <a:p>
            <a:pPr lvl="0">
              <a:lnSpc>
                <a:spcPts val="1400"/>
              </a:lnSpc>
            </a:pPr>
            <a:r>
              <a:rPr lang="ja-JP" altLang="en-US" sz="1200" b="1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+mn-ea"/>
              </a:rPr>
              <a:t>★ひとり親家庭の親の雇用に配慮した官公需発注の推進</a:t>
            </a:r>
            <a:endParaRPr lang="en-US" altLang="ja-JP" sz="1200" b="1" dirty="0">
              <a:solidFill>
                <a:schemeClr val="tx1"/>
              </a:solidFill>
              <a:latin typeface="+mn-ea"/>
            </a:endParaRPr>
          </a:p>
          <a:p>
            <a:pPr lvl="0">
              <a:lnSpc>
                <a:spcPts val="1400"/>
              </a:lnSpc>
            </a:pPr>
            <a:r>
              <a:rPr lang="ja-JP" altLang="en-US" sz="1200" b="1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+mn-ea"/>
              </a:rPr>
              <a:t>★養育費確保に向けた支援</a:t>
            </a:r>
            <a:endParaRPr lang="en-US" altLang="ja-JP" sz="1200" b="1" dirty="0" smtClean="0">
              <a:solidFill>
                <a:schemeClr val="tx1"/>
              </a:solidFill>
              <a:latin typeface="+mn-ea"/>
            </a:endParaRPr>
          </a:p>
          <a:p>
            <a:pPr lvl="0">
              <a:lnSpc>
                <a:spcPts val="1400"/>
              </a:lnSpc>
            </a:pPr>
            <a:r>
              <a:rPr lang="ja-JP" altLang="en-US" sz="1200" b="1" dirty="0">
                <a:solidFill>
                  <a:schemeClr val="tx1"/>
                </a:solidFill>
                <a:latin typeface="+mn-ea"/>
              </a:rPr>
              <a:t>　★ＯＳＡＫＡしごとフィールドに</a:t>
            </a:r>
            <a:r>
              <a:rPr lang="ja-JP" altLang="en-US" sz="1200" b="1" dirty="0" smtClean="0">
                <a:solidFill>
                  <a:schemeClr val="tx1"/>
                </a:solidFill>
                <a:latin typeface="+mn-ea"/>
              </a:rPr>
              <a:t>おける</a:t>
            </a:r>
            <a:r>
              <a:rPr lang="ja-JP" altLang="en-US" sz="1200" b="1" dirty="0">
                <a:solidFill>
                  <a:schemeClr val="tx1"/>
                </a:solidFill>
                <a:latin typeface="+mn-ea"/>
              </a:rPr>
              <a:t>就職に困難性を有する求職者への就業</a:t>
            </a:r>
            <a:r>
              <a:rPr lang="ja-JP" altLang="en-US" sz="1200" b="1" dirty="0" smtClean="0">
                <a:solidFill>
                  <a:schemeClr val="tx1"/>
                </a:solidFill>
                <a:latin typeface="+mn-ea"/>
              </a:rPr>
              <a:t>支援</a:t>
            </a:r>
            <a:endParaRPr lang="en-US" altLang="ja-JP" sz="1200" b="1" dirty="0" smtClean="0">
              <a:solidFill>
                <a:schemeClr val="tx1"/>
              </a:solidFill>
              <a:latin typeface="+mn-ea"/>
            </a:endParaRPr>
          </a:p>
          <a:p>
            <a:pPr lvl="0">
              <a:lnSpc>
                <a:spcPts val="1400"/>
              </a:lnSpc>
            </a:pPr>
            <a:r>
              <a:rPr lang="ja-JP" altLang="en-US" sz="1200" b="1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+mn-ea"/>
              </a:rPr>
              <a:t>★私立中学校等の授業料軽減（私立中学校等の修学支援実証事業費補助金）</a:t>
            </a:r>
            <a:endParaRPr lang="en-US" altLang="ja-JP" sz="1200" b="1" dirty="0" smtClean="0">
              <a:solidFill>
                <a:schemeClr val="tx1"/>
              </a:solidFill>
              <a:latin typeface="+mn-ea"/>
            </a:endParaRPr>
          </a:p>
          <a:p>
            <a:pPr lvl="0">
              <a:lnSpc>
                <a:spcPts val="1400"/>
              </a:lnSpc>
            </a:pPr>
            <a:r>
              <a:rPr lang="ja-JP" altLang="en-US" sz="1200" b="1" dirty="0" smtClean="0">
                <a:solidFill>
                  <a:schemeClr val="tx1"/>
                </a:solidFill>
                <a:latin typeface="+mn-ea"/>
              </a:rPr>
              <a:t>　★生活</a:t>
            </a:r>
            <a:r>
              <a:rPr lang="ja-JP" altLang="en-US" sz="1200" b="1" dirty="0">
                <a:solidFill>
                  <a:schemeClr val="tx1"/>
                </a:solidFill>
                <a:latin typeface="+mn-ea"/>
              </a:rPr>
              <a:t>困窮者自立支援</a:t>
            </a:r>
            <a:r>
              <a:rPr lang="ja-JP" altLang="en-US" sz="1200" b="1" dirty="0" smtClean="0">
                <a:solidFill>
                  <a:schemeClr val="tx1"/>
                </a:solidFill>
                <a:latin typeface="+mn-ea"/>
              </a:rPr>
              <a:t>事業</a:t>
            </a:r>
            <a:r>
              <a:rPr lang="ja-JP" altLang="en-US" sz="1200" b="1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+mn-ea"/>
              </a:rPr>
              <a:t>　　　　　　　　　　　　　　　　　　　　　　　　　　　　　　　 </a:t>
            </a:r>
            <a:r>
              <a:rPr lang="ja-JP" altLang="en-US" sz="1200" b="1" dirty="0" smtClean="0">
                <a:solidFill>
                  <a:schemeClr val="tx1"/>
                </a:solidFill>
              </a:rPr>
              <a:t>等</a:t>
            </a:r>
            <a:r>
              <a:rPr lang="ja-JP" altLang="en-US" sz="12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200" b="1" dirty="0" smtClean="0">
                <a:solidFill>
                  <a:schemeClr val="tx1"/>
                </a:solidFill>
                <a:latin typeface="+mn-ea"/>
              </a:rPr>
              <a:t>24</a:t>
            </a:r>
            <a:r>
              <a:rPr lang="ja-JP" altLang="en-US" sz="1200" b="1" dirty="0" smtClean="0">
                <a:solidFill>
                  <a:schemeClr val="tx1"/>
                </a:solidFill>
                <a:latin typeface="+mj-ea"/>
                <a:ea typeface="+mj-ea"/>
              </a:rPr>
              <a:t>事業</a:t>
            </a:r>
            <a:endParaRPr lang="en-US" altLang="ja-JP" sz="1200" b="1" dirty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ja-JP" altLang="en-US" sz="1260" b="1" dirty="0" smtClean="0">
                <a:solidFill>
                  <a:schemeClr val="tx1"/>
                </a:solidFill>
              </a:rPr>
              <a:t>　　　　　　　　　　　　　　　　　　　　　　　　　　　　　　　　　　</a:t>
            </a:r>
            <a:endParaRPr lang="ja-JP" altLang="en-US" sz="1260" b="1" dirty="0">
              <a:solidFill>
                <a:schemeClr val="tx1"/>
              </a:solidFill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104053" y="6204056"/>
            <a:ext cx="6264000" cy="1981496"/>
            <a:chOff x="6415221" y="1305577"/>
            <a:chExt cx="6268653" cy="2084475"/>
          </a:xfrm>
        </p:grpSpPr>
        <p:sp>
          <p:nvSpPr>
            <p:cNvPr id="24" name="角丸四角形 23"/>
            <p:cNvSpPr/>
            <p:nvPr/>
          </p:nvSpPr>
          <p:spPr>
            <a:xfrm>
              <a:off x="6415221" y="1647989"/>
              <a:ext cx="6264000" cy="1742063"/>
            </a:xfrm>
            <a:prstGeom prst="roundRect">
              <a:avLst>
                <a:gd name="adj" fmla="val 1500"/>
              </a:avLst>
            </a:prstGeom>
            <a:solidFill>
              <a:schemeClr val="bg1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lvl="0">
                <a:lnSpc>
                  <a:spcPts val="1400"/>
                </a:lnSpc>
              </a:pPr>
              <a:r>
                <a:rPr lang="ja-JP" altLang="en-US" sz="1260" dirty="0">
                  <a:solidFill>
                    <a:schemeClr val="tx1"/>
                  </a:solidFill>
                </a:rPr>
                <a:t>　</a:t>
              </a: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・子どもを守る地域ネットワーク機能強化事業（要保護児童対策地域協議会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）</a:t>
              </a:r>
              <a:endParaRPr lang="en-US" altLang="ja-JP" sz="1200" dirty="0">
                <a:solidFill>
                  <a:schemeClr val="tx1"/>
                </a:solidFill>
                <a:latin typeface="+mn-ea"/>
              </a:endParaRPr>
            </a:p>
            <a:p>
              <a:pPr lvl="0">
                <a:lnSpc>
                  <a:spcPts val="1400"/>
                </a:lnSpc>
              </a:pP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・放課後児童クラブ（放課後児童健全育成事業）の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実施</a:t>
              </a:r>
              <a:endParaRPr lang="en-US" altLang="ja-JP" sz="1200" dirty="0">
                <a:solidFill>
                  <a:schemeClr val="tx1"/>
                </a:solidFill>
                <a:latin typeface="+mn-ea"/>
              </a:endParaRPr>
            </a:p>
            <a:p>
              <a:pPr lvl="0">
                <a:lnSpc>
                  <a:spcPts val="1400"/>
                </a:lnSpc>
              </a:pP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・ひとり親家庭等生活向上事業（子どもの生活・学習支援事業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）</a:t>
              </a:r>
              <a:endParaRPr lang="en-US" altLang="ja-JP" sz="1200" b="1" dirty="0" smtClean="0">
                <a:solidFill>
                  <a:schemeClr val="tx1"/>
                </a:solidFill>
                <a:latin typeface="+mn-ea"/>
              </a:endParaRPr>
            </a:p>
            <a:p>
              <a:pPr>
                <a:lnSpc>
                  <a:spcPts val="14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★</a:t>
              </a: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子ども食堂の府内全域展開、ネットワークの強化</a:t>
              </a:r>
              <a:endParaRPr lang="en-US" altLang="ja-JP" sz="1200" b="1" dirty="0">
                <a:solidFill>
                  <a:schemeClr val="tx1"/>
                </a:solidFill>
                <a:latin typeface="+mn-ea"/>
              </a:endParaRPr>
            </a:p>
            <a:p>
              <a:pPr>
                <a:lnSpc>
                  <a:spcPts val="1400"/>
                </a:lnSpc>
              </a:pP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★食材の有効活用に向けたシステム構築　</a:t>
              </a:r>
              <a:endParaRPr lang="en-US" altLang="ja-JP" sz="1200" b="1" dirty="0" smtClean="0">
                <a:solidFill>
                  <a:schemeClr val="tx1"/>
                </a:solidFill>
                <a:latin typeface="+mn-ea"/>
              </a:endParaRPr>
            </a:p>
            <a:p>
              <a:pPr>
                <a:lnSpc>
                  <a:spcPts val="1400"/>
                </a:lnSpc>
              </a:pP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　★</a:t>
              </a: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子どもの未来応援ネットワークモデル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事業</a:t>
              </a:r>
              <a:endParaRPr lang="en-US" altLang="ja-JP" sz="1200" b="1" dirty="0">
                <a:solidFill>
                  <a:schemeClr val="tx1"/>
                </a:solidFill>
                <a:latin typeface="+mn-ea"/>
              </a:endParaRPr>
            </a:p>
            <a:p>
              <a:pPr>
                <a:lnSpc>
                  <a:spcPts val="14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★</a:t>
              </a: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高校における生徒指導上の課題解決に向けた対応の強化（再掲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）　</a:t>
              </a:r>
              <a:endParaRPr lang="en-US" altLang="ja-JP" sz="1200" b="1" dirty="0" smtClean="0">
                <a:solidFill>
                  <a:schemeClr val="tx1"/>
                </a:solidFill>
                <a:latin typeface="+mn-ea"/>
              </a:endParaRPr>
            </a:p>
            <a:p>
              <a:pPr>
                <a:lnSpc>
                  <a:spcPts val="14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★</a:t>
              </a: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民間団体との連携による子ども食堂での相談支援等</a:t>
              </a:r>
              <a:endParaRPr lang="en-US" altLang="ja-JP" sz="1200" b="1" dirty="0" smtClean="0">
                <a:solidFill>
                  <a:schemeClr val="tx1"/>
                </a:solidFill>
                <a:latin typeface="+mn-ea"/>
              </a:endParaRPr>
            </a:p>
            <a:p>
              <a:pPr>
                <a:lnSpc>
                  <a:spcPts val="1400"/>
                </a:lnSpc>
              </a:pP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　★</a:t>
              </a: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多様な体験・交流活動の機会の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創出　　　　　　　　　　　　　　　　　　　　　　　　　　 等</a:t>
              </a: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en-US" altLang="ja-JP" sz="1200" b="1" dirty="0" smtClean="0">
                  <a:solidFill>
                    <a:schemeClr val="tx1"/>
                  </a:solidFill>
                  <a:latin typeface="+mn-ea"/>
                </a:rPr>
                <a:t>21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事業</a:t>
              </a:r>
              <a:endParaRPr lang="ja-JP" altLang="en-US" sz="1200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6419874" y="1305577"/>
              <a:ext cx="6264000" cy="34241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en-US" altLang="ja-JP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3.</a:t>
              </a:r>
              <a:r>
                <a:rPr lang="ja-JP" altLang="ja-JP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子ども</a:t>
              </a:r>
              <a:r>
                <a:rPr lang="ja-JP" altLang="ja-JP" sz="14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たちが孤立しないように支援します</a:t>
              </a:r>
              <a:endPara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6458504" y="6529553"/>
            <a:ext cx="6264000" cy="1620589"/>
            <a:chOff x="60936" y="3876622"/>
            <a:chExt cx="6264000" cy="1657683"/>
          </a:xfrm>
        </p:grpSpPr>
        <p:sp>
          <p:nvSpPr>
            <p:cNvPr id="25" name="正方形/長方形 24"/>
            <p:cNvSpPr/>
            <p:nvPr/>
          </p:nvSpPr>
          <p:spPr>
            <a:xfrm>
              <a:off x="60936" y="3876622"/>
              <a:ext cx="6264000" cy="36824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en-US" altLang="ja-JP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6.</a:t>
              </a:r>
              <a:r>
                <a:rPr lang="ja-JP" altLang="en-US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健康づくり</a:t>
              </a:r>
              <a:r>
                <a:rPr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を支援し</a:t>
              </a:r>
              <a:r>
                <a:rPr lang="ja-JP" altLang="ja-JP" sz="14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ます</a:t>
              </a:r>
              <a:endPara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6" name="角丸四角形 25"/>
            <p:cNvSpPr/>
            <p:nvPr/>
          </p:nvSpPr>
          <p:spPr>
            <a:xfrm>
              <a:off x="65758" y="4244862"/>
              <a:ext cx="6249600" cy="1289443"/>
            </a:xfrm>
            <a:prstGeom prst="roundRect">
              <a:avLst>
                <a:gd name="adj" fmla="val 1500"/>
              </a:avLst>
            </a:prstGeom>
            <a:solidFill>
              <a:schemeClr val="bg1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lvl="0">
                <a:lnSpc>
                  <a:spcPts val="1400"/>
                </a:lnSpc>
              </a:pP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・食環境整備事業の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実施</a:t>
              </a:r>
              <a:endParaRPr lang="en-US" altLang="ja-JP" sz="1200" dirty="0" smtClean="0">
                <a:solidFill>
                  <a:schemeClr val="tx1"/>
                </a:solidFill>
                <a:latin typeface="+mn-ea"/>
              </a:endParaRPr>
            </a:p>
            <a:p>
              <a:pPr lvl="0">
                <a:lnSpc>
                  <a:spcPts val="1400"/>
                </a:lnSpc>
              </a:pP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・乳幼児健診時の栄養</a:t>
              </a: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指導</a:t>
              </a:r>
              <a:endParaRPr lang="en-US" altLang="ja-JP" sz="1200" dirty="0" smtClean="0">
                <a:solidFill>
                  <a:schemeClr val="tx1"/>
                </a:solidFill>
                <a:latin typeface="+mn-ea"/>
              </a:endParaRPr>
            </a:p>
            <a:p>
              <a:pPr>
                <a:lnSpc>
                  <a:spcPts val="1400"/>
                </a:lnSpc>
              </a:pP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・</a:t>
              </a: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妊婦健診の未受診や飛び込みによる出産等対策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事業（再掲）</a:t>
              </a:r>
              <a:endParaRPr lang="en-US" altLang="ja-JP" sz="1200" dirty="0">
                <a:solidFill>
                  <a:schemeClr val="tx1"/>
                </a:solidFill>
                <a:latin typeface="+mn-ea"/>
              </a:endParaRPr>
            </a:p>
            <a:p>
              <a:pPr>
                <a:lnSpc>
                  <a:spcPts val="1400"/>
                </a:lnSpc>
              </a:pP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・乳児家庭全戸訪問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事業（再掲）</a:t>
              </a: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　　　　　</a:t>
              </a:r>
              <a:endParaRPr lang="en-US" altLang="ja-JP" sz="1200" dirty="0">
                <a:solidFill>
                  <a:schemeClr val="tx1"/>
                </a:solidFill>
                <a:latin typeface="+mn-ea"/>
              </a:endParaRPr>
            </a:p>
            <a:p>
              <a:pPr lvl="0">
                <a:lnSpc>
                  <a:spcPts val="1400"/>
                </a:lnSpc>
              </a:pP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★子育て世代包括支援センターの全市町村展開（妊娠・出産包括支援推進事業）　　　　　　　　　　　　　　　　　　　　　　　　　　　　　</a:t>
              </a:r>
              <a:endParaRPr lang="en-US" altLang="ja-JP" sz="1200" b="1" dirty="0">
                <a:solidFill>
                  <a:schemeClr val="tx1"/>
                </a:solidFill>
                <a:latin typeface="+mn-ea"/>
              </a:endParaRPr>
            </a:p>
            <a:p>
              <a:pPr lvl="0">
                <a:lnSpc>
                  <a:spcPts val="14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　　　　　　　　　　　　　　　　　　　　　　　　　　　　　　　　　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　　　　　　　　　　　　　         等</a:t>
              </a: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 </a:t>
              </a:r>
              <a:r>
                <a:rPr lang="en-US" altLang="ja-JP" sz="1200" b="1" dirty="0" smtClean="0">
                  <a:solidFill>
                    <a:schemeClr val="tx1"/>
                  </a:solidFill>
                  <a:latin typeface="+mn-ea"/>
                </a:rPr>
                <a:t>10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事業</a:t>
              </a: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　　　</a:t>
              </a:r>
              <a:r>
                <a:rPr lang="ja-JP" altLang="en-US" sz="1260" dirty="0">
                  <a:solidFill>
                    <a:schemeClr val="tx1"/>
                  </a:solidFill>
                </a:rPr>
                <a:t>　　　　　　　　　　    　</a:t>
              </a:r>
              <a:endParaRPr lang="en-US" altLang="ja-JP" sz="126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グループ化 14"/>
          <p:cNvGrpSpPr/>
          <p:nvPr/>
        </p:nvGrpSpPr>
        <p:grpSpPr>
          <a:xfrm>
            <a:off x="755109" y="8167325"/>
            <a:ext cx="11305257" cy="979300"/>
            <a:chOff x="763147" y="8208186"/>
            <a:chExt cx="11305257" cy="943179"/>
          </a:xfrm>
        </p:grpSpPr>
        <p:sp>
          <p:nvSpPr>
            <p:cNvPr id="3" name="角丸四角形 2"/>
            <p:cNvSpPr/>
            <p:nvPr/>
          </p:nvSpPr>
          <p:spPr>
            <a:xfrm>
              <a:off x="763147" y="8450891"/>
              <a:ext cx="11305257" cy="700474"/>
            </a:xfrm>
            <a:prstGeom prst="roundRect">
              <a:avLst/>
            </a:prstGeom>
            <a:solidFill>
              <a:srgbClr val="92D050"/>
            </a:solidFill>
            <a:ln w="50800" cmpd="thickThin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60" dirty="0"/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1916954" y="8583330"/>
              <a:ext cx="9606131" cy="504863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・地域福祉・子育て支援交付金                                                               　　　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   ★</a:t>
              </a: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「子ども食堂サミット」の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開催</a:t>
              </a:r>
              <a:endParaRPr lang="en-US" altLang="ja-JP" sz="1200" b="1" dirty="0" smtClean="0">
                <a:solidFill>
                  <a:schemeClr val="tx1"/>
                </a:solidFill>
                <a:latin typeface="+mn-ea"/>
              </a:endParaRPr>
            </a:p>
            <a:p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★市町村ネットワークの構築　　　　　　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・新</a:t>
              </a: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子育て支援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交付金（再掲）　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　　　　　　　　 ★子どもの貧困緊急対策事業費補助金の創設</a:t>
              </a:r>
              <a:endParaRPr lang="en-US" altLang="ja-JP" sz="1200" b="1" dirty="0" smtClean="0">
                <a:solidFill>
                  <a:schemeClr val="tx1"/>
                </a:solidFill>
                <a:latin typeface="+mn-ea"/>
              </a:endParaRPr>
            </a:p>
            <a:p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★経済界</a:t>
              </a: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との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連携                             　　　　　　　　　　　　　　　　　　　　　　　　　　　★子ども輝く未来基金の創設　　　　　　　  　　　　</a:t>
              </a:r>
              <a:r>
                <a:rPr lang="en-US" altLang="ja-JP" sz="1200" b="1" dirty="0">
                  <a:solidFill>
                    <a:schemeClr val="tx1"/>
                  </a:solidFill>
                  <a:latin typeface="+mn-ea"/>
                </a:rPr>
                <a:t>7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事業　　　</a:t>
              </a:r>
              <a:endParaRPr lang="en-US" altLang="ja-JP" sz="1200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32" name="二等辺三角形 31"/>
            <p:cNvSpPr/>
            <p:nvPr/>
          </p:nvSpPr>
          <p:spPr>
            <a:xfrm>
              <a:off x="2481482" y="8208186"/>
              <a:ext cx="8181089" cy="242705"/>
            </a:xfrm>
            <a:prstGeom prst="triangle">
              <a:avLst>
                <a:gd name="adj" fmla="val 48304"/>
              </a:avLst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3" name="グループ化 12"/>
          <p:cNvGrpSpPr/>
          <p:nvPr/>
        </p:nvGrpSpPr>
        <p:grpSpPr>
          <a:xfrm>
            <a:off x="6445681" y="945746"/>
            <a:ext cx="6270071" cy="3782709"/>
            <a:chOff x="6438327" y="3544842"/>
            <a:chExt cx="6270071" cy="2728144"/>
          </a:xfrm>
        </p:grpSpPr>
        <p:sp>
          <p:nvSpPr>
            <p:cNvPr id="27" name="角丸四角形 26"/>
            <p:cNvSpPr/>
            <p:nvPr/>
          </p:nvSpPr>
          <p:spPr>
            <a:xfrm>
              <a:off x="6438327" y="3807178"/>
              <a:ext cx="6264000" cy="2465808"/>
            </a:xfrm>
            <a:prstGeom prst="roundRect">
              <a:avLst>
                <a:gd name="adj" fmla="val 1500"/>
              </a:avLst>
            </a:prstGeom>
            <a:solidFill>
              <a:schemeClr val="bg1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lvl="0">
                <a:lnSpc>
                  <a:spcPts val="1400"/>
                </a:lnSpc>
              </a:pP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・</a:t>
              </a: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「にんしんＳＯＳ」相談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事業</a:t>
              </a:r>
              <a:endParaRPr lang="en-US" altLang="ja-JP" sz="1200" dirty="0">
                <a:solidFill>
                  <a:schemeClr val="tx1"/>
                </a:solidFill>
                <a:latin typeface="+mn-ea"/>
              </a:endParaRPr>
            </a:p>
            <a:p>
              <a:pPr>
                <a:lnSpc>
                  <a:spcPts val="1400"/>
                </a:lnSpc>
              </a:pP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  ・妊婦健診の未受診や飛び込みによる出産等対策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事業</a:t>
              </a:r>
              <a:endParaRPr lang="en-US" altLang="ja-JP" sz="1200" dirty="0" smtClean="0">
                <a:solidFill>
                  <a:schemeClr val="tx1"/>
                </a:solidFill>
                <a:latin typeface="+mn-ea"/>
              </a:endParaRPr>
            </a:p>
            <a:p>
              <a:pPr>
                <a:lnSpc>
                  <a:spcPts val="1400"/>
                </a:lnSpc>
              </a:pP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・</a:t>
              </a: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乳幼児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家庭全戸</a:t>
              </a: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訪問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事業</a:t>
              </a:r>
              <a:endParaRPr lang="en-US" altLang="ja-JP" sz="1200" dirty="0" smtClean="0">
                <a:solidFill>
                  <a:schemeClr val="tx1"/>
                </a:solidFill>
                <a:latin typeface="+mn-ea"/>
              </a:endParaRPr>
            </a:p>
            <a:p>
              <a:pPr>
                <a:lnSpc>
                  <a:spcPts val="1400"/>
                </a:lnSpc>
              </a:pP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・養育</a:t>
              </a: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支援訪問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事業</a:t>
              </a:r>
              <a:endParaRPr lang="en-US" altLang="ja-JP" sz="1200" dirty="0" smtClean="0">
                <a:solidFill>
                  <a:schemeClr val="tx1"/>
                </a:solidFill>
                <a:latin typeface="+mn-ea"/>
              </a:endParaRPr>
            </a:p>
            <a:p>
              <a:pPr lvl="0">
                <a:lnSpc>
                  <a:spcPts val="1400"/>
                </a:lnSpc>
              </a:pP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・教育コミュニティづくり推進事業（家庭教育支援）</a:t>
              </a:r>
              <a:endParaRPr lang="en-US" altLang="ja-JP" sz="1200" dirty="0" smtClean="0">
                <a:solidFill>
                  <a:schemeClr val="tx1"/>
                </a:solidFill>
                <a:latin typeface="+mn-ea"/>
              </a:endParaRPr>
            </a:p>
            <a:p>
              <a:pPr lvl="0">
                <a:lnSpc>
                  <a:spcPts val="1400"/>
                </a:lnSpc>
              </a:pP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・</a:t>
              </a: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保育所・認定こども園の地域貢献事業（スマイルサポーター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）</a:t>
              </a:r>
              <a:endParaRPr lang="en-US" altLang="ja-JP" sz="1200" dirty="0">
                <a:solidFill>
                  <a:schemeClr val="tx1"/>
                </a:solidFill>
                <a:latin typeface="+mn-ea"/>
              </a:endParaRPr>
            </a:p>
            <a:p>
              <a:pPr>
                <a:lnSpc>
                  <a:spcPts val="1400"/>
                </a:lnSpc>
              </a:pP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  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・私立</a:t>
              </a: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幼稚園キンダーカウンセラー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事業</a:t>
              </a:r>
              <a:endParaRPr lang="en-US" altLang="ja-JP" sz="1200" dirty="0">
                <a:solidFill>
                  <a:schemeClr val="tx1"/>
                </a:solidFill>
                <a:latin typeface="+mn-ea"/>
              </a:endParaRPr>
            </a:p>
            <a:p>
              <a:pPr lvl="0">
                <a:lnSpc>
                  <a:spcPts val="1400"/>
                </a:lnSpc>
              </a:pP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　・</a:t>
              </a: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地域子育て支援拠点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事業</a:t>
              </a:r>
              <a:endParaRPr lang="en-US" altLang="ja-JP" sz="1200" dirty="0">
                <a:solidFill>
                  <a:schemeClr val="tx1"/>
                </a:solidFill>
                <a:latin typeface="+mn-ea"/>
              </a:endParaRPr>
            </a:p>
            <a:p>
              <a:pPr lvl="0">
                <a:lnSpc>
                  <a:spcPts val="1400"/>
                </a:lnSpc>
              </a:pP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・コミュニティソーシャルワーカーによる支援</a:t>
              </a:r>
              <a:endParaRPr lang="en-US" altLang="ja-JP" sz="1200" dirty="0">
                <a:solidFill>
                  <a:schemeClr val="tx1"/>
                </a:solidFill>
                <a:latin typeface="+mn-ea"/>
              </a:endParaRPr>
            </a:p>
            <a:p>
              <a:pPr lvl="0">
                <a:lnSpc>
                  <a:spcPts val="1400"/>
                </a:lnSpc>
              </a:pP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　・民生委員・児童委員、主任児童委員による活動</a:t>
              </a:r>
              <a:endParaRPr lang="en-US" altLang="ja-JP" sz="1200" dirty="0" smtClean="0">
                <a:solidFill>
                  <a:schemeClr val="tx1"/>
                </a:solidFill>
                <a:latin typeface="+mn-ea"/>
              </a:endParaRPr>
            </a:p>
            <a:p>
              <a:pPr lvl="0">
                <a:lnSpc>
                  <a:spcPts val="1400"/>
                </a:lnSpc>
              </a:pP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・子ども家庭センターによる相談支援</a:t>
              </a:r>
              <a:endParaRPr lang="en-US" altLang="ja-JP" sz="1200" dirty="0">
                <a:solidFill>
                  <a:schemeClr val="tx1"/>
                </a:solidFill>
                <a:latin typeface="+mn-ea"/>
              </a:endParaRPr>
            </a:p>
            <a:p>
              <a:pPr lvl="0">
                <a:lnSpc>
                  <a:spcPts val="1400"/>
                </a:lnSpc>
              </a:pP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・家庭的養護の推進</a:t>
              </a: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　　　　　　　　　　　　　　　　　　　　</a:t>
              </a:r>
              <a:endParaRPr lang="en-US" altLang="ja-JP" sz="1200" dirty="0">
                <a:solidFill>
                  <a:schemeClr val="tx1"/>
                </a:solidFill>
                <a:latin typeface="+mn-ea"/>
              </a:endParaRPr>
            </a:p>
            <a:p>
              <a:pPr>
                <a:lnSpc>
                  <a:spcPts val="1400"/>
                </a:lnSpc>
              </a:pP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★子どもの未来応援ネットワークモデル事業（再掲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）</a:t>
              </a:r>
              <a:endParaRPr lang="en-US" altLang="ja-JP" sz="1200" b="1" dirty="0" smtClean="0">
                <a:solidFill>
                  <a:schemeClr val="tx1"/>
                </a:solidFill>
                <a:latin typeface="+mn-ea"/>
              </a:endParaRPr>
            </a:p>
            <a:p>
              <a:pPr>
                <a:lnSpc>
                  <a:spcPts val="14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★</a:t>
              </a: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民間団体との連携による子ども食堂での相談支援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等（再掲）</a:t>
              </a: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　</a:t>
              </a:r>
              <a:endParaRPr lang="en-US" altLang="ja-JP" sz="1200" b="1" dirty="0" smtClean="0">
                <a:solidFill>
                  <a:schemeClr val="tx1"/>
                </a:solidFill>
                <a:latin typeface="+mn-ea"/>
              </a:endParaRPr>
            </a:p>
            <a:p>
              <a:pPr>
                <a:lnSpc>
                  <a:spcPts val="14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★「市区町村子ども家庭総合支援拠点」の設置に向けた支援</a:t>
              </a: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　　　</a:t>
              </a:r>
              <a:endParaRPr lang="en-US" altLang="ja-JP" sz="1200" b="1" dirty="0">
                <a:solidFill>
                  <a:schemeClr val="tx1"/>
                </a:solidFill>
                <a:latin typeface="+mn-ea"/>
              </a:endParaRPr>
            </a:p>
            <a:p>
              <a:pPr lvl="0">
                <a:lnSpc>
                  <a:spcPts val="14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　★企業との連携による子育て支援情報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発信　　　　　　　　　　　　　　　　　　　　　　等</a:t>
              </a: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en-US" altLang="ja-JP" sz="1200" b="1" dirty="0" smtClean="0">
                  <a:solidFill>
                    <a:schemeClr val="tx1"/>
                  </a:solidFill>
                  <a:latin typeface="+mn-ea"/>
                </a:rPr>
                <a:t>20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事業</a:t>
              </a:r>
              <a:endParaRPr lang="ja-JP" altLang="en-US" sz="1200" b="1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6444398" y="3544842"/>
              <a:ext cx="6264000" cy="26233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en-US" altLang="ja-JP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4.</a:t>
              </a:r>
              <a:r>
                <a:rPr lang="ja-JP" altLang="en-US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保護者</a:t>
              </a:r>
              <a:r>
                <a:rPr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が孤立しないように支援します</a:t>
              </a:r>
              <a:endPara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6458504" y="4548456"/>
            <a:ext cx="6264000" cy="1981096"/>
            <a:chOff x="6471131" y="6106156"/>
            <a:chExt cx="6264000" cy="3153297"/>
          </a:xfrm>
        </p:grpSpPr>
        <p:sp>
          <p:nvSpPr>
            <p:cNvPr id="21" name="角丸四角形 20"/>
            <p:cNvSpPr/>
            <p:nvPr/>
          </p:nvSpPr>
          <p:spPr>
            <a:xfrm>
              <a:off x="6471131" y="6631461"/>
              <a:ext cx="6251177" cy="2627992"/>
            </a:xfrm>
            <a:prstGeom prst="roundRect">
              <a:avLst>
                <a:gd name="adj" fmla="val 1500"/>
              </a:avLst>
            </a:prstGeom>
            <a:solidFill>
              <a:schemeClr val="bg1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lvl="0">
                <a:lnSpc>
                  <a:spcPts val="1400"/>
                </a:lnSpc>
              </a:pP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　・</a:t>
              </a: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ファミリー・サポート・センター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事業</a:t>
              </a:r>
              <a:endParaRPr lang="en-US" altLang="ja-JP" sz="1200" dirty="0">
                <a:solidFill>
                  <a:schemeClr val="tx1"/>
                </a:solidFill>
                <a:latin typeface="+mn-ea"/>
              </a:endParaRPr>
            </a:p>
            <a:p>
              <a:pPr lvl="0">
                <a:lnSpc>
                  <a:spcPts val="1400"/>
                </a:lnSpc>
              </a:pP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　・</a:t>
              </a: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子育て短期支援事業（ショートステイ事業・トワイライトステイ事業）</a:t>
              </a:r>
              <a:endParaRPr lang="en-US" altLang="ja-JP" sz="1200" dirty="0">
                <a:solidFill>
                  <a:schemeClr val="tx1"/>
                </a:solidFill>
                <a:latin typeface="+mn-ea"/>
              </a:endParaRPr>
            </a:p>
            <a:p>
              <a:pPr lvl="0"/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・保育所整備等による待機児童の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解消</a:t>
              </a:r>
              <a:endParaRPr lang="en-US" altLang="ja-JP" sz="1200" dirty="0" smtClean="0">
                <a:solidFill>
                  <a:schemeClr val="tx1"/>
                </a:solidFill>
                <a:latin typeface="+mn-ea"/>
              </a:endParaRPr>
            </a:p>
            <a:p>
              <a:pPr lvl="0"/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・子育て世帯への府営住宅の優先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入居</a:t>
              </a:r>
              <a:endParaRPr lang="en-US" altLang="ja-JP" sz="1200" dirty="0">
                <a:solidFill>
                  <a:schemeClr val="tx1"/>
                </a:solidFill>
                <a:latin typeface="+mn-ea"/>
              </a:endParaRPr>
            </a:p>
            <a:p>
              <a:pPr lvl="0"/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・ひとり親家庭等日常生活支援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事業</a:t>
              </a: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　　    　　　　　　　　　　　　　　　　　　</a:t>
              </a:r>
              <a:endParaRPr lang="en-US" altLang="ja-JP" sz="1200" dirty="0">
                <a:solidFill>
                  <a:schemeClr val="tx1"/>
                </a:solidFill>
                <a:latin typeface="+mn-ea"/>
              </a:endParaRPr>
            </a:p>
            <a:p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★</a:t>
              </a: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大阪あんぜん・あんしん賃貸住宅登録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制度の充実</a:t>
              </a:r>
              <a:endParaRPr lang="en-US" altLang="ja-JP" sz="1200" b="1" dirty="0">
                <a:solidFill>
                  <a:schemeClr val="tx1"/>
                </a:solidFill>
                <a:latin typeface="+mn-ea"/>
              </a:endParaRPr>
            </a:p>
            <a:p>
              <a:pPr lvl="0"/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　★</a:t>
              </a: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公共施設の面会交流への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活用                                                           　等</a:t>
              </a: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en-US" altLang="ja-JP" sz="1200" b="1" dirty="0" smtClean="0">
                  <a:solidFill>
                    <a:schemeClr val="tx1"/>
                  </a:solidFill>
                  <a:latin typeface="+mn-ea"/>
                </a:rPr>
                <a:t>14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事業</a:t>
              </a:r>
              <a:endParaRPr lang="ja-JP" altLang="en-US" sz="1200" b="1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6471131" y="6106156"/>
              <a:ext cx="6264000" cy="57301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en-US" altLang="ja-JP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5.</a:t>
              </a:r>
              <a:r>
                <a:rPr lang="ja-JP" altLang="en-US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安心</a:t>
              </a:r>
              <a:r>
                <a:rPr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して</a:t>
              </a:r>
              <a:r>
                <a:rPr lang="ja-JP" altLang="ja-JP" sz="14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子</a:t>
              </a:r>
              <a:r>
                <a:rPr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育てできる環境を整備</a:t>
              </a:r>
              <a:r>
                <a:rPr lang="ja-JP" altLang="ja-JP" sz="14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します</a:t>
              </a:r>
              <a:endPara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29" name="正方形/長方形 28"/>
          <p:cNvSpPr/>
          <p:nvPr/>
        </p:nvSpPr>
        <p:spPr>
          <a:xfrm>
            <a:off x="251317" y="74563"/>
            <a:ext cx="4838938" cy="38521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80" b="1" dirty="0">
                <a:solidFill>
                  <a:schemeClr val="tx1"/>
                </a:solidFill>
              </a:rPr>
              <a:t>　</a:t>
            </a:r>
            <a:r>
              <a:rPr lang="ja-JP" altLang="en-US" sz="1960" b="1" dirty="0">
                <a:solidFill>
                  <a:schemeClr val="tx1"/>
                </a:solidFill>
              </a:rPr>
              <a:t>子どもの貧困対策の主な</a:t>
            </a:r>
            <a:r>
              <a:rPr lang="ja-JP" altLang="en-US" sz="1960" b="1" dirty="0" smtClean="0">
                <a:solidFill>
                  <a:schemeClr val="tx1"/>
                </a:solidFill>
              </a:rPr>
              <a:t>取組</a:t>
            </a:r>
            <a:endParaRPr lang="ja-JP" altLang="en-US" sz="1960" b="1" dirty="0"/>
          </a:p>
        </p:txBody>
      </p:sp>
      <p:sp>
        <p:nvSpPr>
          <p:cNvPr id="8" name="角丸四角形 7"/>
          <p:cNvSpPr/>
          <p:nvPr/>
        </p:nvSpPr>
        <p:spPr>
          <a:xfrm>
            <a:off x="9590504" y="516421"/>
            <a:ext cx="2861722" cy="36922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>
                <a:solidFill>
                  <a:schemeClr val="tx1"/>
                </a:solidFill>
              </a:rPr>
              <a:t>104</a:t>
            </a:r>
            <a:r>
              <a:rPr lang="ja-JP" altLang="en-US" sz="2400" dirty="0" smtClean="0">
                <a:solidFill>
                  <a:schemeClr val="tx1"/>
                </a:solidFill>
              </a:rPr>
              <a:t>事業を総点検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313442" y="9212628"/>
            <a:ext cx="4071133" cy="144000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050" dirty="0"/>
              <a:t>★既存</a:t>
            </a:r>
            <a:r>
              <a:rPr lang="ja-JP" altLang="en-US" sz="1050"/>
              <a:t>の</a:t>
            </a:r>
            <a:r>
              <a:rPr lang="ja-JP" altLang="en-US" sz="1050" smtClean="0"/>
              <a:t>取組の</a:t>
            </a:r>
            <a:r>
              <a:rPr lang="ja-JP" altLang="en-US" sz="1050" dirty="0"/>
              <a:t>強化を図るため、検討・実施すべき項目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99088" y="945754"/>
            <a:ext cx="6264000" cy="360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1.</a:t>
            </a:r>
            <a:r>
              <a:rPr lang="ja-JP" altLang="ja-JP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困窮</a:t>
            </a:r>
            <a:r>
              <a:rPr lang="ja-JP" altLang="ja-JP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している</a:t>
            </a:r>
            <a:r>
              <a:rPr lang="ja-JP" altLang="ja-JP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世帯</a:t>
            </a:r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経済的</a:t>
            </a:r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支援します</a:t>
            </a:r>
            <a:r>
              <a:rPr lang="en-US" altLang="ja-JP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就労支援を</a:t>
            </a:r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含む</a:t>
            </a:r>
            <a:r>
              <a:rPr lang="en-US" altLang="ja-JP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en-US" altLang="ja-JP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4830725" y="8293323"/>
            <a:ext cx="3125147" cy="252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 smtClean="0">
                <a:solidFill>
                  <a:schemeClr val="bg1"/>
                </a:solidFill>
              </a:rPr>
              <a:t>7.</a:t>
            </a:r>
            <a:r>
              <a:rPr lang="ja-JP" altLang="en-US" sz="1400" b="1" dirty="0" smtClean="0">
                <a:solidFill>
                  <a:schemeClr val="bg1"/>
                </a:solidFill>
              </a:rPr>
              <a:t>オール</a:t>
            </a:r>
            <a:r>
              <a:rPr lang="ja-JP" altLang="en-US" sz="1400" b="1" dirty="0">
                <a:solidFill>
                  <a:schemeClr val="bg1"/>
                </a:solidFill>
              </a:rPr>
              <a:t>大阪での</a:t>
            </a:r>
            <a:r>
              <a:rPr lang="ja-JP" altLang="en-US" sz="1400" b="1" dirty="0" smtClean="0">
                <a:solidFill>
                  <a:schemeClr val="bg1"/>
                </a:solidFill>
              </a:rPr>
              <a:t>取組</a:t>
            </a:r>
            <a:endParaRPr lang="ja-JP" altLang="en-US" sz="1400" b="1" dirty="0">
              <a:solidFill>
                <a:schemeClr val="bg1"/>
              </a:solidFill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94801" y="3666456"/>
            <a:ext cx="6264000" cy="2520000"/>
            <a:chOff x="87838" y="5043729"/>
            <a:chExt cx="6277905" cy="2520000"/>
          </a:xfrm>
        </p:grpSpPr>
        <p:sp>
          <p:nvSpPr>
            <p:cNvPr id="7" name="角丸四角形 6"/>
            <p:cNvSpPr/>
            <p:nvPr/>
          </p:nvSpPr>
          <p:spPr>
            <a:xfrm>
              <a:off x="87838" y="5367729"/>
              <a:ext cx="6264000" cy="2196000"/>
            </a:xfrm>
            <a:prstGeom prst="roundRect">
              <a:avLst>
                <a:gd name="adj" fmla="val 1500"/>
              </a:avLst>
            </a:prstGeom>
            <a:solidFill>
              <a:schemeClr val="bg1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lvl="0">
                <a:lnSpc>
                  <a:spcPts val="1400"/>
                </a:lnSpc>
              </a:pPr>
              <a:r>
                <a:rPr lang="ja-JP" altLang="en-US" sz="1260" dirty="0">
                  <a:solidFill>
                    <a:schemeClr val="tx1"/>
                  </a:solidFill>
                </a:rPr>
                <a:t>　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・</a:t>
              </a: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就学援助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制度</a:t>
              </a:r>
              <a:endParaRPr lang="en-US" altLang="ja-JP" sz="1200" dirty="0" smtClean="0">
                <a:solidFill>
                  <a:schemeClr val="tx1"/>
                </a:solidFill>
                <a:latin typeface="+mn-ea"/>
              </a:endParaRPr>
            </a:p>
            <a:p>
              <a:pPr lvl="0">
                <a:lnSpc>
                  <a:spcPts val="1400"/>
                </a:lnSpc>
              </a:pP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　・大阪府私立高等学校等授業料支援補助金事業</a:t>
              </a:r>
              <a:endParaRPr lang="en-US" altLang="ja-JP" sz="1200" b="1" dirty="0" smtClean="0">
                <a:solidFill>
                  <a:schemeClr val="tx1"/>
                </a:solidFill>
                <a:latin typeface="+mn-ea"/>
              </a:endParaRPr>
            </a:p>
            <a:p>
              <a:pPr>
                <a:lnSpc>
                  <a:spcPts val="1400"/>
                </a:lnSpc>
              </a:pP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・</a:t>
              </a: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スクール・エンパワーメント推進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事業</a:t>
              </a:r>
              <a:endParaRPr lang="en-US" altLang="ja-JP" sz="1200" dirty="0">
                <a:solidFill>
                  <a:schemeClr val="tx1"/>
                </a:solidFill>
                <a:latin typeface="+mn-ea"/>
              </a:endParaRPr>
            </a:p>
            <a:p>
              <a:pPr>
                <a:lnSpc>
                  <a:spcPts val="1400"/>
                </a:lnSpc>
              </a:pP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・スクールカウンセラー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配置による学校教育相談体制の充実</a:t>
              </a: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　　　　　　　　　　　　　　</a:t>
              </a:r>
              <a:endParaRPr lang="en-US" altLang="ja-JP" sz="1200" dirty="0">
                <a:solidFill>
                  <a:schemeClr val="tx1"/>
                </a:solidFill>
                <a:latin typeface="+mn-ea"/>
              </a:endParaRPr>
            </a:p>
            <a:p>
              <a:pPr>
                <a:lnSpc>
                  <a:spcPts val="1400"/>
                </a:lnSpc>
              </a:pP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★</a:t>
              </a: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子どもの学習支援の場への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学生等の</a:t>
              </a: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参加の促進</a:t>
              </a:r>
              <a:endParaRPr lang="en-US" altLang="ja-JP" sz="1200" b="1" dirty="0">
                <a:solidFill>
                  <a:schemeClr val="tx1"/>
                </a:solidFill>
                <a:latin typeface="+mn-ea"/>
              </a:endParaRPr>
            </a:p>
            <a:p>
              <a:pPr>
                <a:lnSpc>
                  <a:spcPts val="1400"/>
                </a:lnSpc>
              </a:pP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★生活困窮者自立支援制度における学習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支援事業</a:t>
              </a:r>
              <a:endParaRPr lang="en-US" altLang="ja-JP" sz="1200" b="1" dirty="0" smtClean="0">
                <a:solidFill>
                  <a:schemeClr val="tx1"/>
                </a:solidFill>
                <a:latin typeface="+mn-ea"/>
              </a:endParaRPr>
            </a:p>
            <a:p>
              <a:pPr>
                <a:lnSpc>
                  <a:spcPts val="14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★</a:t>
              </a: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スクールソーシャルワーカー等を活用した支援体制の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強化</a:t>
              </a:r>
              <a:endParaRPr lang="en-US" altLang="ja-JP" sz="1200" b="1" dirty="0" smtClean="0">
                <a:solidFill>
                  <a:schemeClr val="tx1"/>
                </a:solidFill>
                <a:latin typeface="+mn-ea"/>
              </a:endParaRPr>
            </a:p>
            <a:p>
              <a:pPr>
                <a:lnSpc>
                  <a:spcPts val="14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★</a:t>
              </a: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高校における生徒指導上の課題解決に向けた対応の強化</a:t>
              </a:r>
              <a:endParaRPr lang="en-US" altLang="ja-JP" sz="1200" b="1" dirty="0">
                <a:solidFill>
                  <a:schemeClr val="tx1"/>
                </a:solidFill>
                <a:latin typeface="+mn-ea"/>
              </a:endParaRPr>
            </a:p>
            <a:p>
              <a:pPr lvl="0">
                <a:lnSpc>
                  <a:spcPts val="1400"/>
                </a:lnSpc>
              </a:pP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　★</a:t>
              </a: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高等学校等就学支援金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事業</a:t>
              </a: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・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高等</a:t>
              </a: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学校等学び直し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支援金事業</a:t>
              </a:r>
              <a:endParaRPr lang="en-US" altLang="ja-JP" sz="1200" b="1" dirty="0" smtClean="0">
                <a:solidFill>
                  <a:schemeClr val="tx1"/>
                </a:solidFill>
                <a:latin typeface="+mn-ea"/>
              </a:endParaRPr>
            </a:p>
            <a:p>
              <a:pPr>
                <a:lnSpc>
                  <a:spcPts val="1400"/>
                </a:lnSpc>
              </a:pP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★教育</a:t>
              </a: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コミュニティづくり推進事業（おおさか元気広場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）</a:t>
              </a:r>
              <a:endParaRPr lang="en-US" altLang="ja-JP" sz="1200" b="1" dirty="0" smtClean="0">
                <a:solidFill>
                  <a:schemeClr val="tx1"/>
                </a:solidFill>
                <a:latin typeface="+mn-ea"/>
              </a:endParaRPr>
            </a:p>
            <a:p>
              <a:pPr>
                <a:lnSpc>
                  <a:spcPts val="14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★幼稚園教育理解推進事業</a:t>
              </a:r>
              <a:endParaRPr lang="en-US" altLang="ja-JP" sz="1200" b="1" dirty="0" smtClean="0">
                <a:solidFill>
                  <a:schemeClr val="tx1"/>
                </a:solidFill>
                <a:latin typeface="+mn-ea"/>
              </a:endParaRPr>
            </a:p>
            <a:p>
              <a:pPr>
                <a:lnSpc>
                  <a:spcPts val="14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★教育センター</a:t>
              </a:r>
              <a:r>
                <a:rPr lang="en-US" altLang="ja-JP" sz="1200" b="1" dirty="0" smtClean="0">
                  <a:solidFill>
                    <a:schemeClr val="tx1"/>
                  </a:solidFill>
                  <a:latin typeface="+mn-ea"/>
                </a:rPr>
                <a:t>(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総合教育相談事業</a:t>
              </a:r>
              <a:r>
                <a:rPr lang="en-US" altLang="ja-JP" sz="1200" b="1" dirty="0" smtClean="0">
                  <a:solidFill>
                    <a:schemeClr val="tx1"/>
                  </a:solidFill>
                  <a:latin typeface="+mn-ea"/>
                </a:rPr>
                <a:t>)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　　　　　　　　　　　　　　　　　　　　　　　　　　　　等  </a:t>
              </a:r>
              <a:r>
                <a:rPr lang="en-US" altLang="ja-JP" sz="1200" b="1" dirty="0" smtClean="0">
                  <a:solidFill>
                    <a:schemeClr val="tx1"/>
                  </a:solidFill>
                  <a:latin typeface="+mn-ea"/>
                </a:rPr>
                <a:t>29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事業</a:t>
              </a:r>
              <a:endParaRPr lang="en-US" altLang="ja-JP" sz="1200" b="1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101743" y="5043729"/>
              <a:ext cx="6264000" cy="324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en-US" altLang="ja-JP" sz="14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2.</a:t>
              </a:r>
              <a:r>
                <a:rPr lang="ja-JP" altLang="en-US" sz="14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学びを支える環境づくりを支援します</a:t>
              </a:r>
              <a:endParaRPr lang="en-US" altLang="ja-JP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35" name="角丸四角形 34"/>
          <p:cNvSpPr/>
          <p:nvPr/>
        </p:nvSpPr>
        <p:spPr>
          <a:xfrm>
            <a:off x="313443" y="9356628"/>
            <a:ext cx="1592739" cy="144000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050" dirty="0" smtClean="0">
                <a:solidFill>
                  <a:schemeClr val="tx1"/>
                </a:solidFill>
              </a:rPr>
              <a:t>※</a:t>
            </a:r>
            <a:r>
              <a:rPr lang="ja-JP" altLang="en-US" sz="1050" dirty="0" smtClean="0">
                <a:solidFill>
                  <a:schemeClr val="tx1"/>
                </a:solidFill>
              </a:rPr>
              <a:t>再掲事業あり（</a:t>
            </a:r>
            <a:r>
              <a:rPr lang="en-US" altLang="ja-JP" sz="1050" dirty="0">
                <a:solidFill>
                  <a:schemeClr val="tx1"/>
                </a:solidFill>
              </a:rPr>
              <a:t>6</a:t>
            </a:r>
            <a:r>
              <a:rPr lang="ja-JP" altLang="en-US" sz="1050" dirty="0" smtClean="0">
                <a:solidFill>
                  <a:schemeClr val="tx1"/>
                </a:solidFill>
              </a:rPr>
              <a:t>）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5607003" y="9124604"/>
            <a:ext cx="1512169" cy="511175"/>
          </a:xfrm>
        </p:spPr>
        <p:txBody>
          <a:bodyPr/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7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71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4719</TotalTime>
  <Words>126</Words>
  <Application>Microsoft Office PowerPoint</Application>
  <PresentationFormat>A3 297x420 mm</PresentationFormat>
  <Paragraphs>81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～すべての子どもたちが同じスタートラインに立って将来を目指せるように支援します～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HOSTNAME</cp:lastModifiedBy>
  <cp:revision>330</cp:revision>
  <cp:lastPrinted>2018-03-23T06:19:01Z</cp:lastPrinted>
  <dcterms:created xsi:type="dcterms:W3CDTF">2017-05-18T01:16:10Z</dcterms:created>
  <dcterms:modified xsi:type="dcterms:W3CDTF">2018-03-23T10:25:44Z</dcterms:modified>
</cp:coreProperties>
</file>