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3679488" cy="9721850"/>
  <p:notesSz cx="6807200" cy="9939338"/>
  <p:defaultTextStyle>
    <a:defPPr>
      <a:defRPr lang="ja-JP"/>
    </a:defPPr>
    <a:lvl1pPr marL="0" algn="l" defTabSz="1370110" rtl="0" eaLnBrk="1" latinLnBrk="0" hangingPunct="1">
      <a:defRPr kumimoji="1" sz="2600" kern="1200">
        <a:solidFill>
          <a:schemeClr val="tx1"/>
        </a:solidFill>
        <a:latin typeface="+mn-lt"/>
        <a:ea typeface="+mn-ea"/>
        <a:cs typeface="+mn-cs"/>
      </a:defRPr>
    </a:lvl1pPr>
    <a:lvl2pPr marL="685054" algn="l" defTabSz="1370110" rtl="0" eaLnBrk="1" latinLnBrk="0" hangingPunct="1">
      <a:defRPr kumimoji="1" sz="2600" kern="1200">
        <a:solidFill>
          <a:schemeClr val="tx1"/>
        </a:solidFill>
        <a:latin typeface="+mn-lt"/>
        <a:ea typeface="+mn-ea"/>
        <a:cs typeface="+mn-cs"/>
      </a:defRPr>
    </a:lvl2pPr>
    <a:lvl3pPr marL="1370110" algn="l" defTabSz="1370110" rtl="0" eaLnBrk="1" latinLnBrk="0" hangingPunct="1">
      <a:defRPr kumimoji="1" sz="2600" kern="1200">
        <a:solidFill>
          <a:schemeClr val="tx1"/>
        </a:solidFill>
        <a:latin typeface="+mn-lt"/>
        <a:ea typeface="+mn-ea"/>
        <a:cs typeface="+mn-cs"/>
      </a:defRPr>
    </a:lvl3pPr>
    <a:lvl4pPr marL="2055164" algn="l" defTabSz="1370110" rtl="0" eaLnBrk="1" latinLnBrk="0" hangingPunct="1">
      <a:defRPr kumimoji="1" sz="2600" kern="1200">
        <a:solidFill>
          <a:schemeClr val="tx1"/>
        </a:solidFill>
        <a:latin typeface="+mn-lt"/>
        <a:ea typeface="+mn-ea"/>
        <a:cs typeface="+mn-cs"/>
      </a:defRPr>
    </a:lvl4pPr>
    <a:lvl5pPr marL="2740220" algn="l" defTabSz="1370110" rtl="0" eaLnBrk="1" latinLnBrk="0" hangingPunct="1">
      <a:defRPr kumimoji="1" sz="2600" kern="1200">
        <a:solidFill>
          <a:schemeClr val="tx1"/>
        </a:solidFill>
        <a:latin typeface="+mn-lt"/>
        <a:ea typeface="+mn-ea"/>
        <a:cs typeface="+mn-cs"/>
      </a:defRPr>
    </a:lvl5pPr>
    <a:lvl6pPr marL="3425274" algn="l" defTabSz="1370110" rtl="0" eaLnBrk="1" latinLnBrk="0" hangingPunct="1">
      <a:defRPr kumimoji="1" sz="2600" kern="1200">
        <a:solidFill>
          <a:schemeClr val="tx1"/>
        </a:solidFill>
        <a:latin typeface="+mn-lt"/>
        <a:ea typeface="+mn-ea"/>
        <a:cs typeface="+mn-cs"/>
      </a:defRPr>
    </a:lvl6pPr>
    <a:lvl7pPr marL="4110329" algn="l" defTabSz="1370110" rtl="0" eaLnBrk="1" latinLnBrk="0" hangingPunct="1">
      <a:defRPr kumimoji="1" sz="2600" kern="1200">
        <a:solidFill>
          <a:schemeClr val="tx1"/>
        </a:solidFill>
        <a:latin typeface="+mn-lt"/>
        <a:ea typeface="+mn-ea"/>
        <a:cs typeface="+mn-cs"/>
      </a:defRPr>
    </a:lvl7pPr>
    <a:lvl8pPr marL="4795384" algn="l" defTabSz="1370110" rtl="0" eaLnBrk="1" latinLnBrk="0" hangingPunct="1">
      <a:defRPr kumimoji="1" sz="2600" kern="1200">
        <a:solidFill>
          <a:schemeClr val="tx1"/>
        </a:solidFill>
        <a:latin typeface="+mn-lt"/>
        <a:ea typeface="+mn-ea"/>
        <a:cs typeface="+mn-cs"/>
      </a:defRPr>
    </a:lvl8pPr>
    <a:lvl9pPr marL="5480439" algn="l" defTabSz="1370110"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63" userDrawn="1">
          <p15:clr>
            <a:srgbClr val="A4A3A4"/>
          </p15:clr>
        </p15:guide>
        <p15:guide id="2" pos="43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700" autoAdjust="0"/>
  </p:normalViewPr>
  <p:slideViewPr>
    <p:cSldViewPr>
      <p:cViewPr>
        <p:scale>
          <a:sx n="90" d="100"/>
          <a:sy n="90" d="100"/>
        </p:scale>
        <p:origin x="-174" y="2166"/>
      </p:cViewPr>
      <p:guideLst>
        <p:guide orient="horz" pos="3063"/>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03B0284E-946C-495F-9E65-609733C10E2A}" type="datetimeFigureOut">
              <a:rPr kumimoji="1" lang="ja-JP" altLang="en-US" smtClean="0"/>
              <a:t>2018/3/23</a:t>
            </a:fld>
            <a:endParaRPr kumimoji="1" lang="ja-JP" altLang="en-US"/>
          </a:p>
        </p:txBody>
      </p:sp>
      <p:sp>
        <p:nvSpPr>
          <p:cNvPr id="4" name="スライド イメージ プレースホルダー 3"/>
          <p:cNvSpPr>
            <a:spLocks noGrp="1" noRot="1" noChangeAspect="1"/>
          </p:cNvSpPr>
          <p:nvPr>
            <p:ph type="sldImg" idx="2"/>
          </p:nvPr>
        </p:nvSpPr>
        <p:spPr>
          <a:xfrm>
            <a:off x="782638" y="746125"/>
            <a:ext cx="52419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EAE2BF3-C210-4601-B382-CB73A1EFB389}" type="slidenum">
              <a:rPr kumimoji="1" lang="ja-JP" altLang="en-US" smtClean="0"/>
              <a:t>‹#›</a:t>
            </a:fld>
            <a:endParaRPr kumimoji="1" lang="ja-JP" altLang="en-US"/>
          </a:p>
        </p:txBody>
      </p:sp>
    </p:spTree>
    <p:extLst>
      <p:ext uri="{BB962C8B-B14F-4D97-AF65-F5344CB8AC3E}">
        <p14:creationId xmlns:p14="http://schemas.microsoft.com/office/powerpoint/2010/main" val="36349966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5964" y="3020077"/>
            <a:ext cx="11627564" cy="208389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051926" y="5509052"/>
            <a:ext cx="9575641" cy="2484473"/>
          </a:xfrm>
        </p:spPr>
        <p:txBody>
          <a:bodyPr/>
          <a:lstStyle>
            <a:lvl1pPr marL="0" indent="0" algn="ctr">
              <a:buNone/>
              <a:defRPr>
                <a:solidFill>
                  <a:schemeClr val="tx1">
                    <a:tint val="75000"/>
                  </a:schemeClr>
                </a:solidFill>
              </a:defRPr>
            </a:lvl1pPr>
            <a:lvl2pPr marL="639985" indent="0" algn="ctr">
              <a:buNone/>
              <a:defRPr>
                <a:solidFill>
                  <a:schemeClr val="tx1">
                    <a:tint val="75000"/>
                  </a:schemeClr>
                </a:solidFill>
              </a:defRPr>
            </a:lvl2pPr>
            <a:lvl3pPr marL="1279972" indent="0" algn="ctr">
              <a:buNone/>
              <a:defRPr>
                <a:solidFill>
                  <a:schemeClr val="tx1">
                    <a:tint val="75000"/>
                  </a:schemeClr>
                </a:solidFill>
              </a:defRPr>
            </a:lvl3pPr>
            <a:lvl4pPr marL="1919957" indent="0" algn="ctr">
              <a:buNone/>
              <a:defRPr>
                <a:solidFill>
                  <a:schemeClr val="tx1">
                    <a:tint val="75000"/>
                  </a:schemeClr>
                </a:solidFill>
              </a:defRPr>
            </a:lvl4pPr>
            <a:lvl5pPr marL="2559944" indent="0" algn="ctr">
              <a:buNone/>
              <a:defRPr>
                <a:solidFill>
                  <a:schemeClr val="tx1">
                    <a:tint val="75000"/>
                  </a:schemeClr>
                </a:solidFill>
              </a:defRPr>
            </a:lvl5pPr>
            <a:lvl6pPr marL="3199928" indent="0" algn="ctr">
              <a:buNone/>
              <a:defRPr>
                <a:solidFill>
                  <a:schemeClr val="tx1">
                    <a:tint val="75000"/>
                  </a:schemeClr>
                </a:solidFill>
              </a:defRPr>
            </a:lvl6pPr>
            <a:lvl7pPr marL="3839914" indent="0" algn="ctr">
              <a:buNone/>
              <a:defRPr>
                <a:solidFill>
                  <a:schemeClr val="tx1">
                    <a:tint val="75000"/>
                  </a:schemeClr>
                </a:solidFill>
              </a:defRPr>
            </a:lvl7pPr>
            <a:lvl8pPr marL="4479900" indent="0" algn="ctr">
              <a:buNone/>
              <a:defRPr>
                <a:solidFill>
                  <a:schemeClr val="tx1">
                    <a:tint val="75000"/>
                  </a:schemeClr>
                </a:solidFill>
              </a:defRPr>
            </a:lvl8pPr>
            <a:lvl9pPr marL="511988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0CC1736-3D71-467E-8C56-AC7C19EB4133}" type="datetimeFigureOut">
              <a:rPr kumimoji="1" lang="ja-JP" altLang="en-US" smtClean="0"/>
              <a:t>2018/3/23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1333579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CC1736-3D71-467E-8C56-AC7C19EB4133}" type="datetimeFigureOut">
              <a:rPr kumimoji="1" lang="ja-JP" altLang="en-US" smtClean="0"/>
              <a:t>2018/3/23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2841602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7630" y="389327"/>
            <a:ext cx="3077885" cy="82950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3977" y="389327"/>
            <a:ext cx="9005663" cy="82950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CC1736-3D71-467E-8C56-AC7C19EB4133}" type="datetimeFigureOut">
              <a:rPr kumimoji="1" lang="ja-JP" altLang="en-US" smtClean="0"/>
              <a:t>2018/3/23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2995623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CC1736-3D71-467E-8C56-AC7C19EB4133}" type="datetimeFigureOut">
              <a:rPr kumimoji="1" lang="ja-JP" altLang="en-US" smtClean="0"/>
              <a:t>2018/3/23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1216529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588" y="6247193"/>
            <a:ext cx="11627564" cy="1930867"/>
          </a:xfrm>
        </p:spPr>
        <p:txBody>
          <a:bodyPr anchor="t"/>
          <a:lstStyle>
            <a:lvl1pPr algn="l">
              <a:defRPr sz="5605"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80588" y="4120536"/>
            <a:ext cx="11627564" cy="2126654"/>
          </a:xfrm>
        </p:spPr>
        <p:txBody>
          <a:bodyPr anchor="b"/>
          <a:lstStyle>
            <a:lvl1pPr marL="0" indent="0">
              <a:buNone/>
              <a:defRPr sz="2803">
                <a:solidFill>
                  <a:schemeClr val="tx1">
                    <a:tint val="75000"/>
                  </a:schemeClr>
                </a:solidFill>
              </a:defRPr>
            </a:lvl1pPr>
            <a:lvl2pPr marL="639985" indent="0">
              <a:buNone/>
              <a:defRPr sz="2429">
                <a:solidFill>
                  <a:schemeClr val="tx1">
                    <a:tint val="75000"/>
                  </a:schemeClr>
                </a:solidFill>
              </a:defRPr>
            </a:lvl2pPr>
            <a:lvl3pPr marL="1279972" indent="0">
              <a:buNone/>
              <a:defRPr sz="2149">
                <a:solidFill>
                  <a:schemeClr val="tx1">
                    <a:tint val="75000"/>
                  </a:schemeClr>
                </a:solidFill>
              </a:defRPr>
            </a:lvl3pPr>
            <a:lvl4pPr marL="1919957" indent="0">
              <a:buNone/>
              <a:defRPr sz="1962">
                <a:solidFill>
                  <a:schemeClr val="tx1">
                    <a:tint val="75000"/>
                  </a:schemeClr>
                </a:solidFill>
              </a:defRPr>
            </a:lvl4pPr>
            <a:lvl5pPr marL="2559944" indent="0">
              <a:buNone/>
              <a:defRPr sz="1962">
                <a:solidFill>
                  <a:schemeClr val="tx1">
                    <a:tint val="75000"/>
                  </a:schemeClr>
                </a:solidFill>
              </a:defRPr>
            </a:lvl5pPr>
            <a:lvl6pPr marL="3199928" indent="0">
              <a:buNone/>
              <a:defRPr sz="1962">
                <a:solidFill>
                  <a:schemeClr val="tx1">
                    <a:tint val="75000"/>
                  </a:schemeClr>
                </a:solidFill>
              </a:defRPr>
            </a:lvl6pPr>
            <a:lvl7pPr marL="3839914" indent="0">
              <a:buNone/>
              <a:defRPr sz="1962">
                <a:solidFill>
                  <a:schemeClr val="tx1">
                    <a:tint val="75000"/>
                  </a:schemeClr>
                </a:solidFill>
              </a:defRPr>
            </a:lvl7pPr>
            <a:lvl8pPr marL="4479900" indent="0">
              <a:buNone/>
              <a:defRPr sz="1962">
                <a:solidFill>
                  <a:schemeClr val="tx1">
                    <a:tint val="75000"/>
                  </a:schemeClr>
                </a:solidFill>
              </a:defRPr>
            </a:lvl8pPr>
            <a:lvl9pPr marL="5119885" indent="0">
              <a:buNone/>
              <a:defRPr sz="1962">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CC1736-3D71-467E-8C56-AC7C19EB4133}" type="datetimeFigureOut">
              <a:rPr kumimoji="1" lang="ja-JP" altLang="en-US" smtClean="0"/>
              <a:t>2018/3/23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2413634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3975" y="2268437"/>
            <a:ext cx="6041774" cy="6415971"/>
          </a:xfrm>
        </p:spPr>
        <p:txBody>
          <a:bodyPr/>
          <a:lstStyle>
            <a:lvl1pPr>
              <a:defRPr sz="3924"/>
            </a:lvl1pPr>
            <a:lvl2pPr>
              <a:defRPr sz="3363"/>
            </a:lvl2pPr>
            <a:lvl3pPr>
              <a:defRPr sz="2803"/>
            </a:lvl3pPr>
            <a:lvl4pPr>
              <a:defRPr sz="2429"/>
            </a:lvl4pPr>
            <a:lvl5pPr>
              <a:defRPr sz="2429"/>
            </a:lvl5pPr>
            <a:lvl6pPr>
              <a:defRPr sz="2429"/>
            </a:lvl6pPr>
            <a:lvl7pPr>
              <a:defRPr sz="2429"/>
            </a:lvl7pPr>
            <a:lvl8pPr>
              <a:defRPr sz="2429"/>
            </a:lvl8pPr>
            <a:lvl9pPr>
              <a:defRPr sz="242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953742" y="2268437"/>
            <a:ext cx="6041774" cy="6415971"/>
          </a:xfrm>
        </p:spPr>
        <p:txBody>
          <a:bodyPr/>
          <a:lstStyle>
            <a:lvl1pPr>
              <a:defRPr sz="3924"/>
            </a:lvl1pPr>
            <a:lvl2pPr>
              <a:defRPr sz="3363"/>
            </a:lvl2pPr>
            <a:lvl3pPr>
              <a:defRPr sz="2803"/>
            </a:lvl3pPr>
            <a:lvl4pPr>
              <a:defRPr sz="2429"/>
            </a:lvl4pPr>
            <a:lvl5pPr>
              <a:defRPr sz="2429"/>
            </a:lvl5pPr>
            <a:lvl6pPr>
              <a:defRPr sz="2429"/>
            </a:lvl6pPr>
            <a:lvl7pPr>
              <a:defRPr sz="2429"/>
            </a:lvl7pPr>
            <a:lvl8pPr>
              <a:defRPr sz="2429"/>
            </a:lvl8pPr>
            <a:lvl9pPr>
              <a:defRPr sz="242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0CC1736-3D71-467E-8C56-AC7C19EB4133}" type="datetimeFigureOut">
              <a:rPr kumimoji="1" lang="ja-JP" altLang="en-US" smtClean="0"/>
              <a:t>2018/3/23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3626010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3977" y="2176165"/>
            <a:ext cx="6044148" cy="906922"/>
          </a:xfrm>
        </p:spPr>
        <p:txBody>
          <a:bodyPr anchor="b"/>
          <a:lstStyle>
            <a:lvl1pPr marL="0" indent="0">
              <a:buNone/>
              <a:defRPr sz="3363" b="1"/>
            </a:lvl1pPr>
            <a:lvl2pPr marL="639985" indent="0">
              <a:buNone/>
              <a:defRPr sz="2803" b="1"/>
            </a:lvl2pPr>
            <a:lvl3pPr marL="1279972" indent="0">
              <a:buNone/>
              <a:defRPr sz="2429" b="1"/>
            </a:lvl3pPr>
            <a:lvl4pPr marL="1919957" indent="0">
              <a:buNone/>
              <a:defRPr sz="2149" b="1"/>
            </a:lvl4pPr>
            <a:lvl5pPr marL="2559944" indent="0">
              <a:buNone/>
              <a:defRPr sz="2149" b="1"/>
            </a:lvl5pPr>
            <a:lvl6pPr marL="3199928" indent="0">
              <a:buNone/>
              <a:defRPr sz="2149" b="1"/>
            </a:lvl6pPr>
            <a:lvl7pPr marL="3839914" indent="0">
              <a:buNone/>
              <a:defRPr sz="2149" b="1"/>
            </a:lvl7pPr>
            <a:lvl8pPr marL="4479900" indent="0">
              <a:buNone/>
              <a:defRPr sz="2149" b="1"/>
            </a:lvl8pPr>
            <a:lvl9pPr marL="5119885" indent="0">
              <a:buNone/>
              <a:defRPr sz="2149"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3977" y="3083090"/>
            <a:ext cx="6044148" cy="5601317"/>
          </a:xfrm>
        </p:spPr>
        <p:txBody>
          <a:bodyPr/>
          <a:lstStyle>
            <a:lvl1pPr>
              <a:defRPr sz="3363"/>
            </a:lvl1pPr>
            <a:lvl2pPr>
              <a:defRPr sz="2803"/>
            </a:lvl2pPr>
            <a:lvl3pPr>
              <a:defRPr sz="2429"/>
            </a:lvl3pPr>
            <a:lvl4pPr>
              <a:defRPr sz="2149"/>
            </a:lvl4pPr>
            <a:lvl5pPr>
              <a:defRPr sz="2149"/>
            </a:lvl5pPr>
            <a:lvl6pPr>
              <a:defRPr sz="2149"/>
            </a:lvl6pPr>
            <a:lvl7pPr>
              <a:defRPr sz="2149"/>
            </a:lvl7pPr>
            <a:lvl8pPr>
              <a:defRPr sz="2149"/>
            </a:lvl8pPr>
            <a:lvl9pPr>
              <a:defRPr sz="214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948993" y="2176165"/>
            <a:ext cx="6046525" cy="906922"/>
          </a:xfrm>
        </p:spPr>
        <p:txBody>
          <a:bodyPr anchor="b"/>
          <a:lstStyle>
            <a:lvl1pPr marL="0" indent="0">
              <a:buNone/>
              <a:defRPr sz="3363" b="1"/>
            </a:lvl1pPr>
            <a:lvl2pPr marL="639985" indent="0">
              <a:buNone/>
              <a:defRPr sz="2803" b="1"/>
            </a:lvl2pPr>
            <a:lvl3pPr marL="1279972" indent="0">
              <a:buNone/>
              <a:defRPr sz="2429" b="1"/>
            </a:lvl3pPr>
            <a:lvl4pPr marL="1919957" indent="0">
              <a:buNone/>
              <a:defRPr sz="2149" b="1"/>
            </a:lvl4pPr>
            <a:lvl5pPr marL="2559944" indent="0">
              <a:buNone/>
              <a:defRPr sz="2149" b="1"/>
            </a:lvl5pPr>
            <a:lvl6pPr marL="3199928" indent="0">
              <a:buNone/>
              <a:defRPr sz="2149" b="1"/>
            </a:lvl6pPr>
            <a:lvl7pPr marL="3839914" indent="0">
              <a:buNone/>
              <a:defRPr sz="2149" b="1"/>
            </a:lvl7pPr>
            <a:lvl8pPr marL="4479900" indent="0">
              <a:buNone/>
              <a:defRPr sz="2149" b="1"/>
            </a:lvl8pPr>
            <a:lvl9pPr marL="5119885" indent="0">
              <a:buNone/>
              <a:defRPr sz="2149"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948993" y="3083090"/>
            <a:ext cx="6046525" cy="5601317"/>
          </a:xfrm>
        </p:spPr>
        <p:txBody>
          <a:bodyPr/>
          <a:lstStyle>
            <a:lvl1pPr>
              <a:defRPr sz="3363"/>
            </a:lvl1pPr>
            <a:lvl2pPr>
              <a:defRPr sz="2803"/>
            </a:lvl2pPr>
            <a:lvl3pPr>
              <a:defRPr sz="2429"/>
            </a:lvl3pPr>
            <a:lvl4pPr>
              <a:defRPr sz="2149"/>
            </a:lvl4pPr>
            <a:lvl5pPr>
              <a:defRPr sz="2149"/>
            </a:lvl5pPr>
            <a:lvl6pPr>
              <a:defRPr sz="2149"/>
            </a:lvl6pPr>
            <a:lvl7pPr>
              <a:defRPr sz="2149"/>
            </a:lvl7pPr>
            <a:lvl8pPr>
              <a:defRPr sz="2149"/>
            </a:lvl8pPr>
            <a:lvl9pPr>
              <a:defRPr sz="214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0CC1736-3D71-467E-8C56-AC7C19EB4133}" type="datetimeFigureOut">
              <a:rPr kumimoji="1" lang="ja-JP" altLang="en-US" smtClean="0"/>
              <a:t>2018/3/23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251322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0CC1736-3D71-467E-8C56-AC7C19EB4133}" type="datetimeFigureOut">
              <a:rPr kumimoji="1" lang="ja-JP" altLang="en-US" smtClean="0"/>
              <a:t>2018/3/23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2181856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0CC1736-3D71-467E-8C56-AC7C19EB4133}" type="datetimeFigureOut">
              <a:rPr kumimoji="1" lang="ja-JP" altLang="en-US" smtClean="0"/>
              <a:t>2018/3/23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3450313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977" y="387078"/>
            <a:ext cx="4500458" cy="1647313"/>
          </a:xfrm>
        </p:spPr>
        <p:txBody>
          <a:bodyPr anchor="b"/>
          <a:lstStyle>
            <a:lvl1pPr algn="l">
              <a:defRPr sz="2803"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348300" y="387075"/>
            <a:ext cx="7647214" cy="8297330"/>
          </a:xfrm>
        </p:spPr>
        <p:txBody>
          <a:bodyPr/>
          <a:lstStyle>
            <a:lvl1pPr>
              <a:defRPr sz="4577"/>
            </a:lvl1pPr>
            <a:lvl2pPr>
              <a:defRPr sz="3924"/>
            </a:lvl2pPr>
            <a:lvl3pPr>
              <a:defRPr sz="3363"/>
            </a:lvl3pPr>
            <a:lvl4pPr>
              <a:defRPr sz="2803"/>
            </a:lvl4pPr>
            <a:lvl5pPr>
              <a:defRPr sz="2803"/>
            </a:lvl5pPr>
            <a:lvl6pPr>
              <a:defRPr sz="2803"/>
            </a:lvl6pPr>
            <a:lvl7pPr>
              <a:defRPr sz="2803"/>
            </a:lvl7pPr>
            <a:lvl8pPr>
              <a:defRPr sz="2803"/>
            </a:lvl8pPr>
            <a:lvl9pPr>
              <a:defRPr sz="280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3977" y="2034388"/>
            <a:ext cx="4500458" cy="6650016"/>
          </a:xfrm>
        </p:spPr>
        <p:txBody>
          <a:bodyPr/>
          <a:lstStyle>
            <a:lvl1pPr marL="0" indent="0">
              <a:buNone/>
              <a:defRPr sz="1962"/>
            </a:lvl1pPr>
            <a:lvl2pPr marL="639985" indent="0">
              <a:buNone/>
              <a:defRPr sz="1681"/>
            </a:lvl2pPr>
            <a:lvl3pPr marL="1279972" indent="0">
              <a:buNone/>
              <a:defRPr sz="1401"/>
            </a:lvl3pPr>
            <a:lvl4pPr marL="1919957" indent="0">
              <a:buNone/>
              <a:defRPr sz="1308"/>
            </a:lvl4pPr>
            <a:lvl5pPr marL="2559944" indent="0">
              <a:buNone/>
              <a:defRPr sz="1308"/>
            </a:lvl5pPr>
            <a:lvl6pPr marL="3199928" indent="0">
              <a:buNone/>
              <a:defRPr sz="1308"/>
            </a:lvl6pPr>
            <a:lvl7pPr marL="3839914" indent="0">
              <a:buNone/>
              <a:defRPr sz="1308"/>
            </a:lvl7pPr>
            <a:lvl8pPr marL="4479900" indent="0">
              <a:buNone/>
              <a:defRPr sz="1308"/>
            </a:lvl8pPr>
            <a:lvl9pPr marL="5119885" indent="0">
              <a:buNone/>
              <a:defRPr sz="1308"/>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CC1736-3D71-467E-8C56-AC7C19EB4133}" type="datetimeFigureOut">
              <a:rPr kumimoji="1" lang="ja-JP" altLang="en-US" smtClean="0"/>
              <a:t>2018/3/23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2685506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275" y="6805297"/>
            <a:ext cx="8207693" cy="803403"/>
          </a:xfrm>
        </p:spPr>
        <p:txBody>
          <a:bodyPr anchor="b"/>
          <a:lstStyle>
            <a:lvl1pPr algn="l">
              <a:defRPr sz="2803"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81275" y="868665"/>
            <a:ext cx="8207693" cy="5833110"/>
          </a:xfrm>
        </p:spPr>
        <p:txBody>
          <a:bodyPr/>
          <a:lstStyle>
            <a:lvl1pPr marL="0" indent="0">
              <a:buNone/>
              <a:defRPr sz="4577"/>
            </a:lvl1pPr>
            <a:lvl2pPr marL="639985" indent="0">
              <a:buNone/>
              <a:defRPr sz="3924"/>
            </a:lvl2pPr>
            <a:lvl3pPr marL="1279972" indent="0">
              <a:buNone/>
              <a:defRPr sz="3363"/>
            </a:lvl3pPr>
            <a:lvl4pPr marL="1919957" indent="0">
              <a:buNone/>
              <a:defRPr sz="2803"/>
            </a:lvl4pPr>
            <a:lvl5pPr marL="2559944" indent="0">
              <a:buNone/>
              <a:defRPr sz="2803"/>
            </a:lvl5pPr>
            <a:lvl6pPr marL="3199928" indent="0">
              <a:buNone/>
              <a:defRPr sz="2803"/>
            </a:lvl6pPr>
            <a:lvl7pPr marL="3839914" indent="0">
              <a:buNone/>
              <a:defRPr sz="2803"/>
            </a:lvl7pPr>
            <a:lvl8pPr marL="4479900" indent="0">
              <a:buNone/>
              <a:defRPr sz="2803"/>
            </a:lvl8pPr>
            <a:lvl9pPr marL="5119885" indent="0">
              <a:buNone/>
              <a:defRPr sz="2803"/>
            </a:lvl9pPr>
          </a:lstStyle>
          <a:p>
            <a:endParaRPr kumimoji="1" lang="ja-JP" altLang="en-US"/>
          </a:p>
        </p:txBody>
      </p:sp>
      <p:sp>
        <p:nvSpPr>
          <p:cNvPr id="4" name="テキスト プレースホルダー 3"/>
          <p:cNvSpPr>
            <a:spLocks noGrp="1"/>
          </p:cNvSpPr>
          <p:nvPr>
            <p:ph type="body" sz="half" idx="2"/>
          </p:nvPr>
        </p:nvSpPr>
        <p:spPr>
          <a:xfrm>
            <a:off x="2681275" y="7608700"/>
            <a:ext cx="8207693" cy="1140966"/>
          </a:xfrm>
        </p:spPr>
        <p:txBody>
          <a:bodyPr/>
          <a:lstStyle>
            <a:lvl1pPr marL="0" indent="0">
              <a:buNone/>
              <a:defRPr sz="1962"/>
            </a:lvl1pPr>
            <a:lvl2pPr marL="639985" indent="0">
              <a:buNone/>
              <a:defRPr sz="1681"/>
            </a:lvl2pPr>
            <a:lvl3pPr marL="1279972" indent="0">
              <a:buNone/>
              <a:defRPr sz="1401"/>
            </a:lvl3pPr>
            <a:lvl4pPr marL="1919957" indent="0">
              <a:buNone/>
              <a:defRPr sz="1308"/>
            </a:lvl4pPr>
            <a:lvl5pPr marL="2559944" indent="0">
              <a:buNone/>
              <a:defRPr sz="1308"/>
            </a:lvl5pPr>
            <a:lvl6pPr marL="3199928" indent="0">
              <a:buNone/>
              <a:defRPr sz="1308"/>
            </a:lvl6pPr>
            <a:lvl7pPr marL="3839914" indent="0">
              <a:buNone/>
              <a:defRPr sz="1308"/>
            </a:lvl7pPr>
            <a:lvl8pPr marL="4479900" indent="0">
              <a:buNone/>
              <a:defRPr sz="1308"/>
            </a:lvl8pPr>
            <a:lvl9pPr marL="5119885" indent="0">
              <a:buNone/>
              <a:defRPr sz="1308"/>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CC1736-3D71-467E-8C56-AC7C19EB4133}" type="datetimeFigureOut">
              <a:rPr kumimoji="1" lang="ja-JP" altLang="en-US" smtClean="0"/>
              <a:t>2018/3/23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313615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3975" y="389325"/>
            <a:ext cx="12311540" cy="1620308"/>
          </a:xfrm>
          <a:prstGeom prst="rect">
            <a:avLst/>
          </a:prstGeom>
        </p:spPr>
        <p:txBody>
          <a:bodyPr vert="horz" lIns="137011" tIns="68506" rIns="137011" bIns="6850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3975" y="2268437"/>
            <a:ext cx="12311540" cy="6415971"/>
          </a:xfrm>
          <a:prstGeom prst="rect">
            <a:avLst/>
          </a:prstGeom>
        </p:spPr>
        <p:txBody>
          <a:bodyPr vert="horz" lIns="137011" tIns="68506" rIns="137011" bIns="6850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3975" y="9010720"/>
            <a:ext cx="3191881" cy="517599"/>
          </a:xfrm>
          <a:prstGeom prst="rect">
            <a:avLst/>
          </a:prstGeom>
        </p:spPr>
        <p:txBody>
          <a:bodyPr vert="horz" lIns="137011" tIns="68506" rIns="137011" bIns="68506" rtlCol="0" anchor="ctr"/>
          <a:lstStyle>
            <a:lvl1pPr algn="l">
              <a:defRPr sz="1681">
                <a:solidFill>
                  <a:schemeClr val="tx1">
                    <a:tint val="75000"/>
                  </a:schemeClr>
                </a:solidFill>
              </a:defRPr>
            </a:lvl1pPr>
          </a:lstStyle>
          <a:p>
            <a:fld id="{60CC1736-3D71-467E-8C56-AC7C19EB4133}" type="datetimeFigureOut">
              <a:rPr kumimoji="1" lang="ja-JP" altLang="en-US" smtClean="0"/>
              <a:t>2018/3/23</a:t>
            </a:fld>
            <a:endParaRPr kumimoji="1" lang="ja-JP" altLang="en-US"/>
          </a:p>
        </p:txBody>
      </p:sp>
      <p:sp>
        <p:nvSpPr>
          <p:cNvPr id="5" name="フッター プレースホルダー 4"/>
          <p:cNvSpPr>
            <a:spLocks noGrp="1"/>
          </p:cNvSpPr>
          <p:nvPr>
            <p:ph type="ftr" sz="quarter" idx="3"/>
          </p:nvPr>
        </p:nvSpPr>
        <p:spPr>
          <a:xfrm>
            <a:off x="4673827" y="9010720"/>
            <a:ext cx="4331838" cy="517599"/>
          </a:xfrm>
          <a:prstGeom prst="rect">
            <a:avLst/>
          </a:prstGeom>
        </p:spPr>
        <p:txBody>
          <a:bodyPr vert="horz" lIns="137011" tIns="68506" rIns="137011" bIns="68506" rtlCol="0" anchor="ctr"/>
          <a:lstStyle>
            <a:lvl1pPr algn="ctr">
              <a:defRPr sz="168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3634" y="9010720"/>
            <a:ext cx="3191881" cy="517599"/>
          </a:xfrm>
          <a:prstGeom prst="rect">
            <a:avLst/>
          </a:prstGeom>
        </p:spPr>
        <p:txBody>
          <a:bodyPr vert="horz" lIns="137011" tIns="68506" rIns="137011" bIns="68506" rtlCol="0" anchor="ctr"/>
          <a:lstStyle>
            <a:lvl1pPr algn="r">
              <a:defRPr sz="1681">
                <a:solidFill>
                  <a:schemeClr val="tx1">
                    <a:tint val="75000"/>
                  </a:schemeClr>
                </a:solidFill>
              </a:defRPr>
            </a:lvl1p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3921533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972" rtl="0" eaLnBrk="1" latinLnBrk="0" hangingPunct="1">
        <a:spcBef>
          <a:spcPct val="0"/>
        </a:spcBef>
        <a:buNone/>
        <a:defRPr kumimoji="1" sz="6166" kern="1200">
          <a:solidFill>
            <a:schemeClr val="tx1"/>
          </a:solidFill>
          <a:latin typeface="+mj-lt"/>
          <a:ea typeface="+mj-ea"/>
          <a:cs typeface="+mj-cs"/>
        </a:defRPr>
      </a:lvl1pPr>
    </p:titleStyle>
    <p:bodyStyle>
      <a:lvl1pPr marL="479989" indent="-479989" algn="l" defTabSz="1279972" rtl="0" eaLnBrk="1" latinLnBrk="0" hangingPunct="1">
        <a:spcBef>
          <a:spcPct val="20000"/>
        </a:spcBef>
        <a:buFont typeface="Arial" panose="020B0604020202020204" pitchFamily="34" charset="0"/>
        <a:buChar char="•"/>
        <a:defRPr kumimoji="1" sz="4577" kern="1200">
          <a:solidFill>
            <a:schemeClr val="tx1"/>
          </a:solidFill>
          <a:latin typeface="+mn-lt"/>
          <a:ea typeface="+mn-ea"/>
          <a:cs typeface="+mn-cs"/>
        </a:defRPr>
      </a:lvl1pPr>
      <a:lvl2pPr marL="1039977" indent="-399991" algn="l" defTabSz="1279972" rtl="0" eaLnBrk="1" latinLnBrk="0" hangingPunct="1">
        <a:spcBef>
          <a:spcPct val="20000"/>
        </a:spcBef>
        <a:buFont typeface="Arial" panose="020B0604020202020204" pitchFamily="34" charset="0"/>
        <a:buChar char="–"/>
        <a:defRPr kumimoji="1" sz="3924" kern="1200">
          <a:solidFill>
            <a:schemeClr val="tx1"/>
          </a:solidFill>
          <a:latin typeface="+mn-lt"/>
          <a:ea typeface="+mn-ea"/>
          <a:cs typeface="+mn-cs"/>
        </a:defRPr>
      </a:lvl2pPr>
      <a:lvl3pPr marL="1599965" indent="-319992" algn="l" defTabSz="1279972" rtl="0" eaLnBrk="1" latinLnBrk="0" hangingPunct="1">
        <a:spcBef>
          <a:spcPct val="20000"/>
        </a:spcBef>
        <a:buFont typeface="Arial" panose="020B0604020202020204" pitchFamily="34" charset="0"/>
        <a:buChar char="•"/>
        <a:defRPr kumimoji="1" sz="3363" kern="1200">
          <a:solidFill>
            <a:schemeClr val="tx1"/>
          </a:solidFill>
          <a:latin typeface="+mn-lt"/>
          <a:ea typeface="+mn-ea"/>
          <a:cs typeface="+mn-cs"/>
        </a:defRPr>
      </a:lvl3pPr>
      <a:lvl4pPr marL="2239950" indent="-319992" algn="l" defTabSz="1279972" rtl="0" eaLnBrk="1" latinLnBrk="0" hangingPunct="1">
        <a:spcBef>
          <a:spcPct val="20000"/>
        </a:spcBef>
        <a:buFont typeface="Arial" panose="020B0604020202020204" pitchFamily="34" charset="0"/>
        <a:buChar char="–"/>
        <a:defRPr kumimoji="1" sz="2803" kern="1200">
          <a:solidFill>
            <a:schemeClr val="tx1"/>
          </a:solidFill>
          <a:latin typeface="+mn-lt"/>
          <a:ea typeface="+mn-ea"/>
          <a:cs typeface="+mn-cs"/>
        </a:defRPr>
      </a:lvl4pPr>
      <a:lvl5pPr marL="2879936" indent="-319992" algn="l" defTabSz="1279972" rtl="0" eaLnBrk="1" latinLnBrk="0" hangingPunct="1">
        <a:spcBef>
          <a:spcPct val="20000"/>
        </a:spcBef>
        <a:buFont typeface="Arial" panose="020B0604020202020204" pitchFamily="34" charset="0"/>
        <a:buChar char="»"/>
        <a:defRPr kumimoji="1" sz="2803" kern="1200">
          <a:solidFill>
            <a:schemeClr val="tx1"/>
          </a:solidFill>
          <a:latin typeface="+mn-lt"/>
          <a:ea typeface="+mn-ea"/>
          <a:cs typeface="+mn-cs"/>
        </a:defRPr>
      </a:lvl5pPr>
      <a:lvl6pPr marL="3519922" indent="-319992" algn="l" defTabSz="1279972" rtl="0" eaLnBrk="1" latinLnBrk="0" hangingPunct="1">
        <a:spcBef>
          <a:spcPct val="20000"/>
        </a:spcBef>
        <a:buFont typeface="Arial" panose="020B0604020202020204" pitchFamily="34" charset="0"/>
        <a:buChar char="•"/>
        <a:defRPr kumimoji="1" sz="2803" kern="1200">
          <a:solidFill>
            <a:schemeClr val="tx1"/>
          </a:solidFill>
          <a:latin typeface="+mn-lt"/>
          <a:ea typeface="+mn-ea"/>
          <a:cs typeface="+mn-cs"/>
        </a:defRPr>
      </a:lvl6pPr>
      <a:lvl7pPr marL="4159907" indent="-319992" algn="l" defTabSz="1279972" rtl="0" eaLnBrk="1" latinLnBrk="0" hangingPunct="1">
        <a:spcBef>
          <a:spcPct val="20000"/>
        </a:spcBef>
        <a:buFont typeface="Arial" panose="020B0604020202020204" pitchFamily="34" charset="0"/>
        <a:buChar char="•"/>
        <a:defRPr kumimoji="1" sz="2803" kern="1200">
          <a:solidFill>
            <a:schemeClr val="tx1"/>
          </a:solidFill>
          <a:latin typeface="+mn-lt"/>
          <a:ea typeface="+mn-ea"/>
          <a:cs typeface="+mn-cs"/>
        </a:defRPr>
      </a:lvl7pPr>
      <a:lvl8pPr marL="4799892" indent="-319992" algn="l" defTabSz="1279972" rtl="0" eaLnBrk="1" latinLnBrk="0" hangingPunct="1">
        <a:spcBef>
          <a:spcPct val="20000"/>
        </a:spcBef>
        <a:buFont typeface="Arial" panose="020B0604020202020204" pitchFamily="34" charset="0"/>
        <a:buChar char="•"/>
        <a:defRPr kumimoji="1" sz="2803" kern="1200">
          <a:solidFill>
            <a:schemeClr val="tx1"/>
          </a:solidFill>
          <a:latin typeface="+mn-lt"/>
          <a:ea typeface="+mn-ea"/>
          <a:cs typeface="+mn-cs"/>
        </a:defRPr>
      </a:lvl8pPr>
      <a:lvl9pPr marL="5439879" indent="-319992" algn="l" defTabSz="1279972" rtl="0" eaLnBrk="1" latinLnBrk="0" hangingPunct="1">
        <a:spcBef>
          <a:spcPct val="20000"/>
        </a:spcBef>
        <a:buFont typeface="Arial" panose="020B0604020202020204" pitchFamily="34" charset="0"/>
        <a:buChar char="•"/>
        <a:defRPr kumimoji="1" sz="2803" kern="1200">
          <a:solidFill>
            <a:schemeClr val="tx1"/>
          </a:solidFill>
          <a:latin typeface="+mn-lt"/>
          <a:ea typeface="+mn-ea"/>
          <a:cs typeface="+mn-cs"/>
        </a:defRPr>
      </a:lvl9pPr>
    </p:bodyStyle>
    <p:otherStyle>
      <a:defPPr>
        <a:defRPr lang="ja-JP"/>
      </a:defPPr>
      <a:lvl1pPr marL="0" algn="l" defTabSz="1279972" rtl="0" eaLnBrk="1" latinLnBrk="0" hangingPunct="1">
        <a:defRPr kumimoji="1" sz="2429" kern="1200">
          <a:solidFill>
            <a:schemeClr val="tx1"/>
          </a:solidFill>
          <a:latin typeface="+mn-lt"/>
          <a:ea typeface="+mn-ea"/>
          <a:cs typeface="+mn-cs"/>
        </a:defRPr>
      </a:lvl1pPr>
      <a:lvl2pPr marL="639985" algn="l" defTabSz="1279972" rtl="0" eaLnBrk="1" latinLnBrk="0" hangingPunct="1">
        <a:defRPr kumimoji="1" sz="2429" kern="1200">
          <a:solidFill>
            <a:schemeClr val="tx1"/>
          </a:solidFill>
          <a:latin typeface="+mn-lt"/>
          <a:ea typeface="+mn-ea"/>
          <a:cs typeface="+mn-cs"/>
        </a:defRPr>
      </a:lvl2pPr>
      <a:lvl3pPr marL="1279972" algn="l" defTabSz="1279972" rtl="0" eaLnBrk="1" latinLnBrk="0" hangingPunct="1">
        <a:defRPr kumimoji="1" sz="2429" kern="1200">
          <a:solidFill>
            <a:schemeClr val="tx1"/>
          </a:solidFill>
          <a:latin typeface="+mn-lt"/>
          <a:ea typeface="+mn-ea"/>
          <a:cs typeface="+mn-cs"/>
        </a:defRPr>
      </a:lvl3pPr>
      <a:lvl4pPr marL="1919957" algn="l" defTabSz="1279972" rtl="0" eaLnBrk="1" latinLnBrk="0" hangingPunct="1">
        <a:defRPr kumimoji="1" sz="2429" kern="1200">
          <a:solidFill>
            <a:schemeClr val="tx1"/>
          </a:solidFill>
          <a:latin typeface="+mn-lt"/>
          <a:ea typeface="+mn-ea"/>
          <a:cs typeface="+mn-cs"/>
        </a:defRPr>
      </a:lvl4pPr>
      <a:lvl5pPr marL="2559944" algn="l" defTabSz="1279972" rtl="0" eaLnBrk="1" latinLnBrk="0" hangingPunct="1">
        <a:defRPr kumimoji="1" sz="2429" kern="1200">
          <a:solidFill>
            <a:schemeClr val="tx1"/>
          </a:solidFill>
          <a:latin typeface="+mn-lt"/>
          <a:ea typeface="+mn-ea"/>
          <a:cs typeface="+mn-cs"/>
        </a:defRPr>
      </a:lvl5pPr>
      <a:lvl6pPr marL="3199928" algn="l" defTabSz="1279972" rtl="0" eaLnBrk="1" latinLnBrk="0" hangingPunct="1">
        <a:defRPr kumimoji="1" sz="2429" kern="1200">
          <a:solidFill>
            <a:schemeClr val="tx1"/>
          </a:solidFill>
          <a:latin typeface="+mn-lt"/>
          <a:ea typeface="+mn-ea"/>
          <a:cs typeface="+mn-cs"/>
        </a:defRPr>
      </a:lvl6pPr>
      <a:lvl7pPr marL="3839914" algn="l" defTabSz="1279972" rtl="0" eaLnBrk="1" latinLnBrk="0" hangingPunct="1">
        <a:defRPr kumimoji="1" sz="2429" kern="1200">
          <a:solidFill>
            <a:schemeClr val="tx1"/>
          </a:solidFill>
          <a:latin typeface="+mn-lt"/>
          <a:ea typeface="+mn-ea"/>
          <a:cs typeface="+mn-cs"/>
        </a:defRPr>
      </a:lvl7pPr>
      <a:lvl8pPr marL="4479900" algn="l" defTabSz="1279972" rtl="0" eaLnBrk="1" latinLnBrk="0" hangingPunct="1">
        <a:defRPr kumimoji="1" sz="2429" kern="1200">
          <a:solidFill>
            <a:schemeClr val="tx1"/>
          </a:solidFill>
          <a:latin typeface="+mn-lt"/>
          <a:ea typeface="+mn-ea"/>
          <a:cs typeface="+mn-cs"/>
        </a:defRPr>
      </a:lvl8pPr>
      <a:lvl9pPr marL="5119885" algn="l" defTabSz="1279972" rtl="0" eaLnBrk="1" latinLnBrk="0" hangingPunct="1">
        <a:defRPr kumimoji="1" sz="242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6146" y="468438"/>
            <a:ext cx="13360342" cy="949906"/>
          </a:xfrm>
          <a:prstGeom prst="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128010" tIns="64006" rIns="128010" bIns="64006" numCol="1" spcCol="0" rtlCol="0" fromWordArt="0" anchor="ctr" anchorCtr="0" forceAA="0" compatLnSpc="1">
            <a:prstTxWarp prst="textNoShape">
              <a:avLst/>
            </a:prstTxWarp>
            <a:noAutofit/>
          </a:bodyPr>
          <a:lstStyle/>
          <a:p>
            <a:pPr>
              <a:lnSpc>
                <a:spcPts val="12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4861581" y="126256"/>
            <a:ext cx="4032000" cy="288000"/>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128010" tIns="64006" rIns="128010" bIns="64006" numCol="1" spcCol="0" rtlCol="0" fromWordArt="0" anchor="ctr" anchorCtr="0" forceAA="0" compatLnSpc="1">
            <a:prstTxWarp prst="textNoShape">
              <a:avLst/>
            </a:prstTxWarp>
            <a:noAutofit/>
          </a:bodyPr>
          <a:lstStyle/>
          <a:p>
            <a:pPr algn="ctr"/>
            <a:r>
              <a:rPr lang="ja-JP" altLang="en-US" sz="1308" b="1" dirty="0">
                <a:solidFill>
                  <a:srgbClr val="000000"/>
                </a:solidFill>
                <a:ea typeface="HG丸ｺﾞｼｯｸM-PRO"/>
                <a:cs typeface="Meiryo UI"/>
              </a:rPr>
              <a:t>子どもの</a:t>
            </a:r>
            <a:r>
              <a:rPr lang="ja-JP" altLang="en-US" sz="1308" b="1" dirty="0" smtClean="0">
                <a:solidFill>
                  <a:srgbClr val="000000"/>
                </a:solidFill>
                <a:ea typeface="HG丸ｺﾞｼｯｸM-PRO"/>
                <a:cs typeface="Meiryo UI"/>
              </a:rPr>
              <a:t>貧困にかかる今後の取組について</a:t>
            </a:r>
            <a:endParaRPr lang="ja-JP" altLang="en-US" sz="1308" kern="100" dirty="0">
              <a:ea typeface="ＭＳ 明朝"/>
              <a:cs typeface="Times New Roman"/>
            </a:endParaRPr>
          </a:p>
        </p:txBody>
      </p:sp>
      <p:graphicFrame>
        <p:nvGraphicFramePr>
          <p:cNvPr id="17" name="表 16"/>
          <p:cNvGraphicFramePr>
            <a:graphicFrameLocks noGrp="1"/>
          </p:cNvGraphicFramePr>
          <p:nvPr>
            <p:extLst>
              <p:ext uri="{D42A27DB-BD31-4B8C-83A1-F6EECF244321}">
                <p14:modId xmlns:p14="http://schemas.microsoft.com/office/powerpoint/2010/main" val="2491412858"/>
              </p:ext>
            </p:extLst>
          </p:nvPr>
        </p:nvGraphicFramePr>
        <p:xfrm>
          <a:off x="176145" y="2329806"/>
          <a:ext cx="13353640" cy="6992793"/>
        </p:xfrm>
        <a:graphic>
          <a:graphicData uri="http://schemas.openxmlformats.org/drawingml/2006/table">
            <a:tbl>
              <a:tblPr firstRow="1" bandRow="1"/>
              <a:tblGrid>
                <a:gridCol w="1033135"/>
                <a:gridCol w="572306"/>
                <a:gridCol w="3760634"/>
                <a:gridCol w="6983490"/>
                <a:gridCol w="1004075"/>
              </a:tblGrid>
              <a:tr h="147387">
                <a:tc>
                  <a:txBody>
                    <a:bodyPr/>
                    <a:lstStyle/>
                    <a:p>
                      <a:pPr algn="ctr">
                        <a:lnSpc>
                          <a:spcPts val="900"/>
                        </a:lnSpc>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視点</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endParaRPr kumimoji="1" lang="ja-JP" altLang="en-US" sz="1100" dirty="0">
                        <a:solidFill>
                          <a:schemeClr val="tx1"/>
                        </a:solidFill>
                        <a:latin typeface="+mn-ea"/>
                        <a:ea typeface="+mn-ea"/>
                      </a:endParaRPr>
                    </a:p>
                  </a:txBody>
                  <a:tcPr marL="85432" marR="85432" marT="42717" marB="4271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概要</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部局</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6209">
                <a:tc rowSpan="7">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経済的支援</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就労支援を含む</a:t>
                      </a: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ひとり親家庭の親と介護職場のマッチング</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ひとり親家庭の親と人材不足が顕著な介護職場とのマッチングに向けたスキームを検討</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ひとり親家庭の親の資格取得に向けた支援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より安定した収入につなげるため、就業支援講習会の講座を再構築</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585">
                <a:tc vMerge="1">
                  <a:txBody>
                    <a:bodyPr/>
                    <a:lstStyle/>
                    <a:p>
                      <a:endParaRPr kumimoji="1" lang="ja-JP" altLang="en-US"/>
                    </a:p>
                  </a:txBody>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279972" rtl="0" eaLnBrk="1" fontAlgn="auto" latinLnBrk="0" hangingPunct="1">
                        <a:lnSpc>
                          <a:spcPts val="900"/>
                        </a:lnSpc>
                        <a:spcBef>
                          <a:spcPts val="0"/>
                        </a:spcBef>
                        <a:spcAft>
                          <a:spcPts val="0"/>
                        </a:spcAft>
                        <a:buClrTx/>
                        <a:buSzTx/>
                        <a:buFontTx/>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ひとり親家庭の親の雇用に配慮した官公需発注の推進</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公募型プロポーザル方式で実施する契約などにおける新たなひとり親家庭の親の雇用促進手法の導入を検討</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1279972" rtl="0" eaLnBrk="1" fontAlgn="auto" latinLnBrk="0" hangingPunct="1">
                        <a:lnSpc>
                          <a:spcPts val="900"/>
                        </a:lnSpc>
                        <a:spcBef>
                          <a:spcPts val="0"/>
                        </a:spcBef>
                        <a:spcAft>
                          <a:spcPts val="0"/>
                        </a:spcAft>
                        <a:buClrTx/>
                        <a:buSzTx/>
                        <a:buFontTx/>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6209">
                <a:tc vMerge="1">
                  <a:txBody>
                    <a:bodyPr/>
                    <a:lstStyle/>
                    <a:p>
                      <a:endParaRPr kumimoji="1" lang="ja-JP" altLang="en-US"/>
                    </a:p>
                  </a:txBody>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279972" rtl="0" eaLnBrk="1" fontAlgn="auto" latinLnBrk="0" hangingPunct="1">
                        <a:lnSpc>
                          <a:spcPts val="900"/>
                        </a:lnSpc>
                        <a:spcBef>
                          <a:spcPts val="0"/>
                        </a:spcBef>
                        <a:spcAft>
                          <a:spcPts val="0"/>
                        </a:spcAft>
                        <a:buClrTx/>
                        <a:buSzTx/>
                        <a:buFontTx/>
                        <a:buNone/>
                        <a:tabLst/>
                        <a:defRPr/>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しごとフィールドにおける就職に困難性を有する求職者への就業支援</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月にリニューアルし、カウンセリングや職場体験、職業訓練の実施等により、早期就職・定着に向けた支援を充実</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620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養育費確保に向けた支援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立替払い制度など養育費の確保に係る新たな仕組みの構築について国に要望</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42696">
                <a:tc vMerge="1">
                  <a:txBody>
                    <a:bodyPr/>
                    <a:lstStyle/>
                    <a:p>
                      <a:pPr algn="ctr">
                        <a:lnSpc>
                          <a:spcPts val="9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私立中学校等の授業料軽減（私立中学校等の修学支援実証事業費補助金）</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に国の実証事業として取組を開始、</a:t>
                      </a:r>
                      <a:r>
                        <a:rPr kumimoji="1" lang="ja-JP" altLang="en-US"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実効性のある制度化</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について国に要望</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2578">
                <a:tc vMerge="1">
                  <a:txBody>
                    <a:bodyPr/>
                    <a:lstStyle/>
                    <a:p>
                      <a:pPr algn="ctr">
                        <a:lnSpc>
                          <a:spcPts val="900"/>
                        </a:lnSpc>
                      </a:pP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rowSpan="2">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nSpc>
                          <a:spcPts val="900"/>
                        </a:lnSpc>
                      </a:pPr>
                      <a:r>
                        <a:rPr kumimoji="1" lang="ja-JP" altLang="en-US"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生活困窮者自立支援事業の充実・強化</a:t>
                      </a:r>
                      <a:endParaRPr kumimoji="1" lang="ja-JP" altLang="en-US" sz="1000" b="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nSpc>
                          <a:spcPts val="900"/>
                        </a:lnSpc>
                      </a:pPr>
                      <a:r>
                        <a:rPr kumimoji="1" lang="ja-JP" altLang="en-US" sz="1000" b="0" i="1"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支援員等のスキルアップのための研修企画プロジェクトチームの設置等により、本制度を充実・強化するとともに、学習支援事業について、「居場所の提供」、「高校中退防止」など、様々なメニューを地域の実情に応じて実施できるよう府内各自治体に働きかけ</a:t>
                      </a:r>
                      <a:endParaRPr kumimoji="1" lang="en-US" altLang="ja-JP" sz="1000" b="0" i="1"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6185">
                <a:tc rowSpan="3">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学びを支える</a:t>
                      </a:r>
                    </a:p>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環境づくり</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06209">
                <a:tc vMerge="1">
                  <a:txBody>
                    <a:bodyPr/>
                    <a:lstStyle/>
                    <a:p>
                      <a:pPr algn="ctr">
                        <a:lnSpc>
                          <a:spcPts val="9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子どもの学習支援の場への学生等の参加の促進</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ボランティア等を単位化している大学等との連携により、子ども食堂での学習支援など、大学生等が参加した支援の仕組みを検討</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215">
                <a:tc vMerge="1">
                  <a:txBody>
                    <a:bodyPr/>
                    <a:lstStyle/>
                    <a:p>
                      <a:pPr algn="ctr">
                        <a:lnSpc>
                          <a:spcPts val="9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スクールソーシャルワーカー等を活用した支援体制の強化（小中学校生徒指導体制推進事業、スクールソーシャルワーカー配置事業）</a:t>
                      </a:r>
                      <a:endParaRPr kumimoji="1" lang="ja-JP" altLang="en-US" sz="1000" b="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子どもたちの生活を支えることで学校教育を効果的に進めるため、スクールソーシャルワーカーをはじめ、様々な支援人材の配置及び派</a:t>
                      </a:r>
                      <a:r>
                        <a:rPr kumimoji="1" lang="ja-JP" altLang="en-US" sz="1000" b="0" i="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遣</a:t>
                      </a:r>
                      <a:endParaRPr kumimoji="1" lang="en-US" altLang="ja-JP" sz="1000" b="0" i="1"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2219">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学びを支える</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環境づくり</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子ども孤立防止</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高校における生徒指導上の課題解決に向けた対応の強化</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（課題早期発見フォローアップ事業、様々な課題を抱える生徒の高校生活支援事業）</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ＮＰＯ等と連携し、府立高校に居場所を設置することにより、生徒の抱える課題の早期発見</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様々な課題を抱える生徒の学校への定着を図るため、スクールソーシャルワーカー等を配置し、生徒を支援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rowSpan="3">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子ども孤立防止</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子ども食堂の府内全域展開、ネットワークの強化</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子ども食堂等の居場所づくりが府内全域で展開できるよう相談窓口の設置や広域調整機能について検討</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066">
                <a:tc vMerge="1">
                  <a:txBody>
                    <a:bodyPr/>
                    <a:lstStyle/>
                    <a:p>
                      <a:pPr algn="ctr">
                        <a:lnSpc>
                          <a:spcPts val="900"/>
                        </a:lnSpc>
                      </a:pP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食材の有効活用に向けたシステム構築</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民間企業との連携をはかることにより、市町村を通じて子ども食堂等に食材提供ができるシステムを構築</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zh-TW"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9080">
                <a:tc vMerge="1">
                  <a:txBody>
                    <a:bodyPr/>
                    <a:lstStyle/>
                    <a:p>
                      <a:pPr algn="ctr">
                        <a:lnSpc>
                          <a:spcPts val="900"/>
                        </a:lnSpc>
                      </a:pP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多様な体験・交流活動の機会の提供</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支援を必要とする子どもたちが、地域の緑化活動や自然体験イベント、スポーツ体験イベントなど、多様な体験・交流活動に参加できる機会の創出を検討</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　など</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4215">
                <a:tc rowSpan="2">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子ども孤立防止</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親の孤立防止</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子どもの未来応援ネットワークモデル事業によるノウハウの蓄積と府内全域への取組の拡大</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支援を要する子どもの発見から対策の実施、見守りまでをトータルでサポートする体制づくりに向けモデル事業を実施</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4974">
                <a:tc vMerge="1">
                  <a:txBody>
                    <a:bodyPr/>
                    <a:lstStyle/>
                    <a:p>
                      <a:pPr algn="ctr">
                        <a:lnSpc>
                          <a:spcPts val="9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民間団体との連携による子ども食堂での相談支援等</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民間団体等関係機関と連携し、専門的知識を持った人材を子ども食堂にボランティアとして派遣するなど、相談支援等を検討</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rowSpan="2">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親の孤立防止</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「市区町村子ども家庭総合支援拠点」の設置に向けた支援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市区町村において、「市区町村子ども家庭総合支援拠点」が設置されるよう支援を検討</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1279972" rtl="0" eaLnBrk="1" fontAlgn="auto" latinLnBrk="0" hangingPunct="1">
                        <a:lnSpc>
                          <a:spcPts val="9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vMerge="1">
                  <a:txBody>
                    <a:bodyPr/>
                    <a:lstStyle/>
                    <a:p>
                      <a:pPr algn="ctr">
                        <a:lnSpc>
                          <a:spcPts val="9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企業との連携による子育て支援情報の発信</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ポータルサイト運営企業との連携による子育て支援施策や、日常生活の節約方法等の情報発信</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rowSpan="2">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子育て環境整備</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公共施設の面会交流への活用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子どもと別居親の面会交流を行うスペースとして、大型児童館を活用するとともに他の公共施設での活用を検討</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215">
                <a:tc vMerge="1">
                  <a:txBody>
                    <a:bodyPr/>
                    <a:lstStyle/>
                    <a:p>
                      <a:pPr algn="ctr">
                        <a:lnSpc>
                          <a:spcPts val="9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大阪あんぜん・あんしん賃貸住宅登録制度の充実</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法改正に伴う新たな住宅セーフティネット制度による支援の開始にあわせ、住宅確保要配慮者に対する民間賃貸住宅の登録住戸の増加や大阪府賃貸住宅供給促進計画策定など制度を充実</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住宅まちづくり部</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4587">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健康づくりを支援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子育て世代包括支援センターの全市町村展開</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妊娠・出産包括支援推進事業）</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「妊娠期」「</a:t>
                      </a:r>
                      <a:r>
                        <a:rPr kumimoji="1" lang="ja-JP" altLang="en-US" sz="10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出産期</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」「子育て期」を通じて切れ目ない支援体制を整備するため、</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H32</a:t>
                      </a:r>
                      <a:r>
                        <a:rPr kumimoji="1" lang="ja-JP" altLang="en-US" sz="10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までに</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全市町村で設置されるよう取組を実施</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rowSpan="5">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オール大阪</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経済界との連携</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経済界との意見交換会等を通じた連携による取組を検討</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215">
                <a:tc vMerge="1">
                  <a:txBody>
                    <a:bodyPr/>
                    <a:lstStyle/>
                    <a:p>
                      <a:pPr algn="ctr">
                        <a:lnSpc>
                          <a:spcPts val="900"/>
                        </a:lnSpc>
                      </a:pPr>
                      <a:endParaRPr kumimoji="1" lang="en-US" altLang="ja-JP" sz="9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「子ども食堂サミット」の開催</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279972" rtl="0" eaLnBrk="1" fontAlgn="auto" latinLnBrk="0" hangingPunct="1">
                        <a:lnSpc>
                          <a:spcPts val="9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「子ども食堂」に取り組んでいる団体や、これから活動を始めようとする者の交流の場を提供することによりネットワークを構築し、府内全域での取組を後押し</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215">
                <a:tc vMerge="1">
                  <a:txBody>
                    <a:bodyPr/>
                    <a:lstStyle/>
                    <a:p>
                      <a:pPr algn="ctr">
                        <a:lnSpc>
                          <a:spcPts val="900"/>
                        </a:lnSpc>
                      </a:pP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市町村ネットワークの構築</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市町村貧困担当課長会議を創設し、市町村と連携をはかりながら、課題共有や先進事例の調査研究などを行うことで、市町村の取組を積極的に支援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vMerge="1">
                  <a:txBody>
                    <a:bodyPr/>
                    <a:lstStyle/>
                    <a:p>
                      <a:pPr algn="ctr">
                        <a:lnSpc>
                          <a:spcPts val="900"/>
                        </a:lnSpc>
                      </a:pPr>
                      <a:endParaRPr kumimoji="1" lang="en-US" altLang="ja-JP" sz="9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子どもの貧困緊急対策事業費補助金の創設</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市町村の子どもの貧困対策の取組を支援するため、子どもの貧困緊急</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対策事業費補助</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金を創設</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4022">
                <a:tc vMerge="1">
                  <a:txBody>
                    <a:bodyPr/>
                    <a:lstStyle/>
                    <a:p>
                      <a:pPr algn="ctr">
                        <a:lnSpc>
                          <a:spcPts val="900"/>
                        </a:lnSpc>
                      </a:pP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「子ども輝く未来基金」の創設</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子どもの貧困対策に社会全体で取り組んでいくため、府民や企業等からの寄附の受け皿として基金を創設</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テキスト ボックス 4"/>
          <p:cNvSpPr txBox="1"/>
          <p:nvPr/>
        </p:nvSpPr>
        <p:spPr>
          <a:xfrm>
            <a:off x="102385" y="9375567"/>
            <a:ext cx="2808312" cy="230832"/>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から</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実施</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予定含む</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分を含む。　</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5957947" y="556569"/>
            <a:ext cx="5184576" cy="861774"/>
          </a:xfrm>
          <a:prstGeom prst="rect">
            <a:avLst/>
          </a:prstGeom>
          <a:noFill/>
        </p:spPr>
        <p:txBody>
          <a:bodyPr wrap="square" rtlCol="0">
            <a:spAutoFit/>
          </a:bodyPr>
          <a:lstStyle/>
          <a:p>
            <a:pPr algn="just">
              <a:lnSpc>
                <a:spcPts val="1200"/>
              </a:lnSpc>
            </a:pP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主な課題</a:t>
            </a: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・ひとり親世帯、特に母子世帯への支援が必要</a:t>
            </a:r>
          </a:p>
          <a:p>
            <a:pPr algn="just">
              <a:lnSpc>
                <a:spcPts val="1200"/>
              </a:lnSpc>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・困窮世帯の子どもの教育に係る環境整備が必要</a:t>
            </a:r>
          </a:p>
          <a:p>
            <a:pPr algn="just">
              <a:lnSpc>
                <a:spcPts val="1200"/>
              </a:lnSpc>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・子ども食堂等の居場所について、地域の実情に応じた支援が必要</a:t>
            </a:r>
          </a:p>
          <a:p>
            <a:pPr algn="just">
              <a:lnSpc>
                <a:spcPts val="1200"/>
              </a:lnSpc>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・公的な機関への相談支援の周知等、孤立している親子への支援が必要</a:t>
            </a:r>
          </a:p>
          <a:p>
            <a:pPr algn="just">
              <a:lnSpc>
                <a:spcPts val="1200"/>
              </a:lnSpc>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・若年者をはじめ妊産婦が孤立しないような支援が必要</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426746" y="556569"/>
            <a:ext cx="6288569" cy="592470"/>
          </a:xfrm>
          <a:prstGeom prst="rect">
            <a:avLst/>
          </a:prstGeom>
          <a:noFill/>
        </p:spPr>
        <p:txBody>
          <a:bodyPr wrap="square" rtlCol="0">
            <a:spAutoFit/>
          </a:bodyPr>
          <a:lstStyle/>
          <a:p>
            <a:pPr>
              <a:lnSpc>
                <a:spcPts val="1300"/>
              </a:lnSpc>
            </a:pP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目的</a:t>
            </a: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子ども</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や家庭に対する効果的な子どもの貧困対策の検討</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概要</a:t>
            </a: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大阪市</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など府内</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市町と連携し、府全域を対象（</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）に実施　　　　　　　　</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300"/>
              </a:lnSpc>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小５生及び中２生とその</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保護者（</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回収率　</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62.3</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約</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50,000</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世帯から回答）</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76146" y="369508"/>
            <a:ext cx="1908000" cy="199066"/>
          </a:xfrm>
          <a:prstGeom prst="rect">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128010" tIns="64006" rIns="128010" bIns="64006" numCol="1" spcCol="0" rtlCol="0" fromWordArt="0" anchor="ctr" anchorCtr="0" forceAA="0" compatLnSpc="1">
            <a:prstTxWarp prst="textNoShape">
              <a:avLst/>
            </a:prstTxWarp>
            <a:noAutofit/>
          </a:bodyPr>
          <a:lstStyle/>
          <a:p>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子どもの生活に関する実態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a:t>
            </a:r>
            <a:r>
              <a:rPr 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97410" y="1724186"/>
            <a:ext cx="13360343" cy="553998"/>
          </a:xfrm>
          <a:prstGeom prst="rect">
            <a:avLst/>
          </a:prstGeom>
          <a:ln cmpd="dbl"/>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8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今年度</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前半において「子どもの生活に関する実態調査」の結果を踏まえ、府子ども総合計画に掲げる事業等１０４項目の点検を</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実施</a:t>
            </a:r>
            <a:endParaRPr lang="ja-JP" altLang="ja-JP" sz="12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、さらに子どもの貧困対策の取組強化を図るため、 </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下記</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に掲げた新規</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充実</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２７項目</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を含む、</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全</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119</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項目</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について、関係部局が連携を図りながら総合的に取り組みを進めて</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いく</a:t>
            </a:r>
            <a:endParaRPr lang="ja-JP"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二等辺三角形 5"/>
          <p:cNvSpPr/>
          <p:nvPr/>
        </p:nvSpPr>
        <p:spPr>
          <a:xfrm flipV="1">
            <a:off x="287016" y="1418342"/>
            <a:ext cx="13177464" cy="252000"/>
          </a:xfrm>
          <a:prstGeom prst="triangl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3" name="テキスト ボックス 12"/>
          <p:cNvSpPr txBox="1"/>
          <p:nvPr/>
        </p:nvSpPr>
        <p:spPr>
          <a:xfrm>
            <a:off x="5452161" y="9419292"/>
            <a:ext cx="2808312" cy="253916"/>
          </a:xfrm>
          <a:prstGeom prst="rect">
            <a:avLst/>
          </a:prstGeom>
          <a:noFill/>
        </p:spPr>
        <p:txBody>
          <a:bodyPr wrap="square" rtlCol="0">
            <a:spAutoFit/>
          </a:bodyPr>
          <a:lstStyle/>
          <a:p>
            <a:pPr algn="ct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3421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4279</TotalTime>
  <Words>1269</Words>
  <Application>Microsoft Office PowerPoint</Application>
  <PresentationFormat>ユーザー設定</PresentationFormat>
  <Paragraphs>138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383</cp:revision>
  <cp:lastPrinted>2018-03-12T06:47:05Z</cp:lastPrinted>
  <dcterms:created xsi:type="dcterms:W3CDTF">2017-06-22T02:18:25Z</dcterms:created>
  <dcterms:modified xsi:type="dcterms:W3CDTF">2018-03-23T08:46:47Z</dcterms:modified>
</cp:coreProperties>
</file>