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6"/>
  </p:notesMasterIdLst>
  <p:sldIdLst>
    <p:sldId id="256" r:id="rId2"/>
    <p:sldId id="262" r:id="rId3"/>
    <p:sldId id="258" r:id="rId4"/>
    <p:sldId id="26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>
        <p:scale>
          <a:sx n="100" d="100"/>
          <a:sy n="100" d="100"/>
        </p:scale>
        <p:origin x="-49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20D9-6F54-4E29-AECE-9FA015B71436}" type="datetimeFigureOut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94459-012C-41F1-A9DD-A241B0CB9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52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725A-ED03-4E48-ADB8-5576E153D3A9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7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795D-54B3-42AB-81F4-8025D35E8B3C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995F-8BA5-4F6F-B428-7FB0879D60EF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7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3DEB-A198-4C99-8621-A9E7C9D602F8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7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057B-118A-4405-9F6B-93E2397590B8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15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8402-AFD6-45EA-853F-552EC22FC4F8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50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A93F-3159-4CB6-9FA2-2DBC3920E7E6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9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1B29-040B-48E0-BE91-8870F22A2B2E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54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4970-C520-416B-9605-5468DB46E923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44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77D0-60F4-4E6D-8C30-4650B335EAAE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26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6223D-475E-41E4-A48E-5E149E290403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2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7348B-F9F2-4F8A-861E-5411AEF50AEB}" type="datetime1">
              <a:rPr kumimoji="1" lang="ja-JP" altLang="en-US" smtClean="0"/>
              <a:t>2016/11/3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52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300" y="129883"/>
            <a:ext cx="8948677" cy="472916"/>
          </a:xfrm>
          <a:prstGeom prst="roundRect">
            <a:avLst>
              <a:gd name="adj" fmla="val 38606"/>
            </a:avLst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大阪府子どもの生活に関する実態調査　今後</a:t>
            </a:r>
            <a:r>
              <a:rPr lang="ja-JP" altLang="en-US" b="1" dirty="0"/>
              <a:t>の集計・分析に</a:t>
            </a:r>
            <a:r>
              <a:rPr lang="ja-JP" altLang="en-US" b="1" dirty="0" smtClean="0"/>
              <a:t>ついて</a:t>
            </a:r>
            <a:endParaRPr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8903" y="744834"/>
            <a:ext cx="5024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</a:t>
            </a:r>
            <a:r>
              <a:rPr kumimoji="1" lang="ja-JP" alt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等価可処分所得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により困窮の程度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分類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24303" y="1197760"/>
            <a:ext cx="145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等価可処分所得</a:t>
            </a:r>
            <a:endParaRPr lang="en-US" altLang="ja-JP" sz="1400" b="1" dirty="0" smtClean="0">
              <a:latin typeface="+mn-ea"/>
            </a:endParaRPr>
          </a:p>
          <a:p>
            <a:pPr algn="r"/>
            <a:r>
              <a:rPr lang="ja-JP" altLang="en-US" sz="1400" b="1" dirty="0" smtClean="0">
                <a:latin typeface="+mn-ea"/>
              </a:rPr>
              <a:t>（最大値）</a:t>
            </a:r>
            <a:endParaRPr lang="en-US" altLang="ja-JP" sz="1400" b="1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68512" y="5628487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+mj-ea"/>
                <a:ea typeface="+mj-ea"/>
              </a:rPr>
              <a:t>等価可処分所得</a:t>
            </a:r>
            <a:endParaRPr lang="en-US" altLang="ja-JP" sz="1400" b="1" dirty="0">
              <a:latin typeface="+mj-ea"/>
              <a:ea typeface="+mj-ea"/>
            </a:endParaRPr>
          </a:p>
          <a:p>
            <a:pPr algn="r"/>
            <a:r>
              <a:rPr lang="ja-JP" altLang="en-US" sz="1400" b="1" dirty="0" smtClean="0">
                <a:latin typeface="+mj-ea"/>
                <a:ea typeface="+mj-ea"/>
              </a:rPr>
              <a:t>（最小値）</a:t>
            </a:r>
            <a:endParaRPr kumimoji="1" lang="ja-JP" altLang="en-US" sz="1400" b="1" dirty="0">
              <a:latin typeface="+mj-ea"/>
              <a:ea typeface="+mj-ea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316498" y="1402058"/>
            <a:ext cx="3606800" cy="4678485"/>
            <a:chOff x="4025900" y="1511566"/>
            <a:chExt cx="3606800" cy="4678485"/>
          </a:xfrm>
        </p:grpSpPr>
        <p:sp>
          <p:nvSpPr>
            <p:cNvPr id="14" name="正方形/長方形 13"/>
            <p:cNvSpPr/>
            <p:nvPr/>
          </p:nvSpPr>
          <p:spPr>
            <a:xfrm>
              <a:off x="4025900" y="5384800"/>
              <a:ext cx="3606800" cy="805251"/>
            </a:xfrm>
            <a:prstGeom prst="rect">
              <a:avLst/>
            </a:prstGeom>
            <a:solidFill>
              <a:srgbClr val="FF0000"/>
            </a:solidFill>
            <a:scene3d>
              <a:camera prst="obliqueTopLeft"/>
              <a:lightRig rig="threePt" dir="t"/>
            </a:scene3d>
            <a:sp3d extrusionH="1016000" contourW="12700" prstMaterial="plastic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困窮度</a:t>
              </a:r>
              <a:r>
                <a:rPr kumimoji="1" lang="en-US" altLang="ja-JP" sz="2400" dirty="0" smtClean="0"/>
                <a:t>Ⅰ</a:t>
              </a:r>
              <a:r>
                <a:rPr kumimoji="1" lang="ja-JP" altLang="en-US" sz="2400" dirty="0" smtClean="0"/>
                <a:t>　</a:t>
              </a:r>
              <a:endParaRPr kumimoji="1" lang="ja-JP" altLang="en-US" sz="24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025900" y="4579549"/>
              <a:ext cx="3606800" cy="805251"/>
            </a:xfrm>
            <a:prstGeom prst="rect">
              <a:avLst/>
            </a:prstGeom>
            <a:solidFill>
              <a:srgbClr val="FF66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困窮度</a:t>
              </a:r>
              <a:r>
                <a:rPr kumimoji="1" lang="en-US" altLang="ja-JP" sz="2400" dirty="0" smtClean="0"/>
                <a:t>Ⅱ</a:t>
              </a:r>
              <a:r>
                <a:rPr kumimoji="1" lang="ja-JP" altLang="en-US" sz="2400" dirty="0" smtClean="0"/>
                <a:t>　</a:t>
              </a:r>
              <a:endParaRPr kumimoji="1" lang="ja-JP" altLang="en-US" sz="24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4025900" y="3774298"/>
              <a:ext cx="3606800" cy="805251"/>
            </a:xfrm>
            <a:prstGeom prst="rect">
              <a:avLst/>
            </a:prstGeom>
            <a:solidFill>
              <a:srgbClr val="FFFF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sz="2400" dirty="0" smtClean="0">
                  <a:solidFill>
                    <a:schemeClr val="tx1"/>
                  </a:solidFill>
                </a:rPr>
                <a:t>Ⅲ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　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025900" y="2969047"/>
              <a:ext cx="3606800" cy="805251"/>
            </a:xfrm>
            <a:prstGeom prst="rect">
              <a:avLst/>
            </a:prstGeom>
            <a:solidFill>
              <a:srgbClr val="92D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sz="2400" dirty="0" smtClean="0">
                  <a:solidFill>
                    <a:schemeClr val="tx1"/>
                  </a:solidFill>
                </a:rPr>
                <a:t>Ⅳ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　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025900" y="1511566"/>
              <a:ext cx="3606800" cy="1457481"/>
            </a:xfrm>
            <a:prstGeom prst="rect">
              <a:avLst/>
            </a:prstGeom>
            <a:solidFill>
              <a:srgbClr val="00B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中央値以上　</a:t>
              </a:r>
              <a:endParaRPr kumimoji="1" lang="ja-JP" altLang="en-US" sz="2400" dirty="0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47928"/>
              </p:ext>
            </p:extLst>
          </p:nvPr>
        </p:nvGraphicFramePr>
        <p:xfrm>
          <a:off x="419100" y="2679699"/>
          <a:ext cx="4623306" cy="322191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623306"/>
              </a:tblGrid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206248" y="2297359"/>
            <a:ext cx="3366005" cy="865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</a:rPr>
              <a:t>　　　　　　　　　　中央値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（端から数えて真ん中に位置する値）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04998" y="3295710"/>
            <a:ext cx="2367255" cy="307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中央値の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60%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のライン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739900" y="4067415"/>
            <a:ext cx="2832353" cy="527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中央値の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のライン</a:t>
            </a:r>
            <a:endParaRPr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204998" y="4970884"/>
            <a:ext cx="2367255" cy="307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中央値の</a:t>
            </a:r>
            <a:r>
              <a:rPr lang="en-US" altLang="ja-JP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0%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のライン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6" name="四角形吹き出し 25"/>
          <p:cNvSpPr/>
          <p:nvPr/>
        </p:nvSpPr>
        <p:spPr>
          <a:xfrm>
            <a:off x="138903" y="1286726"/>
            <a:ext cx="3472699" cy="738664"/>
          </a:xfrm>
          <a:prstGeom prst="wedgeRectCallout">
            <a:avLst>
              <a:gd name="adj1" fmla="val -5418"/>
              <a:gd name="adj2" fmla="val -63010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世帯の</a:t>
            </a:r>
            <a:r>
              <a:rPr lang="ja-JP" altLang="en-US" sz="1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可処分所得</a:t>
            </a:r>
            <a:r>
              <a:rPr lang="ja-JP" alt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（収入から税金や社会保険料を引いた実質手取り分の収入）を世帯人数の平方根で割った額</a:t>
            </a:r>
            <a:endParaRPr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2790925" y="6375685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544951" y="6318337"/>
            <a:ext cx="378347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2000" b="1" smtClean="0">
                <a:solidFill>
                  <a:schemeClr val="tx1"/>
                </a:solidFill>
                <a:latin typeface="+mn-ea"/>
              </a:rPr>
              <a:t>1</a:t>
            </a:fld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62900" y="184750"/>
            <a:ext cx="1030238" cy="3733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参考資料</a:t>
            </a:r>
            <a:r>
              <a:rPr kumimoji="1" lang="ja-JP" altLang="en-US" sz="1200" dirty="0" smtClean="0"/>
              <a:t>４</a:t>
            </a:r>
            <a:r>
              <a:rPr kumimoji="1" lang="en-US" altLang="ja-JP" sz="1200" dirty="0" smtClean="0"/>
              <a:t>-2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0462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484243" y="6356351"/>
            <a:ext cx="486138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217" y="50800"/>
            <a:ext cx="5317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．剥奪指標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（保護者票問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）と困窮度との関連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49740" y="6388710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97543" y="457139"/>
            <a:ext cx="7886700" cy="2685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（１）困窮度の分類にあたって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困窮度の分類にあたっては、年度の所得のみによって測るのではなく、その地域の生活水準をあわせて測定することも必要です。 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そのため、「その世帯が何ができなかったのか」など、実際の生活に必要なものやサービスをリストアップし、それらの欠如を地域ごとに調べることによって、より実態に近い測定ができると考えられています。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今回の調査結果の分析にあたっても、等価可処分所得による困窮の程度の分類ととも</a:t>
            </a:r>
            <a:r>
              <a:rPr lang="ja-JP" altLang="en-US" sz="1600" dirty="0"/>
              <a:t>に、「その世帯が何ができなかったのか</a:t>
            </a:r>
            <a:r>
              <a:rPr lang="ja-JP" altLang="en-US" sz="1600" dirty="0" smtClean="0"/>
              <a:t>」をたずねる質問項目を設け、回答個数を合計したものを、困窮度の分類に用います。（以下、「剥奪（はくだつ）指標」と言います。）　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57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217" y="50800"/>
            <a:ext cx="6152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（２）剥奪指標の算出のための項目一覧（保護者票問７）</a:t>
            </a:r>
            <a:endParaRPr lang="en-US" altLang="ja-JP" sz="2000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31387"/>
              </p:ext>
            </p:extLst>
          </p:nvPr>
        </p:nvGraphicFramePr>
        <p:xfrm>
          <a:off x="186117" y="623996"/>
          <a:ext cx="8701523" cy="543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372"/>
                <a:gridCol w="5754452"/>
                <a:gridCol w="737794"/>
                <a:gridCol w="51090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回答の少ない順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項目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人数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％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1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電気・ガス・水道などが止められた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2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敷金・保証金等を用意できないので、住み替え・転居を断念した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56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3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医療機関を受診できなかった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4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クレジットカードの利用が停止になったことがある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5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家賃や住宅ローンの支払いが滞ったことがある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6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電話（固定・携帯）などの通信料の支払いが滞ったことがある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7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冠婚葬祭のつきあいを控えた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107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8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国民健康保険料の支払いが滞ったことがある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106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4.1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9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国民年金の支払いが滞ったことがある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168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6.5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10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金融機関などに借金をしたことがある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191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7.4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11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子ども部屋が欲しかったがつくれなかった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180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6.9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12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スマートフォンへの切替・利用を断念した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222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8.6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13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鉄道やバスの利用を控え、自転車を使ったり歩くようにした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14.7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14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生活の見通しがたたなくて不安になったことがある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501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19.3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15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新聞や雑誌を買うのを控えた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641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24.7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16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友人・知人との外食を控えた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709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27.4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17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冷暖房の使用を控えた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798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30.8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18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理髪店・美容院に行く回数を減らした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853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32.9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19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食費を切りつめた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997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38.5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20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新しい衣服・靴を買うのを控えた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1136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43.8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21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趣味やレジャーの出費を減らした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1241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47.9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１～２１の項目には、どれにもあてはまらない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684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26.4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無回答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83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149740" y="6388710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419837" y="6360035"/>
            <a:ext cx="598266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2000" smtClean="0">
                <a:solidFill>
                  <a:schemeClr val="tx1"/>
                </a:solidFill>
              </a:rPr>
              <a:t>3</a:t>
            </a:fld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6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84725" y="112306"/>
            <a:ext cx="89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３．困窮度の各群が、剥奪指標（保護者票問７）に平均何個当てはまるかをグラフ化</a:t>
            </a:r>
            <a:endParaRPr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左右矢印 13"/>
          <p:cNvSpPr/>
          <p:nvPr/>
        </p:nvSpPr>
        <p:spPr>
          <a:xfrm>
            <a:off x="2763992" y="905304"/>
            <a:ext cx="5575413" cy="242761"/>
          </a:xfrm>
          <a:prstGeom prst="leftRightArrow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9046" y="688131"/>
            <a:ext cx="572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1</a:t>
            </a:r>
            <a:r>
              <a:rPr lang="ja-JP" altLang="en-US" sz="1600" dirty="0" smtClean="0"/>
              <a:t>個</a:t>
            </a:r>
            <a:endParaRPr lang="en-US" altLang="ja-JP" sz="16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48092" y="615354"/>
            <a:ext cx="766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21</a:t>
            </a:r>
            <a:r>
              <a:rPr lang="ja-JP" altLang="en-US" sz="1600" dirty="0" smtClean="0"/>
              <a:t>個</a:t>
            </a:r>
            <a:endParaRPr lang="en-US" altLang="ja-JP" sz="16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2909649" y="1897743"/>
            <a:ext cx="1472751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909649" y="3084689"/>
            <a:ext cx="2476163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909649" y="3889940"/>
            <a:ext cx="3010238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909648" y="4695191"/>
            <a:ext cx="3698061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909647" y="5500442"/>
            <a:ext cx="4224045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95356" y="1429310"/>
            <a:ext cx="2273832" cy="4678485"/>
            <a:chOff x="4025900" y="1511566"/>
            <a:chExt cx="3606800" cy="4678485"/>
          </a:xfrm>
        </p:grpSpPr>
        <p:sp>
          <p:nvSpPr>
            <p:cNvPr id="6" name="正方形/長方形 5"/>
            <p:cNvSpPr/>
            <p:nvPr/>
          </p:nvSpPr>
          <p:spPr>
            <a:xfrm>
              <a:off x="4025900" y="5384800"/>
              <a:ext cx="3606800" cy="805251"/>
            </a:xfrm>
            <a:prstGeom prst="rect">
              <a:avLst/>
            </a:prstGeom>
            <a:solidFill>
              <a:srgbClr val="FF0000"/>
            </a:solidFill>
            <a:scene3d>
              <a:camera prst="obliqueTopLeft"/>
              <a:lightRig rig="threePt" dir="t"/>
            </a:scene3d>
            <a:sp3d extrusionH="1016000" contourW="12700" prstMaterial="plastic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困窮度</a:t>
              </a:r>
              <a:r>
                <a:rPr kumimoji="1" lang="en-US" altLang="ja-JP" dirty="0" smtClean="0"/>
                <a:t>Ⅰ</a:t>
              </a:r>
              <a:endParaRPr lang="en-US" altLang="ja-JP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025900" y="4579549"/>
              <a:ext cx="3606800" cy="805251"/>
            </a:xfrm>
            <a:prstGeom prst="rect">
              <a:avLst/>
            </a:prstGeom>
            <a:solidFill>
              <a:srgbClr val="FF66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困窮度</a:t>
              </a:r>
              <a:r>
                <a:rPr kumimoji="1" lang="en-US" altLang="ja-JP" dirty="0" smtClean="0"/>
                <a:t>Ⅱ</a:t>
              </a:r>
              <a:endParaRPr lang="en-US" altLang="ja-JP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025900" y="3774298"/>
              <a:ext cx="3606800" cy="805251"/>
            </a:xfrm>
            <a:prstGeom prst="rect">
              <a:avLst/>
            </a:prstGeom>
            <a:solidFill>
              <a:srgbClr val="FFFF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Ⅲ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025900" y="2969047"/>
              <a:ext cx="3606800" cy="805251"/>
            </a:xfrm>
            <a:prstGeom prst="rect">
              <a:avLst/>
            </a:prstGeom>
            <a:solidFill>
              <a:srgbClr val="92D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Ⅳ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025900" y="1511566"/>
              <a:ext cx="3606800" cy="1457481"/>
            </a:xfrm>
            <a:prstGeom prst="rect">
              <a:avLst/>
            </a:prstGeom>
            <a:solidFill>
              <a:srgbClr val="00B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中央値以上</a:t>
              </a:r>
              <a:endParaRPr kumimoji="1" lang="ja-JP" altLang="en-US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2929879" y="6342413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18967" y="6342413"/>
            <a:ext cx="493410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1600" b="1" smtClean="0">
                <a:solidFill>
                  <a:schemeClr val="tx1"/>
                </a:solidFill>
              </a:rPr>
              <a:t>4</a:t>
            </a:fld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16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494</Words>
  <Application>Microsoft Office PowerPoint</Application>
  <PresentationFormat>画面に合わせる (4:3)</PresentationFormat>
  <Paragraphs>134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Komada</dc:creator>
  <cp:lastModifiedBy>HOSTNAME</cp:lastModifiedBy>
  <cp:revision>150</cp:revision>
  <cp:lastPrinted>2016-11-02T23:31:54Z</cp:lastPrinted>
  <dcterms:created xsi:type="dcterms:W3CDTF">2016-10-17T07:17:02Z</dcterms:created>
  <dcterms:modified xsi:type="dcterms:W3CDTF">2016-11-02T23:34:37Z</dcterms:modified>
</cp:coreProperties>
</file>