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75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8" y="138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F949D-A6AC-40C2-8B75-C18272E50296}" type="datetimeFigureOut">
              <a:rPr kumimoji="1" lang="ja-JP" altLang="en-US" smtClean="0"/>
              <a:t>2016/11/11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BC945-E8BC-4730-A5AC-1C4669E64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454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52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52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55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16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1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58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8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8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94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80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7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7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7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4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21544" y="2241384"/>
            <a:ext cx="9864000" cy="4644000"/>
          </a:xfrm>
          <a:prstGeom prst="roundRect">
            <a:avLst>
              <a:gd name="adj" fmla="val 3302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1544" y="2492896"/>
            <a:ext cx="9828000" cy="432649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保育所整備をはじめとする保育の量的拡大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こども基金を活用した保育所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年間で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12,087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人分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うち大阪市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4,229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人分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の保育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拡大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・認定こども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園への移行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：すべての公私立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の保育所・幼稚園・認定こども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園の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うち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割が認定こども園（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月現在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・事業所内保育施設の設置促進（府）：コーディネーターを配置し、設置を検討している企業への相談支援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既存ストックの活用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・府営住宅空き室を活用した小規模保育事業（平成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月に島本町で開設、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ほか交野市、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吹田市で予定）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・小中学校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余裕教室の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活用（豊中市、岬町など）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・国家戦略特区を活用し、豊中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市営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公園での保育所整備（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か所）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保育士の確保や処遇改善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国家戦略特別区域限定保育士試験の実施による新たな保育士確保：例年比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2.15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倍の保育士確保（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1,359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・保育士・保育所支援センターを活用した潜在保育士の掘り起し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就職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人数約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月末現在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）、登録者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05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月末現在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zh-TW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保育士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修学資金</a:t>
            </a:r>
            <a:r>
              <a:rPr lang="zh-TW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貸付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zh-TW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による新規人材確保（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年度～）：約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1,800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人分の予算を確保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・保育士の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処遇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改善：子ども・子育て支援新制度における給与改善、国への働きかけ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国家戦略特区を活用した待機児童解消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日提案）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</a:t>
            </a: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特区内では、保育所設置基準を自治体の判断と責任で決定</a:t>
            </a:r>
          </a:p>
          <a:p>
            <a:pPr algn="just">
              <a:spcAft>
                <a:spcPts val="0"/>
              </a:spcAft>
            </a:pP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 保育に従事する人員の配置基準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 保育所の面積基準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 その他、園庭、採光など設置</a:t>
            </a:r>
            <a:r>
              <a:rPr lang="ja-JP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基準</a:t>
            </a:r>
            <a:endParaRPr lang="en-US" altLang="ja-JP" sz="105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500"/>
              </a:lnSpc>
              <a:spcAft>
                <a:spcPts val="0"/>
              </a:spcAft>
            </a:pP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</a:t>
            </a: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特区内における「准保育士（仮称）」の創設</a:t>
            </a:r>
          </a:p>
          <a:p>
            <a:pPr>
              <a:spcAft>
                <a:spcPts val="0"/>
              </a:spcAft>
            </a:pP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育の現場で多様な人材が「保育士」と協働することで、保育の量の拡大と保育の質の確保をめざす。そのため、「保育士」をサポートする多様な人材のひとつとして、特区内限定版の「准保育士（仮称）」を創設し、提案１の人員配置基準内に位置づけ</a:t>
            </a:r>
            <a:r>
              <a:rPr lang="ja-JP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5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0"/>
              </a:spcAft>
            </a:pPr>
            <a:endParaRPr lang="ja-JP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</a:t>
            </a: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　保育にかかる情報公開、ガバナンス改革</a:t>
            </a:r>
          </a:p>
          <a:p>
            <a:pPr algn="just">
              <a:spcAft>
                <a:spcPts val="0"/>
              </a:spcAft>
            </a:pP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「保育の質の担保」「保育士の処遇改善」を図るため、保育所を運営するすべての法人（社会福祉法人・株式会社など）に対する情報公開、ガバナンス改革を徹底する。</a:t>
            </a:r>
          </a:p>
          <a:p>
            <a:pPr>
              <a:lnSpc>
                <a:spcPts val="16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0" y="0"/>
            <a:ext cx="9906000" cy="552450"/>
          </a:xfrm>
          <a:prstGeom prst="rect">
            <a:avLst/>
          </a:prstGeom>
          <a:gradFill rotWithShape="1">
            <a:gsLst>
              <a:gs pos="0">
                <a:srgbClr val="3333CC"/>
              </a:gs>
              <a:gs pos="50000">
                <a:schemeClr val="bg1"/>
              </a:gs>
              <a:gs pos="100000">
                <a:srgbClr val="3333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7" rIns="91435" bIns="4571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srgbClr val="000000"/>
                </a:solidFill>
                <a:ea typeface="HGPｺﾞｼｯｸE" pitchFamily="50" charset="-128"/>
              </a:rPr>
              <a:t>　</a:t>
            </a:r>
            <a:r>
              <a:rPr lang="ja-JP" altLang="en-US" sz="2400" dirty="0" smtClean="0">
                <a:solidFill>
                  <a:srgbClr val="000000"/>
                </a:solidFill>
                <a:ea typeface="HGPｺﾞｼｯｸE" pitchFamily="50" charset="-128"/>
              </a:rPr>
              <a:t>待機児童解消に対する取り組みについて</a:t>
            </a:r>
            <a:endParaRPr lang="ja-JP" altLang="en-US" sz="2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725240"/>
              </p:ext>
            </p:extLst>
          </p:nvPr>
        </p:nvGraphicFramePr>
        <p:xfrm>
          <a:off x="86267" y="908720"/>
          <a:ext cx="5040000" cy="1239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208"/>
                <a:gridCol w="874133"/>
                <a:gridCol w="651131"/>
                <a:gridCol w="762632"/>
                <a:gridCol w="762632"/>
                <a:gridCol w="762632"/>
                <a:gridCol w="762632"/>
              </a:tblGrid>
              <a:tr h="1478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H24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H25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H26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H27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H28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</a:tr>
              <a:tr h="14787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4</a:t>
                      </a:r>
                      <a:r>
                        <a:rPr lang="ja-JP" sz="1000" kern="0" dirty="0">
                          <a:effectLst/>
                        </a:rPr>
                        <a:t>月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一般市町村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604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681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461 </a:t>
                      </a:r>
                      <a:r>
                        <a:rPr lang="ja-JP" sz="1000" kern="0" dirty="0">
                          <a:effectLst/>
                        </a:rPr>
                        <a:t>人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599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801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</a:tr>
              <a:tr h="2349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00" kern="0" dirty="0">
                          <a:effectLst/>
                        </a:rPr>
                        <a:t>政令・中核市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1,446 </a:t>
                      </a:r>
                      <a:r>
                        <a:rPr lang="ja-JP" sz="1000" kern="0" dirty="0">
                          <a:effectLst/>
                        </a:rPr>
                        <a:t>人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709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663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766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633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</a:tr>
              <a:tr h="1515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合計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2,050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1,390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1,124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1,365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1,434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</a:tr>
              <a:tr h="1515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10</a:t>
                      </a:r>
                      <a:r>
                        <a:rPr lang="ja-JP" sz="1000" kern="0" dirty="0">
                          <a:effectLst/>
                        </a:rPr>
                        <a:t>月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一般市町村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1,915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1,761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1,470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1,734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</a:tr>
              <a:tr h="2349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政令・中核市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3,573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1,508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1,696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1,615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</a:tr>
              <a:tr h="1552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合計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5,488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3,269 </a:t>
                      </a:r>
                      <a:r>
                        <a:rPr lang="ja-JP" sz="1000" kern="0">
                          <a:effectLst/>
                        </a:rPr>
                        <a:t>人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3,166 </a:t>
                      </a:r>
                      <a:r>
                        <a:rPr lang="ja-JP" sz="1000" kern="0" dirty="0">
                          <a:effectLst/>
                        </a:rPr>
                        <a:t>人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3,349 </a:t>
                      </a:r>
                      <a:r>
                        <a:rPr lang="ja-JP" sz="1000" kern="0" dirty="0">
                          <a:effectLst/>
                        </a:rPr>
                        <a:t>人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50" kern="100" dirty="0">
                        <a:effectLst/>
                        <a:latin typeface="Century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-15552" y="570166"/>
            <a:ext cx="576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■待機児童数の推移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15552" y="2204864"/>
            <a:ext cx="2448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■大阪府の取組み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313040" y="570166"/>
            <a:ext cx="2448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■国の取組み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5"/>
          <p:cNvSpPr txBox="1"/>
          <p:nvPr/>
        </p:nvSpPr>
        <p:spPr>
          <a:xfrm>
            <a:off x="5313040" y="764704"/>
            <a:ext cx="4464496" cy="14766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6675" indent="-66675">
              <a:lnSpc>
                <a:spcPts val="1550"/>
              </a:lnSpc>
              <a:spcAft>
                <a:spcPts val="0"/>
              </a:spcAft>
            </a:pPr>
            <a:r>
              <a:rPr 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・待機児童解消加速化プランの前倒し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整備目標を前倒し上積みし、平成</a:t>
            </a:r>
            <a:r>
              <a:rPr 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年度末までに</a:t>
            </a:r>
            <a:r>
              <a:rPr 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万人分から</a:t>
            </a:r>
            <a:r>
              <a:rPr 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万人分に</a:t>
            </a:r>
          </a:p>
          <a:p>
            <a:pPr algn="just">
              <a:lnSpc>
                <a:spcPts val="1550"/>
              </a:lnSpc>
              <a:spcAft>
                <a:spcPts val="0"/>
              </a:spcAft>
            </a:pPr>
            <a:r>
              <a:rPr 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・緊急対策の実施（平成２８年４月７日付け通知）</a:t>
            </a:r>
          </a:p>
          <a:p>
            <a:pPr indent="89535" algn="just">
              <a:lnSpc>
                <a:spcPts val="1550"/>
              </a:lnSpc>
              <a:spcAft>
                <a:spcPts val="0"/>
              </a:spcAft>
            </a:pPr>
            <a:r>
              <a:rPr 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規制の弾力化や人材確保、施設整備費支援の拡充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50"/>
              </a:lnSpc>
              <a:spcAft>
                <a:spcPts val="0"/>
              </a:spcAft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企業主導型保育事業の積極的展開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50"/>
              </a:lnSpc>
              <a:spcAft>
                <a:spcPts val="0"/>
              </a:spcAft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大阪府内では、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ヵ所で事業採択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人分の保育の受け皿が拡大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月現在）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09384" y="116632"/>
            <a:ext cx="108012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96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415</Words>
  <Application>Microsoft Office PowerPoint</Application>
  <PresentationFormat>A4 210 x 297 mm</PresentationFormat>
  <Paragraphs>79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218</cp:revision>
  <cp:lastPrinted>2016-11-11T00:43:55Z</cp:lastPrinted>
  <dcterms:created xsi:type="dcterms:W3CDTF">2016-03-25T06:37:08Z</dcterms:created>
  <dcterms:modified xsi:type="dcterms:W3CDTF">2016-11-11T00:45:48Z</dcterms:modified>
</cp:coreProperties>
</file>